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6056" autoAdjust="0"/>
  </p:normalViewPr>
  <p:slideViewPr>
    <p:cSldViewPr>
      <p:cViewPr varScale="1">
        <p:scale>
          <a:sx n="72" d="100"/>
          <a:sy n="72" d="100"/>
        </p:scale>
        <p:origin x="1008" y="7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63BF6AEA-13C9-4613-877D-9F72524826BD}" type="datetimeFigureOut">
              <a:rPr lang="en-US" smtClean="0"/>
              <a:t>3/8/2023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C615A683-9728-4BBA-BD67-73A7F828BD48}" type="slidenum">
              <a:rPr lang="en-US" smtClean="0"/>
              <a:t>‹#›</a:t>
            </a:fld>
            <a:endParaRPr lang="en-US"/>
          </a:p>
        </p:txBody>
      </p:sp>
    </p:spTree>
    <p:extLst>
      <p:ext uri="{BB962C8B-B14F-4D97-AF65-F5344CB8AC3E}">
        <p14:creationId xmlns:p14="http://schemas.microsoft.com/office/powerpoint/2010/main" val="42463947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Box coordinates = bounding box</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16</a:t>
            </a:fld>
            <a:endParaRPr lang="en-US"/>
          </a:p>
        </p:txBody>
      </p:sp>
    </p:spTree>
    <p:extLst>
      <p:ext uri="{BB962C8B-B14F-4D97-AF65-F5344CB8AC3E}">
        <p14:creationId xmlns:p14="http://schemas.microsoft.com/office/powerpoint/2010/main" val="47503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57</a:t>
            </a:fld>
            <a:endParaRPr lang="en-US"/>
          </a:p>
        </p:txBody>
      </p:sp>
    </p:spTree>
    <p:extLst>
      <p:ext uri="{BB962C8B-B14F-4D97-AF65-F5344CB8AC3E}">
        <p14:creationId xmlns:p14="http://schemas.microsoft.com/office/powerpoint/2010/main" val="42149101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You can pick different </a:t>
            </a:r>
            <a:r>
              <a:rPr lang="en-US" dirty="0" err="1"/>
              <a:t>IoU</a:t>
            </a:r>
            <a:r>
              <a:rPr lang="en-US" dirty="0"/>
              <a:t> thresholds.</a:t>
            </a:r>
          </a:p>
          <a:p>
            <a:pPr marL="171450" indent="-171450">
              <a:buFont typeface="Arial" panose="020B0604020202020204" pitchFamily="34" charset="0"/>
              <a:buChar char="•"/>
            </a:pPr>
            <a:r>
              <a:rPr lang="en-US" dirty="0"/>
              <a:t>Object detection papers often report this mean average precision paper; a certain threshold is often required to get published.</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58</a:t>
            </a:fld>
            <a:endParaRPr lang="en-US"/>
          </a:p>
        </p:txBody>
      </p:sp>
    </p:spTree>
    <p:extLst>
      <p:ext uri="{BB962C8B-B14F-4D97-AF65-F5344CB8AC3E}">
        <p14:creationId xmlns:p14="http://schemas.microsoft.com/office/powerpoint/2010/main" val="1108461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get the regions shown above, you need to do selective search to generate these bounding box regions; this is done by the GPU</a:t>
            </a:r>
          </a:p>
          <a:p>
            <a:pPr marL="628650" lvl="1" indent="-171450">
              <a:buFont typeface="Arial" panose="020B0604020202020204" pitchFamily="34" charset="0"/>
              <a:buChar char="•"/>
            </a:pPr>
            <a:r>
              <a:rPr lang="en-US" dirty="0"/>
              <a:t>There are 2k Regions of Interest, and each region of interest you would need to run a Conv Net model – this is too expensive.</a:t>
            </a:r>
          </a:p>
        </p:txBody>
      </p:sp>
      <p:sp>
        <p:nvSpPr>
          <p:cNvPr id="4" name="Slide Number Placeholder 3"/>
          <p:cNvSpPr>
            <a:spLocks noGrp="1"/>
          </p:cNvSpPr>
          <p:nvPr>
            <p:ph type="sldNum" sz="quarter" idx="5"/>
          </p:nvPr>
        </p:nvSpPr>
        <p:spPr/>
        <p:txBody>
          <a:bodyPr/>
          <a:lstStyle/>
          <a:p>
            <a:fld id="{C615A683-9728-4BBA-BD67-73A7F828BD48}" type="slidenum">
              <a:rPr lang="en-US" smtClean="0"/>
              <a:t>59</a:t>
            </a:fld>
            <a:endParaRPr lang="en-US"/>
          </a:p>
        </p:txBody>
      </p:sp>
    </p:spTree>
    <p:extLst>
      <p:ext uri="{BB962C8B-B14F-4D97-AF65-F5344CB8AC3E}">
        <p14:creationId xmlns:p14="http://schemas.microsoft.com/office/powerpoint/2010/main" val="8251126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61</a:t>
            </a:fld>
            <a:endParaRPr lang="en-US"/>
          </a:p>
        </p:txBody>
      </p:sp>
    </p:spTree>
    <p:extLst>
      <p:ext uri="{BB962C8B-B14F-4D97-AF65-F5344CB8AC3E}">
        <p14:creationId xmlns:p14="http://schemas.microsoft.com/office/powerpoint/2010/main" val="2353001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Fast R-CNN is same as slow RCNN, but we swap the warp and conv net stages.</a:t>
            </a:r>
          </a:p>
          <a:p>
            <a:pPr marL="628650" lvl="1" indent="-171450">
              <a:buFont typeface="Arial" panose="020B0604020202020204" pitchFamily="34" charset="0"/>
              <a:buChar char="•"/>
            </a:pPr>
            <a:r>
              <a:rPr lang="en-US" dirty="0"/>
              <a:t>First train, THEN warp = faster R-CNN</a:t>
            </a:r>
          </a:p>
          <a:p>
            <a:pPr marL="171450" lvl="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63</a:t>
            </a:fld>
            <a:endParaRPr lang="en-US"/>
          </a:p>
        </p:txBody>
      </p:sp>
    </p:spTree>
    <p:extLst>
      <p:ext uri="{BB962C8B-B14F-4D97-AF65-F5344CB8AC3E}">
        <p14:creationId xmlns:p14="http://schemas.microsoft.com/office/powerpoint/2010/main" val="5950792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64</a:t>
            </a:fld>
            <a:endParaRPr lang="en-US"/>
          </a:p>
        </p:txBody>
      </p:sp>
    </p:spTree>
    <p:extLst>
      <p:ext uri="{BB962C8B-B14F-4D97-AF65-F5344CB8AC3E}">
        <p14:creationId xmlns:p14="http://schemas.microsoft.com/office/powerpoint/2010/main" val="1746770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Proposal method = selective search</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65</a:t>
            </a:fld>
            <a:endParaRPr lang="en-US"/>
          </a:p>
        </p:txBody>
      </p:sp>
    </p:spTree>
    <p:extLst>
      <p:ext uri="{BB962C8B-B14F-4D97-AF65-F5344CB8AC3E}">
        <p14:creationId xmlns:p14="http://schemas.microsoft.com/office/powerpoint/2010/main" val="1739683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Crop + Resize features = Warping</a:t>
            </a:r>
          </a:p>
          <a:p>
            <a:pPr marL="171450" indent="-171450">
              <a:buFont typeface="Arial" panose="020B0604020202020204" pitchFamily="34" charset="0"/>
              <a:buChar char="•"/>
            </a:pPr>
            <a:r>
              <a:rPr lang="en-US" dirty="0"/>
              <a:t>In slow R-CNN, we do warping first then independently process each region.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66</a:t>
            </a:fld>
            <a:endParaRPr lang="en-US"/>
          </a:p>
        </p:txBody>
      </p:sp>
    </p:spTree>
    <p:extLst>
      <p:ext uri="{BB962C8B-B14F-4D97-AF65-F5344CB8AC3E}">
        <p14:creationId xmlns:p14="http://schemas.microsoft.com/office/powerpoint/2010/main" val="1068535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Although if you perform warping before running entire CNN there will be less data input since regions are smaller, computation is still heavy.</a:t>
            </a:r>
          </a:p>
          <a:p>
            <a:pPr marL="628650" lvl="1" indent="-171450">
              <a:buFont typeface="Arial" panose="020B0604020202020204" pitchFamily="34" charset="0"/>
              <a:buChar char="•"/>
            </a:pPr>
            <a:r>
              <a:rPr lang="en-US" dirty="0"/>
              <a:t>So doing backbone for entire image first before warping and then finishing the training of those warped regions will much less layers is still faster even though the initial backbone training does include much larger input since we run the entire image through the backbone.</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71</a:t>
            </a:fld>
            <a:endParaRPr lang="en-US"/>
          </a:p>
        </p:txBody>
      </p:sp>
    </p:spTree>
    <p:extLst>
      <p:ext uri="{BB962C8B-B14F-4D97-AF65-F5344CB8AC3E}">
        <p14:creationId xmlns:p14="http://schemas.microsoft.com/office/powerpoint/2010/main" val="37804100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Maxpool</a:t>
            </a:r>
            <a:r>
              <a:rPr lang="en-US" dirty="0"/>
              <a:t> within each subregion: split each region into </a:t>
            </a:r>
            <a:r>
              <a:rPr lang="en-US" dirty="0" err="1"/>
              <a:t>superpixels</a:t>
            </a:r>
            <a:r>
              <a:rPr lang="en-US" dirty="0"/>
              <a:t> (number of pixels that region contains) and select the largest value.</a:t>
            </a:r>
          </a:p>
        </p:txBody>
      </p:sp>
      <p:sp>
        <p:nvSpPr>
          <p:cNvPr id="4" name="Slide Number Placeholder 3"/>
          <p:cNvSpPr>
            <a:spLocks noGrp="1"/>
          </p:cNvSpPr>
          <p:nvPr>
            <p:ph type="sldNum" sz="quarter" idx="5"/>
          </p:nvPr>
        </p:nvSpPr>
        <p:spPr/>
        <p:txBody>
          <a:bodyPr/>
          <a:lstStyle/>
          <a:p>
            <a:fld id="{C615A683-9728-4BBA-BD67-73A7F828BD48}" type="slidenum">
              <a:rPr lang="en-US" smtClean="0"/>
              <a:t>79</a:t>
            </a:fld>
            <a:endParaRPr lang="en-US"/>
          </a:p>
        </p:txBody>
      </p:sp>
    </p:spTree>
    <p:extLst>
      <p:ext uri="{BB962C8B-B14F-4D97-AF65-F5344CB8AC3E}">
        <p14:creationId xmlns:p14="http://schemas.microsoft.com/office/powerpoint/2010/main" val="141430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GPU computation is not very parallel, so although it is fast, it can be limited by its parallel computation capability.</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35</a:t>
            </a:fld>
            <a:endParaRPr lang="en-US"/>
          </a:p>
        </p:txBody>
      </p:sp>
    </p:spTree>
    <p:extLst>
      <p:ext uri="{BB962C8B-B14F-4D97-AF65-F5344CB8AC3E}">
        <p14:creationId xmlns:p14="http://schemas.microsoft.com/office/powerpoint/2010/main" val="366734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Main difference: Swap order of convolutional operation and warping (cropping and resizing) operations.</a:t>
            </a:r>
          </a:p>
          <a:p>
            <a:pPr marL="628650" lvl="1" indent="-171450">
              <a:buFont typeface="Arial" panose="020B0604020202020204" pitchFamily="34" charset="0"/>
              <a:buChar char="•"/>
            </a:pPr>
            <a:r>
              <a:rPr lang="en-US" dirty="0"/>
              <a:t>Fast r-</a:t>
            </a:r>
            <a:r>
              <a:rPr lang="en-US" dirty="0" err="1"/>
              <a:t>cnn</a:t>
            </a:r>
            <a:r>
              <a:rPr lang="en-US" dirty="0"/>
              <a:t> then completes the rest of the CNN after backbone CNN of the entire image.</a:t>
            </a:r>
          </a:p>
        </p:txBody>
      </p:sp>
      <p:sp>
        <p:nvSpPr>
          <p:cNvPr id="4" name="Slide Number Placeholder 3"/>
          <p:cNvSpPr>
            <a:spLocks noGrp="1"/>
          </p:cNvSpPr>
          <p:nvPr>
            <p:ph type="sldNum" sz="quarter" idx="5"/>
          </p:nvPr>
        </p:nvSpPr>
        <p:spPr/>
        <p:txBody>
          <a:bodyPr/>
          <a:lstStyle/>
          <a:p>
            <a:fld id="{C615A683-9728-4BBA-BD67-73A7F828BD48}" type="slidenum">
              <a:rPr lang="en-US" smtClean="0"/>
              <a:t>91</a:t>
            </a:fld>
            <a:endParaRPr lang="en-US"/>
          </a:p>
        </p:txBody>
      </p:sp>
    </p:spTree>
    <p:extLst>
      <p:ext uri="{BB962C8B-B14F-4D97-AF65-F5344CB8AC3E}">
        <p14:creationId xmlns:p14="http://schemas.microsoft.com/office/powerpoint/2010/main" val="22865652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is fast R-CNN trained and gives output faster, it is also more accurate!</a:t>
            </a:r>
          </a:p>
          <a:p>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94</a:t>
            </a:fld>
            <a:endParaRPr lang="en-US"/>
          </a:p>
        </p:txBody>
      </p:sp>
    </p:spTree>
    <p:extLst>
      <p:ext uri="{BB962C8B-B14F-4D97-AF65-F5344CB8AC3E}">
        <p14:creationId xmlns:p14="http://schemas.microsoft.com/office/powerpoint/2010/main" val="3821566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selective search is not very efficient and hard to parallelize (and is done by GPU).</a:t>
            </a:r>
          </a:p>
          <a:p>
            <a:pPr marL="628650" lvl="1" indent="-171450">
              <a:buFont typeface="Arial" panose="020B0604020202020204" pitchFamily="34" charset="0"/>
              <a:buChar char="•"/>
            </a:pPr>
            <a:r>
              <a:rPr lang="en-US" dirty="0"/>
              <a:t>It is mostly separate from the deep learning part.</a:t>
            </a:r>
          </a:p>
          <a:p>
            <a:pPr marL="171450" lvl="0" indent="-171450">
              <a:buFont typeface="Arial" panose="020B0604020202020204" pitchFamily="34" charset="0"/>
              <a:buChar char="•"/>
            </a:pPr>
            <a:r>
              <a:rPr lang="en-US" dirty="0"/>
              <a:t>Now, selective search heuristic algorithm is being </a:t>
            </a:r>
            <a:r>
              <a:rPr lang="en-US" b="1" dirty="0"/>
              <a:t>replaced</a:t>
            </a:r>
            <a:r>
              <a:rPr lang="en-US" dirty="0"/>
              <a:t> by trained deep neural nets (called Region Proposal Network) because they are faster and more accurate for predicting/generating regions of interest (bounding boxes).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95</a:t>
            </a:fld>
            <a:endParaRPr lang="en-US"/>
          </a:p>
        </p:txBody>
      </p:sp>
    </p:spTree>
    <p:extLst>
      <p:ext uri="{BB962C8B-B14F-4D97-AF65-F5344CB8AC3E}">
        <p14:creationId xmlns:p14="http://schemas.microsoft.com/office/powerpoint/2010/main" val="9057828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96</a:t>
            </a:fld>
            <a:endParaRPr lang="en-US"/>
          </a:p>
        </p:txBody>
      </p:sp>
    </p:spTree>
    <p:extLst>
      <p:ext uri="{BB962C8B-B14F-4D97-AF65-F5344CB8AC3E}">
        <p14:creationId xmlns:p14="http://schemas.microsoft.com/office/powerpoint/2010/main" val="3004308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have 20x15 = 300 super pixels; thus we will have 300 anchor boxes respectively.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97</a:t>
            </a:fld>
            <a:endParaRPr lang="en-US"/>
          </a:p>
        </p:txBody>
      </p:sp>
    </p:spTree>
    <p:extLst>
      <p:ext uri="{BB962C8B-B14F-4D97-AF65-F5344CB8AC3E}">
        <p14:creationId xmlns:p14="http://schemas.microsoft.com/office/powerpoint/2010/main" val="23159637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98</a:t>
            </a:fld>
            <a:endParaRPr lang="en-US"/>
          </a:p>
        </p:txBody>
      </p:sp>
    </p:spTree>
    <p:extLst>
      <p:ext uri="{BB962C8B-B14F-4D97-AF65-F5344CB8AC3E}">
        <p14:creationId xmlns:p14="http://schemas.microsoft.com/office/powerpoint/2010/main" val="736746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Output a box transform for each positive anchor box</a:t>
            </a:r>
          </a:p>
          <a:p>
            <a:pPr marL="171450" indent="-171450">
              <a:buFont typeface="Arial" panose="020B0604020202020204" pitchFamily="34" charset="0"/>
              <a:buChar char="•"/>
            </a:pPr>
            <a:r>
              <a:rPr lang="en-US" dirty="0"/>
              <a:t>Use L2 regression loss</a:t>
            </a:r>
          </a:p>
        </p:txBody>
      </p:sp>
      <p:sp>
        <p:nvSpPr>
          <p:cNvPr id="4" name="Slide Number Placeholder 3"/>
          <p:cNvSpPr>
            <a:spLocks noGrp="1"/>
          </p:cNvSpPr>
          <p:nvPr>
            <p:ph type="sldNum" sz="quarter" idx="5"/>
          </p:nvPr>
        </p:nvSpPr>
        <p:spPr/>
        <p:txBody>
          <a:bodyPr/>
          <a:lstStyle/>
          <a:p>
            <a:fld id="{C615A683-9728-4BBA-BD67-73A7F828BD48}" type="slidenum">
              <a:rPr lang="en-US" smtClean="0"/>
              <a:t>99</a:t>
            </a:fld>
            <a:endParaRPr lang="en-US"/>
          </a:p>
        </p:txBody>
      </p:sp>
    </p:spTree>
    <p:extLst>
      <p:ext uri="{BB962C8B-B14F-4D97-AF65-F5344CB8AC3E}">
        <p14:creationId xmlns:p14="http://schemas.microsoft.com/office/powerpoint/2010/main" val="2541119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Answer: we would need the Region Proposal Network to be very powerful in order to ‘skip’ (do it within the region proposal stage) the second stage.</a:t>
            </a:r>
          </a:p>
          <a:p>
            <a:pPr marL="628650" lvl="1" indent="-171450">
              <a:buFont typeface="Arial" panose="020B0604020202020204" pitchFamily="34" charset="0"/>
              <a:buChar char="•"/>
            </a:pPr>
            <a:r>
              <a:rPr lang="en-US" dirty="0"/>
              <a:t>It can be done.</a:t>
            </a:r>
          </a:p>
        </p:txBody>
      </p:sp>
      <p:sp>
        <p:nvSpPr>
          <p:cNvPr id="4" name="Slide Number Placeholder 3"/>
          <p:cNvSpPr>
            <a:spLocks noGrp="1"/>
          </p:cNvSpPr>
          <p:nvPr>
            <p:ph type="sldNum" sz="quarter" idx="5"/>
          </p:nvPr>
        </p:nvSpPr>
        <p:spPr/>
        <p:txBody>
          <a:bodyPr/>
          <a:lstStyle/>
          <a:p>
            <a:fld id="{C615A683-9728-4BBA-BD67-73A7F828BD48}" type="slidenum">
              <a:rPr lang="en-US" smtClean="0"/>
              <a:t>104</a:t>
            </a:fld>
            <a:endParaRPr lang="en-US"/>
          </a:p>
        </p:txBody>
      </p:sp>
    </p:spTree>
    <p:extLst>
      <p:ext uri="{BB962C8B-B14F-4D97-AF65-F5344CB8AC3E}">
        <p14:creationId xmlns:p14="http://schemas.microsoft.com/office/powerpoint/2010/main" val="3942864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Do full classification decision for anchor boxes</a:t>
            </a:r>
          </a:p>
          <a:p>
            <a:pPr marL="171450" indent="-171450">
              <a:buFont typeface="Arial" panose="020B0604020202020204" pitchFamily="34" charset="0"/>
              <a:buChar char="•"/>
            </a:pPr>
            <a:r>
              <a:rPr lang="en-US" dirty="0"/>
              <a:t>C + 1 </a:t>
            </a:r>
            <a:r>
              <a:rPr lang="en-US" dirty="0">
                <a:sym typeface="Wingdings" panose="05000000000000000000" pitchFamily="2" charset="2"/>
              </a:rPr>
              <a:t> There are C categories, but do +1 for background as a category since we are no longer merely detecting object or not, but rather what kind of object including background being considered an object itself.</a:t>
            </a:r>
          </a:p>
          <a:p>
            <a:pPr marL="171450" indent="-171450">
              <a:buFont typeface="Arial" panose="020B0604020202020204" pitchFamily="34" charset="0"/>
              <a:buChar char="•"/>
            </a:pPr>
            <a:r>
              <a:rPr lang="en-US" dirty="0">
                <a:sym typeface="Wingdings" panose="05000000000000000000" pitchFamily="2" charset="2"/>
              </a:rPr>
              <a:t>There are K anchor boxes</a:t>
            </a:r>
          </a:p>
          <a:p>
            <a:pPr marL="171450" indent="-171450">
              <a:buFont typeface="Arial" panose="020B0604020202020204" pitchFamily="34" charset="0"/>
              <a:buChar char="•"/>
            </a:pPr>
            <a:r>
              <a:rPr lang="en-US" dirty="0">
                <a:sym typeface="Wingdings" panose="05000000000000000000" pitchFamily="2" charset="2"/>
              </a:rPr>
              <a:t>Total number of box transforms = 4 per anchor K = 4*K</a:t>
            </a:r>
          </a:p>
          <a:p>
            <a:pPr marL="171450" indent="-171450">
              <a:buFont typeface="Arial" panose="020B0604020202020204" pitchFamily="34" charset="0"/>
              <a:buChar char="•"/>
            </a:pPr>
            <a:r>
              <a:rPr lang="en-US" dirty="0">
                <a:sym typeface="Wingdings" panose="05000000000000000000" pitchFamily="2" charset="2"/>
              </a:rPr>
              <a:t>512 channels, each composed of 20x15 super pixels.</a:t>
            </a: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105</a:t>
            </a:fld>
            <a:endParaRPr lang="en-US"/>
          </a:p>
        </p:txBody>
      </p:sp>
    </p:spTree>
    <p:extLst>
      <p:ext uri="{BB962C8B-B14F-4D97-AF65-F5344CB8AC3E}">
        <p14:creationId xmlns:p14="http://schemas.microsoft.com/office/powerpoint/2010/main" val="249783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106</a:t>
            </a:fld>
            <a:endParaRPr lang="en-US"/>
          </a:p>
        </p:txBody>
      </p:sp>
    </p:spTree>
    <p:extLst>
      <p:ext uri="{BB962C8B-B14F-4D97-AF65-F5344CB8AC3E}">
        <p14:creationId xmlns:p14="http://schemas.microsoft.com/office/powerpoint/2010/main" val="4003461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46</a:t>
            </a:fld>
            <a:endParaRPr lang="en-US"/>
          </a:p>
        </p:txBody>
      </p:sp>
    </p:spTree>
    <p:extLst>
      <p:ext uri="{BB962C8B-B14F-4D97-AF65-F5344CB8AC3E}">
        <p14:creationId xmlns:p14="http://schemas.microsoft.com/office/powerpoint/2010/main" val="3598423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KNOW THIS STUFF FOR AUTONOMOUS DRIVING – DEVELOPER JOBS – NEED TO BE GOOD WITH OBJECT DETECTION WITH VISION DATA THROUGH DEEP LEARNING MODELS.</a:t>
            </a:r>
          </a:p>
        </p:txBody>
      </p:sp>
      <p:sp>
        <p:nvSpPr>
          <p:cNvPr id="4" name="Slide Number Placeholder 3"/>
          <p:cNvSpPr>
            <a:spLocks noGrp="1"/>
          </p:cNvSpPr>
          <p:nvPr>
            <p:ph type="sldNum" sz="quarter" idx="5"/>
          </p:nvPr>
        </p:nvSpPr>
        <p:spPr/>
        <p:txBody>
          <a:bodyPr/>
          <a:lstStyle/>
          <a:p>
            <a:fld id="{C615A683-9728-4BBA-BD67-73A7F828BD48}" type="slidenum">
              <a:rPr lang="en-US" smtClean="0"/>
              <a:t>108</a:t>
            </a:fld>
            <a:endParaRPr lang="en-US"/>
          </a:p>
        </p:txBody>
      </p:sp>
    </p:spTree>
    <p:extLst>
      <p:ext uri="{BB962C8B-B14F-4D97-AF65-F5344CB8AC3E}">
        <p14:creationId xmlns:p14="http://schemas.microsoft.com/office/powerpoint/2010/main" val="23496195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Feature Extractor = backbone network.</a:t>
            </a:r>
          </a:p>
          <a:p>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109</a:t>
            </a:fld>
            <a:endParaRPr lang="en-US"/>
          </a:p>
        </p:txBody>
      </p:sp>
    </p:spTree>
    <p:extLst>
      <p:ext uri="{BB962C8B-B14F-4D97-AF65-F5344CB8AC3E}">
        <p14:creationId xmlns:p14="http://schemas.microsoft.com/office/powerpoint/2010/main" val="1341686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Recommends reading the paper: </a:t>
            </a:r>
            <a:r>
              <a:rPr lang="en-US" sz="1200" spc="-20" dirty="0">
                <a:latin typeface="Calibri"/>
                <a:cs typeface="Calibri"/>
              </a:rPr>
              <a:t>Huang</a:t>
            </a:r>
            <a:r>
              <a:rPr lang="en-US" sz="1200" spc="10" dirty="0">
                <a:latin typeface="Calibri"/>
                <a:cs typeface="Calibri"/>
              </a:rPr>
              <a:t> </a:t>
            </a:r>
            <a:r>
              <a:rPr lang="en-US" sz="1200" spc="-10" dirty="0">
                <a:latin typeface="Calibri"/>
                <a:cs typeface="Calibri"/>
              </a:rPr>
              <a:t>et</a:t>
            </a:r>
            <a:r>
              <a:rPr lang="en-US" sz="1200" spc="-50" dirty="0">
                <a:latin typeface="Calibri"/>
                <a:cs typeface="Calibri"/>
              </a:rPr>
              <a:t> </a:t>
            </a:r>
            <a:r>
              <a:rPr lang="en-US" sz="1200" dirty="0">
                <a:latin typeface="Calibri"/>
                <a:cs typeface="Calibri"/>
              </a:rPr>
              <a:t>al,</a:t>
            </a:r>
            <a:r>
              <a:rPr lang="en-US" sz="1200" spc="10" dirty="0">
                <a:latin typeface="Calibri"/>
                <a:cs typeface="Calibri"/>
              </a:rPr>
              <a:t> </a:t>
            </a:r>
            <a:r>
              <a:rPr lang="en-US" sz="1200" spc="-30" dirty="0">
                <a:latin typeface="Calibri"/>
                <a:cs typeface="Calibri"/>
              </a:rPr>
              <a:t>“Speed/accuracy</a:t>
            </a:r>
            <a:r>
              <a:rPr lang="en-US" sz="1200" spc="-45" dirty="0">
                <a:latin typeface="Calibri"/>
                <a:cs typeface="Calibri"/>
              </a:rPr>
              <a:t> </a:t>
            </a:r>
            <a:r>
              <a:rPr lang="en-US" sz="1200" spc="-40" dirty="0">
                <a:latin typeface="Calibri"/>
                <a:cs typeface="Calibri"/>
              </a:rPr>
              <a:t>trade-</a:t>
            </a:r>
            <a:r>
              <a:rPr lang="en-US" sz="1200" spc="-45" dirty="0">
                <a:latin typeface="Calibri"/>
                <a:cs typeface="Calibri"/>
              </a:rPr>
              <a:t>offs </a:t>
            </a:r>
            <a:r>
              <a:rPr lang="en-US" sz="1200" spc="-10" dirty="0">
                <a:latin typeface="Calibri"/>
                <a:cs typeface="Calibri"/>
              </a:rPr>
              <a:t>for</a:t>
            </a:r>
            <a:r>
              <a:rPr lang="en-US" sz="1200" spc="-70" dirty="0">
                <a:latin typeface="Calibri"/>
                <a:cs typeface="Calibri"/>
              </a:rPr>
              <a:t> </a:t>
            </a:r>
            <a:r>
              <a:rPr lang="en-US" sz="1200" spc="-40" dirty="0">
                <a:latin typeface="Calibri"/>
                <a:cs typeface="Calibri"/>
              </a:rPr>
              <a:t>modern</a:t>
            </a:r>
            <a:r>
              <a:rPr lang="en-US" sz="1200" spc="-95" dirty="0">
                <a:latin typeface="Calibri"/>
                <a:cs typeface="Calibri"/>
              </a:rPr>
              <a:t> </a:t>
            </a:r>
            <a:r>
              <a:rPr lang="en-US" sz="1200" spc="-35" dirty="0">
                <a:latin typeface="Calibri"/>
                <a:cs typeface="Calibri"/>
              </a:rPr>
              <a:t>convolutional</a:t>
            </a:r>
            <a:r>
              <a:rPr lang="en-US" sz="1200" spc="-45" dirty="0">
                <a:latin typeface="Calibri"/>
                <a:cs typeface="Calibri"/>
              </a:rPr>
              <a:t> </a:t>
            </a:r>
            <a:r>
              <a:rPr lang="en-US" sz="1200" spc="-10" dirty="0">
                <a:latin typeface="Calibri"/>
                <a:cs typeface="Calibri"/>
              </a:rPr>
              <a:t>object</a:t>
            </a:r>
            <a:r>
              <a:rPr lang="en-US" sz="1200" spc="-45" dirty="0">
                <a:latin typeface="Calibri"/>
                <a:cs typeface="Calibri"/>
              </a:rPr>
              <a:t> </a:t>
            </a:r>
            <a:r>
              <a:rPr lang="en-US" sz="1200" spc="-65" dirty="0">
                <a:latin typeface="Calibri"/>
                <a:cs typeface="Calibri"/>
              </a:rPr>
              <a:t>detectors”,</a:t>
            </a:r>
            <a:r>
              <a:rPr lang="en-US" sz="1200" spc="-85" dirty="0">
                <a:latin typeface="Calibri"/>
                <a:cs typeface="Calibri"/>
              </a:rPr>
              <a:t> </a:t>
            </a:r>
            <a:r>
              <a:rPr lang="en-US" sz="1200" spc="-20" dirty="0">
                <a:latin typeface="Calibri"/>
                <a:cs typeface="Calibri"/>
              </a:rPr>
              <a:t>CVPR</a:t>
            </a:r>
            <a:r>
              <a:rPr lang="en-US" sz="1200" spc="-30" dirty="0">
                <a:latin typeface="Calibri"/>
                <a:cs typeface="Calibri"/>
              </a:rPr>
              <a:t> </a:t>
            </a:r>
            <a:r>
              <a:rPr lang="en-US" sz="1200" spc="-20" dirty="0">
                <a:latin typeface="Calibri"/>
                <a:cs typeface="Calibri"/>
              </a:rPr>
              <a:t>2017</a:t>
            </a:r>
            <a:endParaRPr lang="en-US" sz="1200" dirty="0">
              <a:latin typeface="Calibri"/>
              <a:cs typeface="Calibri"/>
            </a:endParaRPr>
          </a:p>
          <a:p>
            <a:pPr marL="171450" indent="-171450">
              <a:buFont typeface="Arial" panose="020B0604020202020204" pitchFamily="34" charset="0"/>
              <a:buChar char="•"/>
            </a:pPr>
            <a:r>
              <a:rPr lang="en-US" dirty="0"/>
              <a:t>Note: real time prediction is important because a camera is constantly feeding in data frames that are changing; so you need rapid “real-time” computation in order to make predictions while camera is actively obtaining data that needs to be processed (i.e. facial recognition or object recognition).</a:t>
            </a:r>
          </a:p>
        </p:txBody>
      </p:sp>
      <p:sp>
        <p:nvSpPr>
          <p:cNvPr id="4" name="Slide Number Placeholder 3"/>
          <p:cNvSpPr>
            <a:spLocks noGrp="1"/>
          </p:cNvSpPr>
          <p:nvPr>
            <p:ph type="sldNum" sz="quarter" idx="5"/>
          </p:nvPr>
        </p:nvSpPr>
        <p:spPr/>
        <p:txBody>
          <a:bodyPr/>
          <a:lstStyle/>
          <a:p>
            <a:fld id="{C615A683-9728-4BBA-BD67-73A7F828BD48}" type="slidenum">
              <a:rPr lang="en-US" smtClean="0"/>
              <a:t>110</a:t>
            </a:fld>
            <a:endParaRPr lang="en-US"/>
          </a:p>
        </p:txBody>
      </p:sp>
    </p:spTree>
    <p:extLst>
      <p:ext uri="{BB962C8B-B14F-4D97-AF65-F5344CB8AC3E}">
        <p14:creationId xmlns:p14="http://schemas.microsoft.com/office/powerpoint/2010/main" val="4223890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15A683-9728-4BBA-BD67-73A7F828BD48}" type="slidenum">
              <a:rPr lang="en-US" smtClean="0"/>
              <a:t>114</a:t>
            </a:fld>
            <a:endParaRPr lang="en-US"/>
          </a:p>
        </p:txBody>
      </p:sp>
    </p:spTree>
    <p:extLst>
      <p:ext uri="{BB962C8B-B14F-4D97-AF65-F5344CB8AC3E}">
        <p14:creationId xmlns:p14="http://schemas.microsoft.com/office/powerpoint/2010/main" val="608043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NMS = non max suppression method; use to eliminate duplicate detection boxes.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47</a:t>
            </a:fld>
            <a:endParaRPr lang="en-US"/>
          </a:p>
        </p:txBody>
      </p:sp>
    </p:spTree>
    <p:extLst>
      <p:ext uri="{BB962C8B-B14F-4D97-AF65-F5344CB8AC3E}">
        <p14:creationId xmlns:p14="http://schemas.microsoft.com/office/powerpoint/2010/main" val="2228781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Precision = a fraction of the detection that are actually true.</a:t>
            </a:r>
          </a:p>
          <a:p>
            <a:pPr marL="171450" lvl="0" indent="-171450">
              <a:buFont typeface="Arial" panose="020B0604020202020204" pitchFamily="34" charset="0"/>
              <a:buChar char="•"/>
            </a:pPr>
            <a:r>
              <a:rPr lang="en-US" dirty="0"/>
              <a:t>Recall is a fraction of the ground truth we hit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50</a:t>
            </a:fld>
            <a:endParaRPr lang="en-US"/>
          </a:p>
        </p:txBody>
      </p:sp>
    </p:spTree>
    <p:extLst>
      <p:ext uri="{BB962C8B-B14F-4D97-AF65-F5344CB8AC3E}">
        <p14:creationId xmlns:p14="http://schemas.microsoft.com/office/powerpoint/2010/main" val="3428306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detection, both positive, = Precision = 2/2= 1.</a:t>
            </a:r>
          </a:p>
          <a:p>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51</a:t>
            </a:fld>
            <a:endParaRPr lang="en-US"/>
          </a:p>
        </p:txBody>
      </p:sp>
    </p:spTree>
    <p:extLst>
      <p:ext uri="{BB962C8B-B14F-4D97-AF65-F5344CB8AC3E}">
        <p14:creationId xmlns:p14="http://schemas.microsoft.com/office/powerpoint/2010/main" val="1013985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Precision = true positive/positive = 2/3</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52</a:t>
            </a:fld>
            <a:endParaRPr lang="en-US"/>
          </a:p>
        </p:txBody>
      </p:sp>
    </p:spTree>
    <p:extLst>
      <p:ext uri="{BB962C8B-B14F-4D97-AF65-F5344CB8AC3E}">
        <p14:creationId xmlns:p14="http://schemas.microsoft.com/office/powerpoint/2010/main" val="43521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Green = true positive samples; red = false positive; blue = not yet tested.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C615A683-9728-4BBA-BD67-73A7F828BD48}" type="slidenum">
              <a:rPr lang="en-US" smtClean="0"/>
              <a:t>53</a:t>
            </a:fld>
            <a:endParaRPr lang="en-US"/>
          </a:p>
        </p:txBody>
      </p:sp>
    </p:spTree>
    <p:extLst>
      <p:ext uri="{BB962C8B-B14F-4D97-AF65-F5344CB8AC3E}">
        <p14:creationId xmlns:p14="http://schemas.microsoft.com/office/powerpoint/2010/main" val="675430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Area under Prevision v recall curve needs (AUPRC) must be between 0 and 1; the higher the number the better.</a:t>
            </a:r>
          </a:p>
        </p:txBody>
      </p:sp>
      <p:sp>
        <p:nvSpPr>
          <p:cNvPr id="4" name="Slide Number Placeholder 3"/>
          <p:cNvSpPr>
            <a:spLocks noGrp="1"/>
          </p:cNvSpPr>
          <p:nvPr>
            <p:ph type="sldNum" sz="quarter" idx="5"/>
          </p:nvPr>
        </p:nvSpPr>
        <p:spPr/>
        <p:txBody>
          <a:bodyPr/>
          <a:lstStyle/>
          <a:p>
            <a:fld id="{C615A683-9728-4BBA-BD67-73A7F828BD48}" type="slidenum">
              <a:rPr lang="en-US" smtClean="0"/>
              <a:t>55</a:t>
            </a:fld>
            <a:endParaRPr lang="en-US"/>
          </a:p>
        </p:txBody>
      </p:sp>
    </p:spTree>
    <p:extLst>
      <p:ext uri="{BB962C8B-B14F-4D97-AF65-F5344CB8AC3E}">
        <p14:creationId xmlns:p14="http://schemas.microsoft.com/office/powerpoint/2010/main" val="1570686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5035" y="297180"/>
            <a:ext cx="7166609" cy="636269"/>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3/8/2023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330200" y="-51688"/>
            <a:ext cx="5793105" cy="17957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330200" y="1808099"/>
            <a:ext cx="5929630" cy="4370705"/>
          </a:xfrm>
          <a:prstGeom prst="rect">
            <a:avLst/>
          </a:prstGeom>
        </p:spPr>
        <p:txBody>
          <a:bodyPr wrap="square" lIns="0" tIns="0" rIns="0" bIns="0">
            <a:spAutoFit/>
          </a:bodyPr>
          <a:lstStyle>
            <a:lvl1pPr>
              <a:defRPr sz="20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3/8/2023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1.jpg"/></Relationships>
</file>

<file path=ppt/slides/_rels/slide10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1.jpg"/></Relationships>
</file>

<file path=ppt/slides/_rels/slide107.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11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1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1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8.png"/><Relationship Id="rId4" Type="http://schemas.openxmlformats.org/officeDocument/2006/relationships/image" Target="../media/image66.png"/></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79.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8.png"/><Relationship Id="rId17" Type="http://schemas.openxmlformats.org/officeDocument/2006/relationships/image" Target="../media/image83.jpg"/><Relationship Id="rId2" Type="http://schemas.openxmlformats.org/officeDocument/2006/relationships/image" Target="../media/image69.png"/><Relationship Id="rId16"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77.png"/><Relationship Id="rId5" Type="http://schemas.openxmlformats.org/officeDocument/2006/relationships/image" Target="../media/image72.png"/><Relationship Id="rId15" Type="http://schemas.openxmlformats.org/officeDocument/2006/relationships/image" Target="../media/image81.png"/><Relationship Id="rId10" Type="http://schemas.openxmlformats.org/officeDocument/2006/relationships/image" Target="../media/image76.png"/><Relationship Id="rId4" Type="http://schemas.openxmlformats.org/officeDocument/2006/relationships/image" Target="../media/image71.png"/><Relationship Id="rId9" Type="http://schemas.openxmlformats.org/officeDocument/2006/relationships/image" Target="../media/image60.jpg"/><Relationship Id="rId14"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hyperlink" Target="mailto:mAP@0.5"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mailto:mAP@0.5"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mailto:mAP@0.95" TargetMode="External"/><Relationship Id="rId5" Type="http://schemas.openxmlformats.org/officeDocument/2006/relationships/hyperlink" Target="mailto:mAP@0.60" TargetMode="External"/><Relationship Id="rId4" Type="http://schemas.openxmlformats.org/officeDocument/2006/relationships/hyperlink" Target="mailto:mAP@0.55"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6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6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24.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png"/></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8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1.png"/></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1.png"/></Relationships>
</file>

<file path=ppt/slides/_rels/slide8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1.png"/></Relationships>
</file>

<file path=ppt/slides/_rels/slide8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1.png"/></Relationships>
</file>

<file path=ppt/slides/_rels/slide8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1.png"/></Relationships>
</file>

<file path=ppt/slides/_rels/slide8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1.png"/></Relationships>
</file>

<file path=ppt/slides/_rels/slide8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9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notesSlide" Target="../notesSlides/notesSlide20.xml"/><Relationship Id="rId16"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9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18079" y="1716404"/>
            <a:ext cx="7364730" cy="2254885"/>
          </a:xfrm>
          <a:prstGeom prst="rect">
            <a:avLst/>
          </a:prstGeom>
        </p:spPr>
        <p:txBody>
          <a:bodyPr vert="horz" wrap="square" lIns="0" tIns="116205" rIns="0" bIns="0" rtlCol="0">
            <a:spAutoFit/>
          </a:bodyPr>
          <a:lstStyle/>
          <a:p>
            <a:pPr marL="12065" marR="5080" algn="ctr">
              <a:lnSpc>
                <a:spcPts val="6490"/>
              </a:lnSpc>
              <a:spcBef>
                <a:spcPts val="915"/>
              </a:spcBef>
            </a:pPr>
            <a:r>
              <a:rPr sz="6000" b="0" spc="95" dirty="0">
                <a:latin typeface="Microsoft Sans Serif"/>
                <a:cs typeface="Microsoft Sans Serif"/>
              </a:rPr>
              <a:t>Convolutional</a:t>
            </a:r>
            <a:r>
              <a:rPr sz="6000" b="0" spc="-15" dirty="0">
                <a:latin typeface="Microsoft Sans Serif"/>
                <a:cs typeface="Microsoft Sans Serif"/>
              </a:rPr>
              <a:t> </a:t>
            </a:r>
            <a:r>
              <a:rPr sz="6000" b="0" spc="60" dirty="0">
                <a:latin typeface="Microsoft Sans Serif"/>
                <a:cs typeface="Microsoft Sans Serif"/>
              </a:rPr>
              <a:t>Neural </a:t>
            </a:r>
            <a:r>
              <a:rPr sz="6000" b="0" spc="155" dirty="0">
                <a:latin typeface="Microsoft Sans Serif"/>
                <a:cs typeface="Microsoft Sans Serif"/>
              </a:rPr>
              <a:t>Networks</a:t>
            </a:r>
            <a:r>
              <a:rPr sz="6000" b="0" spc="-190" dirty="0">
                <a:latin typeface="Microsoft Sans Serif"/>
                <a:cs typeface="Microsoft Sans Serif"/>
              </a:rPr>
              <a:t> </a:t>
            </a:r>
            <a:r>
              <a:rPr sz="6000" b="0" spc="-25" dirty="0">
                <a:latin typeface="Microsoft Sans Serif"/>
                <a:cs typeface="Microsoft Sans Serif"/>
              </a:rPr>
              <a:t>II</a:t>
            </a:r>
            <a:endParaRPr sz="6000">
              <a:latin typeface="Microsoft Sans Serif"/>
              <a:cs typeface="Microsoft Sans Serif"/>
            </a:endParaRPr>
          </a:p>
          <a:p>
            <a:pPr marL="1270" algn="ctr">
              <a:lnSpc>
                <a:spcPct val="100000"/>
              </a:lnSpc>
              <a:spcBef>
                <a:spcPts val="875"/>
              </a:spcBef>
            </a:pPr>
            <a:r>
              <a:rPr sz="2400" b="0" dirty="0">
                <a:latin typeface="Calibri"/>
                <a:cs typeface="Calibri"/>
              </a:rPr>
              <a:t>Jin</a:t>
            </a:r>
            <a:r>
              <a:rPr sz="2400" b="0" spc="-35" dirty="0">
                <a:latin typeface="Calibri"/>
                <a:cs typeface="Calibri"/>
              </a:rPr>
              <a:t> </a:t>
            </a:r>
            <a:r>
              <a:rPr sz="2400" b="0" dirty="0">
                <a:latin typeface="Calibri"/>
                <a:cs typeface="Calibri"/>
              </a:rPr>
              <a:t>Lu</a:t>
            </a:r>
            <a:r>
              <a:rPr sz="2400" b="0" spc="-15" dirty="0">
                <a:latin typeface="Calibri"/>
                <a:cs typeface="Calibri"/>
              </a:rPr>
              <a:t> </a:t>
            </a:r>
            <a:r>
              <a:rPr sz="2400" b="0" dirty="0">
                <a:latin typeface="Calibri"/>
                <a:cs typeface="Calibri"/>
              </a:rPr>
              <a:t>–</a:t>
            </a:r>
            <a:r>
              <a:rPr sz="2400" b="0" spc="40" dirty="0">
                <a:latin typeface="Calibri"/>
                <a:cs typeface="Calibri"/>
              </a:rPr>
              <a:t> </a:t>
            </a:r>
            <a:r>
              <a:rPr sz="2400" b="0" spc="-10" dirty="0">
                <a:latin typeface="Calibri"/>
                <a:cs typeface="Calibri"/>
              </a:rPr>
              <a:t>UMDearborn</a:t>
            </a:r>
            <a:endParaRPr sz="24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597535" marR="5080">
              <a:lnSpc>
                <a:spcPct val="100000"/>
              </a:lnSpc>
              <a:spcBef>
                <a:spcPts val="105"/>
              </a:spcBef>
            </a:pPr>
            <a:r>
              <a:rPr dirty="0"/>
              <a:t>Detecting</a:t>
            </a:r>
            <a:r>
              <a:rPr spc="-120" dirty="0"/>
              <a:t> </a:t>
            </a:r>
            <a:r>
              <a:rPr dirty="0"/>
              <a:t>a</a:t>
            </a:r>
            <a:r>
              <a:rPr spc="-40" dirty="0"/>
              <a:t> </a:t>
            </a:r>
            <a:r>
              <a:rPr spc="-10" dirty="0"/>
              <a:t>single object</a:t>
            </a:r>
          </a:p>
        </p:txBody>
      </p:sp>
      <p:pic>
        <p:nvPicPr>
          <p:cNvPr id="3" name="object 3"/>
          <p:cNvPicPr/>
          <p:nvPr/>
        </p:nvPicPr>
        <p:blipFill>
          <a:blip r:embed="rId2" cstate="print"/>
          <a:stretch>
            <a:fillRect/>
          </a:stretch>
        </p:blipFill>
        <p:spPr>
          <a:xfrm>
            <a:off x="182879" y="2560320"/>
            <a:ext cx="1737360" cy="1503679"/>
          </a:xfrm>
          <a:prstGeom prst="rect">
            <a:avLst/>
          </a:prstGeom>
        </p:spPr>
      </p:pic>
      <p:pic>
        <p:nvPicPr>
          <p:cNvPr id="4" name="object 4"/>
          <p:cNvPicPr/>
          <p:nvPr/>
        </p:nvPicPr>
        <p:blipFill>
          <a:blip r:embed="rId3" cstate="print"/>
          <a:stretch>
            <a:fillRect/>
          </a:stretch>
        </p:blipFill>
        <p:spPr>
          <a:xfrm>
            <a:off x="2062479" y="2854960"/>
            <a:ext cx="2743199" cy="883919"/>
          </a:xfrm>
          <a:prstGeom prst="rect">
            <a:avLst/>
          </a:prstGeom>
        </p:spPr>
      </p:pic>
      <p:sp>
        <p:nvSpPr>
          <p:cNvPr id="5" name="object 5"/>
          <p:cNvSpPr/>
          <p:nvPr/>
        </p:nvSpPr>
        <p:spPr>
          <a:xfrm>
            <a:off x="5059679" y="2814320"/>
            <a:ext cx="0" cy="1005840"/>
          </a:xfrm>
          <a:custGeom>
            <a:avLst/>
            <a:gdLst/>
            <a:ahLst/>
            <a:cxnLst/>
            <a:rect l="l" t="t" r="r" b="b"/>
            <a:pathLst>
              <a:path h="1005839">
                <a:moveTo>
                  <a:pt x="0" y="0"/>
                </a:moveTo>
                <a:lnTo>
                  <a:pt x="0" y="1005458"/>
                </a:lnTo>
              </a:path>
            </a:pathLst>
          </a:custGeom>
          <a:ln w="38100">
            <a:solidFill>
              <a:srgbClr val="44536A"/>
            </a:solidFill>
          </a:ln>
        </p:spPr>
        <p:txBody>
          <a:bodyPr wrap="square" lIns="0" tIns="0" rIns="0" bIns="0" rtlCol="0"/>
          <a:lstStyle/>
          <a:p>
            <a:endParaRPr/>
          </a:p>
        </p:txBody>
      </p:sp>
      <p:sp>
        <p:nvSpPr>
          <p:cNvPr id="6" name="object 6"/>
          <p:cNvSpPr txBox="1"/>
          <p:nvPr/>
        </p:nvSpPr>
        <p:spPr>
          <a:xfrm>
            <a:off x="4328159" y="3869626"/>
            <a:ext cx="946785" cy="79057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Vector:</a:t>
            </a:r>
            <a:endParaRPr sz="2450">
              <a:latin typeface="Calibri"/>
              <a:cs typeface="Calibri"/>
            </a:endParaRPr>
          </a:p>
          <a:p>
            <a:pPr marL="165100">
              <a:lnSpc>
                <a:spcPct val="100000"/>
              </a:lnSpc>
              <a:spcBef>
                <a:spcPts val="105"/>
              </a:spcBef>
            </a:pPr>
            <a:r>
              <a:rPr sz="2450" spc="-20" dirty="0">
                <a:latin typeface="Calibri"/>
                <a:cs typeface="Calibri"/>
              </a:rPr>
              <a:t>4096</a:t>
            </a:r>
            <a:endParaRPr sz="2450">
              <a:latin typeface="Calibri"/>
              <a:cs typeface="Calibri"/>
            </a:endParaRPr>
          </a:p>
        </p:txBody>
      </p:sp>
      <p:sp>
        <p:nvSpPr>
          <p:cNvPr id="7" name="object 7"/>
          <p:cNvSpPr txBox="1"/>
          <p:nvPr/>
        </p:nvSpPr>
        <p:spPr>
          <a:xfrm>
            <a:off x="288607" y="4162425"/>
            <a:ext cx="1349375" cy="147320"/>
          </a:xfrm>
          <a:prstGeom prst="rect">
            <a:avLst/>
          </a:prstGeom>
        </p:spPr>
        <p:txBody>
          <a:bodyPr vert="horz" wrap="square" lIns="0" tIns="12700" rIns="0" bIns="0" rtlCol="0">
            <a:spAutoFit/>
          </a:bodyPr>
          <a:lstStyle/>
          <a:p>
            <a:pPr marL="12700">
              <a:lnSpc>
                <a:spcPct val="100000"/>
              </a:lnSpc>
              <a:spcBef>
                <a:spcPts val="100"/>
              </a:spcBef>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35" dirty="0">
                <a:solidFill>
                  <a:srgbClr val="0462C1"/>
                </a:solidFill>
                <a:latin typeface="Calibri"/>
                <a:cs typeface="Calibri"/>
              </a:rPr>
              <a:t> </a:t>
            </a:r>
            <a:r>
              <a:rPr sz="800" dirty="0">
                <a:solidFill>
                  <a:srgbClr val="999999"/>
                </a:solidFill>
                <a:latin typeface="Calibri"/>
                <a:cs typeface="Calibri"/>
              </a:rPr>
              <a:t>is</a:t>
            </a:r>
            <a:r>
              <a:rPr sz="800" spc="-30"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r>
              <a:rPr sz="800" u="sng" spc="500" dirty="0">
                <a:solidFill>
                  <a:srgbClr val="0462C1"/>
                </a:solidFill>
                <a:uFill>
                  <a:solidFill>
                    <a:srgbClr val="0462C1"/>
                  </a:solidFill>
                </a:uFill>
                <a:latin typeface="Calibri"/>
                <a:cs typeface="Calibri"/>
              </a:rPr>
              <a:t> </a:t>
            </a:r>
            <a:endParaRPr sz="800">
              <a:latin typeface="Calibri"/>
              <a:cs typeface="Calibri"/>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03530"/>
            <a:ext cx="6390005" cy="636270"/>
          </a:xfrm>
          <a:prstGeom prst="rect">
            <a:avLst/>
          </a:prstGeom>
        </p:spPr>
        <p:txBody>
          <a:bodyPr vert="horz" wrap="square" lIns="0" tIns="13335" rIns="0" bIns="0" rtlCol="0">
            <a:spAutoFit/>
          </a:bodyPr>
          <a:lstStyle/>
          <a:p>
            <a:pPr marL="12700">
              <a:lnSpc>
                <a:spcPct val="100000"/>
              </a:lnSpc>
              <a:spcBef>
                <a:spcPts val="105"/>
              </a:spcBef>
            </a:pPr>
            <a:r>
              <a:rPr sz="4000" dirty="0"/>
              <a:t>Region</a:t>
            </a:r>
            <a:r>
              <a:rPr sz="4000" spc="-180" dirty="0"/>
              <a:t> </a:t>
            </a:r>
            <a:r>
              <a:rPr sz="4000" spc="-20" dirty="0"/>
              <a:t>Proposal</a:t>
            </a:r>
            <a:r>
              <a:rPr sz="4000" spc="-204" dirty="0"/>
              <a:t> </a:t>
            </a:r>
            <a:r>
              <a:rPr sz="4000" dirty="0"/>
              <a:t>Network</a:t>
            </a:r>
            <a:r>
              <a:rPr sz="4000" spc="-145" dirty="0"/>
              <a:t> </a:t>
            </a:r>
            <a:r>
              <a:rPr sz="4000" spc="-10" dirty="0"/>
              <a:t>(RPN)</a:t>
            </a:r>
            <a:endParaRPr sz="4000"/>
          </a:p>
        </p:txBody>
      </p:sp>
      <p:grpSp>
        <p:nvGrpSpPr>
          <p:cNvPr id="3" name="object 3"/>
          <p:cNvGrpSpPr/>
          <p:nvPr/>
        </p:nvGrpSpPr>
        <p:grpSpPr>
          <a:xfrm>
            <a:off x="4583429" y="1717039"/>
            <a:ext cx="3797300" cy="3290570"/>
            <a:chOff x="4583429" y="1717039"/>
            <a:chExt cx="3797300" cy="3290570"/>
          </a:xfrm>
        </p:grpSpPr>
        <p:sp>
          <p:nvSpPr>
            <p:cNvPr id="4" name="object 4"/>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5" name="object 5"/>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6" name="object 6"/>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7" name="object 7"/>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pic>
          <p:nvPicPr>
            <p:cNvPr id="8" name="object 8"/>
            <p:cNvPicPr/>
            <p:nvPr/>
          </p:nvPicPr>
          <p:blipFill>
            <a:blip r:embed="rId2" cstate="print"/>
            <a:stretch>
              <a:fillRect/>
            </a:stretch>
          </p:blipFill>
          <p:spPr>
            <a:xfrm>
              <a:off x="4653279" y="1950719"/>
              <a:ext cx="3302000" cy="2854960"/>
            </a:xfrm>
            <a:prstGeom prst="rect">
              <a:avLst/>
            </a:prstGeom>
          </p:spPr>
        </p:pic>
        <p:sp>
          <p:nvSpPr>
            <p:cNvPr id="9" name="object 9"/>
            <p:cNvSpPr/>
            <p:nvPr/>
          </p:nvSpPr>
          <p:spPr>
            <a:xfrm>
              <a:off x="4638039" y="1955799"/>
              <a:ext cx="3311525" cy="2854960"/>
            </a:xfrm>
            <a:custGeom>
              <a:avLst/>
              <a:gdLst/>
              <a:ahLst/>
              <a:cxnLst/>
              <a:rect l="l" t="t" r="r" b="b"/>
              <a:pathLst>
                <a:path w="3311525" h="2854960">
                  <a:moveTo>
                    <a:pt x="406400" y="0"/>
                  </a:moveTo>
                  <a:lnTo>
                    <a:pt x="406400" y="2834513"/>
                  </a:lnTo>
                </a:path>
                <a:path w="3311525" h="2854960">
                  <a:moveTo>
                    <a:pt x="0" y="2448560"/>
                  </a:moveTo>
                  <a:lnTo>
                    <a:pt x="3311525" y="2448560"/>
                  </a:lnTo>
                </a:path>
                <a:path w="3311525" h="2854960">
                  <a:moveTo>
                    <a:pt x="822960" y="10160"/>
                  </a:moveTo>
                  <a:lnTo>
                    <a:pt x="822960" y="2854960"/>
                  </a:lnTo>
                </a:path>
                <a:path w="3311525" h="2854960">
                  <a:moveTo>
                    <a:pt x="1229360" y="10160"/>
                  </a:moveTo>
                  <a:lnTo>
                    <a:pt x="1229360" y="2854960"/>
                  </a:lnTo>
                </a:path>
                <a:path w="3311525" h="2854960">
                  <a:moveTo>
                    <a:pt x="1635760" y="10160"/>
                  </a:moveTo>
                  <a:lnTo>
                    <a:pt x="1635760" y="2854960"/>
                  </a:lnTo>
                </a:path>
                <a:path w="3311525" h="2854960">
                  <a:moveTo>
                    <a:pt x="2042160" y="10160"/>
                  </a:moveTo>
                  <a:lnTo>
                    <a:pt x="2042160" y="2854960"/>
                  </a:lnTo>
                </a:path>
                <a:path w="3311525" h="2854960">
                  <a:moveTo>
                    <a:pt x="2448560" y="10160"/>
                  </a:moveTo>
                  <a:lnTo>
                    <a:pt x="2448560" y="2854960"/>
                  </a:lnTo>
                </a:path>
                <a:path w="3311525" h="2854960">
                  <a:moveTo>
                    <a:pt x="2854960" y="10160"/>
                  </a:moveTo>
                  <a:lnTo>
                    <a:pt x="2854960" y="2854960"/>
                  </a:lnTo>
                </a:path>
                <a:path w="3311525" h="2854960">
                  <a:moveTo>
                    <a:pt x="0" y="2042160"/>
                  </a:moveTo>
                  <a:lnTo>
                    <a:pt x="3311525" y="2042160"/>
                  </a:lnTo>
                </a:path>
                <a:path w="3311525" h="2854960">
                  <a:moveTo>
                    <a:pt x="0" y="1635760"/>
                  </a:moveTo>
                  <a:lnTo>
                    <a:pt x="3311525" y="1635760"/>
                  </a:lnTo>
                </a:path>
                <a:path w="3311525" h="2854960">
                  <a:moveTo>
                    <a:pt x="0" y="1229360"/>
                  </a:moveTo>
                  <a:lnTo>
                    <a:pt x="3311525" y="1229360"/>
                  </a:lnTo>
                </a:path>
                <a:path w="3311525" h="2854960">
                  <a:moveTo>
                    <a:pt x="0" y="822960"/>
                  </a:moveTo>
                  <a:lnTo>
                    <a:pt x="3311525" y="822960"/>
                  </a:lnTo>
                </a:path>
                <a:path w="3311525" h="2854960">
                  <a:moveTo>
                    <a:pt x="0" y="416560"/>
                  </a:moveTo>
                  <a:lnTo>
                    <a:pt x="3311525" y="416560"/>
                  </a:lnTo>
                </a:path>
              </a:pathLst>
            </a:custGeom>
            <a:ln w="9525">
              <a:solidFill>
                <a:srgbClr val="44536A"/>
              </a:solidFill>
            </a:ln>
          </p:spPr>
          <p:txBody>
            <a:bodyPr wrap="square" lIns="0" tIns="0" rIns="0" bIns="0" rtlCol="0"/>
            <a:lstStyle/>
            <a:p>
              <a:endParaRPr/>
            </a:p>
          </p:txBody>
        </p:sp>
        <p:sp>
          <p:nvSpPr>
            <p:cNvPr id="10" name="object 10"/>
            <p:cNvSpPr/>
            <p:nvPr/>
          </p:nvSpPr>
          <p:spPr>
            <a:xfrm>
              <a:off x="5323839" y="2306319"/>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4985E8"/>
              </a:solidFill>
            </a:ln>
          </p:spPr>
          <p:txBody>
            <a:bodyPr wrap="square" lIns="0" tIns="0" rIns="0" bIns="0" rtlCol="0"/>
            <a:lstStyle/>
            <a:p>
              <a:endParaRPr/>
            </a:p>
          </p:txBody>
        </p:sp>
        <p:sp>
          <p:nvSpPr>
            <p:cNvPr id="11" name="object 11"/>
            <p:cNvSpPr/>
            <p:nvPr/>
          </p:nvSpPr>
          <p:spPr>
            <a:xfrm>
              <a:off x="6278879" y="3169983"/>
              <a:ext cx="406400" cy="416559"/>
            </a:xfrm>
            <a:custGeom>
              <a:avLst/>
              <a:gdLst/>
              <a:ahLst/>
              <a:cxnLst/>
              <a:rect l="l" t="t" r="r" b="b"/>
              <a:pathLst>
                <a:path w="406400" h="416560">
                  <a:moveTo>
                    <a:pt x="406349" y="0"/>
                  </a:moveTo>
                  <a:lnTo>
                    <a:pt x="0" y="0"/>
                  </a:lnTo>
                  <a:lnTo>
                    <a:pt x="0" y="416496"/>
                  </a:lnTo>
                  <a:lnTo>
                    <a:pt x="406349" y="416496"/>
                  </a:lnTo>
                  <a:lnTo>
                    <a:pt x="406349" y="0"/>
                  </a:lnTo>
                  <a:close/>
                </a:path>
              </a:pathLst>
            </a:custGeom>
            <a:solidFill>
              <a:srgbClr val="4985E8">
                <a:alpha val="52156"/>
              </a:srgbClr>
            </a:solidFill>
          </p:spPr>
          <p:txBody>
            <a:bodyPr wrap="square" lIns="0" tIns="0" rIns="0" bIns="0" rtlCol="0"/>
            <a:lstStyle/>
            <a:p>
              <a:endParaRPr/>
            </a:p>
          </p:txBody>
        </p:sp>
        <p:sp>
          <p:nvSpPr>
            <p:cNvPr id="12" name="object 12"/>
            <p:cNvSpPr/>
            <p:nvPr/>
          </p:nvSpPr>
          <p:spPr>
            <a:xfrm>
              <a:off x="4602479" y="1777999"/>
              <a:ext cx="3759200" cy="3210560"/>
            </a:xfrm>
            <a:custGeom>
              <a:avLst/>
              <a:gdLst/>
              <a:ahLst/>
              <a:cxnLst/>
              <a:rect l="l" t="t" r="r" b="b"/>
              <a:pathLst>
                <a:path w="3759200" h="3210560">
                  <a:moveTo>
                    <a:pt x="1300480" y="2143760"/>
                  </a:moveTo>
                  <a:lnTo>
                    <a:pt x="2468879" y="2143760"/>
                  </a:lnTo>
                  <a:lnTo>
                    <a:pt x="2468879" y="1066812"/>
                  </a:lnTo>
                  <a:lnTo>
                    <a:pt x="1300480" y="1066812"/>
                  </a:lnTo>
                  <a:lnTo>
                    <a:pt x="1300480" y="2143760"/>
                  </a:lnTo>
                  <a:close/>
                </a:path>
                <a:path w="3759200" h="3210560">
                  <a:moveTo>
                    <a:pt x="995680" y="3210052"/>
                  </a:moveTo>
                  <a:lnTo>
                    <a:pt x="2773426" y="3210052"/>
                  </a:lnTo>
                  <a:lnTo>
                    <a:pt x="2773426" y="0"/>
                  </a:lnTo>
                  <a:lnTo>
                    <a:pt x="995680" y="0"/>
                  </a:lnTo>
                  <a:lnTo>
                    <a:pt x="995680" y="3210052"/>
                  </a:lnTo>
                  <a:close/>
                </a:path>
                <a:path w="3759200" h="3210560">
                  <a:moveTo>
                    <a:pt x="0" y="2417572"/>
                  </a:moveTo>
                  <a:lnTo>
                    <a:pt x="3758691" y="2417572"/>
                  </a:lnTo>
                  <a:lnTo>
                    <a:pt x="3758691" y="782320"/>
                  </a:lnTo>
                  <a:lnTo>
                    <a:pt x="0" y="782320"/>
                  </a:lnTo>
                  <a:lnTo>
                    <a:pt x="0" y="2417572"/>
                  </a:lnTo>
                  <a:close/>
                </a:path>
              </a:pathLst>
            </a:custGeom>
            <a:ln w="38100">
              <a:solidFill>
                <a:srgbClr val="4985E8"/>
              </a:solidFill>
            </a:ln>
          </p:spPr>
          <p:txBody>
            <a:bodyPr wrap="square" lIns="0" tIns="0" rIns="0" bIns="0" rtlCol="0"/>
            <a:lstStyle/>
            <a:p>
              <a:endParaRPr/>
            </a:p>
          </p:txBody>
        </p:sp>
      </p:grpSp>
      <p:pic>
        <p:nvPicPr>
          <p:cNvPr id="13" name="object 13"/>
          <p:cNvPicPr/>
          <p:nvPr/>
        </p:nvPicPr>
        <p:blipFill>
          <a:blip r:embed="rId3" cstate="print"/>
          <a:stretch>
            <a:fillRect/>
          </a:stretch>
        </p:blipFill>
        <p:spPr>
          <a:xfrm>
            <a:off x="182879" y="1950720"/>
            <a:ext cx="3312160" cy="2875279"/>
          </a:xfrm>
          <a:prstGeom prst="rect">
            <a:avLst/>
          </a:prstGeom>
        </p:spPr>
      </p:pic>
      <p:grpSp>
        <p:nvGrpSpPr>
          <p:cNvPr id="14" name="object 14"/>
          <p:cNvGrpSpPr/>
          <p:nvPr/>
        </p:nvGrpSpPr>
        <p:grpSpPr>
          <a:xfrm>
            <a:off x="3708400" y="2489200"/>
            <a:ext cx="721360" cy="1807845"/>
            <a:chOff x="3708400" y="2489200"/>
            <a:chExt cx="721360" cy="1807845"/>
          </a:xfrm>
        </p:grpSpPr>
        <p:sp>
          <p:nvSpPr>
            <p:cNvPr id="15" name="object 15"/>
            <p:cNvSpPr/>
            <p:nvPr/>
          </p:nvSpPr>
          <p:spPr>
            <a:xfrm>
              <a:off x="3708400" y="2489200"/>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16" name="object 16"/>
            <p:cNvSpPr/>
            <p:nvPr/>
          </p:nvSpPr>
          <p:spPr>
            <a:xfrm>
              <a:off x="3713480" y="2494280"/>
              <a:ext cx="711200" cy="1798320"/>
            </a:xfrm>
            <a:custGeom>
              <a:avLst/>
              <a:gdLst/>
              <a:ahLst/>
              <a:cxnLst/>
              <a:rect l="l" t="t" r="r" b="b"/>
              <a:pathLst>
                <a:path w="711200" h="1798320">
                  <a:moveTo>
                    <a:pt x="0" y="0"/>
                  </a:moveTo>
                  <a:lnTo>
                    <a:pt x="711200" y="176784"/>
                  </a:lnTo>
                  <a:lnTo>
                    <a:pt x="711200" y="1621155"/>
                  </a:lnTo>
                  <a:lnTo>
                    <a:pt x="0" y="1797939"/>
                  </a:lnTo>
                  <a:lnTo>
                    <a:pt x="0" y="0"/>
                  </a:lnTo>
                  <a:close/>
                </a:path>
              </a:pathLst>
            </a:custGeom>
            <a:ln w="9525">
              <a:solidFill>
                <a:srgbClr val="666666"/>
              </a:solidFill>
            </a:ln>
          </p:spPr>
          <p:txBody>
            <a:bodyPr wrap="square" lIns="0" tIns="0" rIns="0" bIns="0" rtlCol="0"/>
            <a:lstStyle/>
            <a:p>
              <a:endParaRPr/>
            </a:p>
          </p:txBody>
        </p:sp>
      </p:grpSp>
      <p:sp>
        <p:nvSpPr>
          <p:cNvPr id="17" name="object 17"/>
          <p:cNvSpPr txBox="1"/>
          <p:nvPr/>
        </p:nvSpPr>
        <p:spPr>
          <a:xfrm>
            <a:off x="3780154" y="3254628"/>
            <a:ext cx="605790" cy="404495"/>
          </a:xfrm>
          <a:prstGeom prst="rect">
            <a:avLst/>
          </a:prstGeom>
        </p:spPr>
        <p:txBody>
          <a:bodyPr vert="horz" wrap="square" lIns="0" tIns="17145" rIns="0" bIns="0" rtlCol="0">
            <a:spAutoFit/>
          </a:bodyPr>
          <a:lstStyle/>
          <a:p>
            <a:pPr marL="12700">
              <a:lnSpc>
                <a:spcPct val="100000"/>
              </a:lnSpc>
              <a:spcBef>
                <a:spcPts val="135"/>
              </a:spcBef>
            </a:pPr>
            <a:r>
              <a:rPr sz="2450" spc="-25" dirty="0">
                <a:latin typeface="Calibri"/>
                <a:cs typeface="Calibri"/>
              </a:rPr>
              <a:t>CNN</a:t>
            </a:r>
            <a:endParaRPr sz="2450">
              <a:latin typeface="Calibri"/>
              <a:cs typeface="Calibri"/>
            </a:endParaRPr>
          </a:p>
        </p:txBody>
      </p:sp>
      <p:sp>
        <p:nvSpPr>
          <p:cNvPr id="18" name="object 18"/>
          <p:cNvSpPr txBox="1"/>
          <p:nvPr/>
        </p:nvSpPr>
        <p:spPr>
          <a:xfrm>
            <a:off x="436244" y="4897183"/>
            <a:ext cx="2429510" cy="790575"/>
          </a:xfrm>
          <a:prstGeom prst="rect">
            <a:avLst/>
          </a:prstGeom>
        </p:spPr>
        <p:txBody>
          <a:bodyPr vert="horz" wrap="square" lIns="0" tIns="3175" rIns="0" bIns="0" rtlCol="0">
            <a:spAutoFit/>
          </a:bodyPr>
          <a:lstStyle/>
          <a:p>
            <a:pPr marL="12700" marR="5080" indent="436880">
              <a:lnSpc>
                <a:spcPct val="103600"/>
              </a:lnSpc>
              <a:spcBef>
                <a:spcPts val="25"/>
              </a:spcBef>
            </a:pPr>
            <a:r>
              <a:rPr sz="2450" dirty="0">
                <a:latin typeface="Calibri"/>
                <a:cs typeface="Calibri"/>
              </a:rPr>
              <a:t>Input</a:t>
            </a:r>
            <a:r>
              <a:rPr sz="2450" spc="30" dirty="0">
                <a:latin typeface="Calibri"/>
                <a:cs typeface="Calibri"/>
              </a:rPr>
              <a:t> </a:t>
            </a:r>
            <a:r>
              <a:rPr sz="2450" spc="-10" dirty="0">
                <a:latin typeface="Calibri"/>
                <a:cs typeface="Calibri"/>
              </a:rPr>
              <a:t>Image </a:t>
            </a:r>
            <a:r>
              <a:rPr sz="2450" dirty="0">
                <a:latin typeface="Calibri"/>
                <a:cs typeface="Calibri"/>
              </a:rPr>
              <a:t>(e.g.</a:t>
            </a:r>
            <a:r>
              <a:rPr sz="2450" spc="50" dirty="0">
                <a:latin typeface="Calibri"/>
                <a:cs typeface="Calibri"/>
              </a:rPr>
              <a:t> </a:t>
            </a:r>
            <a:r>
              <a:rPr sz="2450" dirty="0">
                <a:latin typeface="Calibri"/>
                <a:cs typeface="Calibri"/>
              </a:rPr>
              <a:t>3</a:t>
            </a:r>
            <a:r>
              <a:rPr sz="2450" spc="6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640</a:t>
            </a:r>
            <a:r>
              <a:rPr sz="2450" spc="-30" dirty="0">
                <a:latin typeface="Calibri"/>
                <a:cs typeface="Calibri"/>
              </a:rPr>
              <a:t> </a:t>
            </a:r>
            <a:r>
              <a:rPr sz="2450" dirty="0">
                <a:latin typeface="Calibri"/>
                <a:cs typeface="Calibri"/>
              </a:rPr>
              <a:t>x</a:t>
            </a:r>
            <a:r>
              <a:rPr sz="2450" spc="-10" dirty="0">
                <a:latin typeface="Calibri"/>
                <a:cs typeface="Calibri"/>
              </a:rPr>
              <a:t> </a:t>
            </a:r>
            <a:r>
              <a:rPr sz="2450" spc="-20" dirty="0">
                <a:latin typeface="Calibri"/>
                <a:cs typeface="Calibri"/>
              </a:rPr>
              <a:t>480)</a:t>
            </a:r>
            <a:endParaRPr sz="2450">
              <a:latin typeface="Calibri"/>
              <a:cs typeface="Calibri"/>
            </a:endParaRPr>
          </a:p>
        </p:txBody>
      </p:sp>
      <p:sp>
        <p:nvSpPr>
          <p:cNvPr id="19" name="object 19"/>
          <p:cNvSpPr txBox="1"/>
          <p:nvPr/>
        </p:nvSpPr>
        <p:spPr>
          <a:xfrm>
            <a:off x="5297551" y="5189220"/>
            <a:ext cx="2432050" cy="791210"/>
          </a:xfrm>
          <a:prstGeom prst="rect">
            <a:avLst/>
          </a:prstGeom>
        </p:spPr>
        <p:txBody>
          <a:bodyPr vert="horz" wrap="square" lIns="0" tIns="3810" rIns="0" bIns="0" rtlCol="0">
            <a:spAutoFit/>
          </a:bodyPr>
          <a:lstStyle/>
          <a:p>
            <a:pPr marL="12700" marR="5080" indent="254000">
              <a:lnSpc>
                <a:spcPct val="103600"/>
              </a:lnSpc>
              <a:spcBef>
                <a:spcPts val="30"/>
              </a:spcBef>
            </a:pPr>
            <a:r>
              <a:rPr sz="2450" dirty="0">
                <a:latin typeface="Calibri"/>
                <a:cs typeface="Calibri"/>
              </a:rPr>
              <a:t>Image</a:t>
            </a:r>
            <a:r>
              <a:rPr sz="2450" spc="15" dirty="0">
                <a:latin typeface="Calibri"/>
                <a:cs typeface="Calibri"/>
              </a:rPr>
              <a:t> </a:t>
            </a:r>
            <a:r>
              <a:rPr sz="2450" spc="-10" dirty="0">
                <a:latin typeface="Calibri"/>
                <a:cs typeface="Calibri"/>
              </a:rPr>
              <a:t>features </a:t>
            </a:r>
            <a:r>
              <a:rPr sz="2450" dirty="0">
                <a:latin typeface="Calibri"/>
                <a:cs typeface="Calibri"/>
              </a:rPr>
              <a:t>(e.g.</a:t>
            </a:r>
            <a:r>
              <a:rPr sz="2450" spc="50" dirty="0">
                <a:latin typeface="Calibri"/>
                <a:cs typeface="Calibri"/>
              </a:rPr>
              <a:t> </a:t>
            </a:r>
            <a:r>
              <a:rPr sz="2450" dirty="0">
                <a:latin typeface="Calibri"/>
                <a:cs typeface="Calibri"/>
              </a:rPr>
              <a:t>512</a:t>
            </a:r>
            <a:r>
              <a:rPr sz="2450" spc="-30" dirty="0">
                <a:latin typeface="Calibri"/>
                <a:cs typeface="Calibri"/>
              </a:rPr>
              <a:t> </a:t>
            </a:r>
            <a:r>
              <a:rPr sz="2450" dirty="0">
                <a:latin typeface="Calibri"/>
                <a:cs typeface="Calibri"/>
              </a:rPr>
              <a:t>x</a:t>
            </a:r>
            <a:r>
              <a:rPr sz="2450" spc="5" dirty="0">
                <a:latin typeface="Calibri"/>
                <a:cs typeface="Calibri"/>
              </a:rPr>
              <a:t> </a:t>
            </a:r>
            <a:r>
              <a:rPr sz="2450" dirty="0">
                <a:latin typeface="Calibri"/>
                <a:cs typeface="Calibri"/>
              </a:rPr>
              <a:t>20</a:t>
            </a:r>
            <a:r>
              <a:rPr sz="2450" spc="-30" dirty="0">
                <a:latin typeface="Calibri"/>
                <a:cs typeface="Calibri"/>
              </a:rPr>
              <a:t> </a:t>
            </a:r>
            <a:r>
              <a:rPr sz="2450" dirty="0">
                <a:latin typeface="Calibri"/>
                <a:cs typeface="Calibri"/>
              </a:rPr>
              <a:t>x</a:t>
            </a:r>
            <a:r>
              <a:rPr sz="2450" spc="85" dirty="0">
                <a:latin typeface="Calibri"/>
                <a:cs typeface="Calibri"/>
              </a:rPr>
              <a:t> </a:t>
            </a:r>
            <a:r>
              <a:rPr sz="2450" spc="-25" dirty="0">
                <a:latin typeface="Calibri"/>
                <a:cs typeface="Calibri"/>
              </a:rPr>
              <a:t>15)</a:t>
            </a:r>
            <a:endParaRPr sz="2450">
              <a:latin typeface="Calibri"/>
              <a:cs typeface="Calibri"/>
            </a:endParaRPr>
          </a:p>
        </p:txBody>
      </p:sp>
      <p:sp>
        <p:nvSpPr>
          <p:cNvPr id="20" name="object 20"/>
          <p:cNvSpPr txBox="1"/>
          <p:nvPr/>
        </p:nvSpPr>
        <p:spPr>
          <a:xfrm>
            <a:off x="8463026" y="108330"/>
            <a:ext cx="3441700" cy="1490980"/>
          </a:xfrm>
          <a:prstGeom prst="rect">
            <a:avLst/>
          </a:prstGeom>
        </p:spPr>
        <p:txBody>
          <a:bodyPr vert="horz" wrap="square" lIns="0" tIns="13335" rIns="0" bIns="0" rtlCol="0">
            <a:spAutoFit/>
          </a:bodyPr>
          <a:lstStyle/>
          <a:p>
            <a:pPr marL="12065" marR="5080" indent="-2540" algn="ctr">
              <a:lnSpc>
                <a:spcPct val="100000"/>
              </a:lnSpc>
              <a:spcBef>
                <a:spcPts val="105"/>
              </a:spcBef>
            </a:pPr>
            <a:r>
              <a:rPr sz="2400" b="1" spc="-10" dirty="0">
                <a:solidFill>
                  <a:srgbClr val="C00000"/>
                </a:solidFill>
                <a:latin typeface="Calibri"/>
                <a:cs typeface="Calibri"/>
              </a:rPr>
              <a:t>Problem</a:t>
            </a:r>
            <a:r>
              <a:rPr sz="2400" spc="-10" dirty="0">
                <a:solidFill>
                  <a:srgbClr val="C00000"/>
                </a:solidFill>
                <a:latin typeface="Calibri"/>
                <a:cs typeface="Calibri"/>
              </a:rPr>
              <a:t>:</a:t>
            </a:r>
            <a:r>
              <a:rPr sz="2400" spc="-90" dirty="0">
                <a:solidFill>
                  <a:srgbClr val="C00000"/>
                </a:solidFill>
                <a:latin typeface="Calibri"/>
                <a:cs typeface="Calibri"/>
              </a:rPr>
              <a:t> </a:t>
            </a:r>
            <a:r>
              <a:rPr sz="2400" dirty="0">
                <a:solidFill>
                  <a:srgbClr val="C00000"/>
                </a:solidFill>
                <a:latin typeface="Calibri"/>
                <a:cs typeface="Calibri"/>
              </a:rPr>
              <a:t>Anchor</a:t>
            </a:r>
            <a:r>
              <a:rPr sz="2400" spc="-105" dirty="0">
                <a:solidFill>
                  <a:srgbClr val="C00000"/>
                </a:solidFill>
                <a:latin typeface="Calibri"/>
                <a:cs typeface="Calibri"/>
              </a:rPr>
              <a:t> </a:t>
            </a:r>
            <a:r>
              <a:rPr sz="2400" dirty="0">
                <a:solidFill>
                  <a:srgbClr val="C00000"/>
                </a:solidFill>
                <a:latin typeface="Calibri"/>
                <a:cs typeface="Calibri"/>
              </a:rPr>
              <a:t>box</a:t>
            </a:r>
            <a:r>
              <a:rPr sz="2400" spc="-80" dirty="0">
                <a:solidFill>
                  <a:srgbClr val="C00000"/>
                </a:solidFill>
                <a:latin typeface="Calibri"/>
                <a:cs typeface="Calibri"/>
              </a:rPr>
              <a:t> </a:t>
            </a:r>
            <a:r>
              <a:rPr sz="2400" spc="-25" dirty="0">
                <a:solidFill>
                  <a:srgbClr val="C00000"/>
                </a:solidFill>
                <a:latin typeface="Calibri"/>
                <a:cs typeface="Calibri"/>
              </a:rPr>
              <a:t>may </a:t>
            </a:r>
            <a:r>
              <a:rPr sz="2400" dirty="0">
                <a:solidFill>
                  <a:srgbClr val="C00000"/>
                </a:solidFill>
                <a:latin typeface="Calibri"/>
                <a:cs typeface="Calibri"/>
              </a:rPr>
              <a:t>have</a:t>
            </a:r>
            <a:r>
              <a:rPr sz="2400" spc="-135" dirty="0">
                <a:solidFill>
                  <a:srgbClr val="C00000"/>
                </a:solidFill>
                <a:latin typeface="Calibri"/>
                <a:cs typeface="Calibri"/>
              </a:rPr>
              <a:t> </a:t>
            </a:r>
            <a:r>
              <a:rPr sz="2400" dirty="0">
                <a:solidFill>
                  <a:srgbClr val="C00000"/>
                </a:solidFill>
                <a:latin typeface="Calibri"/>
                <a:cs typeface="Calibri"/>
              </a:rPr>
              <a:t>the</a:t>
            </a:r>
            <a:r>
              <a:rPr sz="2400" spc="-60" dirty="0">
                <a:solidFill>
                  <a:srgbClr val="C00000"/>
                </a:solidFill>
                <a:latin typeface="Calibri"/>
                <a:cs typeface="Calibri"/>
              </a:rPr>
              <a:t> </a:t>
            </a:r>
            <a:r>
              <a:rPr sz="2400" dirty="0">
                <a:solidFill>
                  <a:srgbClr val="C00000"/>
                </a:solidFill>
                <a:latin typeface="Calibri"/>
                <a:cs typeface="Calibri"/>
              </a:rPr>
              <a:t>wrong</a:t>
            </a:r>
            <a:r>
              <a:rPr sz="2400" spc="-75" dirty="0">
                <a:solidFill>
                  <a:srgbClr val="C00000"/>
                </a:solidFill>
                <a:latin typeface="Calibri"/>
                <a:cs typeface="Calibri"/>
              </a:rPr>
              <a:t> </a:t>
            </a:r>
            <a:r>
              <a:rPr sz="2400" spc="-20" dirty="0">
                <a:solidFill>
                  <a:srgbClr val="C00000"/>
                </a:solidFill>
                <a:latin typeface="Calibri"/>
                <a:cs typeface="Calibri"/>
              </a:rPr>
              <a:t>size</a:t>
            </a:r>
            <a:r>
              <a:rPr sz="2400" spc="-135" dirty="0">
                <a:solidFill>
                  <a:srgbClr val="C00000"/>
                </a:solidFill>
                <a:latin typeface="Calibri"/>
                <a:cs typeface="Calibri"/>
              </a:rPr>
              <a:t> </a:t>
            </a:r>
            <a:r>
              <a:rPr sz="2400" dirty="0">
                <a:solidFill>
                  <a:srgbClr val="C00000"/>
                </a:solidFill>
                <a:latin typeface="Calibri"/>
                <a:cs typeface="Calibri"/>
              </a:rPr>
              <a:t>/</a:t>
            </a:r>
            <a:r>
              <a:rPr sz="2400" spc="45" dirty="0">
                <a:solidFill>
                  <a:srgbClr val="C00000"/>
                </a:solidFill>
                <a:latin typeface="Calibri"/>
                <a:cs typeface="Calibri"/>
              </a:rPr>
              <a:t> </a:t>
            </a:r>
            <a:r>
              <a:rPr sz="2400" spc="-20" dirty="0">
                <a:solidFill>
                  <a:srgbClr val="C00000"/>
                </a:solidFill>
                <a:latin typeface="Calibri"/>
                <a:cs typeface="Calibri"/>
              </a:rPr>
              <a:t>shape </a:t>
            </a:r>
            <a:r>
              <a:rPr sz="2400" b="1" dirty="0">
                <a:solidFill>
                  <a:srgbClr val="6FAC46"/>
                </a:solidFill>
                <a:latin typeface="Calibri"/>
                <a:cs typeface="Calibri"/>
              </a:rPr>
              <a:t>Solution</a:t>
            </a:r>
            <a:r>
              <a:rPr sz="2400" dirty="0">
                <a:solidFill>
                  <a:srgbClr val="6FAC46"/>
                </a:solidFill>
                <a:latin typeface="Calibri"/>
                <a:cs typeface="Calibri"/>
              </a:rPr>
              <a:t>:</a:t>
            </a:r>
            <a:r>
              <a:rPr sz="2400" spc="20" dirty="0">
                <a:solidFill>
                  <a:srgbClr val="6FAC46"/>
                </a:solidFill>
                <a:latin typeface="Calibri"/>
                <a:cs typeface="Calibri"/>
              </a:rPr>
              <a:t> </a:t>
            </a:r>
            <a:r>
              <a:rPr sz="2400" dirty="0">
                <a:solidFill>
                  <a:srgbClr val="6FAC46"/>
                </a:solidFill>
                <a:latin typeface="Calibri"/>
                <a:cs typeface="Calibri"/>
              </a:rPr>
              <a:t>Use</a:t>
            </a:r>
            <a:r>
              <a:rPr sz="2400" spc="-110" dirty="0">
                <a:solidFill>
                  <a:srgbClr val="6FAC46"/>
                </a:solidFill>
                <a:latin typeface="Calibri"/>
                <a:cs typeface="Calibri"/>
              </a:rPr>
              <a:t> </a:t>
            </a:r>
            <a:r>
              <a:rPr sz="2400" b="1" dirty="0">
                <a:solidFill>
                  <a:srgbClr val="6FAC46"/>
                </a:solidFill>
                <a:latin typeface="Calibri"/>
                <a:cs typeface="Calibri"/>
              </a:rPr>
              <a:t>K</a:t>
            </a:r>
            <a:r>
              <a:rPr sz="2400" b="1" spc="-70" dirty="0">
                <a:solidFill>
                  <a:srgbClr val="6FAC46"/>
                </a:solidFill>
                <a:latin typeface="Calibri"/>
                <a:cs typeface="Calibri"/>
              </a:rPr>
              <a:t> </a:t>
            </a:r>
            <a:r>
              <a:rPr sz="2400" spc="-10" dirty="0">
                <a:solidFill>
                  <a:srgbClr val="6FAC46"/>
                </a:solidFill>
                <a:latin typeface="Calibri"/>
                <a:cs typeface="Calibri"/>
              </a:rPr>
              <a:t>different </a:t>
            </a:r>
            <a:r>
              <a:rPr sz="2400" dirty="0">
                <a:solidFill>
                  <a:srgbClr val="6FAC46"/>
                </a:solidFill>
                <a:latin typeface="Calibri"/>
                <a:cs typeface="Calibri"/>
              </a:rPr>
              <a:t>anchor</a:t>
            </a:r>
            <a:r>
              <a:rPr sz="2400" spc="-105" dirty="0">
                <a:solidFill>
                  <a:srgbClr val="6FAC46"/>
                </a:solidFill>
                <a:latin typeface="Calibri"/>
                <a:cs typeface="Calibri"/>
              </a:rPr>
              <a:t> </a:t>
            </a:r>
            <a:r>
              <a:rPr sz="2400" spc="-30" dirty="0">
                <a:solidFill>
                  <a:srgbClr val="6FAC46"/>
                </a:solidFill>
                <a:latin typeface="Calibri"/>
                <a:cs typeface="Calibri"/>
              </a:rPr>
              <a:t>boxes</a:t>
            </a:r>
            <a:r>
              <a:rPr sz="2400" spc="-114" dirty="0">
                <a:solidFill>
                  <a:srgbClr val="6FAC46"/>
                </a:solidFill>
                <a:latin typeface="Calibri"/>
                <a:cs typeface="Calibri"/>
              </a:rPr>
              <a:t> </a:t>
            </a:r>
            <a:r>
              <a:rPr sz="2400" dirty="0">
                <a:solidFill>
                  <a:srgbClr val="6FAC46"/>
                </a:solidFill>
                <a:latin typeface="Calibri"/>
                <a:cs typeface="Calibri"/>
              </a:rPr>
              <a:t>at</a:t>
            </a:r>
            <a:r>
              <a:rPr sz="2400" spc="-75" dirty="0">
                <a:solidFill>
                  <a:srgbClr val="6FAC46"/>
                </a:solidFill>
                <a:latin typeface="Calibri"/>
                <a:cs typeface="Calibri"/>
              </a:rPr>
              <a:t> </a:t>
            </a:r>
            <a:r>
              <a:rPr sz="2400" dirty="0">
                <a:solidFill>
                  <a:srgbClr val="6FAC46"/>
                </a:solidFill>
                <a:latin typeface="Calibri"/>
                <a:cs typeface="Calibri"/>
              </a:rPr>
              <a:t>each</a:t>
            </a:r>
            <a:r>
              <a:rPr sz="2400" spc="-45" dirty="0">
                <a:solidFill>
                  <a:srgbClr val="6FAC46"/>
                </a:solidFill>
                <a:latin typeface="Calibri"/>
                <a:cs typeface="Calibri"/>
              </a:rPr>
              <a:t> </a:t>
            </a:r>
            <a:r>
              <a:rPr sz="2400" spc="-10" dirty="0">
                <a:solidFill>
                  <a:srgbClr val="6FAC46"/>
                </a:solidFill>
                <a:latin typeface="Calibri"/>
                <a:cs typeface="Calibri"/>
              </a:rPr>
              <a:t>point!</a:t>
            </a:r>
            <a:endParaRPr sz="2400">
              <a:latin typeface="Calibri"/>
              <a:cs typeface="Calibri"/>
            </a:endParaRPr>
          </a:p>
        </p:txBody>
      </p:sp>
      <p:sp>
        <p:nvSpPr>
          <p:cNvPr id="21" name="object 21"/>
          <p:cNvSpPr txBox="1"/>
          <p:nvPr/>
        </p:nvSpPr>
        <p:spPr>
          <a:xfrm>
            <a:off x="580707" y="1094739"/>
            <a:ext cx="317817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Run</a:t>
            </a:r>
            <a:r>
              <a:rPr sz="2400" spc="-55" dirty="0">
                <a:latin typeface="Calibri"/>
                <a:cs typeface="Calibri"/>
              </a:rPr>
              <a:t> </a:t>
            </a:r>
            <a:r>
              <a:rPr sz="2400" dirty="0">
                <a:latin typeface="Calibri"/>
                <a:cs typeface="Calibri"/>
              </a:rPr>
              <a:t>backbone</a:t>
            </a:r>
            <a:r>
              <a:rPr sz="2400" spc="-120" dirty="0">
                <a:latin typeface="Calibri"/>
                <a:cs typeface="Calibri"/>
              </a:rPr>
              <a:t> </a:t>
            </a:r>
            <a:r>
              <a:rPr sz="2400" dirty="0">
                <a:latin typeface="Calibri"/>
                <a:cs typeface="Calibri"/>
              </a:rPr>
              <a:t>CNN</a:t>
            </a:r>
            <a:r>
              <a:rPr sz="2400" spc="-10" dirty="0">
                <a:latin typeface="Calibri"/>
                <a:cs typeface="Calibri"/>
              </a:rPr>
              <a:t> to</a:t>
            </a:r>
            <a:r>
              <a:rPr sz="2400" spc="-135" dirty="0">
                <a:latin typeface="Calibri"/>
                <a:cs typeface="Calibri"/>
              </a:rPr>
              <a:t> </a:t>
            </a:r>
            <a:r>
              <a:rPr sz="2400" spc="-25" dirty="0">
                <a:latin typeface="Calibri"/>
                <a:cs typeface="Calibri"/>
              </a:rPr>
              <a:t>get</a:t>
            </a:r>
            <a:endParaRPr sz="2400">
              <a:latin typeface="Calibri"/>
              <a:cs typeface="Calibri"/>
            </a:endParaRPr>
          </a:p>
        </p:txBody>
      </p:sp>
      <p:sp>
        <p:nvSpPr>
          <p:cNvPr id="22" name="object 22"/>
          <p:cNvSpPr txBox="1"/>
          <p:nvPr/>
        </p:nvSpPr>
        <p:spPr>
          <a:xfrm>
            <a:off x="580707" y="1463674"/>
            <a:ext cx="3848735" cy="392430"/>
          </a:xfrm>
          <a:prstGeom prst="rect">
            <a:avLst/>
          </a:prstGeom>
        </p:spPr>
        <p:txBody>
          <a:bodyPr vert="horz" wrap="square" lIns="0" tIns="13335" rIns="0" bIns="0" rtlCol="0">
            <a:spAutoFit/>
          </a:bodyPr>
          <a:lstStyle/>
          <a:p>
            <a:pPr marL="12700">
              <a:lnSpc>
                <a:spcPct val="100000"/>
              </a:lnSpc>
              <a:spcBef>
                <a:spcPts val="105"/>
              </a:spcBef>
            </a:pPr>
            <a:r>
              <a:rPr sz="2400" spc="-25" dirty="0">
                <a:latin typeface="Calibri"/>
                <a:cs typeface="Calibri"/>
              </a:rPr>
              <a:t>features</a:t>
            </a:r>
            <a:r>
              <a:rPr sz="2400" spc="-114" dirty="0">
                <a:latin typeface="Calibri"/>
                <a:cs typeface="Calibri"/>
              </a:rPr>
              <a:t> </a:t>
            </a:r>
            <a:r>
              <a:rPr sz="2400" dirty="0">
                <a:latin typeface="Calibri"/>
                <a:cs typeface="Calibri"/>
              </a:rPr>
              <a:t>aligned</a:t>
            </a:r>
            <a:r>
              <a:rPr sz="2400" spc="-15"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input</a:t>
            </a:r>
            <a:r>
              <a:rPr sz="2400" spc="-130" dirty="0">
                <a:latin typeface="Calibri"/>
                <a:cs typeface="Calibri"/>
              </a:rPr>
              <a:t> </a:t>
            </a:r>
            <a:r>
              <a:rPr sz="2400" spc="-10" dirty="0">
                <a:latin typeface="Calibri"/>
                <a:cs typeface="Calibri"/>
              </a:rPr>
              <a:t>image</a:t>
            </a:r>
            <a:endParaRPr sz="2400">
              <a:latin typeface="Calibri"/>
              <a:cs typeface="Calibri"/>
            </a:endParaRPr>
          </a:p>
        </p:txBody>
      </p:sp>
      <p:sp>
        <p:nvSpPr>
          <p:cNvPr id="23" name="object 23"/>
          <p:cNvSpPr txBox="1"/>
          <p:nvPr/>
        </p:nvSpPr>
        <p:spPr>
          <a:xfrm>
            <a:off x="10173081" y="2163064"/>
            <a:ext cx="1594485" cy="1157605"/>
          </a:xfrm>
          <a:prstGeom prst="rect">
            <a:avLst/>
          </a:prstGeom>
        </p:spPr>
        <p:txBody>
          <a:bodyPr vert="horz" wrap="square" lIns="0" tIns="3810" rIns="0" bIns="0" rtlCol="0">
            <a:spAutoFit/>
          </a:bodyPr>
          <a:lstStyle/>
          <a:p>
            <a:pPr marL="337820" marR="5080" indent="-325755">
              <a:lnSpc>
                <a:spcPct val="103600"/>
              </a:lnSpc>
              <a:spcBef>
                <a:spcPts val="30"/>
              </a:spcBef>
            </a:pPr>
            <a:r>
              <a:rPr sz="2450" dirty="0">
                <a:latin typeface="Calibri"/>
                <a:cs typeface="Calibri"/>
              </a:rPr>
              <a:t>Anchor</a:t>
            </a:r>
            <a:r>
              <a:rPr sz="2450" spc="5" dirty="0">
                <a:latin typeface="Calibri"/>
                <a:cs typeface="Calibri"/>
              </a:rPr>
              <a:t> </a:t>
            </a:r>
            <a:r>
              <a:rPr sz="2450" dirty="0">
                <a:latin typeface="Calibri"/>
                <a:cs typeface="Calibri"/>
              </a:rPr>
              <a:t>is</a:t>
            </a:r>
            <a:r>
              <a:rPr sz="2450" spc="-25" dirty="0">
                <a:latin typeface="Calibri"/>
                <a:cs typeface="Calibri"/>
              </a:rPr>
              <a:t> an </a:t>
            </a:r>
            <a:r>
              <a:rPr sz="2450" spc="-10" dirty="0">
                <a:latin typeface="Calibri"/>
                <a:cs typeface="Calibri"/>
              </a:rPr>
              <a:t>object?</a:t>
            </a:r>
            <a:endParaRPr sz="2450">
              <a:latin typeface="Calibri"/>
              <a:cs typeface="Calibri"/>
            </a:endParaRPr>
          </a:p>
          <a:p>
            <a:pPr marL="114300">
              <a:lnSpc>
                <a:spcPts val="2885"/>
              </a:lnSpc>
            </a:pPr>
            <a:r>
              <a:rPr sz="2450" b="1" dirty="0">
                <a:latin typeface="Calibri"/>
                <a:cs typeface="Calibri"/>
              </a:rPr>
              <a:t>K</a:t>
            </a:r>
            <a:r>
              <a:rPr sz="2450" b="1" spc="3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20</a:t>
            </a:r>
            <a:r>
              <a:rPr sz="2450" spc="-40" dirty="0">
                <a:latin typeface="Calibri"/>
                <a:cs typeface="Calibri"/>
              </a:rPr>
              <a:t> </a:t>
            </a:r>
            <a:r>
              <a:rPr sz="2450" dirty="0">
                <a:latin typeface="Calibri"/>
                <a:cs typeface="Calibri"/>
              </a:rPr>
              <a:t>x</a:t>
            </a:r>
            <a:r>
              <a:rPr sz="2450" spc="-10" dirty="0">
                <a:latin typeface="Calibri"/>
                <a:cs typeface="Calibri"/>
              </a:rPr>
              <a:t> </a:t>
            </a:r>
            <a:r>
              <a:rPr sz="2450" spc="-25" dirty="0">
                <a:latin typeface="Calibri"/>
                <a:cs typeface="Calibri"/>
              </a:rPr>
              <a:t>15</a:t>
            </a:r>
            <a:endParaRPr sz="2450">
              <a:latin typeface="Calibri"/>
              <a:cs typeface="Calibri"/>
            </a:endParaRPr>
          </a:p>
        </p:txBody>
      </p:sp>
      <p:sp>
        <p:nvSpPr>
          <p:cNvPr id="24" name="object 24"/>
          <p:cNvSpPr txBox="1"/>
          <p:nvPr/>
        </p:nvSpPr>
        <p:spPr>
          <a:xfrm>
            <a:off x="10010140" y="3567747"/>
            <a:ext cx="1927225" cy="780415"/>
          </a:xfrm>
          <a:prstGeom prst="rect">
            <a:avLst/>
          </a:prstGeom>
        </p:spPr>
        <p:txBody>
          <a:bodyPr vert="horz" wrap="square" lIns="0" tIns="16510" rIns="0" bIns="0" rtlCol="0">
            <a:spAutoFit/>
          </a:bodyPr>
          <a:lstStyle/>
          <a:p>
            <a:pPr algn="ctr">
              <a:lnSpc>
                <a:spcPct val="100000"/>
              </a:lnSpc>
              <a:spcBef>
                <a:spcPts val="130"/>
              </a:spcBef>
            </a:pPr>
            <a:r>
              <a:rPr sz="2450" dirty="0">
                <a:latin typeface="Calibri"/>
                <a:cs typeface="Calibri"/>
              </a:rPr>
              <a:t>Box</a:t>
            </a:r>
            <a:r>
              <a:rPr sz="2450" spc="-95" dirty="0">
                <a:latin typeface="Calibri"/>
                <a:cs typeface="Calibri"/>
              </a:rPr>
              <a:t> </a:t>
            </a:r>
            <a:r>
              <a:rPr sz="2450" spc="-10" dirty="0">
                <a:latin typeface="Calibri"/>
                <a:cs typeface="Calibri"/>
              </a:rPr>
              <a:t>transforms</a:t>
            </a:r>
            <a:endParaRPr sz="2450">
              <a:latin typeface="Calibri"/>
              <a:cs typeface="Calibri"/>
            </a:endParaRPr>
          </a:p>
          <a:p>
            <a:pPr marR="1270" algn="ctr">
              <a:lnSpc>
                <a:spcPct val="100000"/>
              </a:lnSpc>
              <a:spcBef>
                <a:spcPts val="25"/>
              </a:spcBef>
            </a:pPr>
            <a:r>
              <a:rPr sz="2450" b="1" dirty="0">
                <a:latin typeface="Calibri"/>
                <a:cs typeface="Calibri"/>
              </a:rPr>
              <a:t>4K</a:t>
            </a:r>
            <a:r>
              <a:rPr sz="2450" b="1" spc="-45" dirty="0">
                <a:latin typeface="Calibri"/>
                <a:cs typeface="Calibri"/>
              </a:rPr>
              <a:t> </a:t>
            </a:r>
            <a:r>
              <a:rPr sz="2450" dirty="0">
                <a:latin typeface="Calibri"/>
                <a:cs typeface="Calibri"/>
              </a:rPr>
              <a:t>x</a:t>
            </a:r>
            <a:r>
              <a:rPr sz="2450" spc="85" dirty="0">
                <a:latin typeface="Calibri"/>
                <a:cs typeface="Calibri"/>
              </a:rPr>
              <a:t> </a:t>
            </a:r>
            <a:r>
              <a:rPr sz="2450" dirty="0">
                <a:latin typeface="Calibri"/>
                <a:cs typeface="Calibri"/>
              </a:rPr>
              <a:t>20</a:t>
            </a:r>
            <a:r>
              <a:rPr sz="2450" spc="-30" dirty="0">
                <a:latin typeface="Calibri"/>
                <a:cs typeface="Calibri"/>
              </a:rPr>
              <a:t> </a:t>
            </a:r>
            <a:r>
              <a:rPr sz="2450" dirty="0">
                <a:latin typeface="Calibri"/>
                <a:cs typeface="Calibri"/>
              </a:rPr>
              <a:t>x </a:t>
            </a:r>
            <a:r>
              <a:rPr sz="2450" spc="-25" dirty="0">
                <a:latin typeface="Calibri"/>
                <a:cs typeface="Calibri"/>
              </a:rPr>
              <a:t>15</a:t>
            </a:r>
            <a:endParaRPr sz="2450">
              <a:latin typeface="Calibri"/>
              <a:cs typeface="Calibri"/>
            </a:endParaRPr>
          </a:p>
        </p:txBody>
      </p:sp>
      <p:grpSp>
        <p:nvGrpSpPr>
          <p:cNvPr id="25" name="object 25"/>
          <p:cNvGrpSpPr/>
          <p:nvPr/>
        </p:nvGrpSpPr>
        <p:grpSpPr>
          <a:xfrm>
            <a:off x="8605519" y="2468879"/>
            <a:ext cx="1320800" cy="1807845"/>
            <a:chOff x="8605519" y="2468879"/>
            <a:chExt cx="1320800" cy="1807845"/>
          </a:xfrm>
        </p:grpSpPr>
        <p:sp>
          <p:nvSpPr>
            <p:cNvPr id="26" name="object 26"/>
            <p:cNvSpPr/>
            <p:nvPr/>
          </p:nvSpPr>
          <p:spPr>
            <a:xfrm>
              <a:off x="9357359" y="2824479"/>
              <a:ext cx="568960" cy="71120"/>
            </a:xfrm>
            <a:custGeom>
              <a:avLst/>
              <a:gdLst/>
              <a:ahLst/>
              <a:cxnLst/>
              <a:rect l="l" t="t" r="r" b="b"/>
              <a:pathLst>
                <a:path w="568959" h="71119">
                  <a:moveTo>
                    <a:pt x="492125" y="0"/>
                  </a:moveTo>
                  <a:lnTo>
                    <a:pt x="492125" y="26670"/>
                  </a:lnTo>
                  <a:lnTo>
                    <a:pt x="0" y="26670"/>
                  </a:lnTo>
                  <a:lnTo>
                    <a:pt x="0" y="44450"/>
                  </a:lnTo>
                  <a:lnTo>
                    <a:pt x="492125" y="44450"/>
                  </a:lnTo>
                  <a:lnTo>
                    <a:pt x="492125" y="71120"/>
                  </a:lnTo>
                  <a:lnTo>
                    <a:pt x="568579" y="35560"/>
                  </a:lnTo>
                  <a:lnTo>
                    <a:pt x="492125" y="0"/>
                  </a:lnTo>
                  <a:close/>
                </a:path>
              </a:pathLst>
            </a:custGeom>
            <a:solidFill>
              <a:srgbClr val="44536A"/>
            </a:solidFill>
          </p:spPr>
          <p:txBody>
            <a:bodyPr wrap="square" lIns="0" tIns="0" rIns="0" bIns="0" rtlCol="0"/>
            <a:lstStyle/>
            <a:p>
              <a:endParaRPr/>
            </a:p>
          </p:txBody>
        </p:sp>
        <p:sp>
          <p:nvSpPr>
            <p:cNvPr id="27" name="object 27"/>
            <p:cNvSpPr/>
            <p:nvPr/>
          </p:nvSpPr>
          <p:spPr>
            <a:xfrm>
              <a:off x="8605519" y="2468879"/>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28" name="object 28"/>
            <p:cNvSpPr/>
            <p:nvPr/>
          </p:nvSpPr>
          <p:spPr>
            <a:xfrm>
              <a:off x="8610599" y="2473959"/>
              <a:ext cx="711200" cy="1798320"/>
            </a:xfrm>
            <a:custGeom>
              <a:avLst/>
              <a:gdLst/>
              <a:ahLst/>
              <a:cxnLst/>
              <a:rect l="l" t="t" r="r" b="b"/>
              <a:pathLst>
                <a:path w="711200" h="1798320">
                  <a:moveTo>
                    <a:pt x="0" y="0"/>
                  </a:moveTo>
                  <a:lnTo>
                    <a:pt x="711200" y="176784"/>
                  </a:lnTo>
                  <a:lnTo>
                    <a:pt x="711200" y="1621154"/>
                  </a:lnTo>
                  <a:lnTo>
                    <a:pt x="0" y="1797939"/>
                  </a:lnTo>
                  <a:lnTo>
                    <a:pt x="0" y="0"/>
                  </a:lnTo>
                  <a:close/>
                </a:path>
              </a:pathLst>
            </a:custGeom>
            <a:ln w="9525">
              <a:solidFill>
                <a:srgbClr val="666666"/>
              </a:solidFill>
            </a:ln>
          </p:spPr>
          <p:txBody>
            <a:bodyPr wrap="square" lIns="0" tIns="0" rIns="0" bIns="0" rtlCol="0"/>
            <a:lstStyle/>
            <a:p>
              <a:endParaRPr/>
            </a:p>
          </p:txBody>
        </p:sp>
      </p:grpSp>
      <p:sp>
        <p:nvSpPr>
          <p:cNvPr id="29" name="object 29"/>
          <p:cNvSpPr txBox="1"/>
          <p:nvPr/>
        </p:nvSpPr>
        <p:spPr>
          <a:xfrm>
            <a:off x="8771001" y="4731702"/>
            <a:ext cx="3108960" cy="1309370"/>
          </a:xfrm>
          <a:prstGeom prst="rect">
            <a:avLst/>
          </a:prstGeom>
        </p:spPr>
        <p:txBody>
          <a:bodyPr vert="horz" wrap="square" lIns="0" tIns="6985" rIns="0" bIns="0" rtlCol="0">
            <a:spAutoFit/>
          </a:bodyPr>
          <a:lstStyle/>
          <a:p>
            <a:pPr marL="12700" marR="5080" indent="-3175" algn="ctr">
              <a:lnSpc>
                <a:spcPct val="103099"/>
              </a:lnSpc>
              <a:spcBef>
                <a:spcPts val="55"/>
              </a:spcBef>
            </a:pPr>
            <a:r>
              <a:rPr sz="2050" dirty="0">
                <a:latin typeface="Calibri"/>
                <a:cs typeface="Calibri"/>
              </a:rPr>
              <a:t>At</a:t>
            </a:r>
            <a:r>
              <a:rPr sz="2050" spc="140" dirty="0">
                <a:latin typeface="Calibri"/>
                <a:cs typeface="Calibri"/>
              </a:rPr>
              <a:t> </a:t>
            </a:r>
            <a:r>
              <a:rPr sz="2050" dirty="0">
                <a:latin typeface="Calibri"/>
                <a:cs typeface="Calibri"/>
              </a:rPr>
              <a:t>test</a:t>
            </a:r>
            <a:r>
              <a:rPr sz="2050" spc="60" dirty="0">
                <a:latin typeface="Calibri"/>
                <a:cs typeface="Calibri"/>
              </a:rPr>
              <a:t> </a:t>
            </a:r>
            <a:r>
              <a:rPr sz="2050" dirty="0">
                <a:latin typeface="Calibri"/>
                <a:cs typeface="Calibri"/>
              </a:rPr>
              <a:t>time:</a:t>
            </a:r>
            <a:r>
              <a:rPr sz="2050" spc="125" dirty="0">
                <a:latin typeface="Calibri"/>
                <a:cs typeface="Calibri"/>
              </a:rPr>
              <a:t> </a:t>
            </a:r>
            <a:r>
              <a:rPr sz="2050" dirty="0">
                <a:latin typeface="Calibri"/>
                <a:cs typeface="Calibri"/>
              </a:rPr>
              <a:t>sort</a:t>
            </a:r>
            <a:r>
              <a:rPr sz="2050" spc="140" dirty="0">
                <a:latin typeface="Calibri"/>
                <a:cs typeface="Calibri"/>
              </a:rPr>
              <a:t> </a:t>
            </a:r>
            <a:r>
              <a:rPr sz="2050" spc="-25" dirty="0">
                <a:latin typeface="Calibri"/>
                <a:cs typeface="Calibri"/>
              </a:rPr>
              <a:t>all </a:t>
            </a:r>
            <a:r>
              <a:rPr sz="2050" dirty="0">
                <a:latin typeface="Calibri"/>
                <a:cs typeface="Calibri"/>
              </a:rPr>
              <a:t>K*20*15</a:t>
            </a:r>
            <a:r>
              <a:rPr sz="2050" spc="155" dirty="0">
                <a:latin typeface="Calibri"/>
                <a:cs typeface="Calibri"/>
              </a:rPr>
              <a:t> </a:t>
            </a:r>
            <a:r>
              <a:rPr sz="2050" dirty="0">
                <a:latin typeface="Calibri"/>
                <a:cs typeface="Calibri"/>
              </a:rPr>
              <a:t>boxes</a:t>
            </a:r>
            <a:r>
              <a:rPr sz="2050" spc="95" dirty="0">
                <a:latin typeface="Calibri"/>
                <a:cs typeface="Calibri"/>
              </a:rPr>
              <a:t> </a:t>
            </a:r>
            <a:r>
              <a:rPr sz="2050" dirty="0">
                <a:latin typeface="Calibri"/>
                <a:cs typeface="Calibri"/>
              </a:rPr>
              <a:t>by</a:t>
            </a:r>
            <a:r>
              <a:rPr sz="2050" spc="25" dirty="0">
                <a:latin typeface="Calibri"/>
                <a:cs typeface="Calibri"/>
              </a:rPr>
              <a:t> </a:t>
            </a:r>
            <a:r>
              <a:rPr sz="2050" spc="-10" dirty="0">
                <a:latin typeface="Calibri"/>
                <a:cs typeface="Calibri"/>
              </a:rPr>
              <a:t>their </a:t>
            </a:r>
            <a:r>
              <a:rPr sz="2050" dirty="0">
                <a:latin typeface="Calibri"/>
                <a:cs typeface="Calibri"/>
              </a:rPr>
              <a:t>score,</a:t>
            </a:r>
            <a:r>
              <a:rPr sz="2050" spc="95" dirty="0">
                <a:latin typeface="Calibri"/>
                <a:cs typeface="Calibri"/>
              </a:rPr>
              <a:t> </a:t>
            </a:r>
            <a:r>
              <a:rPr sz="2050" dirty="0">
                <a:latin typeface="Calibri"/>
                <a:cs typeface="Calibri"/>
              </a:rPr>
              <a:t>and</a:t>
            </a:r>
            <a:r>
              <a:rPr sz="2050" spc="75" dirty="0">
                <a:latin typeface="Calibri"/>
                <a:cs typeface="Calibri"/>
              </a:rPr>
              <a:t> </a:t>
            </a:r>
            <a:r>
              <a:rPr sz="2050" dirty="0">
                <a:latin typeface="Calibri"/>
                <a:cs typeface="Calibri"/>
              </a:rPr>
              <a:t>take</a:t>
            </a:r>
            <a:r>
              <a:rPr sz="2050" spc="45" dirty="0">
                <a:latin typeface="Calibri"/>
                <a:cs typeface="Calibri"/>
              </a:rPr>
              <a:t> </a:t>
            </a:r>
            <a:r>
              <a:rPr sz="2050" dirty="0">
                <a:latin typeface="Calibri"/>
                <a:cs typeface="Calibri"/>
              </a:rPr>
              <a:t>the</a:t>
            </a:r>
            <a:r>
              <a:rPr sz="2050" spc="50" dirty="0">
                <a:latin typeface="Calibri"/>
                <a:cs typeface="Calibri"/>
              </a:rPr>
              <a:t> </a:t>
            </a:r>
            <a:r>
              <a:rPr sz="2050" dirty="0">
                <a:latin typeface="Calibri"/>
                <a:cs typeface="Calibri"/>
              </a:rPr>
              <a:t>top</a:t>
            </a:r>
            <a:r>
              <a:rPr sz="2050" spc="-20" dirty="0">
                <a:latin typeface="Calibri"/>
                <a:cs typeface="Calibri"/>
              </a:rPr>
              <a:t> ~300 </a:t>
            </a:r>
            <a:r>
              <a:rPr sz="2050" dirty="0">
                <a:latin typeface="Calibri"/>
                <a:cs typeface="Calibri"/>
              </a:rPr>
              <a:t>as</a:t>
            </a:r>
            <a:r>
              <a:rPr sz="2050" spc="110" dirty="0">
                <a:latin typeface="Calibri"/>
                <a:cs typeface="Calibri"/>
              </a:rPr>
              <a:t> </a:t>
            </a:r>
            <a:r>
              <a:rPr sz="2050" dirty="0">
                <a:latin typeface="Calibri"/>
                <a:cs typeface="Calibri"/>
              </a:rPr>
              <a:t>our</a:t>
            </a:r>
            <a:r>
              <a:rPr sz="2050" spc="40" dirty="0">
                <a:latin typeface="Calibri"/>
                <a:cs typeface="Calibri"/>
              </a:rPr>
              <a:t> </a:t>
            </a:r>
            <a:r>
              <a:rPr sz="2050" dirty="0">
                <a:latin typeface="Calibri"/>
                <a:cs typeface="Calibri"/>
              </a:rPr>
              <a:t>region</a:t>
            </a:r>
            <a:r>
              <a:rPr sz="2050" spc="150" dirty="0">
                <a:latin typeface="Calibri"/>
                <a:cs typeface="Calibri"/>
              </a:rPr>
              <a:t> </a:t>
            </a:r>
            <a:r>
              <a:rPr sz="2050" spc="-10" dirty="0">
                <a:latin typeface="Calibri"/>
                <a:cs typeface="Calibri"/>
              </a:rPr>
              <a:t>proposals</a:t>
            </a:r>
            <a:endParaRPr sz="2050">
              <a:latin typeface="Calibri"/>
              <a:cs typeface="Calibri"/>
            </a:endParaRPr>
          </a:p>
        </p:txBody>
      </p:sp>
      <p:sp>
        <p:nvSpPr>
          <p:cNvPr id="30" name="object 30"/>
          <p:cNvSpPr txBox="1"/>
          <p:nvPr/>
        </p:nvSpPr>
        <p:spPr>
          <a:xfrm>
            <a:off x="8656701" y="3126993"/>
            <a:ext cx="641350" cy="392430"/>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p:txBody>
      </p:sp>
      <p:sp>
        <p:nvSpPr>
          <p:cNvPr id="31" name="object 31"/>
          <p:cNvSpPr/>
          <p:nvPr/>
        </p:nvSpPr>
        <p:spPr>
          <a:xfrm>
            <a:off x="9337040" y="3810000"/>
            <a:ext cx="568960" cy="71120"/>
          </a:xfrm>
          <a:custGeom>
            <a:avLst/>
            <a:gdLst/>
            <a:ahLst/>
            <a:cxnLst/>
            <a:rect l="l" t="t" r="r" b="b"/>
            <a:pathLst>
              <a:path w="568959" h="71120">
                <a:moveTo>
                  <a:pt x="492125" y="0"/>
                </a:moveTo>
                <a:lnTo>
                  <a:pt x="492125" y="26669"/>
                </a:lnTo>
                <a:lnTo>
                  <a:pt x="0" y="26669"/>
                </a:lnTo>
                <a:lnTo>
                  <a:pt x="0" y="44450"/>
                </a:lnTo>
                <a:lnTo>
                  <a:pt x="492125" y="44450"/>
                </a:lnTo>
                <a:lnTo>
                  <a:pt x="492125" y="71119"/>
                </a:lnTo>
                <a:lnTo>
                  <a:pt x="568578" y="35560"/>
                </a:lnTo>
                <a:lnTo>
                  <a:pt x="492125" y="0"/>
                </a:lnTo>
                <a:close/>
              </a:path>
            </a:pathLst>
          </a:custGeom>
          <a:solidFill>
            <a:srgbClr val="44536A"/>
          </a:solidFill>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39359" y="1026160"/>
            <a:ext cx="6482080" cy="5283200"/>
          </a:xfrm>
          <a:prstGeom prst="rect">
            <a:avLst/>
          </a:prstGeom>
        </p:spPr>
      </p:pic>
      <p:sp>
        <p:nvSpPr>
          <p:cNvPr id="3" name="object 3"/>
          <p:cNvSpPr txBox="1"/>
          <p:nvPr/>
        </p:nvSpPr>
        <p:spPr>
          <a:xfrm>
            <a:off x="68897" y="5896292"/>
            <a:ext cx="5843270" cy="347345"/>
          </a:xfrm>
          <a:prstGeom prst="rect">
            <a:avLst/>
          </a:prstGeom>
        </p:spPr>
        <p:txBody>
          <a:bodyPr vert="horz" wrap="square" lIns="0" tIns="8255" rIns="0" bIns="0" rtlCol="0">
            <a:spAutoFit/>
          </a:bodyPr>
          <a:lstStyle/>
          <a:p>
            <a:pPr marL="12700" marR="5080">
              <a:lnSpc>
                <a:spcPct val="101800"/>
              </a:lnSpc>
              <a:spcBef>
                <a:spcPts val="65"/>
              </a:spcBef>
            </a:pPr>
            <a:r>
              <a:rPr sz="1050" dirty="0">
                <a:latin typeface="Calibri"/>
                <a:cs typeface="Calibri"/>
              </a:rPr>
              <a:t>Ren</a:t>
            </a:r>
            <a:r>
              <a:rPr sz="1050" spc="125" dirty="0">
                <a:latin typeface="Calibri"/>
                <a:cs typeface="Calibri"/>
              </a:rPr>
              <a:t> </a:t>
            </a:r>
            <a:r>
              <a:rPr sz="1050" dirty="0">
                <a:latin typeface="Calibri"/>
                <a:cs typeface="Calibri"/>
              </a:rPr>
              <a:t>et</a:t>
            </a:r>
            <a:r>
              <a:rPr sz="1050" spc="80" dirty="0">
                <a:latin typeface="Calibri"/>
                <a:cs typeface="Calibri"/>
              </a:rPr>
              <a:t> </a:t>
            </a:r>
            <a:r>
              <a:rPr sz="1050" dirty="0">
                <a:latin typeface="Calibri"/>
                <a:cs typeface="Calibri"/>
              </a:rPr>
              <a:t>al,</a:t>
            </a:r>
            <a:r>
              <a:rPr sz="1050" spc="-85" dirty="0">
                <a:latin typeface="Calibri"/>
                <a:cs typeface="Calibri"/>
              </a:rPr>
              <a:t> </a:t>
            </a:r>
            <a:r>
              <a:rPr sz="1050" dirty="0">
                <a:latin typeface="Calibri"/>
                <a:cs typeface="Calibri"/>
              </a:rPr>
              <a:t>“Faster</a:t>
            </a:r>
            <a:r>
              <a:rPr sz="1050" spc="-30" dirty="0">
                <a:latin typeface="Calibri"/>
                <a:cs typeface="Calibri"/>
              </a:rPr>
              <a:t> </a:t>
            </a:r>
            <a:r>
              <a:rPr sz="1050" spc="-10" dirty="0">
                <a:latin typeface="Calibri"/>
                <a:cs typeface="Calibri"/>
              </a:rPr>
              <a:t>R-</a:t>
            </a:r>
            <a:r>
              <a:rPr sz="1050" dirty="0">
                <a:latin typeface="Calibri"/>
                <a:cs typeface="Calibri"/>
              </a:rPr>
              <a:t>CNN:</a:t>
            </a:r>
            <a:r>
              <a:rPr sz="1050" spc="160" dirty="0">
                <a:latin typeface="Calibri"/>
                <a:cs typeface="Calibri"/>
              </a:rPr>
              <a:t> </a:t>
            </a:r>
            <a:r>
              <a:rPr sz="1050" dirty="0">
                <a:latin typeface="Calibri"/>
                <a:cs typeface="Calibri"/>
              </a:rPr>
              <a:t>Towards</a:t>
            </a:r>
            <a:r>
              <a:rPr sz="1050" spc="25" dirty="0">
                <a:latin typeface="Calibri"/>
                <a:cs typeface="Calibri"/>
              </a:rPr>
              <a:t> </a:t>
            </a:r>
            <a:r>
              <a:rPr sz="1050" dirty="0">
                <a:latin typeface="Calibri"/>
                <a:cs typeface="Calibri"/>
              </a:rPr>
              <a:t>Real-</a:t>
            </a:r>
            <a:r>
              <a:rPr sz="1050" spc="-10" dirty="0">
                <a:latin typeface="Calibri"/>
                <a:cs typeface="Calibri"/>
              </a:rPr>
              <a:t>Time</a:t>
            </a:r>
            <a:r>
              <a:rPr sz="1050" spc="-105" dirty="0">
                <a:latin typeface="Calibri"/>
                <a:cs typeface="Calibri"/>
              </a:rPr>
              <a:t> </a:t>
            </a:r>
            <a:r>
              <a:rPr sz="1050" dirty="0">
                <a:latin typeface="Calibri"/>
                <a:cs typeface="Calibri"/>
              </a:rPr>
              <a:t>Object</a:t>
            </a:r>
            <a:r>
              <a:rPr sz="1050" spc="-15" dirty="0">
                <a:latin typeface="Calibri"/>
                <a:cs typeface="Calibri"/>
              </a:rPr>
              <a:t> </a:t>
            </a:r>
            <a:r>
              <a:rPr sz="1050" dirty="0">
                <a:latin typeface="Calibri"/>
                <a:cs typeface="Calibri"/>
              </a:rPr>
              <a:t>Detection</a:t>
            </a:r>
            <a:r>
              <a:rPr sz="1050" spc="110" dirty="0">
                <a:latin typeface="Calibri"/>
                <a:cs typeface="Calibri"/>
              </a:rPr>
              <a:t> </a:t>
            </a:r>
            <a:r>
              <a:rPr sz="1050" dirty="0">
                <a:latin typeface="Calibri"/>
                <a:cs typeface="Calibri"/>
              </a:rPr>
              <a:t>with</a:t>
            </a:r>
            <a:r>
              <a:rPr sz="1050" spc="40" dirty="0">
                <a:latin typeface="Calibri"/>
                <a:cs typeface="Calibri"/>
              </a:rPr>
              <a:t> </a:t>
            </a:r>
            <a:r>
              <a:rPr sz="1050" dirty="0">
                <a:latin typeface="Calibri"/>
                <a:cs typeface="Calibri"/>
              </a:rPr>
              <a:t>Region</a:t>
            </a:r>
            <a:r>
              <a:rPr sz="1050" spc="45" dirty="0">
                <a:latin typeface="Calibri"/>
                <a:cs typeface="Calibri"/>
              </a:rPr>
              <a:t> </a:t>
            </a:r>
            <a:r>
              <a:rPr sz="1050" dirty="0">
                <a:latin typeface="Calibri"/>
                <a:cs typeface="Calibri"/>
              </a:rPr>
              <a:t>Proposal</a:t>
            </a:r>
            <a:r>
              <a:rPr sz="1050" spc="-55" dirty="0">
                <a:latin typeface="Calibri"/>
                <a:cs typeface="Calibri"/>
              </a:rPr>
              <a:t> </a:t>
            </a:r>
            <a:r>
              <a:rPr sz="1050" spc="-10" dirty="0">
                <a:latin typeface="Calibri"/>
                <a:cs typeface="Calibri"/>
              </a:rPr>
              <a:t>Networks”,</a:t>
            </a:r>
            <a:r>
              <a:rPr sz="1050" dirty="0">
                <a:latin typeface="Calibri"/>
                <a:cs typeface="Calibri"/>
              </a:rPr>
              <a:t> NIPS</a:t>
            </a:r>
            <a:r>
              <a:rPr sz="1050" spc="-55" dirty="0">
                <a:latin typeface="Calibri"/>
                <a:cs typeface="Calibri"/>
              </a:rPr>
              <a:t> </a:t>
            </a:r>
            <a:r>
              <a:rPr sz="1050" spc="-20" dirty="0">
                <a:latin typeface="Calibri"/>
                <a:cs typeface="Calibri"/>
              </a:rPr>
              <a:t>2015 </a:t>
            </a:r>
            <a:r>
              <a:rPr sz="1050" dirty="0">
                <a:latin typeface="Calibri"/>
                <a:cs typeface="Calibri"/>
              </a:rPr>
              <a:t>Figure</a:t>
            </a:r>
            <a:r>
              <a:rPr sz="1050" spc="-40" dirty="0">
                <a:latin typeface="Calibri"/>
                <a:cs typeface="Calibri"/>
              </a:rPr>
              <a:t> </a:t>
            </a:r>
            <a:r>
              <a:rPr sz="1050" dirty="0">
                <a:latin typeface="Calibri"/>
                <a:cs typeface="Calibri"/>
              </a:rPr>
              <a:t>copyright</a:t>
            </a:r>
            <a:r>
              <a:rPr sz="1050" spc="-20" dirty="0">
                <a:latin typeface="Calibri"/>
                <a:cs typeface="Calibri"/>
              </a:rPr>
              <a:t> </a:t>
            </a:r>
            <a:r>
              <a:rPr sz="1050" dirty="0">
                <a:latin typeface="Calibri"/>
                <a:cs typeface="Calibri"/>
              </a:rPr>
              <a:t>2015,</a:t>
            </a:r>
            <a:r>
              <a:rPr sz="1050" spc="-20" dirty="0">
                <a:latin typeface="Calibri"/>
                <a:cs typeface="Calibri"/>
              </a:rPr>
              <a:t> </a:t>
            </a:r>
            <a:r>
              <a:rPr sz="1050" dirty="0">
                <a:latin typeface="Calibri"/>
                <a:cs typeface="Calibri"/>
              </a:rPr>
              <a:t>Ross</a:t>
            </a:r>
            <a:r>
              <a:rPr sz="1050" spc="140" dirty="0">
                <a:latin typeface="Calibri"/>
                <a:cs typeface="Calibri"/>
              </a:rPr>
              <a:t> </a:t>
            </a:r>
            <a:r>
              <a:rPr sz="1050" dirty="0">
                <a:latin typeface="Calibri"/>
                <a:cs typeface="Calibri"/>
              </a:rPr>
              <a:t>Girshick;</a:t>
            </a:r>
            <a:r>
              <a:rPr sz="1050" spc="-40" dirty="0">
                <a:latin typeface="Calibri"/>
                <a:cs typeface="Calibri"/>
              </a:rPr>
              <a:t> </a:t>
            </a:r>
            <a:r>
              <a:rPr sz="1050" dirty="0">
                <a:latin typeface="Calibri"/>
                <a:cs typeface="Calibri"/>
              </a:rPr>
              <a:t>reproduced</a:t>
            </a:r>
            <a:r>
              <a:rPr sz="1050" spc="50" dirty="0">
                <a:latin typeface="Calibri"/>
                <a:cs typeface="Calibri"/>
              </a:rPr>
              <a:t> </a:t>
            </a:r>
            <a:r>
              <a:rPr sz="1050" dirty="0">
                <a:latin typeface="Calibri"/>
                <a:cs typeface="Calibri"/>
              </a:rPr>
              <a:t>with</a:t>
            </a:r>
            <a:r>
              <a:rPr sz="1050" spc="35" dirty="0">
                <a:latin typeface="Calibri"/>
                <a:cs typeface="Calibri"/>
              </a:rPr>
              <a:t> </a:t>
            </a:r>
            <a:r>
              <a:rPr sz="1050" spc="-10" dirty="0">
                <a:latin typeface="Calibri"/>
                <a:cs typeface="Calibri"/>
              </a:rPr>
              <a:t>permission</a:t>
            </a:r>
            <a:endParaRPr sz="1050">
              <a:latin typeface="Calibri"/>
              <a:cs typeface="Calibri"/>
            </a:endParaRPr>
          </a:p>
        </p:txBody>
      </p:sp>
      <p:sp>
        <p:nvSpPr>
          <p:cNvPr id="4" name="object 4"/>
          <p:cNvSpPr/>
          <p:nvPr/>
        </p:nvSpPr>
        <p:spPr>
          <a:xfrm>
            <a:off x="4531359" y="955078"/>
            <a:ext cx="2936240" cy="751840"/>
          </a:xfrm>
          <a:custGeom>
            <a:avLst/>
            <a:gdLst/>
            <a:ahLst/>
            <a:cxnLst/>
            <a:rect l="l" t="t" r="r" b="b"/>
            <a:pathLst>
              <a:path w="2936240" h="751839">
                <a:moveTo>
                  <a:pt x="2936113" y="0"/>
                </a:moveTo>
                <a:lnTo>
                  <a:pt x="0" y="0"/>
                </a:lnTo>
                <a:lnTo>
                  <a:pt x="0" y="751293"/>
                </a:lnTo>
                <a:lnTo>
                  <a:pt x="2936113" y="751293"/>
                </a:lnTo>
                <a:lnTo>
                  <a:pt x="2936113" y="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915035" y="-42163"/>
            <a:ext cx="6544945" cy="697230"/>
          </a:xfrm>
          <a:prstGeom prst="rect">
            <a:avLst/>
          </a:prstGeom>
        </p:spPr>
        <p:txBody>
          <a:bodyPr vert="horz" wrap="square" lIns="0" tIns="13335" rIns="0" bIns="0" rtlCol="0">
            <a:spAutoFit/>
          </a:bodyPr>
          <a:lstStyle/>
          <a:p>
            <a:pPr marL="12700">
              <a:lnSpc>
                <a:spcPct val="100000"/>
              </a:lnSpc>
              <a:spcBef>
                <a:spcPts val="105"/>
              </a:spcBef>
            </a:pPr>
            <a:r>
              <a:rPr spc="-10" dirty="0"/>
              <a:t>Fast</a:t>
            </a:r>
            <a:r>
              <a:rPr sz="3900" u="heavy" spc="-10" dirty="0">
                <a:uFill>
                  <a:solidFill>
                    <a:srgbClr val="000000"/>
                  </a:solidFill>
                </a:uFill>
              </a:rPr>
              <a:t>er</a:t>
            </a:r>
            <a:r>
              <a:rPr sz="3900" spc="-40" dirty="0"/>
              <a:t> </a:t>
            </a:r>
            <a:r>
              <a:rPr sz="4000" dirty="0"/>
              <a:t>R-CNN:</a:t>
            </a:r>
            <a:r>
              <a:rPr sz="4000" spc="-145" dirty="0"/>
              <a:t> </a:t>
            </a:r>
            <a:r>
              <a:rPr sz="4000" dirty="0"/>
              <a:t>Learnable</a:t>
            </a:r>
            <a:r>
              <a:rPr sz="4000" spc="-185" dirty="0"/>
              <a:t> </a:t>
            </a:r>
            <a:r>
              <a:rPr sz="4000" spc="-10" dirty="0"/>
              <a:t>Region</a:t>
            </a:r>
            <a:endParaRPr sz="4000"/>
          </a:p>
        </p:txBody>
      </p:sp>
      <p:sp>
        <p:nvSpPr>
          <p:cNvPr id="6" name="object 6"/>
          <p:cNvSpPr txBox="1"/>
          <p:nvPr/>
        </p:nvSpPr>
        <p:spPr>
          <a:xfrm>
            <a:off x="233362" y="639444"/>
            <a:ext cx="5026660" cy="4606925"/>
          </a:xfrm>
          <a:prstGeom prst="rect">
            <a:avLst/>
          </a:prstGeom>
        </p:spPr>
        <p:txBody>
          <a:bodyPr vert="horz" wrap="square" lIns="0" tIns="13335" rIns="0" bIns="0" rtlCol="0">
            <a:spAutoFit/>
          </a:bodyPr>
          <a:lstStyle/>
          <a:p>
            <a:pPr marL="694055">
              <a:lnSpc>
                <a:spcPts val="4495"/>
              </a:lnSpc>
              <a:spcBef>
                <a:spcPts val="105"/>
              </a:spcBef>
            </a:pPr>
            <a:r>
              <a:rPr sz="4000" b="0" spc="-10" dirty="0">
                <a:latin typeface="Calibri Light"/>
                <a:cs typeface="Calibri Light"/>
              </a:rPr>
              <a:t>Proposals</a:t>
            </a:r>
            <a:endParaRPr sz="4000">
              <a:latin typeface="Calibri Light"/>
              <a:cs typeface="Calibri Light"/>
            </a:endParaRPr>
          </a:p>
          <a:p>
            <a:pPr marL="12700">
              <a:lnSpc>
                <a:spcPts val="2575"/>
              </a:lnSpc>
            </a:pPr>
            <a:r>
              <a:rPr sz="2400" dirty="0">
                <a:latin typeface="Calibri"/>
                <a:cs typeface="Calibri"/>
              </a:rPr>
              <a:t>Jointly</a:t>
            </a:r>
            <a:r>
              <a:rPr sz="2400" spc="-180" dirty="0">
                <a:latin typeface="Calibri"/>
                <a:cs typeface="Calibri"/>
              </a:rPr>
              <a:t> </a:t>
            </a:r>
            <a:r>
              <a:rPr sz="2400" spc="-20" dirty="0">
                <a:latin typeface="Calibri"/>
                <a:cs typeface="Calibri"/>
              </a:rPr>
              <a:t>train</a:t>
            </a:r>
            <a:r>
              <a:rPr sz="2400" spc="-60" dirty="0">
                <a:latin typeface="Calibri"/>
                <a:cs typeface="Calibri"/>
              </a:rPr>
              <a:t> </a:t>
            </a:r>
            <a:r>
              <a:rPr sz="2400" dirty="0">
                <a:latin typeface="Calibri"/>
                <a:cs typeface="Calibri"/>
              </a:rPr>
              <a:t>with</a:t>
            </a:r>
            <a:r>
              <a:rPr sz="2400" spc="25" dirty="0">
                <a:latin typeface="Calibri"/>
                <a:cs typeface="Calibri"/>
              </a:rPr>
              <a:t> </a:t>
            </a:r>
            <a:r>
              <a:rPr sz="2400" dirty="0">
                <a:latin typeface="Calibri"/>
                <a:cs typeface="Calibri"/>
              </a:rPr>
              <a:t>4</a:t>
            </a:r>
            <a:r>
              <a:rPr sz="2400" spc="-90" dirty="0">
                <a:latin typeface="Calibri"/>
                <a:cs typeface="Calibri"/>
              </a:rPr>
              <a:t> </a:t>
            </a:r>
            <a:r>
              <a:rPr sz="2400" spc="-10" dirty="0">
                <a:latin typeface="Calibri"/>
                <a:cs typeface="Calibri"/>
              </a:rPr>
              <a:t>losses:</a:t>
            </a:r>
            <a:endParaRPr sz="2400">
              <a:latin typeface="Calibri"/>
              <a:cs typeface="Calibri"/>
            </a:endParaRPr>
          </a:p>
          <a:p>
            <a:pPr>
              <a:lnSpc>
                <a:spcPct val="100000"/>
              </a:lnSpc>
              <a:spcBef>
                <a:spcPts val="60"/>
              </a:spcBef>
            </a:pPr>
            <a:endParaRPr sz="2250">
              <a:latin typeface="Calibri"/>
              <a:cs typeface="Calibri"/>
            </a:endParaRPr>
          </a:p>
          <a:p>
            <a:pPr marL="530860" marR="504825" indent="-518795">
              <a:lnSpc>
                <a:spcPct val="100000"/>
              </a:lnSpc>
              <a:buAutoNum type="arabicPeriod"/>
              <a:tabLst>
                <a:tab pos="530860" algn="l"/>
                <a:tab pos="531495" algn="l"/>
              </a:tabLst>
            </a:pPr>
            <a:r>
              <a:rPr sz="2400" b="1" dirty="0">
                <a:latin typeface="Calibri"/>
                <a:cs typeface="Calibri"/>
              </a:rPr>
              <a:t>RPN</a:t>
            </a:r>
            <a:r>
              <a:rPr sz="2400" b="1" spc="-20" dirty="0">
                <a:latin typeface="Calibri"/>
                <a:cs typeface="Calibri"/>
              </a:rPr>
              <a:t> </a:t>
            </a:r>
            <a:r>
              <a:rPr sz="2400" b="1" spc="-10" dirty="0">
                <a:latin typeface="Calibri"/>
                <a:cs typeface="Calibri"/>
              </a:rPr>
              <a:t>classification</a:t>
            </a:r>
            <a:r>
              <a:rPr sz="2400" spc="-10" dirty="0">
                <a:latin typeface="Calibri"/>
                <a:cs typeface="Calibri"/>
              </a:rPr>
              <a:t>:</a:t>
            </a:r>
            <a:r>
              <a:rPr sz="2400" spc="-45" dirty="0">
                <a:latin typeface="Calibri"/>
                <a:cs typeface="Calibri"/>
              </a:rPr>
              <a:t> </a:t>
            </a:r>
            <a:r>
              <a:rPr sz="2400" dirty="0">
                <a:latin typeface="Calibri"/>
                <a:cs typeface="Calibri"/>
              </a:rPr>
              <a:t>anchor</a:t>
            </a:r>
            <a:r>
              <a:rPr sz="2400" spc="-70" dirty="0">
                <a:latin typeface="Calibri"/>
                <a:cs typeface="Calibri"/>
              </a:rPr>
              <a:t> </a:t>
            </a:r>
            <a:r>
              <a:rPr sz="2400" spc="-20" dirty="0">
                <a:latin typeface="Calibri"/>
                <a:cs typeface="Calibri"/>
              </a:rPr>
              <a:t>box</a:t>
            </a:r>
            <a:r>
              <a:rPr sz="2400" spc="-114" dirty="0">
                <a:latin typeface="Calibri"/>
                <a:cs typeface="Calibri"/>
              </a:rPr>
              <a:t> </a:t>
            </a:r>
            <a:r>
              <a:rPr sz="2400" spc="-25" dirty="0">
                <a:latin typeface="Calibri"/>
                <a:cs typeface="Calibri"/>
              </a:rPr>
              <a:t>is </a:t>
            </a:r>
            <a:r>
              <a:rPr sz="2400" dirty="0">
                <a:latin typeface="Calibri"/>
                <a:cs typeface="Calibri"/>
              </a:rPr>
              <a:t>object</a:t>
            </a:r>
            <a:r>
              <a:rPr sz="2400" spc="-65" dirty="0">
                <a:latin typeface="Calibri"/>
                <a:cs typeface="Calibri"/>
              </a:rPr>
              <a:t> </a:t>
            </a:r>
            <a:r>
              <a:rPr sz="2400" dirty="0">
                <a:latin typeface="Calibri"/>
                <a:cs typeface="Calibri"/>
              </a:rPr>
              <a:t>/</a:t>
            </a:r>
            <a:r>
              <a:rPr sz="2400" spc="-25" dirty="0">
                <a:latin typeface="Calibri"/>
                <a:cs typeface="Calibri"/>
              </a:rPr>
              <a:t> </a:t>
            </a:r>
            <a:r>
              <a:rPr sz="2400" dirty="0">
                <a:latin typeface="Calibri"/>
                <a:cs typeface="Calibri"/>
              </a:rPr>
              <a:t>not</a:t>
            </a:r>
            <a:r>
              <a:rPr sz="2400" spc="-60" dirty="0">
                <a:latin typeface="Calibri"/>
                <a:cs typeface="Calibri"/>
              </a:rPr>
              <a:t> </a:t>
            </a:r>
            <a:r>
              <a:rPr sz="2400" dirty="0">
                <a:latin typeface="Calibri"/>
                <a:cs typeface="Calibri"/>
              </a:rPr>
              <a:t>an</a:t>
            </a:r>
            <a:r>
              <a:rPr sz="2400" spc="-45" dirty="0">
                <a:latin typeface="Calibri"/>
                <a:cs typeface="Calibri"/>
              </a:rPr>
              <a:t> </a:t>
            </a:r>
            <a:r>
              <a:rPr sz="2400" spc="-10" dirty="0">
                <a:latin typeface="Calibri"/>
                <a:cs typeface="Calibri"/>
              </a:rPr>
              <a:t>object</a:t>
            </a:r>
            <a:endParaRPr sz="2400">
              <a:latin typeface="Calibri"/>
              <a:cs typeface="Calibri"/>
            </a:endParaRPr>
          </a:p>
          <a:p>
            <a:pPr marL="530860" marR="299085" indent="-518795">
              <a:lnSpc>
                <a:spcPct val="100000"/>
              </a:lnSpc>
              <a:spcBef>
                <a:spcPts val="170"/>
              </a:spcBef>
              <a:buAutoNum type="arabicPeriod"/>
              <a:tabLst>
                <a:tab pos="530860" algn="l"/>
                <a:tab pos="531495" algn="l"/>
              </a:tabLst>
            </a:pPr>
            <a:r>
              <a:rPr sz="2400" b="1" dirty="0">
                <a:latin typeface="Calibri"/>
                <a:cs typeface="Calibri"/>
              </a:rPr>
              <a:t>RPN</a:t>
            </a:r>
            <a:r>
              <a:rPr sz="2400" b="1" spc="-20" dirty="0">
                <a:latin typeface="Calibri"/>
                <a:cs typeface="Calibri"/>
              </a:rPr>
              <a:t> </a:t>
            </a:r>
            <a:r>
              <a:rPr sz="2400" b="1" spc="-10" dirty="0">
                <a:latin typeface="Calibri"/>
                <a:cs typeface="Calibri"/>
              </a:rPr>
              <a:t>regression</a:t>
            </a:r>
            <a:r>
              <a:rPr sz="2400" spc="-10" dirty="0">
                <a:latin typeface="Calibri"/>
                <a:cs typeface="Calibri"/>
              </a:rPr>
              <a:t>:</a:t>
            </a:r>
            <a:r>
              <a:rPr sz="2400" spc="-125" dirty="0">
                <a:latin typeface="Calibri"/>
                <a:cs typeface="Calibri"/>
              </a:rPr>
              <a:t> </a:t>
            </a:r>
            <a:r>
              <a:rPr sz="2400" dirty="0">
                <a:latin typeface="Calibri"/>
                <a:cs typeface="Calibri"/>
              </a:rPr>
              <a:t>predict</a:t>
            </a:r>
            <a:r>
              <a:rPr sz="2400" spc="-120" dirty="0">
                <a:latin typeface="Calibri"/>
                <a:cs typeface="Calibri"/>
              </a:rPr>
              <a:t> </a:t>
            </a:r>
            <a:r>
              <a:rPr sz="2400" spc="-25" dirty="0">
                <a:latin typeface="Calibri"/>
                <a:cs typeface="Calibri"/>
              </a:rPr>
              <a:t>transform </a:t>
            </a:r>
            <a:r>
              <a:rPr sz="2400" dirty="0">
                <a:latin typeface="Calibri"/>
                <a:cs typeface="Calibri"/>
              </a:rPr>
              <a:t>from</a:t>
            </a:r>
            <a:r>
              <a:rPr sz="2400" spc="-105" dirty="0">
                <a:latin typeface="Calibri"/>
                <a:cs typeface="Calibri"/>
              </a:rPr>
              <a:t> </a:t>
            </a:r>
            <a:r>
              <a:rPr sz="2400" dirty="0">
                <a:latin typeface="Calibri"/>
                <a:cs typeface="Calibri"/>
              </a:rPr>
              <a:t>anchor</a:t>
            </a:r>
            <a:r>
              <a:rPr sz="2400" spc="-105" dirty="0">
                <a:latin typeface="Calibri"/>
                <a:cs typeface="Calibri"/>
              </a:rPr>
              <a:t> </a:t>
            </a:r>
            <a:r>
              <a:rPr sz="2400" dirty="0">
                <a:latin typeface="Calibri"/>
                <a:cs typeface="Calibri"/>
              </a:rPr>
              <a:t>box</a:t>
            </a:r>
            <a:r>
              <a:rPr sz="2400" spc="-80" dirty="0">
                <a:latin typeface="Calibri"/>
                <a:cs typeface="Calibri"/>
              </a:rPr>
              <a:t> </a:t>
            </a:r>
            <a:r>
              <a:rPr sz="2400" dirty="0">
                <a:latin typeface="Calibri"/>
                <a:cs typeface="Calibri"/>
              </a:rPr>
              <a:t>to</a:t>
            </a:r>
            <a:r>
              <a:rPr sz="2400" spc="-135" dirty="0">
                <a:latin typeface="Calibri"/>
                <a:cs typeface="Calibri"/>
              </a:rPr>
              <a:t> </a:t>
            </a:r>
            <a:r>
              <a:rPr sz="2400" dirty="0">
                <a:latin typeface="Calibri"/>
                <a:cs typeface="Calibri"/>
              </a:rPr>
              <a:t>proposal</a:t>
            </a:r>
            <a:r>
              <a:rPr sz="2400" spc="-135" dirty="0">
                <a:latin typeface="Calibri"/>
                <a:cs typeface="Calibri"/>
              </a:rPr>
              <a:t> </a:t>
            </a:r>
            <a:r>
              <a:rPr sz="2400" spc="-25" dirty="0">
                <a:latin typeface="Calibri"/>
                <a:cs typeface="Calibri"/>
              </a:rPr>
              <a:t>box</a:t>
            </a:r>
            <a:endParaRPr sz="2400">
              <a:latin typeface="Calibri"/>
              <a:cs typeface="Calibri"/>
            </a:endParaRPr>
          </a:p>
          <a:p>
            <a:pPr marL="530860" indent="-518795">
              <a:lnSpc>
                <a:spcPct val="100000"/>
              </a:lnSpc>
              <a:spcBef>
                <a:spcPts val="5"/>
              </a:spcBef>
              <a:buAutoNum type="arabicPeriod"/>
              <a:tabLst>
                <a:tab pos="530860" algn="l"/>
                <a:tab pos="531495" algn="l"/>
              </a:tabLst>
            </a:pPr>
            <a:r>
              <a:rPr sz="2400" b="1" dirty="0">
                <a:latin typeface="Calibri"/>
                <a:cs typeface="Calibri"/>
              </a:rPr>
              <a:t>Object</a:t>
            </a:r>
            <a:r>
              <a:rPr sz="2400" b="1" spc="-60" dirty="0">
                <a:latin typeface="Calibri"/>
                <a:cs typeface="Calibri"/>
              </a:rPr>
              <a:t> </a:t>
            </a:r>
            <a:r>
              <a:rPr sz="2400" b="1" spc="-10" dirty="0">
                <a:latin typeface="Calibri"/>
                <a:cs typeface="Calibri"/>
              </a:rPr>
              <a:t>classification</a:t>
            </a:r>
            <a:r>
              <a:rPr sz="2400" spc="-10" dirty="0">
                <a:latin typeface="Calibri"/>
                <a:cs typeface="Calibri"/>
              </a:rPr>
              <a:t>:</a:t>
            </a:r>
            <a:r>
              <a:rPr sz="2400" spc="-25" dirty="0">
                <a:latin typeface="Calibri"/>
                <a:cs typeface="Calibri"/>
              </a:rPr>
              <a:t> </a:t>
            </a:r>
            <a:r>
              <a:rPr sz="2400" spc="-10" dirty="0">
                <a:latin typeface="Calibri"/>
                <a:cs typeface="Calibri"/>
              </a:rPr>
              <a:t>classify</a:t>
            </a:r>
            <a:endParaRPr sz="2400">
              <a:latin typeface="Calibri"/>
              <a:cs typeface="Calibri"/>
            </a:endParaRPr>
          </a:p>
          <a:p>
            <a:pPr marL="530860" marR="421005">
              <a:lnSpc>
                <a:spcPct val="100000"/>
              </a:lnSpc>
              <a:spcBef>
                <a:spcPts val="85"/>
              </a:spcBef>
            </a:pPr>
            <a:r>
              <a:rPr sz="2400" dirty="0">
                <a:latin typeface="Calibri"/>
                <a:cs typeface="Calibri"/>
              </a:rPr>
              <a:t>proposals</a:t>
            </a:r>
            <a:r>
              <a:rPr sz="2400" spc="-204" dirty="0">
                <a:latin typeface="Calibri"/>
                <a:cs typeface="Calibri"/>
              </a:rPr>
              <a:t> </a:t>
            </a:r>
            <a:r>
              <a:rPr sz="2400" dirty="0">
                <a:latin typeface="Calibri"/>
                <a:cs typeface="Calibri"/>
              </a:rPr>
              <a:t>as</a:t>
            </a:r>
            <a:r>
              <a:rPr sz="2400" spc="25" dirty="0">
                <a:latin typeface="Calibri"/>
                <a:cs typeface="Calibri"/>
              </a:rPr>
              <a:t> </a:t>
            </a:r>
            <a:r>
              <a:rPr sz="2400" dirty="0">
                <a:latin typeface="Calibri"/>
                <a:cs typeface="Calibri"/>
              </a:rPr>
              <a:t>background</a:t>
            </a:r>
            <a:r>
              <a:rPr sz="2400" spc="-204" dirty="0">
                <a:latin typeface="Calibri"/>
                <a:cs typeface="Calibri"/>
              </a:rPr>
              <a:t> </a:t>
            </a:r>
            <a:r>
              <a:rPr sz="2400" dirty="0">
                <a:latin typeface="Calibri"/>
                <a:cs typeface="Calibri"/>
              </a:rPr>
              <a:t>/</a:t>
            </a:r>
            <a:r>
              <a:rPr sz="2400" spc="-30" dirty="0">
                <a:latin typeface="Calibri"/>
                <a:cs typeface="Calibri"/>
              </a:rPr>
              <a:t> </a:t>
            </a:r>
            <a:r>
              <a:rPr sz="2400" spc="-10" dirty="0">
                <a:latin typeface="Calibri"/>
                <a:cs typeface="Calibri"/>
              </a:rPr>
              <a:t>object class</a:t>
            </a:r>
            <a:endParaRPr sz="2400">
              <a:latin typeface="Calibri"/>
              <a:cs typeface="Calibri"/>
            </a:endParaRPr>
          </a:p>
          <a:p>
            <a:pPr marL="518159" indent="-518795" algn="ctr">
              <a:lnSpc>
                <a:spcPct val="100000"/>
              </a:lnSpc>
              <a:spcBef>
                <a:spcPts val="10"/>
              </a:spcBef>
              <a:buAutoNum type="arabicPeriod" startAt="4"/>
              <a:tabLst>
                <a:tab pos="518159" algn="l"/>
                <a:tab pos="518795" algn="l"/>
              </a:tabLst>
            </a:pPr>
            <a:r>
              <a:rPr sz="2400" b="1" dirty="0">
                <a:latin typeface="Calibri"/>
                <a:cs typeface="Calibri"/>
              </a:rPr>
              <a:t>Object</a:t>
            </a:r>
            <a:r>
              <a:rPr sz="2400" b="1" spc="-85" dirty="0">
                <a:latin typeface="Calibri"/>
                <a:cs typeface="Calibri"/>
              </a:rPr>
              <a:t> </a:t>
            </a:r>
            <a:r>
              <a:rPr sz="2400" b="1" spc="-10" dirty="0">
                <a:latin typeface="Calibri"/>
                <a:cs typeface="Calibri"/>
              </a:rPr>
              <a:t>regression</a:t>
            </a:r>
            <a:r>
              <a:rPr sz="2400" spc="-10" dirty="0">
                <a:latin typeface="Calibri"/>
                <a:cs typeface="Calibri"/>
              </a:rPr>
              <a:t>:</a:t>
            </a:r>
            <a:r>
              <a:rPr sz="2400" spc="-130" dirty="0">
                <a:latin typeface="Calibri"/>
                <a:cs typeface="Calibri"/>
              </a:rPr>
              <a:t> </a:t>
            </a:r>
            <a:r>
              <a:rPr sz="2400" dirty="0">
                <a:latin typeface="Calibri"/>
                <a:cs typeface="Calibri"/>
              </a:rPr>
              <a:t>predict</a:t>
            </a:r>
            <a:r>
              <a:rPr sz="2400" spc="-110" dirty="0">
                <a:latin typeface="Calibri"/>
                <a:cs typeface="Calibri"/>
              </a:rPr>
              <a:t> </a:t>
            </a:r>
            <a:r>
              <a:rPr sz="2400" spc="-10" dirty="0">
                <a:latin typeface="Calibri"/>
                <a:cs typeface="Calibri"/>
              </a:rPr>
              <a:t>transform</a:t>
            </a:r>
            <a:endParaRPr sz="2400">
              <a:latin typeface="Calibri"/>
              <a:cs typeface="Calibri"/>
            </a:endParaRPr>
          </a:p>
          <a:p>
            <a:pPr marR="41275" algn="ctr">
              <a:lnSpc>
                <a:spcPct val="100000"/>
              </a:lnSpc>
              <a:spcBef>
                <a:spcPts val="5"/>
              </a:spcBef>
            </a:pPr>
            <a:r>
              <a:rPr sz="2400" dirty="0">
                <a:latin typeface="Calibri"/>
                <a:cs typeface="Calibri"/>
              </a:rPr>
              <a:t>from</a:t>
            </a:r>
            <a:r>
              <a:rPr sz="2400" spc="-65" dirty="0">
                <a:latin typeface="Calibri"/>
                <a:cs typeface="Calibri"/>
              </a:rPr>
              <a:t> </a:t>
            </a:r>
            <a:r>
              <a:rPr sz="2400" dirty="0">
                <a:latin typeface="Calibri"/>
                <a:cs typeface="Calibri"/>
              </a:rPr>
              <a:t>proposal</a:t>
            </a:r>
            <a:r>
              <a:rPr sz="2400" spc="-125" dirty="0">
                <a:latin typeface="Calibri"/>
                <a:cs typeface="Calibri"/>
              </a:rPr>
              <a:t> </a:t>
            </a:r>
            <a:r>
              <a:rPr sz="2400" spc="-25" dirty="0">
                <a:latin typeface="Calibri"/>
                <a:cs typeface="Calibri"/>
              </a:rPr>
              <a:t>box</a:t>
            </a:r>
            <a:r>
              <a:rPr sz="2400" spc="-140" dirty="0">
                <a:latin typeface="Calibri"/>
                <a:cs typeface="Calibri"/>
              </a:rPr>
              <a:t> </a:t>
            </a:r>
            <a:r>
              <a:rPr sz="2400" dirty="0">
                <a:latin typeface="Calibri"/>
                <a:cs typeface="Calibri"/>
              </a:rPr>
              <a:t>to</a:t>
            </a:r>
            <a:r>
              <a:rPr sz="2400" spc="-50" dirty="0">
                <a:latin typeface="Calibri"/>
                <a:cs typeface="Calibri"/>
              </a:rPr>
              <a:t> </a:t>
            </a:r>
            <a:r>
              <a:rPr sz="2400" dirty="0">
                <a:latin typeface="Calibri"/>
                <a:cs typeface="Calibri"/>
              </a:rPr>
              <a:t>object</a:t>
            </a:r>
            <a:r>
              <a:rPr sz="2400" spc="-60" dirty="0">
                <a:latin typeface="Calibri"/>
                <a:cs typeface="Calibri"/>
              </a:rPr>
              <a:t> </a:t>
            </a:r>
            <a:r>
              <a:rPr sz="2400" spc="-25" dirty="0">
                <a:latin typeface="Calibri"/>
                <a:cs typeface="Calibri"/>
              </a:rPr>
              <a:t>box</a:t>
            </a:r>
            <a:endParaRPr sz="2400">
              <a:latin typeface="Calibri"/>
              <a:cs typeface="Calibri"/>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42163"/>
            <a:ext cx="6544945" cy="1317625"/>
          </a:xfrm>
          <a:prstGeom prst="rect">
            <a:avLst/>
          </a:prstGeom>
        </p:spPr>
        <p:txBody>
          <a:bodyPr vert="horz" wrap="square" lIns="0" tIns="2540" rIns="0" bIns="0" rtlCol="0">
            <a:spAutoFit/>
          </a:bodyPr>
          <a:lstStyle/>
          <a:p>
            <a:pPr marL="12700" marR="5080">
              <a:lnSpc>
                <a:spcPct val="101600"/>
              </a:lnSpc>
              <a:spcBef>
                <a:spcPts val="20"/>
              </a:spcBef>
            </a:pPr>
            <a:r>
              <a:rPr spc="-10" dirty="0"/>
              <a:t>Fast</a:t>
            </a:r>
            <a:r>
              <a:rPr sz="3900" u="heavy" spc="-10" dirty="0">
                <a:uFill>
                  <a:solidFill>
                    <a:srgbClr val="000000"/>
                  </a:solidFill>
                </a:uFill>
              </a:rPr>
              <a:t>er</a:t>
            </a:r>
            <a:r>
              <a:rPr sz="3900" spc="-40" dirty="0"/>
              <a:t> </a:t>
            </a:r>
            <a:r>
              <a:rPr sz="4000" dirty="0"/>
              <a:t>R-CNN:</a:t>
            </a:r>
            <a:r>
              <a:rPr sz="4000" spc="-145" dirty="0"/>
              <a:t> </a:t>
            </a:r>
            <a:r>
              <a:rPr sz="4000" dirty="0"/>
              <a:t>Learnable</a:t>
            </a:r>
            <a:r>
              <a:rPr sz="4000" spc="-185" dirty="0"/>
              <a:t> </a:t>
            </a:r>
            <a:r>
              <a:rPr sz="4000" spc="-10" dirty="0"/>
              <a:t>Region Proposals</a:t>
            </a:r>
            <a:endParaRPr sz="4000"/>
          </a:p>
        </p:txBody>
      </p:sp>
      <p:pic>
        <p:nvPicPr>
          <p:cNvPr id="3" name="object 3"/>
          <p:cNvPicPr/>
          <p:nvPr/>
        </p:nvPicPr>
        <p:blipFill>
          <a:blip r:embed="rId2" cstate="print"/>
          <a:stretch>
            <a:fillRect/>
          </a:stretch>
        </p:blipFill>
        <p:spPr>
          <a:xfrm>
            <a:off x="1818639" y="1605280"/>
            <a:ext cx="8219440" cy="40640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42163"/>
            <a:ext cx="6544945" cy="697230"/>
          </a:xfrm>
          <a:prstGeom prst="rect">
            <a:avLst/>
          </a:prstGeom>
        </p:spPr>
        <p:txBody>
          <a:bodyPr vert="horz" wrap="square" lIns="0" tIns="13335" rIns="0" bIns="0" rtlCol="0">
            <a:spAutoFit/>
          </a:bodyPr>
          <a:lstStyle/>
          <a:p>
            <a:pPr marL="12700">
              <a:lnSpc>
                <a:spcPct val="100000"/>
              </a:lnSpc>
              <a:spcBef>
                <a:spcPts val="105"/>
              </a:spcBef>
            </a:pPr>
            <a:r>
              <a:rPr spc="-10" dirty="0"/>
              <a:t>Fast</a:t>
            </a:r>
            <a:r>
              <a:rPr sz="3900" u="heavy" spc="-10" dirty="0">
                <a:uFill>
                  <a:solidFill>
                    <a:srgbClr val="000000"/>
                  </a:solidFill>
                </a:uFill>
              </a:rPr>
              <a:t>er</a:t>
            </a:r>
            <a:r>
              <a:rPr sz="3900" spc="-40" dirty="0"/>
              <a:t> </a:t>
            </a:r>
            <a:r>
              <a:rPr sz="4000" dirty="0"/>
              <a:t>R-CNN:</a:t>
            </a:r>
            <a:r>
              <a:rPr sz="4000" spc="-145" dirty="0"/>
              <a:t> </a:t>
            </a:r>
            <a:r>
              <a:rPr sz="4000" dirty="0"/>
              <a:t>Learnable</a:t>
            </a:r>
            <a:r>
              <a:rPr sz="4000" spc="-185" dirty="0"/>
              <a:t> </a:t>
            </a:r>
            <a:r>
              <a:rPr sz="4000" spc="-10" dirty="0"/>
              <a:t>Region</a:t>
            </a:r>
            <a:endParaRPr sz="4000"/>
          </a:p>
        </p:txBody>
      </p:sp>
      <p:sp>
        <p:nvSpPr>
          <p:cNvPr id="3" name="object 3"/>
          <p:cNvSpPr txBox="1"/>
          <p:nvPr/>
        </p:nvSpPr>
        <p:spPr>
          <a:xfrm>
            <a:off x="915035" y="639444"/>
            <a:ext cx="1982470" cy="636270"/>
          </a:xfrm>
          <a:prstGeom prst="rect">
            <a:avLst/>
          </a:prstGeom>
        </p:spPr>
        <p:txBody>
          <a:bodyPr vert="horz" wrap="square" lIns="0" tIns="13335" rIns="0" bIns="0" rtlCol="0">
            <a:spAutoFit/>
          </a:bodyPr>
          <a:lstStyle/>
          <a:p>
            <a:pPr marL="12700">
              <a:lnSpc>
                <a:spcPct val="100000"/>
              </a:lnSpc>
              <a:spcBef>
                <a:spcPts val="105"/>
              </a:spcBef>
            </a:pPr>
            <a:r>
              <a:rPr sz="4000" b="0" spc="-10" dirty="0">
                <a:latin typeface="Calibri Light"/>
                <a:cs typeface="Calibri Light"/>
              </a:rPr>
              <a:t>Proposals</a:t>
            </a:r>
            <a:endParaRPr sz="4000">
              <a:latin typeface="Calibri Light"/>
              <a:cs typeface="Calibri Light"/>
            </a:endParaRPr>
          </a:p>
        </p:txBody>
      </p:sp>
      <p:grpSp>
        <p:nvGrpSpPr>
          <p:cNvPr id="4" name="object 4"/>
          <p:cNvGrpSpPr/>
          <p:nvPr/>
        </p:nvGrpSpPr>
        <p:grpSpPr>
          <a:xfrm>
            <a:off x="4531359" y="955078"/>
            <a:ext cx="6990080" cy="5354320"/>
            <a:chOff x="4531359" y="955078"/>
            <a:chExt cx="6990080" cy="5354320"/>
          </a:xfrm>
        </p:grpSpPr>
        <p:pic>
          <p:nvPicPr>
            <p:cNvPr id="5" name="object 5"/>
            <p:cNvPicPr/>
            <p:nvPr/>
          </p:nvPicPr>
          <p:blipFill>
            <a:blip r:embed="rId2" cstate="print"/>
            <a:stretch>
              <a:fillRect/>
            </a:stretch>
          </p:blipFill>
          <p:spPr>
            <a:xfrm>
              <a:off x="5039359" y="1026160"/>
              <a:ext cx="6482080" cy="5283200"/>
            </a:xfrm>
            <a:prstGeom prst="rect">
              <a:avLst/>
            </a:prstGeom>
          </p:spPr>
        </p:pic>
        <p:sp>
          <p:nvSpPr>
            <p:cNvPr id="6" name="object 6"/>
            <p:cNvSpPr/>
            <p:nvPr/>
          </p:nvSpPr>
          <p:spPr>
            <a:xfrm>
              <a:off x="4531359" y="955078"/>
              <a:ext cx="2936240" cy="751840"/>
            </a:xfrm>
            <a:custGeom>
              <a:avLst/>
              <a:gdLst/>
              <a:ahLst/>
              <a:cxnLst/>
              <a:rect l="l" t="t" r="r" b="b"/>
              <a:pathLst>
                <a:path w="2936240" h="751839">
                  <a:moveTo>
                    <a:pt x="2936113" y="0"/>
                  </a:moveTo>
                  <a:lnTo>
                    <a:pt x="0" y="0"/>
                  </a:lnTo>
                  <a:lnTo>
                    <a:pt x="0" y="751293"/>
                  </a:lnTo>
                  <a:lnTo>
                    <a:pt x="2936113" y="751293"/>
                  </a:lnTo>
                  <a:lnTo>
                    <a:pt x="2936113" y="0"/>
                  </a:lnTo>
                  <a:close/>
                </a:path>
              </a:pathLst>
            </a:custGeom>
            <a:solidFill>
              <a:srgbClr val="FFFFFF"/>
            </a:solidFill>
          </p:spPr>
          <p:txBody>
            <a:bodyPr wrap="square" lIns="0" tIns="0" rIns="0" bIns="0" rtlCol="0"/>
            <a:lstStyle/>
            <a:p>
              <a:endParaRPr/>
            </a:p>
          </p:txBody>
        </p:sp>
      </p:grpSp>
      <p:sp>
        <p:nvSpPr>
          <p:cNvPr id="7" name="object 7"/>
          <p:cNvSpPr txBox="1"/>
          <p:nvPr/>
        </p:nvSpPr>
        <p:spPr>
          <a:xfrm>
            <a:off x="267652" y="1643697"/>
            <a:ext cx="3285490" cy="75819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a:cs typeface="Calibri"/>
              </a:rPr>
              <a:t>Faster</a:t>
            </a:r>
            <a:r>
              <a:rPr sz="2400" spc="-260" dirty="0">
                <a:latin typeface="Calibri"/>
                <a:cs typeface="Calibri"/>
              </a:rPr>
              <a:t> </a:t>
            </a:r>
            <a:r>
              <a:rPr sz="2400" spc="-30" dirty="0">
                <a:latin typeface="Calibri"/>
                <a:cs typeface="Calibri"/>
              </a:rPr>
              <a:t>R-</a:t>
            </a:r>
            <a:r>
              <a:rPr sz="2400" dirty="0">
                <a:latin typeface="Calibri"/>
                <a:cs typeface="Calibri"/>
              </a:rPr>
              <a:t>CNN</a:t>
            </a:r>
            <a:r>
              <a:rPr sz="2400" spc="75" dirty="0">
                <a:latin typeface="Calibri"/>
                <a:cs typeface="Calibri"/>
              </a:rPr>
              <a:t> </a:t>
            </a:r>
            <a:r>
              <a:rPr sz="2400" dirty="0">
                <a:latin typeface="Calibri"/>
                <a:cs typeface="Calibri"/>
              </a:rPr>
              <a:t>is</a:t>
            </a:r>
            <a:r>
              <a:rPr sz="2400" spc="-3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5"/>
              </a:spcBef>
            </a:pPr>
            <a:r>
              <a:rPr sz="2400" b="1" spc="-40" dirty="0">
                <a:latin typeface="Calibri"/>
                <a:cs typeface="Calibri"/>
              </a:rPr>
              <a:t>Two-</a:t>
            </a:r>
            <a:r>
              <a:rPr sz="2400" b="1" spc="-10" dirty="0">
                <a:latin typeface="Calibri"/>
                <a:cs typeface="Calibri"/>
              </a:rPr>
              <a:t>stage</a:t>
            </a:r>
            <a:r>
              <a:rPr sz="2400" b="1" spc="-210" dirty="0">
                <a:latin typeface="Calibri"/>
                <a:cs typeface="Calibri"/>
              </a:rPr>
              <a:t> </a:t>
            </a:r>
            <a:r>
              <a:rPr sz="2400" b="1" dirty="0">
                <a:latin typeface="Calibri"/>
                <a:cs typeface="Calibri"/>
              </a:rPr>
              <a:t>object</a:t>
            </a:r>
            <a:r>
              <a:rPr sz="2400" b="1" spc="-65" dirty="0">
                <a:latin typeface="Calibri"/>
                <a:cs typeface="Calibri"/>
              </a:rPr>
              <a:t> </a:t>
            </a:r>
            <a:r>
              <a:rPr sz="2400" b="1" spc="-10" dirty="0">
                <a:latin typeface="Calibri"/>
                <a:cs typeface="Calibri"/>
              </a:rPr>
              <a:t>detector</a:t>
            </a:r>
            <a:endParaRPr sz="2400">
              <a:latin typeface="Calibri"/>
              <a:cs typeface="Calibri"/>
            </a:endParaRPr>
          </a:p>
        </p:txBody>
      </p:sp>
      <p:sp>
        <p:nvSpPr>
          <p:cNvPr id="8" name="object 8"/>
          <p:cNvSpPr txBox="1"/>
          <p:nvPr/>
        </p:nvSpPr>
        <p:spPr>
          <a:xfrm>
            <a:off x="91439" y="2733039"/>
            <a:ext cx="5059680" cy="1300480"/>
          </a:xfrm>
          <a:prstGeom prst="rect">
            <a:avLst/>
          </a:prstGeom>
          <a:ln w="38100">
            <a:solidFill>
              <a:srgbClr val="5B9BD4"/>
            </a:solidFill>
          </a:ln>
        </p:spPr>
        <p:txBody>
          <a:bodyPr vert="horz" wrap="square" lIns="0" tIns="21590" rIns="0" bIns="0" rtlCol="0">
            <a:spAutoFit/>
          </a:bodyPr>
          <a:lstStyle/>
          <a:p>
            <a:pPr marL="191770">
              <a:lnSpc>
                <a:spcPct val="100000"/>
              </a:lnSpc>
              <a:spcBef>
                <a:spcPts val="170"/>
              </a:spcBef>
            </a:pPr>
            <a:r>
              <a:rPr sz="2400" spc="-25" dirty="0">
                <a:latin typeface="Calibri"/>
                <a:cs typeface="Calibri"/>
              </a:rPr>
              <a:t>First</a:t>
            </a:r>
            <a:r>
              <a:rPr sz="2400" spc="-135" dirty="0">
                <a:latin typeface="Calibri"/>
                <a:cs typeface="Calibri"/>
              </a:rPr>
              <a:t> </a:t>
            </a:r>
            <a:r>
              <a:rPr sz="2400" spc="-10" dirty="0">
                <a:latin typeface="Calibri"/>
                <a:cs typeface="Calibri"/>
              </a:rPr>
              <a:t>stage:</a:t>
            </a:r>
            <a:r>
              <a:rPr sz="2400" spc="-200" dirty="0">
                <a:latin typeface="Calibri"/>
                <a:cs typeface="Calibri"/>
              </a:rPr>
              <a:t> </a:t>
            </a:r>
            <a:r>
              <a:rPr sz="2400" dirty="0">
                <a:latin typeface="Calibri"/>
                <a:cs typeface="Calibri"/>
              </a:rPr>
              <a:t>Run</a:t>
            </a:r>
            <a:r>
              <a:rPr sz="2400" spc="65" dirty="0">
                <a:latin typeface="Calibri"/>
                <a:cs typeface="Calibri"/>
              </a:rPr>
              <a:t> </a:t>
            </a:r>
            <a:r>
              <a:rPr sz="2400" dirty="0">
                <a:latin typeface="Calibri"/>
                <a:cs typeface="Calibri"/>
              </a:rPr>
              <a:t>once</a:t>
            </a:r>
            <a:r>
              <a:rPr sz="2400" spc="-110" dirty="0">
                <a:latin typeface="Calibri"/>
                <a:cs typeface="Calibri"/>
              </a:rPr>
              <a:t> </a:t>
            </a:r>
            <a:r>
              <a:rPr sz="2400" dirty="0">
                <a:latin typeface="Calibri"/>
                <a:cs typeface="Calibri"/>
              </a:rPr>
              <a:t>per</a:t>
            </a:r>
            <a:r>
              <a:rPr sz="2400" spc="10" dirty="0">
                <a:latin typeface="Calibri"/>
                <a:cs typeface="Calibri"/>
              </a:rPr>
              <a:t> </a:t>
            </a:r>
            <a:r>
              <a:rPr sz="2400" spc="-10" dirty="0">
                <a:latin typeface="Calibri"/>
                <a:cs typeface="Calibri"/>
              </a:rPr>
              <a:t>image</a:t>
            </a:r>
            <a:endParaRPr sz="2400">
              <a:latin typeface="Calibri"/>
              <a:cs typeface="Calibri"/>
            </a:endParaRPr>
          </a:p>
          <a:p>
            <a:pPr marL="801370" indent="-457200">
              <a:lnSpc>
                <a:spcPct val="100000"/>
              </a:lnSpc>
              <a:buSzPct val="77083"/>
              <a:buChar char="-"/>
              <a:tabLst>
                <a:tab pos="801370" algn="l"/>
                <a:tab pos="802005" algn="l"/>
              </a:tabLst>
            </a:pPr>
            <a:r>
              <a:rPr sz="2400" dirty="0">
                <a:latin typeface="Calibri"/>
                <a:cs typeface="Calibri"/>
              </a:rPr>
              <a:t>Backbone</a:t>
            </a:r>
            <a:r>
              <a:rPr sz="2400" spc="-110" dirty="0">
                <a:latin typeface="Calibri"/>
                <a:cs typeface="Calibri"/>
              </a:rPr>
              <a:t> </a:t>
            </a:r>
            <a:r>
              <a:rPr sz="2400" spc="-10" dirty="0">
                <a:latin typeface="Calibri"/>
                <a:cs typeface="Calibri"/>
              </a:rPr>
              <a:t>network</a:t>
            </a:r>
            <a:endParaRPr sz="2400">
              <a:latin typeface="Calibri"/>
              <a:cs typeface="Calibri"/>
            </a:endParaRPr>
          </a:p>
          <a:p>
            <a:pPr marL="801370" indent="-457200">
              <a:lnSpc>
                <a:spcPct val="100000"/>
              </a:lnSpc>
              <a:spcBef>
                <a:spcPts val="165"/>
              </a:spcBef>
              <a:buSzPct val="77083"/>
              <a:buChar char="-"/>
              <a:tabLst>
                <a:tab pos="801370" algn="l"/>
                <a:tab pos="802005" algn="l"/>
              </a:tabLst>
            </a:pPr>
            <a:r>
              <a:rPr sz="2400" spc="-10" dirty="0">
                <a:latin typeface="Calibri"/>
                <a:cs typeface="Calibri"/>
              </a:rPr>
              <a:t>Region</a:t>
            </a:r>
            <a:r>
              <a:rPr sz="2400" spc="-30" dirty="0">
                <a:latin typeface="Calibri"/>
                <a:cs typeface="Calibri"/>
              </a:rPr>
              <a:t> </a:t>
            </a:r>
            <a:r>
              <a:rPr sz="2400" spc="-10" dirty="0">
                <a:latin typeface="Calibri"/>
                <a:cs typeface="Calibri"/>
              </a:rPr>
              <a:t>proposal</a:t>
            </a:r>
            <a:r>
              <a:rPr sz="2400" spc="-180" dirty="0">
                <a:latin typeface="Calibri"/>
                <a:cs typeface="Calibri"/>
              </a:rPr>
              <a:t> </a:t>
            </a:r>
            <a:r>
              <a:rPr sz="2400" spc="-10" dirty="0">
                <a:latin typeface="Calibri"/>
                <a:cs typeface="Calibri"/>
              </a:rPr>
              <a:t>network</a:t>
            </a:r>
            <a:endParaRPr sz="2400">
              <a:latin typeface="Calibri"/>
              <a:cs typeface="Calibri"/>
            </a:endParaRPr>
          </a:p>
        </p:txBody>
      </p:sp>
      <p:sp>
        <p:nvSpPr>
          <p:cNvPr id="9" name="object 9"/>
          <p:cNvSpPr txBox="1"/>
          <p:nvPr/>
        </p:nvSpPr>
        <p:spPr>
          <a:xfrm>
            <a:off x="91439" y="4236720"/>
            <a:ext cx="5059680" cy="1595120"/>
          </a:xfrm>
          <a:prstGeom prst="rect">
            <a:avLst/>
          </a:prstGeom>
          <a:ln w="38100">
            <a:solidFill>
              <a:srgbClr val="6FAC46"/>
            </a:solidFill>
          </a:ln>
        </p:spPr>
        <p:txBody>
          <a:bodyPr vert="horz" wrap="square" lIns="0" tIns="0" rIns="0" bIns="0" rtlCol="0">
            <a:spAutoFit/>
          </a:bodyPr>
          <a:lstStyle/>
          <a:p>
            <a:pPr marL="191770">
              <a:lnSpc>
                <a:spcPts val="2730"/>
              </a:lnSpc>
            </a:pPr>
            <a:r>
              <a:rPr sz="2400" dirty="0">
                <a:latin typeface="Calibri"/>
                <a:cs typeface="Calibri"/>
              </a:rPr>
              <a:t>Second</a:t>
            </a:r>
            <a:r>
              <a:rPr sz="2400" spc="-185" dirty="0">
                <a:latin typeface="Calibri"/>
                <a:cs typeface="Calibri"/>
              </a:rPr>
              <a:t> </a:t>
            </a:r>
            <a:r>
              <a:rPr sz="2400" spc="-10" dirty="0">
                <a:latin typeface="Calibri"/>
                <a:cs typeface="Calibri"/>
              </a:rPr>
              <a:t>stage:</a:t>
            </a:r>
            <a:r>
              <a:rPr sz="2400" spc="-204" dirty="0">
                <a:latin typeface="Calibri"/>
                <a:cs typeface="Calibri"/>
              </a:rPr>
              <a:t> </a:t>
            </a:r>
            <a:r>
              <a:rPr sz="2400" dirty="0">
                <a:latin typeface="Calibri"/>
                <a:cs typeface="Calibri"/>
              </a:rPr>
              <a:t>Run</a:t>
            </a:r>
            <a:r>
              <a:rPr sz="2400" spc="60" dirty="0">
                <a:latin typeface="Calibri"/>
                <a:cs typeface="Calibri"/>
              </a:rPr>
              <a:t> </a:t>
            </a:r>
            <a:r>
              <a:rPr sz="2400" dirty="0">
                <a:latin typeface="Calibri"/>
                <a:cs typeface="Calibri"/>
              </a:rPr>
              <a:t>once</a:t>
            </a:r>
            <a:r>
              <a:rPr sz="2400" spc="-110" dirty="0">
                <a:latin typeface="Calibri"/>
                <a:cs typeface="Calibri"/>
              </a:rPr>
              <a:t> </a:t>
            </a:r>
            <a:r>
              <a:rPr sz="2400" dirty="0">
                <a:latin typeface="Calibri"/>
                <a:cs typeface="Calibri"/>
              </a:rPr>
              <a:t>per</a:t>
            </a:r>
            <a:r>
              <a:rPr sz="2400" spc="10" dirty="0">
                <a:latin typeface="Calibri"/>
                <a:cs typeface="Calibri"/>
              </a:rPr>
              <a:t> </a:t>
            </a:r>
            <a:r>
              <a:rPr sz="2400" spc="-10" dirty="0">
                <a:latin typeface="Calibri"/>
                <a:cs typeface="Calibri"/>
              </a:rPr>
              <a:t>region</a:t>
            </a:r>
            <a:endParaRPr sz="2400">
              <a:latin typeface="Calibri"/>
              <a:cs typeface="Calibri"/>
            </a:endParaRPr>
          </a:p>
          <a:p>
            <a:pPr marL="801370" indent="-457200">
              <a:lnSpc>
                <a:spcPct val="100000"/>
              </a:lnSpc>
              <a:spcBef>
                <a:spcPts val="5"/>
              </a:spcBef>
              <a:buSzPct val="77083"/>
              <a:buChar char="-"/>
              <a:tabLst>
                <a:tab pos="801370" algn="l"/>
                <a:tab pos="802005" algn="l"/>
              </a:tabLst>
            </a:pPr>
            <a:r>
              <a:rPr sz="2400" spc="-10" dirty="0">
                <a:latin typeface="Calibri"/>
                <a:cs typeface="Calibri"/>
              </a:rPr>
              <a:t>Crop</a:t>
            </a:r>
            <a:r>
              <a:rPr sz="2400" spc="-120" dirty="0">
                <a:latin typeface="Calibri"/>
                <a:cs typeface="Calibri"/>
              </a:rPr>
              <a:t> </a:t>
            </a:r>
            <a:r>
              <a:rPr sz="2400" spc="-15" dirty="0">
                <a:latin typeface="Calibri"/>
                <a:cs typeface="Calibri"/>
              </a:rPr>
              <a:t>features:</a:t>
            </a:r>
            <a:r>
              <a:rPr sz="2400" spc="-140" dirty="0">
                <a:latin typeface="Calibri"/>
                <a:cs typeface="Calibri"/>
              </a:rPr>
              <a:t> </a:t>
            </a:r>
            <a:r>
              <a:rPr sz="2400" spc="-35" dirty="0">
                <a:latin typeface="Calibri"/>
                <a:cs typeface="Calibri"/>
              </a:rPr>
              <a:t>RoI</a:t>
            </a:r>
            <a:r>
              <a:rPr sz="2400" spc="-85" dirty="0">
                <a:latin typeface="Calibri"/>
                <a:cs typeface="Calibri"/>
              </a:rPr>
              <a:t> </a:t>
            </a:r>
            <a:r>
              <a:rPr sz="2400" dirty="0">
                <a:latin typeface="Calibri"/>
                <a:cs typeface="Calibri"/>
              </a:rPr>
              <a:t>pool</a:t>
            </a:r>
            <a:r>
              <a:rPr sz="2400" spc="-50" dirty="0">
                <a:latin typeface="Calibri"/>
                <a:cs typeface="Calibri"/>
              </a:rPr>
              <a:t> </a:t>
            </a:r>
            <a:r>
              <a:rPr sz="2400" dirty="0">
                <a:latin typeface="Calibri"/>
                <a:cs typeface="Calibri"/>
              </a:rPr>
              <a:t>/</a:t>
            </a:r>
            <a:r>
              <a:rPr sz="2400" spc="-20" dirty="0">
                <a:latin typeface="Calibri"/>
                <a:cs typeface="Calibri"/>
              </a:rPr>
              <a:t> </a:t>
            </a:r>
            <a:r>
              <a:rPr sz="2400" spc="-10" dirty="0">
                <a:latin typeface="Calibri"/>
                <a:cs typeface="Calibri"/>
              </a:rPr>
              <a:t>align</a:t>
            </a:r>
            <a:endParaRPr sz="2400">
              <a:latin typeface="Calibri"/>
              <a:cs typeface="Calibri"/>
            </a:endParaRPr>
          </a:p>
          <a:p>
            <a:pPr marL="801370" indent="-457200">
              <a:lnSpc>
                <a:spcPct val="100000"/>
              </a:lnSpc>
              <a:spcBef>
                <a:spcPts val="85"/>
              </a:spcBef>
              <a:buSzPct val="77083"/>
              <a:buChar char="-"/>
              <a:tabLst>
                <a:tab pos="801370" algn="l"/>
                <a:tab pos="802005" algn="l"/>
              </a:tabLst>
            </a:pPr>
            <a:r>
              <a:rPr sz="2400" dirty="0">
                <a:latin typeface="Calibri"/>
                <a:cs typeface="Calibri"/>
              </a:rPr>
              <a:t>Predict</a:t>
            </a:r>
            <a:r>
              <a:rPr sz="2400" spc="-195" dirty="0">
                <a:latin typeface="Calibri"/>
                <a:cs typeface="Calibri"/>
              </a:rPr>
              <a:t> </a:t>
            </a:r>
            <a:r>
              <a:rPr sz="2400" dirty="0">
                <a:latin typeface="Calibri"/>
                <a:cs typeface="Calibri"/>
              </a:rPr>
              <a:t>object</a:t>
            </a:r>
            <a:r>
              <a:rPr sz="2400" spc="-10" dirty="0">
                <a:latin typeface="Calibri"/>
                <a:cs typeface="Calibri"/>
              </a:rPr>
              <a:t> </a:t>
            </a:r>
            <a:r>
              <a:rPr sz="2400" spc="-20" dirty="0">
                <a:latin typeface="Calibri"/>
                <a:cs typeface="Calibri"/>
              </a:rPr>
              <a:t>class</a:t>
            </a:r>
            <a:endParaRPr sz="2400">
              <a:latin typeface="Calibri"/>
              <a:cs typeface="Calibri"/>
            </a:endParaRPr>
          </a:p>
          <a:p>
            <a:pPr marL="801370" indent="-457200">
              <a:lnSpc>
                <a:spcPct val="100000"/>
              </a:lnSpc>
              <a:buSzPct val="77083"/>
              <a:buChar char="-"/>
              <a:tabLst>
                <a:tab pos="801370" algn="l"/>
                <a:tab pos="802005" algn="l"/>
              </a:tabLst>
            </a:pPr>
            <a:r>
              <a:rPr sz="2400" dirty="0">
                <a:latin typeface="Calibri"/>
                <a:cs typeface="Calibri"/>
              </a:rPr>
              <a:t>Prediction</a:t>
            </a:r>
            <a:r>
              <a:rPr sz="2400" spc="-165" dirty="0">
                <a:latin typeface="Calibri"/>
                <a:cs typeface="Calibri"/>
              </a:rPr>
              <a:t> </a:t>
            </a:r>
            <a:r>
              <a:rPr sz="2400" spc="-20" dirty="0">
                <a:latin typeface="Calibri"/>
                <a:cs typeface="Calibri"/>
              </a:rPr>
              <a:t>bbox</a:t>
            </a:r>
            <a:r>
              <a:rPr sz="2400" spc="-95" dirty="0">
                <a:latin typeface="Calibri"/>
                <a:cs typeface="Calibri"/>
              </a:rPr>
              <a:t> </a:t>
            </a:r>
            <a:r>
              <a:rPr sz="2400" spc="-10" dirty="0">
                <a:latin typeface="Calibri"/>
                <a:cs typeface="Calibri"/>
              </a:rPr>
              <a:t>offset</a:t>
            </a:r>
            <a:endParaRPr sz="2400">
              <a:latin typeface="Calibri"/>
              <a:cs typeface="Calibri"/>
            </a:endParaRPr>
          </a:p>
        </p:txBody>
      </p:sp>
      <p:grpSp>
        <p:nvGrpSpPr>
          <p:cNvPr id="10" name="object 10"/>
          <p:cNvGrpSpPr/>
          <p:nvPr/>
        </p:nvGrpSpPr>
        <p:grpSpPr>
          <a:xfrm>
            <a:off x="6371590" y="935989"/>
            <a:ext cx="5462905" cy="5006340"/>
            <a:chOff x="6371590" y="935989"/>
            <a:chExt cx="5462905" cy="5006340"/>
          </a:xfrm>
        </p:grpSpPr>
        <p:sp>
          <p:nvSpPr>
            <p:cNvPr id="11" name="object 11"/>
            <p:cNvSpPr/>
            <p:nvPr/>
          </p:nvSpPr>
          <p:spPr>
            <a:xfrm>
              <a:off x="6390640" y="2255469"/>
              <a:ext cx="4277360" cy="3667760"/>
            </a:xfrm>
            <a:custGeom>
              <a:avLst/>
              <a:gdLst/>
              <a:ahLst/>
              <a:cxnLst/>
              <a:rect l="l" t="t" r="r" b="b"/>
              <a:pathLst>
                <a:path w="4277359" h="3667760">
                  <a:moveTo>
                    <a:pt x="0" y="3667379"/>
                  </a:moveTo>
                  <a:lnTo>
                    <a:pt x="4277106" y="3667379"/>
                  </a:lnTo>
                  <a:lnTo>
                    <a:pt x="4277106" y="0"/>
                  </a:lnTo>
                  <a:lnTo>
                    <a:pt x="0" y="0"/>
                  </a:lnTo>
                  <a:lnTo>
                    <a:pt x="0" y="3667379"/>
                  </a:lnTo>
                  <a:close/>
                </a:path>
              </a:pathLst>
            </a:custGeom>
            <a:ln w="38100">
              <a:solidFill>
                <a:srgbClr val="4471C4"/>
              </a:solidFill>
            </a:ln>
          </p:spPr>
          <p:txBody>
            <a:bodyPr wrap="square" lIns="0" tIns="0" rIns="0" bIns="0" rtlCol="0"/>
            <a:lstStyle/>
            <a:p>
              <a:endParaRPr/>
            </a:p>
          </p:txBody>
        </p:sp>
        <p:sp>
          <p:nvSpPr>
            <p:cNvPr id="12" name="object 12"/>
            <p:cNvSpPr/>
            <p:nvPr/>
          </p:nvSpPr>
          <p:spPr>
            <a:xfrm>
              <a:off x="7721600" y="955039"/>
              <a:ext cx="4093845" cy="1198880"/>
            </a:xfrm>
            <a:custGeom>
              <a:avLst/>
              <a:gdLst/>
              <a:ahLst/>
              <a:cxnLst/>
              <a:rect l="l" t="t" r="r" b="b"/>
              <a:pathLst>
                <a:path w="4093845" h="1198880">
                  <a:moveTo>
                    <a:pt x="0" y="1198879"/>
                  </a:moveTo>
                  <a:lnTo>
                    <a:pt x="4093845" y="1198879"/>
                  </a:lnTo>
                  <a:lnTo>
                    <a:pt x="4093845" y="0"/>
                  </a:lnTo>
                  <a:lnTo>
                    <a:pt x="0" y="0"/>
                  </a:lnTo>
                  <a:lnTo>
                    <a:pt x="0" y="1198879"/>
                  </a:lnTo>
                  <a:close/>
                </a:path>
              </a:pathLst>
            </a:custGeom>
            <a:ln w="38099">
              <a:solidFill>
                <a:srgbClr val="6FAC46"/>
              </a:solidFill>
            </a:ln>
          </p:spPr>
          <p:txBody>
            <a:bodyPr wrap="square" lIns="0" tIns="0" rIns="0" bIns="0" rtlCol="0"/>
            <a:lstStyle/>
            <a:p>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42163"/>
            <a:ext cx="6544945" cy="697230"/>
          </a:xfrm>
          <a:prstGeom prst="rect">
            <a:avLst/>
          </a:prstGeom>
        </p:spPr>
        <p:txBody>
          <a:bodyPr vert="horz" wrap="square" lIns="0" tIns="13335" rIns="0" bIns="0" rtlCol="0">
            <a:spAutoFit/>
          </a:bodyPr>
          <a:lstStyle/>
          <a:p>
            <a:pPr marL="12700">
              <a:lnSpc>
                <a:spcPct val="100000"/>
              </a:lnSpc>
              <a:spcBef>
                <a:spcPts val="105"/>
              </a:spcBef>
            </a:pPr>
            <a:r>
              <a:rPr spc="-10" dirty="0"/>
              <a:t>Fast</a:t>
            </a:r>
            <a:r>
              <a:rPr sz="3900" u="heavy" spc="-10" dirty="0">
                <a:uFill>
                  <a:solidFill>
                    <a:srgbClr val="000000"/>
                  </a:solidFill>
                </a:uFill>
              </a:rPr>
              <a:t>er</a:t>
            </a:r>
            <a:r>
              <a:rPr sz="3900" spc="-40" dirty="0"/>
              <a:t> </a:t>
            </a:r>
            <a:r>
              <a:rPr sz="4000" dirty="0"/>
              <a:t>R-CNN:</a:t>
            </a:r>
            <a:r>
              <a:rPr sz="4000" spc="-145" dirty="0"/>
              <a:t> </a:t>
            </a:r>
            <a:r>
              <a:rPr sz="4000" dirty="0"/>
              <a:t>Learnable</a:t>
            </a:r>
            <a:r>
              <a:rPr sz="4000" spc="-185" dirty="0"/>
              <a:t> </a:t>
            </a:r>
            <a:r>
              <a:rPr sz="4000" spc="-10" dirty="0"/>
              <a:t>Region</a:t>
            </a:r>
            <a:endParaRPr sz="4000"/>
          </a:p>
        </p:txBody>
      </p:sp>
      <p:sp>
        <p:nvSpPr>
          <p:cNvPr id="3" name="object 3"/>
          <p:cNvSpPr txBox="1"/>
          <p:nvPr/>
        </p:nvSpPr>
        <p:spPr>
          <a:xfrm>
            <a:off x="915035" y="639444"/>
            <a:ext cx="1982470" cy="636270"/>
          </a:xfrm>
          <a:prstGeom prst="rect">
            <a:avLst/>
          </a:prstGeom>
        </p:spPr>
        <p:txBody>
          <a:bodyPr vert="horz" wrap="square" lIns="0" tIns="13335" rIns="0" bIns="0" rtlCol="0">
            <a:spAutoFit/>
          </a:bodyPr>
          <a:lstStyle/>
          <a:p>
            <a:pPr marL="12700">
              <a:lnSpc>
                <a:spcPct val="100000"/>
              </a:lnSpc>
              <a:spcBef>
                <a:spcPts val="105"/>
              </a:spcBef>
            </a:pPr>
            <a:r>
              <a:rPr sz="4000" b="0" spc="-10" dirty="0">
                <a:latin typeface="Calibri Light"/>
                <a:cs typeface="Calibri Light"/>
              </a:rPr>
              <a:t>Proposals</a:t>
            </a:r>
            <a:endParaRPr sz="4000">
              <a:latin typeface="Calibri Light"/>
              <a:cs typeface="Calibri Light"/>
            </a:endParaRPr>
          </a:p>
        </p:txBody>
      </p:sp>
      <p:grpSp>
        <p:nvGrpSpPr>
          <p:cNvPr id="4" name="object 4"/>
          <p:cNvGrpSpPr/>
          <p:nvPr/>
        </p:nvGrpSpPr>
        <p:grpSpPr>
          <a:xfrm>
            <a:off x="4531359" y="955078"/>
            <a:ext cx="6990080" cy="5354320"/>
            <a:chOff x="4531359" y="955078"/>
            <a:chExt cx="6990080" cy="5354320"/>
          </a:xfrm>
        </p:grpSpPr>
        <p:pic>
          <p:nvPicPr>
            <p:cNvPr id="5" name="object 5"/>
            <p:cNvPicPr/>
            <p:nvPr/>
          </p:nvPicPr>
          <p:blipFill>
            <a:blip r:embed="rId3" cstate="print"/>
            <a:stretch>
              <a:fillRect/>
            </a:stretch>
          </p:blipFill>
          <p:spPr>
            <a:xfrm>
              <a:off x="5039359" y="1026160"/>
              <a:ext cx="6482080" cy="5283200"/>
            </a:xfrm>
            <a:prstGeom prst="rect">
              <a:avLst/>
            </a:prstGeom>
          </p:spPr>
        </p:pic>
        <p:sp>
          <p:nvSpPr>
            <p:cNvPr id="6" name="object 6"/>
            <p:cNvSpPr/>
            <p:nvPr/>
          </p:nvSpPr>
          <p:spPr>
            <a:xfrm>
              <a:off x="4531359" y="955078"/>
              <a:ext cx="2936240" cy="751840"/>
            </a:xfrm>
            <a:custGeom>
              <a:avLst/>
              <a:gdLst/>
              <a:ahLst/>
              <a:cxnLst/>
              <a:rect l="l" t="t" r="r" b="b"/>
              <a:pathLst>
                <a:path w="2936240" h="751839">
                  <a:moveTo>
                    <a:pt x="2936113" y="0"/>
                  </a:moveTo>
                  <a:lnTo>
                    <a:pt x="0" y="0"/>
                  </a:lnTo>
                  <a:lnTo>
                    <a:pt x="0" y="751293"/>
                  </a:lnTo>
                  <a:lnTo>
                    <a:pt x="2936113" y="751293"/>
                  </a:lnTo>
                  <a:lnTo>
                    <a:pt x="2936113" y="0"/>
                  </a:lnTo>
                  <a:close/>
                </a:path>
              </a:pathLst>
            </a:custGeom>
            <a:solidFill>
              <a:srgbClr val="FFFFFF"/>
            </a:solidFill>
          </p:spPr>
          <p:txBody>
            <a:bodyPr wrap="square" lIns="0" tIns="0" rIns="0" bIns="0" rtlCol="0"/>
            <a:lstStyle/>
            <a:p>
              <a:endParaRPr/>
            </a:p>
          </p:txBody>
        </p:sp>
      </p:grpSp>
      <p:sp>
        <p:nvSpPr>
          <p:cNvPr id="7" name="object 7"/>
          <p:cNvSpPr txBox="1"/>
          <p:nvPr/>
        </p:nvSpPr>
        <p:spPr>
          <a:xfrm>
            <a:off x="267652" y="1643697"/>
            <a:ext cx="3285490" cy="75819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a:cs typeface="Calibri"/>
              </a:rPr>
              <a:t>Faster</a:t>
            </a:r>
            <a:r>
              <a:rPr sz="2400" spc="-260" dirty="0">
                <a:latin typeface="Calibri"/>
                <a:cs typeface="Calibri"/>
              </a:rPr>
              <a:t> </a:t>
            </a:r>
            <a:r>
              <a:rPr sz="2400" spc="-30" dirty="0">
                <a:latin typeface="Calibri"/>
                <a:cs typeface="Calibri"/>
              </a:rPr>
              <a:t>R-</a:t>
            </a:r>
            <a:r>
              <a:rPr sz="2400" dirty="0">
                <a:latin typeface="Calibri"/>
                <a:cs typeface="Calibri"/>
              </a:rPr>
              <a:t>CNN</a:t>
            </a:r>
            <a:r>
              <a:rPr sz="2400" spc="75" dirty="0">
                <a:latin typeface="Calibri"/>
                <a:cs typeface="Calibri"/>
              </a:rPr>
              <a:t> </a:t>
            </a:r>
            <a:r>
              <a:rPr sz="2400" dirty="0">
                <a:latin typeface="Calibri"/>
                <a:cs typeface="Calibri"/>
              </a:rPr>
              <a:t>is</a:t>
            </a:r>
            <a:r>
              <a:rPr sz="2400" spc="-3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5"/>
              </a:spcBef>
            </a:pPr>
            <a:r>
              <a:rPr sz="2400" b="1" spc="-40" dirty="0">
                <a:latin typeface="Calibri"/>
                <a:cs typeface="Calibri"/>
              </a:rPr>
              <a:t>Two-</a:t>
            </a:r>
            <a:r>
              <a:rPr sz="2400" b="1" spc="-10" dirty="0">
                <a:latin typeface="Calibri"/>
                <a:cs typeface="Calibri"/>
              </a:rPr>
              <a:t>stage</a:t>
            </a:r>
            <a:r>
              <a:rPr sz="2400" b="1" spc="-210" dirty="0">
                <a:latin typeface="Calibri"/>
                <a:cs typeface="Calibri"/>
              </a:rPr>
              <a:t> </a:t>
            </a:r>
            <a:r>
              <a:rPr sz="2400" b="1" dirty="0">
                <a:latin typeface="Calibri"/>
                <a:cs typeface="Calibri"/>
              </a:rPr>
              <a:t>object</a:t>
            </a:r>
            <a:r>
              <a:rPr sz="2400" b="1" spc="-65" dirty="0">
                <a:latin typeface="Calibri"/>
                <a:cs typeface="Calibri"/>
              </a:rPr>
              <a:t> </a:t>
            </a:r>
            <a:r>
              <a:rPr sz="2400" b="1" spc="-10" dirty="0">
                <a:latin typeface="Calibri"/>
                <a:cs typeface="Calibri"/>
              </a:rPr>
              <a:t>detector</a:t>
            </a:r>
            <a:endParaRPr sz="2400">
              <a:latin typeface="Calibri"/>
              <a:cs typeface="Calibri"/>
            </a:endParaRPr>
          </a:p>
        </p:txBody>
      </p:sp>
      <p:sp>
        <p:nvSpPr>
          <p:cNvPr id="8" name="object 8"/>
          <p:cNvSpPr txBox="1"/>
          <p:nvPr/>
        </p:nvSpPr>
        <p:spPr>
          <a:xfrm>
            <a:off x="91439" y="2733039"/>
            <a:ext cx="5059680" cy="1300480"/>
          </a:xfrm>
          <a:prstGeom prst="rect">
            <a:avLst/>
          </a:prstGeom>
          <a:ln w="38100">
            <a:solidFill>
              <a:srgbClr val="5B9BD4"/>
            </a:solidFill>
          </a:ln>
        </p:spPr>
        <p:txBody>
          <a:bodyPr vert="horz" wrap="square" lIns="0" tIns="21590" rIns="0" bIns="0" rtlCol="0">
            <a:spAutoFit/>
          </a:bodyPr>
          <a:lstStyle/>
          <a:p>
            <a:pPr marL="191770">
              <a:lnSpc>
                <a:spcPct val="100000"/>
              </a:lnSpc>
              <a:spcBef>
                <a:spcPts val="170"/>
              </a:spcBef>
            </a:pPr>
            <a:r>
              <a:rPr sz="2400" spc="-25" dirty="0">
                <a:latin typeface="Calibri"/>
                <a:cs typeface="Calibri"/>
              </a:rPr>
              <a:t>First</a:t>
            </a:r>
            <a:r>
              <a:rPr sz="2400" spc="-135" dirty="0">
                <a:latin typeface="Calibri"/>
                <a:cs typeface="Calibri"/>
              </a:rPr>
              <a:t> </a:t>
            </a:r>
            <a:r>
              <a:rPr sz="2400" spc="-10" dirty="0">
                <a:latin typeface="Calibri"/>
                <a:cs typeface="Calibri"/>
              </a:rPr>
              <a:t>stage:</a:t>
            </a:r>
            <a:r>
              <a:rPr sz="2400" spc="-200" dirty="0">
                <a:latin typeface="Calibri"/>
                <a:cs typeface="Calibri"/>
              </a:rPr>
              <a:t> </a:t>
            </a:r>
            <a:r>
              <a:rPr sz="2400" dirty="0">
                <a:latin typeface="Calibri"/>
                <a:cs typeface="Calibri"/>
              </a:rPr>
              <a:t>Run</a:t>
            </a:r>
            <a:r>
              <a:rPr sz="2400" spc="65" dirty="0">
                <a:latin typeface="Calibri"/>
                <a:cs typeface="Calibri"/>
              </a:rPr>
              <a:t> </a:t>
            </a:r>
            <a:r>
              <a:rPr sz="2400" dirty="0">
                <a:latin typeface="Calibri"/>
                <a:cs typeface="Calibri"/>
              </a:rPr>
              <a:t>once</a:t>
            </a:r>
            <a:r>
              <a:rPr sz="2400" spc="-110" dirty="0">
                <a:latin typeface="Calibri"/>
                <a:cs typeface="Calibri"/>
              </a:rPr>
              <a:t> </a:t>
            </a:r>
            <a:r>
              <a:rPr sz="2400" dirty="0">
                <a:latin typeface="Calibri"/>
                <a:cs typeface="Calibri"/>
              </a:rPr>
              <a:t>per</a:t>
            </a:r>
            <a:r>
              <a:rPr sz="2400" spc="10" dirty="0">
                <a:latin typeface="Calibri"/>
                <a:cs typeface="Calibri"/>
              </a:rPr>
              <a:t> </a:t>
            </a:r>
            <a:r>
              <a:rPr sz="2400" spc="-10" dirty="0">
                <a:latin typeface="Calibri"/>
                <a:cs typeface="Calibri"/>
              </a:rPr>
              <a:t>image</a:t>
            </a:r>
            <a:endParaRPr sz="2400">
              <a:latin typeface="Calibri"/>
              <a:cs typeface="Calibri"/>
            </a:endParaRPr>
          </a:p>
          <a:p>
            <a:pPr marL="801370" indent="-457200">
              <a:lnSpc>
                <a:spcPct val="100000"/>
              </a:lnSpc>
              <a:buSzPct val="77083"/>
              <a:buChar char="-"/>
              <a:tabLst>
                <a:tab pos="801370" algn="l"/>
                <a:tab pos="802005" algn="l"/>
              </a:tabLst>
            </a:pPr>
            <a:r>
              <a:rPr sz="2400" dirty="0">
                <a:latin typeface="Calibri"/>
                <a:cs typeface="Calibri"/>
              </a:rPr>
              <a:t>Backbone</a:t>
            </a:r>
            <a:r>
              <a:rPr sz="2400" spc="-110" dirty="0">
                <a:latin typeface="Calibri"/>
                <a:cs typeface="Calibri"/>
              </a:rPr>
              <a:t> </a:t>
            </a:r>
            <a:r>
              <a:rPr sz="2400" spc="-10" dirty="0">
                <a:latin typeface="Calibri"/>
                <a:cs typeface="Calibri"/>
              </a:rPr>
              <a:t>network</a:t>
            </a:r>
            <a:endParaRPr sz="2400">
              <a:latin typeface="Calibri"/>
              <a:cs typeface="Calibri"/>
            </a:endParaRPr>
          </a:p>
          <a:p>
            <a:pPr marL="801370" indent="-457200">
              <a:lnSpc>
                <a:spcPct val="100000"/>
              </a:lnSpc>
              <a:spcBef>
                <a:spcPts val="165"/>
              </a:spcBef>
              <a:buSzPct val="77083"/>
              <a:buChar char="-"/>
              <a:tabLst>
                <a:tab pos="801370" algn="l"/>
                <a:tab pos="802005" algn="l"/>
              </a:tabLst>
            </a:pPr>
            <a:r>
              <a:rPr sz="2400" spc="-10" dirty="0">
                <a:latin typeface="Calibri"/>
                <a:cs typeface="Calibri"/>
              </a:rPr>
              <a:t>Region</a:t>
            </a:r>
            <a:r>
              <a:rPr sz="2400" spc="-30" dirty="0">
                <a:latin typeface="Calibri"/>
                <a:cs typeface="Calibri"/>
              </a:rPr>
              <a:t> </a:t>
            </a:r>
            <a:r>
              <a:rPr sz="2400" spc="-10" dirty="0">
                <a:latin typeface="Calibri"/>
                <a:cs typeface="Calibri"/>
              </a:rPr>
              <a:t>proposal</a:t>
            </a:r>
            <a:r>
              <a:rPr sz="2400" spc="-180" dirty="0">
                <a:latin typeface="Calibri"/>
                <a:cs typeface="Calibri"/>
              </a:rPr>
              <a:t> </a:t>
            </a:r>
            <a:r>
              <a:rPr sz="2400" spc="-10" dirty="0">
                <a:latin typeface="Calibri"/>
                <a:cs typeface="Calibri"/>
              </a:rPr>
              <a:t>network</a:t>
            </a:r>
            <a:endParaRPr sz="2400">
              <a:latin typeface="Calibri"/>
              <a:cs typeface="Calibri"/>
            </a:endParaRPr>
          </a:p>
        </p:txBody>
      </p:sp>
      <p:sp>
        <p:nvSpPr>
          <p:cNvPr id="9" name="object 9"/>
          <p:cNvSpPr txBox="1"/>
          <p:nvPr/>
        </p:nvSpPr>
        <p:spPr>
          <a:xfrm>
            <a:off x="91439" y="4236720"/>
            <a:ext cx="5059680" cy="1595120"/>
          </a:xfrm>
          <a:prstGeom prst="rect">
            <a:avLst/>
          </a:prstGeom>
          <a:ln w="38100">
            <a:solidFill>
              <a:srgbClr val="6FAC46"/>
            </a:solidFill>
          </a:ln>
        </p:spPr>
        <p:txBody>
          <a:bodyPr vert="horz" wrap="square" lIns="0" tIns="0" rIns="0" bIns="0" rtlCol="0">
            <a:spAutoFit/>
          </a:bodyPr>
          <a:lstStyle/>
          <a:p>
            <a:pPr marL="191770">
              <a:lnSpc>
                <a:spcPts val="2730"/>
              </a:lnSpc>
            </a:pPr>
            <a:r>
              <a:rPr sz="2400" dirty="0">
                <a:latin typeface="Calibri"/>
                <a:cs typeface="Calibri"/>
              </a:rPr>
              <a:t>Second</a:t>
            </a:r>
            <a:r>
              <a:rPr sz="2400" spc="-185" dirty="0">
                <a:latin typeface="Calibri"/>
                <a:cs typeface="Calibri"/>
              </a:rPr>
              <a:t> </a:t>
            </a:r>
            <a:r>
              <a:rPr sz="2400" spc="-10" dirty="0">
                <a:latin typeface="Calibri"/>
                <a:cs typeface="Calibri"/>
              </a:rPr>
              <a:t>stage:</a:t>
            </a:r>
            <a:r>
              <a:rPr sz="2400" spc="-204" dirty="0">
                <a:latin typeface="Calibri"/>
                <a:cs typeface="Calibri"/>
              </a:rPr>
              <a:t> </a:t>
            </a:r>
            <a:r>
              <a:rPr sz="2400" dirty="0">
                <a:latin typeface="Calibri"/>
                <a:cs typeface="Calibri"/>
              </a:rPr>
              <a:t>Run</a:t>
            </a:r>
            <a:r>
              <a:rPr sz="2400" spc="60" dirty="0">
                <a:latin typeface="Calibri"/>
                <a:cs typeface="Calibri"/>
              </a:rPr>
              <a:t> </a:t>
            </a:r>
            <a:r>
              <a:rPr sz="2400" dirty="0">
                <a:latin typeface="Calibri"/>
                <a:cs typeface="Calibri"/>
              </a:rPr>
              <a:t>once</a:t>
            </a:r>
            <a:r>
              <a:rPr sz="2400" spc="-110" dirty="0">
                <a:latin typeface="Calibri"/>
                <a:cs typeface="Calibri"/>
              </a:rPr>
              <a:t> </a:t>
            </a:r>
            <a:r>
              <a:rPr sz="2400" dirty="0">
                <a:latin typeface="Calibri"/>
                <a:cs typeface="Calibri"/>
              </a:rPr>
              <a:t>per</a:t>
            </a:r>
            <a:r>
              <a:rPr sz="2400" spc="10" dirty="0">
                <a:latin typeface="Calibri"/>
                <a:cs typeface="Calibri"/>
              </a:rPr>
              <a:t> </a:t>
            </a:r>
            <a:r>
              <a:rPr sz="2400" spc="-10" dirty="0">
                <a:latin typeface="Calibri"/>
                <a:cs typeface="Calibri"/>
              </a:rPr>
              <a:t>region</a:t>
            </a:r>
            <a:endParaRPr sz="2400">
              <a:latin typeface="Calibri"/>
              <a:cs typeface="Calibri"/>
            </a:endParaRPr>
          </a:p>
          <a:p>
            <a:pPr marL="801370" indent="-457200">
              <a:lnSpc>
                <a:spcPct val="100000"/>
              </a:lnSpc>
              <a:spcBef>
                <a:spcPts val="5"/>
              </a:spcBef>
              <a:buSzPct val="77083"/>
              <a:buChar char="-"/>
              <a:tabLst>
                <a:tab pos="801370" algn="l"/>
                <a:tab pos="802005" algn="l"/>
              </a:tabLst>
            </a:pPr>
            <a:r>
              <a:rPr sz="2400" spc="-10" dirty="0">
                <a:latin typeface="Calibri"/>
                <a:cs typeface="Calibri"/>
              </a:rPr>
              <a:t>Crop</a:t>
            </a:r>
            <a:r>
              <a:rPr sz="2400" spc="-120" dirty="0">
                <a:latin typeface="Calibri"/>
                <a:cs typeface="Calibri"/>
              </a:rPr>
              <a:t> </a:t>
            </a:r>
            <a:r>
              <a:rPr sz="2400" spc="-15" dirty="0">
                <a:latin typeface="Calibri"/>
                <a:cs typeface="Calibri"/>
              </a:rPr>
              <a:t>features:</a:t>
            </a:r>
            <a:r>
              <a:rPr sz="2400" spc="-140" dirty="0">
                <a:latin typeface="Calibri"/>
                <a:cs typeface="Calibri"/>
              </a:rPr>
              <a:t> </a:t>
            </a:r>
            <a:r>
              <a:rPr sz="2400" spc="-35" dirty="0">
                <a:latin typeface="Calibri"/>
                <a:cs typeface="Calibri"/>
              </a:rPr>
              <a:t>RoI</a:t>
            </a:r>
            <a:r>
              <a:rPr sz="2400" spc="-85" dirty="0">
                <a:latin typeface="Calibri"/>
                <a:cs typeface="Calibri"/>
              </a:rPr>
              <a:t> </a:t>
            </a:r>
            <a:r>
              <a:rPr sz="2400" dirty="0">
                <a:latin typeface="Calibri"/>
                <a:cs typeface="Calibri"/>
              </a:rPr>
              <a:t>pool</a:t>
            </a:r>
            <a:r>
              <a:rPr sz="2400" spc="-50" dirty="0">
                <a:latin typeface="Calibri"/>
                <a:cs typeface="Calibri"/>
              </a:rPr>
              <a:t> </a:t>
            </a:r>
            <a:r>
              <a:rPr sz="2400" dirty="0">
                <a:latin typeface="Calibri"/>
                <a:cs typeface="Calibri"/>
              </a:rPr>
              <a:t>/</a:t>
            </a:r>
            <a:r>
              <a:rPr sz="2400" spc="-20" dirty="0">
                <a:latin typeface="Calibri"/>
                <a:cs typeface="Calibri"/>
              </a:rPr>
              <a:t> </a:t>
            </a:r>
            <a:r>
              <a:rPr sz="2400" spc="-10" dirty="0">
                <a:latin typeface="Calibri"/>
                <a:cs typeface="Calibri"/>
              </a:rPr>
              <a:t>align</a:t>
            </a:r>
            <a:endParaRPr sz="2400">
              <a:latin typeface="Calibri"/>
              <a:cs typeface="Calibri"/>
            </a:endParaRPr>
          </a:p>
          <a:p>
            <a:pPr marL="801370" indent="-457200">
              <a:lnSpc>
                <a:spcPct val="100000"/>
              </a:lnSpc>
              <a:spcBef>
                <a:spcPts val="85"/>
              </a:spcBef>
              <a:buSzPct val="77083"/>
              <a:buChar char="-"/>
              <a:tabLst>
                <a:tab pos="801370" algn="l"/>
                <a:tab pos="802005" algn="l"/>
              </a:tabLst>
            </a:pPr>
            <a:r>
              <a:rPr sz="2400" dirty="0">
                <a:latin typeface="Calibri"/>
                <a:cs typeface="Calibri"/>
              </a:rPr>
              <a:t>Predict</a:t>
            </a:r>
            <a:r>
              <a:rPr sz="2400" spc="-195" dirty="0">
                <a:latin typeface="Calibri"/>
                <a:cs typeface="Calibri"/>
              </a:rPr>
              <a:t> </a:t>
            </a:r>
            <a:r>
              <a:rPr sz="2400" dirty="0">
                <a:latin typeface="Calibri"/>
                <a:cs typeface="Calibri"/>
              </a:rPr>
              <a:t>object</a:t>
            </a:r>
            <a:r>
              <a:rPr sz="2400" spc="-10" dirty="0">
                <a:latin typeface="Calibri"/>
                <a:cs typeface="Calibri"/>
              </a:rPr>
              <a:t> </a:t>
            </a:r>
            <a:r>
              <a:rPr sz="2400" spc="-20" dirty="0">
                <a:latin typeface="Calibri"/>
                <a:cs typeface="Calibri"/>
              </a:rPr>
              <a:t>class</a:t>
            </a:r>
            <a:endParaRPr sz="2400">
              <a:latin typeface="Calibri"/>
              <a:cs typeface="Calibri"/>
            </a:endParaRPr>
          </a:p>
          <a:p>
            <a:pPr marL="801370" indent="-457200">
              <a:lnSpc>
                <a:spcPct val="100000"/>
              </a:lnSpc>
              <a:buSzPct val="77083"/>
              <a:buChar char="-"/>
              <a:tabLst>
                <a:tab pos="801370" algn="l"/>
                <a:tab pos="802005" algn="l"/>
              </a:tabLst>
            </a:pPr>
            <a:r>
              <a:rPr sz="2400" dirty="0">
                <a:latin typeface="Calibri"/>
                <a:cs typeface="Calibri"/>
              </a:rPr>
              <a:t>Prediction</a:t>
            </a:r>
            <a:r>
              <a:rPr sz="2400" spc="-165" dirty="0">
                <a:latin typeface="Calibri"/>
                <a:cs typeface="Calibri"/>
              </a:rPr>
              <a:t> </a:t>
            </a:r>
            <a:r>
              <a:rPr sz="2400" spc="-20" dirty="0">
                <a:latin typeface="Calibri"/>
                <a:cs typeface="Calibri"/>
              </a:rPr>
              <a:t>bbox</a:t>
            </a:r>
            <a:r>
              <a:rPr sz="2400" spc="-95" dirty="0">
                <a:latin typeface="Calibri"/>
                <a:cs typeface="Calibri"/>
              </a:rPr>
              <a:t> </a:t>
            </a:r>
            <a:r>
              <a:rPr sz="2400" spc="-10" dirty="0">
                <a:latin typeface="Calibri"/>
                <a:cs typeface="Calibri"/>
              </a:rPr>
              <a:t>offset</a:t>
            </a:r>
            <a:endParaRPr sz="2400">
              <a:latin typeface="Calibri"/>
              <a:cs typeface="Calibri"/>
            </a:endParaRPr>
          </a:p>
        </p:txBody>
      </p:sp>
      <p:grpSp>
        <p:nvGrpSpPr>
          <p:cNvPr id="10" name="object 10"/>
          <p:cNvGrpSpPr/>
          <p:nvPr/>
        </p:nvGrpSpPr>
        <p:grpSpPr>
          <a:xfrm>
            <a:off x="6371590" y="935989"/>
            <a:ext cx="5462905" cy="5006340"/>
            <a:chOff x="6371590" y="935989"/>
            <a:chExt cx="5462905" cy="5006340"/>
          </a:xfrm>
        </p:grpSpPr>
        <p:sp>
          <p:nvSpPr>
            <p:cNvPr id="11" name="object 11"/>
            <p:cNvSpPr/>
            <p:nvPr/>
          </p:nvSpPr>
          <p:spPr>
            <a:xfrm>
              <a:off x="6390640" y="2255469"/>
              <a:ext cx="4277360" cy="3667760"/>
            </a:xfrm>
            <a:custGeom>
              <a:avLst/>
              <a:gdLst/>
              <a:ahLst/>
              <a:cxnLst/>
              <a:rect l="l" t="t" r="r" b="b"/>
              <a:pathLst>
                <a:path w="4277359" h="3667760">
                  <a:moveTo>
                    <a:pt x="0" y="3667379"/>
                  </a:moveTo>
                  <a:lnTo>
                    <a:pt x="4277106" y="3667379"/>
                  </a:lnTo>
                  <a:lnTo>
                    <a:pt x="4277106" y="0"/>
                  </a:lnTo>
                  <a:lnTo>
                    <a:pt x="0" y="0"/>
                  </a:lnTo>
                  <a:lnTo>
                    <a:pt x="0" y="3667379"/>
                  </a:lnTo>
                  <a:close/>
                </a:path>
              </a:pathLst>
            </a:custGeom>
            <a:ln w="38100">
              <a:solidFill>
                <a:srgbClr val="4471C4"/>
              </a:solidFill>
            </a:ln>
          </p:spPr>
          <p:txBody>
            <a:bodyPr wrap="square" lIns="0" tIns="0" rIns="0" bIns="0" rtlCol="0"/>
            <a:lstStyle/>
            <a:p>
              <a:endParaRPr/>
            </a:p>
          </p:txBody>
        </p:sp>
        <p:sp>
          <p:nvSpPr>
            <p:cNvPr id="12" name="object 12"/>
            <p:cNvSpPr/>
            <p:nvPr/>
          </p:nvSpPr>
          <p:spPr>
            <a:xfrm>
              <a:off x="7721600" y="955039"/>
              <a:ext cx="4093845" cy="1198880"/>
            </a:xfrm>
            <a:custGeom>
              <a:avLst/>
              <a:gdLst/>
              <a:ahLst/>
              <a:cxnLst/>
              <a:rect l="l" t="t" r="r" b="b"/>
              <a:pathLst>
                <a:path w="4093845" h="1198880">
                  <a:moveTo>
                    <a:pt x="0" y="1198879"/>
                  </a:moveTo>
                  <a:lnTo>
                    <a:pt x="4093845" y="1198879"/>
                  </a:lnTo>
                  <a:lnTo>
                    <a:pt x="4093845" y="0"/>
                  </a:lnTo>
                  <a:lnTo>
                    <a:pt x="0" y="0"/>
                  </a:lnTo>
                  <a:lnTo>
                    <a:pt x="0" y="1198879"/>
                  </a:lnTo>
                  <a:close/>
                </a:path>
              </a:pathLst>
            </a:custGeom>
            <a:ln w="38099">
              <a:solidFill>
                <a:srgbClr val="6FAC46"/>
              </a:solidFill>
            </a:ln>
          </p:spPr>
          <p:txBody>
            <a:bodyPr wrap="square" lIns="0" tIns="0" rIns="0" bIns="0" rtlCol="0"/>
            <a:lstStyle/>
            <a:p>
              <a:endParaRPr/>
            </a:p>
          </p:txBody>
        </p:sp>
      </p:grpSp>
      <p:sp>
        <p:nvSpPr>
          <p:cNvPr id="13" name="object 13"/>
          <p:cNvSpPr txBox="1"/>
          <p:nvPr/>
        </p:nvSpPr>
        <p:spPr>
          <a:xfrm>
            <a:off x="3926585" y="1041082"/>
            <a:ext cx="3422015" cy="869950"/>
          </a:xfrm>
          <a:prstGeom prst="rect">
            <a:avLst/>
          </a:prstGeom>
        </p:spPr>
        <p:txBody>
          <a:bodyPr vert="horz" wrap="square" lIns="0" tIns="34925" rIns="0" bIns="0" rtlCol="0">
            <a:spAutoFit/>
          </a:bodyPr>
          <a:lstStyle/>
          <a:p>
            <a:pPr marL="12700" marR="5080">
              <a:lnSpc>
                <a:spcPts val="3279"/>
              </a:lnSpc>
              <a:spcBef>
                <a:spcPts val="275"/>
              </a:spcBef>
            </a:pPr>
            <a:r>
              <a:rPr sz="2800" dirty="0">
                <a:latin typeface="Calibri"/>
                <a:cs typeface="Calibri"/>
              </a:rPr>
              <a:t>Question:</a:t>
            </a:r>
            <a:r>
              <a:rPr sz="2800" spc="-30" dirty="0">
                <a:latin typeface="Calibri"/>
                <a:cs typeface="Calibri"/>
              </a:rPr>
              <a:t> </a:t>
            </a:r>
            <a:r>
              <a:rPr sz="2800" dirty="0">
                <a:latin typeface="Calibri"/>
                <a:cs typeface="Calibri"/>
              </a:rPr>
              <a:t>Do</a:t>
            </a:r>
            <a:r>
              <a:rPr sz="2800" spc="-50" dirty="0">
                <a:latin typeface="Calibri"/>
                <a:cs typeface="Calibri"/>
              </a:rPr>
              <a:t> </a:t>
            </a:r>
            <a:r>
              <a:rPr sz="2800" dirty="0">
                <a:latin typeface="Calibri"/>
                <a:cs typeface="Calibri"/>
              </a:rPr>
              <a:t>we</a:t>
            </a:r>
            <a:r>
              <a:rPr sz="2800" spc="-130" dirty="0">
                <a:latin typeface="Calibri"/>
                <a:cs typeface="Calibri"/>
              </a:rPr>
              <a:t> </a:t>
            </a:r>
            <a:r>
              <a:rPr sz="2800" spc="-10" dirty="0">
                <a:latin typeface="Calibri"/>
                <a:cs typeface="Calibri"/>
              </a:rPr>
              <a:t>really </a:t>
            </a:r>
            <a:r>
              <a:rPr sz="2800" dirty="0">
                <a:latin typeface="Calibri"/>
                <a:cs typeface="Calibri"/>
              </a:rPr>
              <a:t>need</a:t>
            </a:r>
            <a:r>
              <a:rPr sz="2800" spc="-25" dirty="0">
                <a:latin typeface="Calibri"/>
                <a:cs typeface="Calibri"/>
              </a:rPr>
              <a:t> </a:t>
            </a:r>
            <a:r>
              <a:rPr sz="2800" dirty="0">
                <a:latin typeface="Calibri"/>
                <a:cs typeface="Calibri"/>
              </a:rPr>
              <a:t>the</a:t>
            </a:r>
            <a:r>
              <a:rPr sz="2800" spc="-95" dirty="0">
                <a:latin typeface="Calibri"/>
                <a:cs typeface="Calibri"/>
              </a:rPr>
              <a:t> </a:t>
            </a:r>
            <a:r>
              <a:rPr sz="2800" dirty="0">
                <a:latin typeface="Calibri"/>
                <a:cs typeface="Calibri"/>
              </a:rPr>
              <a:t>second</a:t>
            </a:r>
            <a:r>
              <a:rPr sz="2800" spc="-95" dirty="0">
                <a:latin typeface="Calibri"/>
                <a:cs typeface="Calibri"/>
              </a:rPr>
              <a:t> </a:t>
            </a:r>
            <a:r>
              <a:rPr sz="2800" spc="-10" dirty="0">
                <a:latin typeface="Calibri"/>
                <a:cs typeface="Calibri"/>
              </a:rPr>
              <a:t>stage?</a:t>
            </a:r>
            <a:endParaRPr sz="2800">
              <a:latin typeface="Calibri"/>
              <a:cs typeface="Calibri"/>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03530"/>
            <a:ext cx="6046470" cy="636270"/>
          </a:xfrm>
          <a:prstGeom prst="rect">
            <a:avLst/>
          </a:prstGeom>
        </p:spPr>
        <p:txBody>
          <a:bodyPr vert="horz" wrap="square" lIns="0" tIns="13335" rIns="0" bIns="0" rtlCol="0">
            <a:spAutoFit/>
          </a:bodyPr>
          <a:lstStyle/>
          <a:p>
            <a:pPr marL="12700">
              <a:lnSpc>
                <a:spcPct val="100000"/>
              </a:lnSpc>
              <a:spcBef>
                <a:spcPts val="105"/>
              </a:spcBef>
            </a:pPr>
            <a:r>
              <a:rPr sz="4000" spc="-10" dirty="0"/>
              <a:t>Single-Stage</a:t>
            </a:r>
            <a:r>
              <a:rPr sz="4000" spc="-155" dirty="0"/>
              <a:t> </a:t>
            </a:r>
            <a:r>
              <a:rPr sz="4000" dirty="0"/>
              <a:t>Object</a:t>
            </a:r>
            <a:r>
              <a:rPr sz="4000" spc="-110" dirty="0"/>
              <a:t> </a:t>
            </a:r>
            <a:r>
              <a:rPr sz="4000" spc="-10" dirty="0"/>
              <a:t>Detection</a:t>
            </a:r>
            <a:endParaRPr sz="4000"/>
          </a:p>
        </p:txBody>
      </p:sp>
      <p:grpSp>
        <p:nvGrpSpPr>
          <p:cNvPr id="3" name="object 3"/>
          <p:cNvGrpSpPr/>
          <p:nvPr/>
        </p:nvGrpSpPr>
        <p:grpSpPr>
          <a:xfrm>
            <a:off x="4583429" y="1717039"/>
            <a:ext cx="3797300" cy="3290570"/>
            <a:chOff x="4583429" y="1717039"/>
            <a:chExt cx="3797300" cy="3290570"/>
          </a:xfrm>
        </p:grpSpPr>
        <p:sp>
          <p:nvSpPr>
            <p:cNvPr id="4" name="object 4"/>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5" name="object 5"/>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6" name="object 6"/>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7" name="object 7"/>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pic>
          <p:nvPicPr>
            <p:cNvPr id="8" name="object 8"/>
            <p:cNvPicPr/>
            <p:nvPr/>
          </p:nvPicPr>
          <p:blipFill>
            <a:blip r:embed="rId3" cstate="print"/>
            <a:stretch>
              <a:fillRect/>
            </a:stretch>
          </p:blipFill>
          <p:spPr>
            <a:xfrm>
              <a:off x="4653279" y="1950719"/>
              <a:ext cx="3302000" cy="2854960"/>
            </a:xfrm>
            <a:prstGeom prst="rect">
              <a:avLst/>
            </a:prstGeom>
          </p:spPr>
        </p:pic>
        <p:sp>
          <p:nvSpPr>
            <p:cNvPr id="9" name="object 9"/>
            <p:cNvSpPr/>
            <p:nvPr/>
          </p:nvSpPr>
          <p:spPr>
            <a:xfrm>
              <a:off x="4638039" y="1955799"/>
              <a:ext cx="3311525" cy="2854960"/>
            </a:xfrm>
            <a:custGeom>
              <a:avLst/>
              <a:gdLst/>
              <a:ahLst/>
              <a:cxnLst/>
              <a:rect l="l" t="t" r="r" b="b"/>
              <a:pathLst>
                <a:path w="3311525" h="2854960">
                  <a:moveTo>
                    <a:pt x="406400" y="0"/>
                  </a:moveTo>
                  <a:lnTo>
                    <a:pt x="406400" y="2834513"/>
                  </a:lnTo>
                </a:path>
                <a:path w="3311525" h="2854960">
                  <a:moveTo>
                    <a:pt x="0" y="2448560"/>
                  </a:moveTo>
                  <a:lnTo>
                    <a:pt x="3311525" y="2448560"/>
                  </a:lnTo>
                </a:path>
                <a:path w="3311525" h="2854960">
                  <a:moveTo>
                    <a:pt x="822960" y="10160"/>
                  </a:moveTo>
                  <a:lnTo>
                    <a:pt x="822960" y="2854960"/>
                  </a:lnTo>
                </a:path>
                <a:path w="3311525" h="2854960">
                  <a:moveTo>
                    <a:pt x="1229360" y="10160"/>
                  </a:moveTo>
                  <a:lnTo>
                    <a:pt x="1229360" y="2854960"/>
                  </a:lnTo>
                </a:path>
                <a:path w="3311525" h="2854960">
                  <a:moveTo>
                    <a:pt x="1635760" y="10160"/>
                  </a:moveTo>
                  <a:lnTo>
                    <a:pt x="1635760" y="2854960"/>
                  </a:lnTo>
                </a:path>
                <a:path w="3311525" h="2854960">
                  <a:moveTo>
                    <a:pt x="2042160" y="10160"/>
                  </a:moveTo>
                  <a:lnTo>
                    <a:pt x="2042160" y="2854960"/>
                  </a:lnTo>
                </a:path>
                <a:path w="3311525" h="2854960">
                  <a:moveTo>
                    <a:pt x="2448560" y="10160"/>
                  </a:moveTo>
                  <a:lnTo>
                    <a:pt x="2448560" y="2854960"/>
                  </a:lnTo>
                </a:path>
                <a:path w="3311525" h="2854960">
                  <a:moveTo>
                    <a:pt x="2854960" y="10160"/>
                  </a:moveTo>
                  <a:lnTo>
                    <a:pt x="2854960" y="2854960"/>
                  </a:lnTo>
                </a:path>
                <a:path w="3311525" h="2854960">
                  <a:moveTo>
                    <a:pt x="0" y="2042160"/>
                  </a:moveTo>
                  <a:lnTo>
                    <a:pt x="3311525" y="2042160"/>
                  </a:lnTo>
                </a:path>
                <a:path w="3311525" h="2854960">
                  <a:moveTo>
                    <a:pt x="0" y="1635760"/>
                  </a:moveTo>
                  <a:lnTo>
                    <a:pt x="3311525" y="1635760"/>
                  </a:lnTo>
                </a:path>
                <a:path w="3311525" h="2854960">
                  <a:moveTo>
                    <a:pt x="0" y="1229360"/>
                  </a:moveTo>
                  <a:lnTo>
                    <a:pt x="3311525" y="1229360"/>
                  </a:lnTo>
                </a:path>
                <a:path w="3311525" h="2854960">
                  <a:moveTo>
                    <a:pt x="0" y="822960"/>
                  </a:moveTo>
                  <a:lnTo>
                    <a:pt x="3311525" y="822960"/>
                  </a:lnTo>
                </a:path>
                <a:path w="3311525" h="2854960">
                  <a:moveTo>
                    <a:pt x="0" y="416560"/>
                  </a:moveTo>
                  <a:lnTo>
                    <a:pt x="3311525" y="416560"/>
                  </a:lnTo>
                </a:path>
              </a:pathLst>
            </a:custGeom>
            <a:ln w="9525">
              <a:solidFill>
                <a:srgbClr val="44536A"/>
              </a:solidFill>
            </a:ln>
          </p:spPr>
          <p:txBody>
            <a:bodyPr wrap="square" lIns="0" tIns="0" rIns="0" bIns="0" rtlCol="0"/>
            <a:lstStyle/>
            <a:p>
              <a:endParaRPr/>
            </a:p>
          </p:txBody>
        </p:sp>
        <p:sp>
          <p:nvSpPr>
            <p:cNvPr id="10" name="object 10"/>
            <p:cNvSpPr/>
            <p:nvPr/>
          </p:nvSpPr>
          <p:spPr>
            <a:xfrm>
              <a:off x="5323839" y="2306319"/>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4985E8"/>
              </a:solidFill>
            </a:ln>
          </p:spPr>
          <p:txBody>
            <a:bodyPr wrap="square" lIns="0" tIns="0" rIns="0" bIns="0" rtlCol="0"/>
            <a:lstStyle/>
            <a:p>
              <a:endParaRPr/>
            </a:p>
          </p:txBody>
        </p:sp>
        <p:sp>
          <p:nvSpPr>
            <p:cNvPr id="11" name="object 11"/>
            <p:cNvSpPr/>
            <p:nvPr/>
          </p:nvSpPr>
          <p:spPr>
            <a:xfrm>
              <a:off x="6278879" y="3169983"/>
              <a:ext cx="406400" cy="416559"/>
            </a:xfrm>
            <a:custGeom>
              <a:avLst/>
              <a:gdLst/>
              <a:ahLst/>
              <a:cxnLst/>
              <a:rect l="l" t="t" r="r" b="b"/>
              <a:pathLst>
                <a:path w="406400" h="416560">
                  <a:moveTo>
                    <a:pt x="406349" y="0"/>
                  </a:moveTo>
                  <a:lnTo>
                    <a:pt x="0" y="0"/>
                  </a:lnTo>
                  <a:lnTo>
                    <a:pt x="0" y="416496"/>
                  </a:lnTo>
                  <a:lnTo>
                    <a:pt x="406349" y="416496"/>
                  </a:lnTo>
                  <a:lnTo>
                    <a:pt x="406349" y="0"/>
                  </a:lnTo>
                  <a:close/>
                </a:path>
              </a:pathLst>
            </a:custGeom>
            <a:solidFill>
              <a:srgbClr val="4985E8">
                <a:alpha val="52156"/>
              </a:srgbClr>
            </a:solidFill>
          </p:spPr>
          <p:txBody>
            <a:bodyPr wrap="square" lIns="0" tIns="0" rIns="0" bIns="0" rtlCol="0"/>
            <a:lstStyle/>
            <a:p>
              <a:endParaRPr/>
            </a:p>
          </p:txBody>
        </p:sp>
        <p:sp>
          <p:nvSpPr>
            <p:cNvPr id="12" name="object 12"/>
            <p:cNvSpPr/>
            <p:nvPr/>
          </p:nvSpPr>
          <p:spPr>
            <a:xfrm>
              <a:off x="4602479" y="1777999"/>
              <a:ext cx="3759200" cy="3210560"/>
            </a:xfrm>
            <a:custGeom>
              <a:avLst/>
              <a:gdLst/>
              <a:ahLst/>
              <a:cxnLst/>
              <a:rect l="l" t="t" r="r" b="b"/>
              <a:pathLst>
                <a:path w="3759200" h="3210560">
                  <a:moveTo>
                    <a:pt x="1300480" y="2143760"/>
                  </a:moveTo>
                  <a:lnTo>
                    <a:pt x="2468879" y="2143760"/>
                  </a:lnTo>
                  <a:lnTo>
                    <a:pt x="2468879" y="1066812"/>
                  </a:lnTo>
                  <a:lnTo>
                    <a:pt x="1300480" y="1066812"/>
                  </a:lnTo>
                  <a:lnTo>
                    <a:pt x="1300480" y="2143760"/>
                  </a:lnTo>
                  <a:close/>
                </a:path>
                <a:path w="3759200" h="3210560">
                  <a:moveTo>
                    <a:pt x="995680" y="3210052"/>
                  </a:moveTo>
                  <a:lnTo>
                    <a:pt x="2773426" y="3210052"/>
                  </a:lnTo>
                  <a:lnTo>
                    <a:pt x="2773426" y="0"/>
                  </a:lnTo>
                  <a:lnTo>
                    <a:pt x="995680" y="0"/>
                  </a:lnTo>
                  <a:lnTo>
                    <a:pt x="995680" y="3210052"/>
                  </a:lnTo>
                  <a:close/>
                </a:path>
                <a:path w="3759200" h="3210560">
                  <a:moveTo>
                    <a:pt x="0" y="2417572"/>
                  </a:moveTo>
                  <a:lnTo>
                    <a:pt x="3758691" y="2417572"/>
                  </a:lnTo>
                  <a:lnTo>
                    <a:pt x="3758691" y="782320"/>
                  </a:lnTo>
                  <a:lnTo>
                    <a:pt x="0" y="782320"/>
                  </a:lnTo>
                  <a:lnTo>
                    <a:pt x="0" y="2417572"/>
                  </a:lnTo>
                  <a:close/>
                </a:path>
              </a:pathLst>
            </a:custGeom>
            <a:ln w="38100">
              <a:solidFill>
                <a:srgbClr val="4985E8"/>
              </a:solidFill>
            </a:ln>
          </p:spPr>
          <p:txBody>
            <a:bodyPr wrap="square" lIns="0" tIns="0" rIns="0" bIns="0" rtlCol="0"/>
            <a:lstStyle/>
            <a:p>
              <a:endParaRPr/>
            </a:p>
          </p:txBody>
        </p:sp>
      </p:grpSp>
      <p:pic>
        <p:nvPicPr>
          <p:cNvPr id="13" name="object 13"/>
          <p:cNvPicPr/>
          <p:nvPr/>
        </p:nvPicPr>
        <p:blipFill>
          <a:blip r:embed="rId4" cstate="print"/>
          <a:stretch>
            <a:fillRect/>
          </a:stretch>
        </p:blipFill>
        <p:spPr>
          <a:xfrm>
            <a:off x="182879" y="1950720"/>
            <a:ext cx="3312160" cy="2875279"/>
          </a:xfrm>
          <a:prstGeom prst="rect">
            <a:avLst/>
          </a:prstGeom>
        </p:spPr>
      </p:pic>
      <p:grpSp>
        <p:nvGrpSpPr>
          <p:cNvPr id="14" name="object 14"/>
          <p:cNvGrpSpPr/>
          <p:nvPr/>
        </p:nvGrpSpPr>
        <p:grpSpPr>
          <a:xfrm>
            <a:off x="3708400" y="2489200"/>
            <a:ext cx="721360" cy="1807845"/>
            <a:chOff x="3708400" y="2489200"/>
            <a:chExt cx="721360" cy="1807845"/>
          </a:xfrm>
        </p:grpSpPr>
        <p:sp>
          <p:nvSpPr>
            <p:cNvPr id="15" name="object 15"/>
            <p:cNvSpPr/>
            <p:nvPr/>
          </p:nvSpPr>
          <p:spPr>
            <a:xfrm>
              <a:off x="3708400" y="2489200"/>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16" name="object 16"/>
            <p:cNvSpPr/>
            <p:nvPr/>
          </p:nvSpPr>
          <p:spPr>
            <a:xfrm>
              <a:off x="3713480" y="2494280"/>
              <a:ext cx="711200" cy="1798320"/>
            </a:xfrm>
            <a:custGeom>
              <a:avLst/>
              <a:gdLst/>
              <a:ahLst/>
              <a:cxnLst/>
              <a:rect l="l" t="t" r="r" b="b"/>
              <a:pathLst>
                <a:path w="711200" h="1798320">
                  <a:moveTo>
                    <a:pt x="0" y="0"/>
                  </a:moveTo>
                  <a:lnTo>
                    <a:pt x="711200" y="176784"/>
                  </a:lnTo>
                  <a:lnTo>
                    <a:pt x="711200" y="1621155"/>
                  </a:lnTo>
                  <a:lnTo>
                    <a:pt x="0" y="1797939"/>
                  </a:lnTo>
                  <a:lnTo>
                    <a:pt x="0" y="0"/>
                  </a:lnTo>
                  <a:close/>
                </a:path>
              </a:pathLst>
            </a:custGeom>
            <a:ln w="9525">
              <a:solidFill>
                <a:srgbClr val="666666"/>
              </a:solidFill>
            </a:ln>
          </p:spPr>
          <p:txBody>
            <a:bodyPr wrap="square" lIns="0" tIns="0" rIns="0" bIns="0" rtlCol="0"/>
            <a:lstStyle/>
            <a:p>
              <a:endParaRPr/>
            </a:p>
          </p:txBody>
        </p:sp>
      </p:grpSp>
      <p:sp>
        <p:nvSpPr>
          <p:cNvPr id="17" name="object 17"/>
          <p:cNvSpPr txBox="1"/>
          <p:nvPr/>
        </p:nvSpPr>
        <p:spPr>
          <a:xfrm>
            <a:off x="3780154" y="3254628"/>
            <a:ext cx="605790" cy="404495"/>
          </a:xfrm>
          <a:prstGeom prst="rect">
            <a:avLst/>
          </a:prstGeom>
        </p:spPr>
        <p:txBody>
          <a:bodyPr vert="horz" wrap="square" lIns="0" tIns="17145" rIns="0" bIns="0" rtlCol="0">
            <a:spAutoFit/>
          </a:bodyPr>
          <a:lstStyle/>
          <a:p>
            <a:pPr marL="12700">
              <a:lnSpc>
                <a:spcPct val="100000"/>
              </a:lnSpc>
              <a:spcBef>
                <a:spcPts val="135"/>
              </a:spcBef>
            </a:pPr>
            <a:r>
              <a:rPr sz="2450" spc="-25" dirty="0">
                <a:latin typeface="Calibri"/>
                <a:cs typeface="Calibri"/>
              </a:rPr>
              <a:t>CNN</a:t>
            </a:r>
            <a:endParaRPr sz="2450">
              <a:latin typeface="Calibri"/>
              <a:cs typeface="Calibri"/>
            </a:endParaRPr>
          </a:p>
        </p:txBody>
      </p:sp>
      <p:sp>
        <p:nvSpPr>
          <p:cNvPr id="18" name="object 18"/>
          <p:cNvSpPr txBox="1"/>
          <p:nvPr/>
        </p:nvSpPr>
        <p:spPr>
          <a:xfrm>
            <a:off x="436244" y="4897183"/>
            <a:ext cx="2432050" cy="790575"/>
          </a:xfrm>
          <a:prstGeom prst="rect">
            <a:avLst/>
          </a:prstGeom>
        </p:spPr>
        <p:txBody>
          <a:bodyPr vert="horz" wrap="square" lIns="0" tIns="3175" rIns="0" bIns="0" rtlCol="0">
            <a:spAutoFit/>
          </a:bodyPr>
          <a:lstStyle/>
          <a:p>
            <a:pPr marL="12700" marR="5080" indent="436880">
              <a:lnSpc>
                <a:spcPct val="103600"/>
              </a:lnSpc>
              <a:spcBef>
                <a:spcPts val="25"/>
              </a:spcBef>
            </a:pPr>
            <a:r>
              <a:rPr sz="2450" dirty="0">
                <a:latin typeface="Calibri"/>
                <a:cs typeface="Calibri"/>
              </a:rPr>
              <a:t>Input</a:t>
            </a:r>
            <a:r>
              <a:rPr sz="2450" spc="30" dirty="0">
                <a:latin typeface="Calibri"/>
                <a:cs typeface="Calibri"/>
              </a:rPr>
              <a:t> </a:t>
            </a:r>
            <a:r>
              <a:rPr sz="2450" spc="-10" dirty="0">
                <a:latin typeface="Calibri"/>
                <a:cs typeface="Calibri"/>
              </a:rPr>
              <a:t>Image </a:t>
            </a:r>
            <a:r>
              <a:rPr sz="2450" dirty="0">
                <a:latin typeface="Calibri"/>
                <a:cs typeface="Calibri"/>
              </a:rPr>
              <a:t>(e.g.</a:t>
            </a:r>
            <a:r>
              <a:rPr sz="2450" spc="50" dirty="0">
                <a:latin typeface="Calibri"/>
                <a:cs typeface="Calibri"/>
              </a:rPr>
              <a:t> </a:t>
            </a:r>
            <a:r>
              <a:rPr sz="2450" dirty="0">
                <a:latin typeface="Calibri"/>
                <a:cs typeface="Calibri"/>
              </a:rPr>
              <a:t>3</a:t>
            </a:r>
            <a:r>
              <a:rPr sz="2450" spc="6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640</a:t>
            </a:r>
            <a:r>
              <a:rPr sz="2450" spc="-30" dirty="0">
                <a:latin typeface="Calibri"/>
                <a:cs typeface="Calibri"/>
              </a:rPr>
              <a:t> </a:t>
            </a:r>
            <a:r>
              <a:rPr sz="2450" dirty="0">
                <a:latin typeface="Calibri"/>
                <a:cs typeface="Calibri"/>
              </a:rPr>
              <a:t>x</a:t>
            </a:r>
            <a:r>
              <a:rPr sz="2450" spc="-10" dirty="0">
                <a:latin typeface="Calibri"/>
                <a:cs typeface="Calibri"/>
              </a:rPr>
              <a:t> </a:t>
            </a:r>
            <a:r>
              <a:rPr sz="2450" spc="-20" dirty="0">
                <a:latin typeface="Calibri"/>
                <a:cs typeface="Calibri"/>
              </a:rPr>
              <a:t>480)</a:t>
            </a:r>
            <a:endParaRPr sz="2450">
              <a:latin typeface="Calibri"/>
              <a:cs typeface="Calibri"/>
            </a:endParaRPr>
          </a:p>
        </p:txBody>
      </p:sp>
      <p:sp>
        <p:nvSpPr>
          <p:cNvPr id="19" name="object 19"/>
          <p:cNvSpPr txBox="1"/>
          <p:nvPr/>
        </p:nvSpPr>
        <p:spPr>
          <a:xfrm>
            <a:off x="5297551" y="5189220"/>
            <a:ext cx="2429510" cy="791210"/>
          </a:xfrm>
          <a:prstGeom prst="rect">
            <a:avLst/>
          </a:prstGeom>
        </p:spPr>
        <p:txBody>
          <a:bodyPr vert="horz" wrap="square" lIns="0" tIns="3810" rIns="0" bIns="0" rtlCol="0">
            <a:spAutoFit/>
          </a:bodyPr>
          <a:lstStyle/>
          <a:p>
            <a:pPr marL="12700" marR="5080" indent="254000">
              <a:lnSpc>
                <a:spcPct val="103600"/>
              </a:lnSpc>
              <a:spcBef>
                <a:spcPts val="30"/>
              </a:spcBef>
            </a:pPr>
            <a:r>
              <a:rPr sz="2450" dirty="0">
                <a:latin typeface="Calibri"/>
                <a:cs typeface="Calibri"/>
              </a:rPr>
              <a:t>Image</a:t>
            </a:r>
            <a:r>
              <a:rPr sz="2450" spc="15" dirty="0">
                <a:latin typeface="Calibri"/>
                <a:cs typeface="Calibri"/>
              </a:rPr>
              <a:t> </a:t>
            </a:r>
            <a:r>
              <a:rPr sz="2450" spc="-10" dirty="0">
                <a:latin typeface="Calibri"/>
                <a:cs typeface="Calibri"/>
              </a:rPr>
              <a:t>features </a:t>
            </a:r>
            <a:r>
              <a:rPr sz="2450" dirty="0">
                <a:latin typeface="Calibri"/>
                <a:cs typeface="Calibri"/>
              </a:rPr>
              <a:t>(e.g.</a:t>
            </a:r>
            <a:r>
              <a:rPr sz="2450" spc="50" dirty="0">
                <a:latin typeface="Calibri"/>
                <a:cs typeface="Calibri"/>
              </a:rPr>
              <a:t> </a:t>
            </a:r>
            <a:r>
              <a:rPr sz="2450" dirty="0">
                <a:latin typeface="Calibri"/>
                <a:cs typeface="Calibri"/>
              </a:rPr>
              <a:t>512</a:t>
            </a:r>
            <a:r>
              <a:rPr sz="2450" spc="-30" dirty="0">
                <a:latin typeface="Calibri"/>
                <a:cs typeface="Calibri"/>
              </a:rPr>
              <a:t> </a:t>
            </a:r>
            <a:r>
              <a:rPr sz="2450" dirty="0">
                <a:latin typeface="Calibri"/>
                <a:cs typeface="Calibri"/>
              </a:rPr>
              <a:t>x</a:t>
            </a:r>
            <a:r>
              <a:rPr sz="2450" spc="5" dirty="0">
                <a:latin typeface="Calibri"/>
                <a:cs typeface="Calibri"/>
              </a:rPr>
              <a:t> </a:t>
            </a:r>
            <a:r>
              <a:rPr sz="2450" dirty="0">
                <a:latin typeface="Calibri"/>
                <a:cs typeface="Calibri"/>
              </a:rPr>
              <a:t>20</a:t>
            </a:r>
            <a:r>
              <a:rPr sz="2450" spc="-30" dirty="0">
                <a:latin typeface="Calibri"/>
                <a:cs typeface="Calibri"/>
              </a:rPr>
              <a:t> </a:t>
            </a:r>
            <a:r>
              <a:rPr sz="2450" dirty="0">
                <a:latin typeface="Calibri"/>
                <a:cs typeface="Calibri"/>
              </a:rPr>
              <a:t>x</a:t>
            </a:r>
            <a:r>
              <a:rPr sz="2450" spc="85" dirty="0">
                <a:latin typeface="Calibri"/>
                <a:cs typeface="Calibri"/>
              </a:rPr>
              <a:t> </a:t>
            </a:r>
            <a:r>
              <a:rPr sz="2450" spc="-25" dirty="0">
                <a:latin typeface="Calibri"/>
                <a:cs typeface="Calibri"/>
              </a:rPr>
              <a:t>15)</a:t>
            </a:r>
            <a:endParaRPr sz="2450">
              <a:latin typeface="Calibri"/>
              <a:cs typeface="Calibri"/>
            </a:endParaRPr>
          </a:p>
        </p:txBody>
      </p:sp>
      <p:sp>
        <p:nvSpPr>
          <p:cNvPr id="20" name="object 20"/>
          <p:cNvSpPr txBox="1"/>
          <p:nvPr/>
        </p:nvSpPr>
        <p:spPr>
          <a:xfrm>
            <a:off x="8199501" y="55181"/>
            <a:ext cx="3783329" cy="1511300"/>
          </a:xfrm>
          <a:prstGeom prst="rect">
            <a:avLst/>
          </a:prstGeom>
        </p:spPr>
        <p:txBody>
          <a:bodyPr vert="horz" wrap="square" lIns="0" tIns="1905" rIns="0" bIns="0" rtlCol="0">
            <a:spAutoFit/>
          </a:bodyPr>
          <a:lstStyle/>
          <a:p>
            <a:pPr marL="144145" marR="135255" algn="ctr">
              <a:lnSpc>
                <a:spcPct val="103000"/>
              </a:lnSpc>
              <a:spcBef>
                <a:spcPts val="15"/>
              </a:spcBef>
            </a:pPr>
            <a:r>
              <a:rPr sz="2400" b="1" dirty="0">
                <a:latin typeface="Calibri"/>
                <a:cs typeface="Calibri"/>
              </a:rPr>
              <a:t>RPN</a:t>
            </a:r>
            <a:r>
              <a:rPr sz="2400" dirty="0">
                <a:latin typeface="Calibri"/>
                <a:cs typeface="Calibri"/>
              </a:rPr>
              <a:t>:</a:t>
            </a:r>
            <a:r>
              <a:rPr sz="2400" spc="-65" dirty="0">
                <a:latin typeface="Calibri"/>
                <a:cs typeface="Calibri"/>
              </a:rPr>
              <a:t> </a:t>
            </a:r>
            <a:r>
              <a:rPr sz="2400" dirty="0">
                <a:latin typeface="Calibri"/>
                <a:cs typeface="Calibri"/>
              </a:rPr>
              <a:t>Classify</a:t>
            </a:r>
            <a:r>
              <a:rPr sz="2400" spc="-95" dirty="0">
                <a:latin typeface="Calibri"/>
                <a:cs typeface="Calibri"/>
              </a:rPr>
              <a:t> </a:t>
            </a:r>
            <a:r>
              <a:rPr sz="2400" dirty="0">
                <a:latin typeface="Calibri"/>
                <a:cs typeface="Calibri"/>
              </a:rPr>
              <a:t>each</a:t>
            </a:r>
            <a:r>
              <a:rPr sz="2400" spc="-35" dirty="0">
                <a:latin typeface="Calibri"/>
                <a:cs typeface="Calibri"/>
              </a:rPr>
              <a:t> </a:t>
            </a:r>
            <a:r>
              <a:rPr sz="2400" dirty="0">
                <a:latin typeface="Calibri"/>
                <a:cs typeface="Calibri"/>
              </a:rPr>
              <a:t>anchor</a:t>
            </a:r>
            <a:r>
              <a:rPr sz="2400" spc="-90" dirty="0">
                <a:latin typeface="Calibri"/>
                <a:cs typeface="Calibri"/>
              </a:rPr>
              <a:t> </a:t>
            </a:r>
            <a:r>
              <a:rPr sz="2400" spc="-25" dirty="0">
                <a:latin typeface="Calibri"/>
                <a:cs typeface="Calibri"/>
              </a:rPr>
              <a:t>as </a:t>
            </a:r>
            <a:r>
              <a:rPr sz="2400" dirty="0">
                <a:latin typeface="Calibri"/>
                <a:cs typeface="Calibri"/>
              </a:rPr>
              <a:t>object</a:t>
            </a:r>
            <a:r>
              <a:rPr sz="2400" spc="-45" dirty="0">
                <a:latin typeface="Calibri"/>
                <a:cs typeface="Calibri"/>
              </a:rPr>
              <a:t> </a:t>
            </a:r>
            <a:r>
              <a:rPr sz="2400" dirty="0">
                <a:latin typeface="Calibri"/>
                <a:cs typeface="Calibri"/>
              </a:rPr>
              <a:t>/</a:t>
            </a:r>
            <a:r>
              <a:rPr sz="2400" spc="-10" dirty="0">
                <a:latin typeface="Calibri"/>
                <a:cs typeface="Calibri"/>
              </a:rPr>
              <a:t> </a:t>
            </a:r>
            <a:r>
              <a:rPr sz="2400" dirty="0">
                <a:latin typeface="Calibri"/>
                <a:cs typeface="Calibri"/>
              </a:rPr>
              <a:t>not</a:t>
            </a:r>
            <a:r>
              <a:rPr sz="2400" spc="-45" dirty="0">
                <a:latin typeface="Calibri"/>
                <a:cs typeface="Calibri"/>
              </a:rPr>
              <a:t> </a:t>
            </a:r>
            <a:r>
              <a:rPr sz="2400" spc="-10" dirty="0">
                <a:latin typeface="Calibri"/>
                <a:cs typeface="Calibri"/>
              </a:rPr>
              <a:t>object</a:t>
            </a:r>
            <a:endParaRPr sz="2400">
              <a:latin typeface="Calibri"/>
              <a:cs typeface="Calibri"/>
            </a:endParaRPr>
          </a:p>
          <a:p>
            <a:pPr algn="ctr">
              <a:lnSpc>
                <a:spcPct val="100000"/>
              </a:lnSpc>
              <a:spcBef>
                <a:spcPts val="85"/>
              </a:spcBef>
            </a:pPr>
            <a:r>
              <a:rPr sz="2400" b="1" spc="-30" dirty="0">
                <a:latin typeface="Calibri"/>
                <a:cs typeface="Calibri"/>
              </a:rPr>
              <a:t>Single-</a:t>
            </a:r>
            <a:r>
              <a:rPr sz="2400" b="1" dirty="0">
                <a:latin typeface="Calibri"/>
                <a:cs typeface="Calibri"/>
              </a:rPr>
              <a:t>Stage</a:t>
            </a:r>
            <a:r>
              <a:rPr sz="2400" b="1" spc="15" dirty="0">
                <a:latin typeface="Calibri"/>
                <a:cs typeface="Calibri"/>
              </a:rPr>
              <a:t> </a:t>
            </a:r>
            <a:r>
              <a:rPr sz="2400" b="1" spc="-10" dirty="0">
                <a:latin typeface="Calibri"/>
                <a:cs typeface="Calibri"/>
              </a:rPr>
              <a:t>Detector</a:t>
            </a:r>
            <a:r>
              <a:rPr sz="2400" spc="-10" dirty="0">
                <a:latin typeface="Calibri"/>
                <a:cs typeface="Calibri"/>
              </a:rPr>
              <a:t>:</a:t>
            </a:r>
            <a:r>
              <a:rPr sz="2400" spc="-130" dirty="0">
                <a:latin typeface="Calibri"/>
                <a:cs typeface="Calibri"/>
              </a:rPr>
              <a:t> </a:t>
            </a:r>
            <a:r>
              <a:rPr sz="2400" spc="-10" dirty="0">
                <a:latin typeface="Calibri"/>
                <a:cs typeface="Calibri"/>
              </a:rPr>
              <a:t>Classify</a:t>
            </a:r>
            <a:endParaRPr sz="2400">
              <a:latin typeface="Calibri"/>
              <a:cs typeface="Calibri"/>
            </a:endParaRPr>
          </a:p>
          <a:p>
            <a:pPr marL="3810" algn="ctr">
              <a:lnSpc>
                <a:spcPct val="100000"/>
              </a:lnSpc>
              <a:spcBef>
                <a:spcPts val="5"/>
              </a:spcBef>
            </a:pPr>
            <a:r>
              <a:rPr sz="2400" dirty="0">
                <a:latin typeface="Calibri"/>
                <a:cs typeface="Calibri"/>
              </a:rPr>
              <a:t>each</a:t>
            </a:r>
            <a:r>
              <a:rPr sz="2400" spc="-45" dirty="0">
                <a:latin typeface="Calibri"/>
                <a:cs typeface="Calibri"/>
              </a:rPr>
              <a:t> </a:t>
            </a:r>
            <a:r>
              <a:rPr sz="2400" dirty="0">
                <a:latin typeface="Calibri"/>
                <a:cs typeface="Calibri"/>
              </a:rPr>
              <a:t>object</a:t>
            </a:r>
            <a:r>
              <a:rPr sz="2400" spc="-50" dirty="0">
                <a:latin typeface="Calibri"/>
                <a:cs typeface="Calibri"/>
              </a:rPr>
              <a:t> </a:t>
            </a:r>
            <a:r>
              <a:rPr sz="2400" dirty="0">
                <a:latin typeface="Calibri"/>
                <a:cs typeface="Calibri"/>
              </a:rPr>
              <a:t>as</a:t>
            </a:r>
            <a:r>
              <a:rPr sz="2400" spc="40" dirty="0">
                <a:latin typeface="Calibri"/>
                <a:cs typeface="Calibri"/>
              </a:rPr>
              <a:t> </a:t>
            </a:r>
            <a:r>
              <a:rPr sz="2400" dirty="0">
                <a:latin typeface="Calibri"/>
                <a:cs typeface="Calibri"/>
              </a:rPr>
              <a:t>one</a:t>
            </a:r>
            <a:r>
              <a:rPr sz="2400" spc="-55" dirty="0">
                <a:latin typeface="Calibri"/>
                <a:cs typeface="Calibri"/>
              </a:rPr>
              <a:t> </a:t>
            </a:r>
            <a:r>
              <a:rPr sz="2400" dirty="0">
                <a:latin typeface="Calibri"/>
                <a:cs typeface="Calibri"/>
              </a:rPr>
              <a:t>of</a:t>
            </a:r>
            <a:r>
              <a:rPr sz="2400" spc="-65" dirty="0">
                <a:latin typeface="Calibri"/>
                <a:cs typeface="Calibri"/>
              </a:rPr>
              <a:t> </a:t>
            </a:r>
            <a:r>
              <a:rPr sz="2400" spc="-50" dirty="0">
                <a:latin typeface="Calibri"/>
                <a:cs typeface="Calibri"/>
              </a:rPr>
              <a:t>C</a:t>
            </a:r>
            <a:endParaRPr sz="2400">
              <a:latin typeface="Calibri"/>
              <a:cs typeface="Calibri"/>
            </a:endParaRPr>
          </a:p>
        </p:txBody>
      </p:sp>
      <p:sp>
        <p:nvSpPr>
          <p:cNvPr id="21" name="object 21"/>
          <p:cNvSpPr txBox="1"/>
          <p:nvPr/>
        </p:nvSpPr>
        <p:spPr>
          <a:xfrm>
            <a:off x="580707" y="1094739"/>
            <a:ext cx="317817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Run</a:t>
            </a:r>
            <a:r>
              <a:rPr sz="2400" spc="-55" dirty="0">
                <a:latin typeface="Calibri"/>
                <a:cs typeface="Calibri"/>
              </a:rPr>
              <a:t> </a:t>
            </a:r>
            <a:r>
              <a:rPr sz="2400" dirty="0">
                <a:latin typeface="Calibri"/>
                <a:cs typeface="Calibri"/>
              </a:rPr>
              <a:t>backbone</a:t>
            </a:r>
            <a:r>
              <a:rPr sz="2400" spc="-120" dirty="0">
                <a:latin typeface="Calibri"/>
                <a:cs typeface="Calibri"/>
              </a:rPr>
              <a:t> </a:t>
            </a:r>
            <a:r>
              <a:rPr sz="2400" dirty="0">
                <a:latin typeface="Calibri"/>
                <a:cs typeface="Calibri"/>
              </a:rPr>
              <a:t>CNN</a:t>
            </a:r>
            <a:r>
              <a:rPr sz="2400" spc="-10" dirty="0">
                <a:latin typeface="Calibri"/>
                <a:cs typeface="Calibri"/>
              </a:rPr>
              <a:t> to</a:t>
            </a:r>
            <a:r>
              <a:rPr sz="2400" spc="-135" dirty="0">
                <a:latin typeface="Calibri"/>
                <a:cs typeface="Calibri"/>
              </a:rPr>
              <a:t> </a:t>
            </a:r>
            <a:r>
              <a:rPr sz="2400" spc="-25" dirty="0">
                <a:latin typeface="Calibri"/>
                <a:cs typeface="Calibri"/>
              </a:rPr>
              <a:t>get</a:t>
            </a:r>
            <a:endParaRPr sz="2400">
              <a:latin typeface="Calibri"/>
              <a:cs typeface="Calibri"/>
            </a:endParaRPr>
          </a:p>
        </p:txBody>
      </p:sp>
      <p:sp>
        <p:nvSpPr>
          <p:cNvPr id="22" name="object 22"/>
          <p:cNvSpPr txBox="1"/>
          <p:nvPr/>
        </p:nvSpPr>
        <p:spPr>
          <a:xfrm>
            <a:off x="580707" y="1463674"/>
            <a:ext cx="3848735" cy="392430"/>
          </a:xfrm>
          <a:prstGeom prst="rect">
            <a:avLst/>
          </a:prstGeom>
        </p:spPr>
        <p:txBody>
          <a:bodyPr vert="horz" wrap="square" lIns="0" tIns="13335" rIns="0" bIns="0" rtlCol="0">
            <a:spAutoFit/>
          </a:bodyPr>
          <a:lstStyle/>
          <a:p>
            <a:pPr marL="12700">
              <a:lnSpc>
                <a:spcPct val="100000"/>
              </a:lnSpc>
              <a:spcBef>
                <a:spcPts val="105"/>
              </a:spcBef>
            </a:pPr>
            <a:r>
              <a:rPr sz="2400" spc="-25" dirty="0">
                <a:latin typeface="Calibri"/>
                <a:cs typeface="Calibri"/>
              </a:rPr>
              <a:t>features</a:t>
            </a:r>
            <a:r>
              <a:rPr sz="2400" spc="-114" dirty="0">
                <a:latin typeface="Calibri"/>
                <a:cs typeface="Calibri"/>
              </a:rPr>
              <a:t> </a:t>
            </a:r>
            <a:r>
              <a:rPr sz="2400" dirty="0">
                <a:latin typeface="Calibri"/>
                <a:cs typeface="Calibri"/>
              </a:rPr>
              <a:t>aligned</a:t>
            </a:r>
            <a:r>
              <a:rPr sz="2400" spc="-15"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input</a:t>
            </a:r>
            <a:r>
              <a:rPr sz="2400" spc="-130" dirty="0">
                <a:latin typeface="Calibri"/>
                <a:cs typeface="Calibri"/>
              </a:rPr>
              <a:t> </a:t>
            </a:r>
            <a:r>
              <a:rPr sz="2400" spc="-10" dirty="0">
                <a:latin typeface="Calibri"/>
                <a:cs typeface="Calibri"/>
              </a:rPr>
              <a:t>image</a:t>
            </a:r>
            <a:endParaRPr sz="2400">
              <a:latin typeface="Calibri"/>
              <a:cs typeface="Calibri"/>
            </a:endParaRPr>
          </a:p>
        </p:txBody>
      </p:sp>
      <p:grpSp>
        <p:nvGrpSpPr>
          <p:cNvPr id="23" name="object 23"/>
          <p:cNvGrpSpPr/>
          <p:nvPr/>
        </p:nvGrpSpPr>
        <p:grpSpPr>
          <a:xfrm>
            <a:off x="8605519" y="2468879"/>
            <a:ext cx="1005840" cy="1807845"/>
            <a:chOff x="8605519" y="2468879"/>
            <a:chExt cx="1005840" cy="1807845"/>
          </a:xfrm>
        </p:grpSpPr>
        <p:pic>
          <p:nvPicPr>
            <p:cNvPr id="24" name="object 24"/>
            <p:cNvPicPr/>
            <p:nvPr/>
          </p:nvPicPr>
          <p:blipFill>
            <a:blip r:embed="rId5" cstate="print"/>
            <a:stretch>
              <a:fillRect/>
            </a:stretch>
          </p:blipFill>
          <p:spPr>
            <a:xfrm>
              <a:off x="9357359" y="2824479"/>
              <a:ext cx="254000" cy="71120"/>
            </a:xfrm>
            <a:prstGeom prst="rect">
              <a:avLst/>
            </a:prstGeom>
          </p:spPr>
        </p:pic>
        <p:sp>
          <p:nvSpPr>
            <p:cNvPr id="25" name="object 25"/>
            <p:cNvSpPr/>
            <p:nvPr/>
          </p:nvSpPr>
          <p:spPr>
            <a:xfrm>
              <a:off x="8605519" y="2468879"/>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26" name="object 26"/>
            <p:cNvSpPr/>
            <p:nvPr/>
          </p:nvSpPr>
          <p:spPr>
            <a:xfrm>
              <a:off x="8610599" y="2473959"/>
              <a:ext cx="711200" cy="1798320"/>
            </a:xfrm>
            <a:custGeom>
              <a:avLst/>
              <a:gdLst/>
              <a:ahLst/>
              <a:cxnLst/>
              <a:rect l="l" t="t" r="r" b="b"/>
              <a:pathLst>
                <a:path w="711200" h="1798320">
                  <a:moveTo>
                    <a:pt x="0" y="0"/>
                  </a:moveTo>
                  <a:lnTo>
                    <a:pt x="711200" y="176784"/>
                  </a:lnTo>
                  <a:lnTo>
                    <a:pt x="711200" y="1621154"/>
                  </a:lnTo>
                  <a:lnTo>
                    <a:pt x="0" y="1797939"/>
                  </a:lnTo>
                  <a:lnTo>
                    <a:pt x="0" y="0"/>
                  </a:lnTo>
                  <a:close/>
                </a:path>
              </a:pathLst>
            </a:custGeom>
            <a:ln w="9525">
              <a:solidFill>
                <a:srgbClr val="666666"/>
              </a:solidFill>
            </a:ln>
          </p:spPr>
          <p:txBody>
            <a:bodyPr wrap="square" lIns="0" tIns="0" rIns="0" bIns="0" rtlCol="0"/>
            <a:lstStyle/>
            <a:p>
              <a:endParaRPr/>
            </a:p>
          </p:txBody>
        </p:sp>
      </p:grpSp>
      <p:sp>
        <p:nvSpPr>
          <p:cNvPr id="27" name="object 27"/>
          <p:cNvSpPr txBox="1"/>
          <p:nvPr/>
        </p:nvSpPr>
        <p:spPr>
          <a:xfrm>
            <a:off x="8422640" y="1534731"/>
            <a:ext cx="334137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categories</a:t>
            </a:r>
            <a:r>
              <a:rPr sz="2400" spc="-180" dirty="0">
                <a:latin typeface="Calibri"/>
                <a:cs typeface="Calibri"/>
              </a:rPr>
              <a:t> </a:t>
            </a:r>
            <a:r>
              <a:rPr sz="2400" dirty="0">
                <a:latin typeface="Calibri"/>
                <a:cs typeface="Calibri"/>
              </a:rPr>
              <a:t>(or</a:t>
            </a:r>
            <a:r>
              <a:rPr sz="2400" spc="5" dirty="0">
                <a:latin typeface="Calibri"/>
                <a:cs typeface="Calibri"/>
              </a:rPr>
              <a:t> </a:t>
            </a:r>
            <a:r>
              <a:rPr sz="2400" spc="-10" dirty="0">
                <a:latin typeface="Calibri"/>
                <a:cs typeface="Calibri"/>
              </a:rPr>
              <a:t>background)</a:t>
            </a:r>
            <a:endParaRPr sz="2400">
              <a:latin typeface="Calibri"/>
              <a:cs typeface="Calibri"/>
            </a:endParaRPr>
          </a:p>
        </p:txBody>
      </p:sp>
      <p:sp>
        <p:nvSpPr>
          <p:cNvPr id="28" name="object 28"/>
          <p:cNvSpPr txBox="1"/>
          <p:nvPr/>
        </p:nvSpPr>
        <p:spPr>
          <a:xfrm>
            <a:off x="9642729" y="2226309"/>
            <a:ext cx="2334260" cy="781050"/>
          </a:xfrm>
          <a:prstGeom prst="rect">
            <a:avLst/>
          </a:prstGeom>
        </p:spPr>
        <p:txBody>
          <a:bodyPr vert="horz" wrap="square" lIns="0" tIns="17145" rIns="0" bIns="0" rtlCol="0">
            <a:spAutoFit/>
          </a:bodyPr>
          <a:lstStyle/>
          <a:p>
            <a:pPr marL="124460">
              <a:lnSpc>
                <a:spcPct val="100000"/>
              </a:lnSpc>
              <a:spcBef>
                <a:spcPts val="135"/>
              </a:spcBef>
            </a:pPr>
            <a:r>
              <a:rPr sz="2450" dirty="0">
                <a:latin typeface="Calibri"/>
                <a:cs typeface="Calibri"/>
              </a:rPr>
              <a:t>Anchor</a:t>
            </a:r>
            <a:r>
              <a:rPr sz="2450" spc="75" dirty="0">
                <a:latin typeface="Calibri"/>
                <a:cs typeface="Calibri"/>
              </a:rPr>
              <a:t> </a:t>
            </a:r>
            <a:r>
              <a:rPr sz="2450" spc="-10" dirty="0">
                <a:latin typeface="Calibri"/>
                <a:cs typeface="Calibri"/>
              </a:rPr>
              <a:t>category</a:t>
            </a:r>
            <a:endParaRPr sz="2450">
              <a:latin typeface="Calibri"/>
              <a:cs typeface="Calibri"/>
            </a:endParaRPr>
          </a:p>
          <a:p>
            <a:pPr marL="12700">
              <a:lnSpc>
                <a:spcPct val="100000"/>
              </a:lnSpc>
              <a:spcBef>
                <a:spcPts val="25"/>
              </a:spcBef>
            </a:pPr>
            <a:r>
              <a:rPr sz="2450" dirty="0">
                <a:latin typeface="Calibri"/>
                <a:cs typeface="Calibri"/>
              </a:rPr>
              <a:t>(C+1)</a:t>
            </a:r>
            <a:r>
              <a:rPr sz="2450" spc="-5"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K</a:t>
            </a:r>
            <a:r>
              <a:rPr sz="2450" spc="20" dirty="0">
                <a:latin typeface="Calibri"/>
                <a:cs typeface="Calibri"/>
              </a:rPr>
              <a:t> </a:t>
            </a:r>
            <a:r>
              <a:rPr sz="2450" dirty="0">
                <a:latin typeface="Calibri"/>
                <a:cs typeface="Calibri"/>
              </a:rPr>
              <a:t>x</a:t>
            </a:r>
            <a:r>
              <a:rPr sz="2450" spc="70" dirty="0">
                <a:latin typeface="Calibri"/>
                <a:cs typeface="Calibri"/>
              </a:rPr>
              <a:t> </a:t>
            </a:r>
            <a:r>
              <a:rPr sz="2450" dirty="0">
                <a:latin typeface="Calibri"/>
                <a:cs typeface="Calibri"/>
              </a:rPr>
              <a:t>20</a:t>
            </a:r>
            <a:r>
              <a:rPr sz="2450" spc="-35" dirty="0">
                <a:latin typeface="Calibri"/>
                <a:cs typeface="Calibri"/>
              </a:rPr>
              <a:t> </a:t>
            </a:r>
            <a:r>
              <a:rPr sz="2450" dirty="0">
                <a:latin typeface="Calibri"/>
                <a:cs typeface="Calibri"/>
              </a:rPr>
              <a:t>x</a:t>
            </a:r>
            <a:r>
              <a:rPr sz="2450" spc="-10" dirty="0">
                <a:latin typeface="Calibri"/>
                <a:cs typeface="Calibri"/>
              </a:rPr>
              <a:t> </a:t>
            </a:r>
            <a:r>
              <a:rPr sz="2450" spc="-25" dirty="0">
                <a:latin typeface="Calibri"/>
                <a:cs typeface="Calibri"/>
              </a:rPr>
              <a:t>15</a:t>
            </a:r>
            <a:endParaRPr sz="2450">
              <a:latin typeface="Calibri"/>
              <a:cs typeface="Calibri"/>
            </a:endParaRPr>
          </a:p>
        </p:txBody>
      </p:sp>
      <p:sp>
        <p:nvSpPr>
          <p:cNvPr id="29" name="object 29"/>
          <p:cNvSpPr txBox="1"/>
          <p:nvPr/>
        </p:nvSpPr>
        <p:spPr>
          <a:xfrm>
            <a:off x="8656319" y="3131819"/>
            <a:ext cx="651510" cy="392430"/>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p:txBody>
      </p:sp>
      <p:sp>
        <p:nvSpPr>
          <p:cNvPr id="30" name="object 30"/>
          <p:cNvSpPr txBox="1"/>
          <p:nvPr/>
        </p:nvSpPr>
        <p:spPr>
          <a:xfrm>
            <a:off x="9988550" y="3579495"/>
            <a:ext cx="1919605" cy="791210"/>
          </a:xfrm>
          <a:prstGeom prst="rect">
            <a:avLst/>
          </a:prstGeom>
        </p:spPr>
        <p:txBody>
          <a:bodyPr vert="horz" wrap="square" lIns="0" tIns="3810" rIns="0" bIns="0" rtlCol="0">
            <a:spAutoFit/>
          </a:bodyPr>
          <a:lstStyle/>
          <a:p>
            <a:pPr marL="215900" marR="5080" indent="-203200">
              <a:lnSpc>
                <a:spcPct val="103600"/>
              </a:lnSpc>
              <a:spcBef>
                <a:spcPts val="30"/>
              </a:spcBef>
            </a:pPr>
            <a:r>
              <a:rPr sz="2450" spc="-20" dirty="0">
                <a:latin typeface="Calibri"/>
                <a:cs typeface="Calibri"/>
              </a:rPr>
              <a:t>Box</a:t>
            </a:r>
            <a:r>
              <a:rPr sz="2450" spc="-120" dirty="0">
                <a:latin typeface="Calibri"/>
                <a:cs typeface="Calibri"/>
              </a:rPr>
              <a:t> </a:t>
            </a:r>
            <a:r>
              <a:rPr sz="2450" spc="-10" dirty="0">
                <a:latin typeface="Calibri"/>
                <a:cs typeface="Calibri"/>
              </a:rPr>
              <a:t>transforms </a:t>
            </a:r>
            <a:r>
              <a:rPr sz="2450" dirty="0">
                <a:latin typeface="Calibri"/>
                <a:cs typeface="Calibri"/>
              </a:rPr>
              <a:t>4K</a:t>
            </a:r>
            <a:r>
              <a:rPr sz="2450" spc="25"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20</a:t>
            </a:r>
            <a:r>
              <a:rPr sz="2450" spc="-30" dirty="0">
                <a:latin typeface="Calibri"/>
                <a:cs typeface="Calibri"/>
              </a:rPr>
              <a:t> </a:t>
            </a:r>
            <a:r>
              <a:rPr sz="2450" dirty="0">
                <a:latin typeface="Calibri"/>
                <a:cs typeface="Calibri"/>
              </a:rPr>
              <a:t>x </a:t>
            </a:r>
            <a:r>
              <a:rPr sz="2450" spc="-35" dirty="0">
                <a:latin typeface="Calibri"/>
                <a:cs typeface="Calibri"/>
              </a:rPr>
              <a:t>15</a:t>
            </a:r>
            <a:endParaRPr sz="2450">
              <a:latin typeface="Calibri"/>
              <a:cs typeface="Calibri"/>
            </a:endParaRPr>
          </a:p>
        </p:txBody>
      </p:sp>
      <p:sp>
        <p:nvSpPr>
          <p:cNvPr id="31" name="object 31"/>
          <p:cNvSpPr/>
          <p:nvPr/>
        </p:nvSpPr>
        <p:spPr>
          <a:xfrm>
            <a:off x="9337040" y="3810000"/>
            <a:ext cx="568960" cy="71120"/>
          </a:xfrm>
          <a:custGeom>
            <a:avLst/>
            <a:gdLst/>
            <a:ahLst/>
            <a:cxnLst/>
            <a:rect l="l" t="t" r="r" b="b"/>
            <a:pathLst>
              <a:path w="568959" h="71120">
                <a:moveTo>
                  <a:pt x="492125" y="0"/>
                </a:moveTo>
                <a:lnTo>
                  <a:pt x="492125" y="26669"/>
                </a:lnTo>
                <a:lnTo>
                  <a:pt x="0" y="26669"/>
                </a:lnTo>
                <a:lnTo>
                  <a:pt x="0" y="44450"/>
                </a:lnTo>
                <a:lnTo>
                  <a:pt x="492125" y="44450"/>
                </a:lnTo>
                <a:lnTo>
                  <a:pt x="492125" y="71119"/>
                </a:lnTo>
                <a:lnTo>
                  <a:pt x="568578" y="35560"/>
                </a:lnTo>
                <a:lnTo>
                  <a:pt x="492125" y="0"/>
                </a:lnTo>
                <a:close/>
              </a:path>
            </a:pathLst>
          </a:custGeom>
          <a:solidFill>
            <a:srgbClr val="44536A"/>
          </a:solidFill>
        </p:spPr>
        <p:txBody>
          <a:bodyPr wrap="square" lIns="0" tIns="0" rIns="0" bIns="0" rtlCol="0"/>
          <a:lstStyle/>
          <a:p>
            <a:endParaRPr/>
          </a:p>
        </p:txBody>
      </p:sp>
      <p:sp>
        <p:nvSpPr>
          <p:cNvPr id="32" name="object 32"/>
          <p:cNvSpPr txBox="1"/>
          <p:nvPr/>
        </p:nvSpPr>
        <p:spPr>
          <a:xfrm>
            <a:off x="8806815" y="4865052"/>
            <a:ext cx="2727325" cy="112458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Remember:</a:t>
            </a:r>
            <a:r>
              <a:rPr sz="2400" spc="-70" dirty="0">
                <a:latin typeface="Calibri"/>
                <a:cs typeface="Calibri"/>
              </a:rPr>
              <a:t> </a:t>
            </a:r>
            <a:r>
              <a:rPr sz="2400" dirty="0">
                <a:latin typeface="Calibri"/>
                <a:cs typeface="Calibri"/>
              </a:rPr>
              <a:t>K</a:t>
            </a:r>
            <a:r>
              <a:rPr sz="2400" spc="-55" dirty="0">
                <a:latin typeface="Calibri"/>
                <a:cs typeface="Calibri"/>
              </a:rPr>
              <a:t> </a:t>
            </a:r>
            <a:r>
              <a:rPr sz="2400" spc="-10" dirty="0">
                <a:latin typeface="Calibri"/>
                <a:cs typeface="Calibri"/>
              </a:rPr>
              <a:t>anchors </a:t>
            </a:r>
            <a:r>
              <a:rPr sz="2400" dirty="0">
                <a:latin typeface="Calibri"/>
                <a:cs typeface="Calibri"/>
              </a:rPr>
              <a:t>at</a:t>
            </a:r>
            <a:r>
              <a:rPr sz="2400" spc="-70" dirty="0">
                <a:latin typeface="Calibri"/>
                <a:cs typeface="Calibri"/>
              </a:rPr>
              <a:t> </a:t>
            </a:r>
            <a:r>
              <a:rPr sz="2400" dirty="0">
                <a:latin typeface="Calibri"/>
                <a:cs typeface="Calibri"/>
              </a:rPr>
              <a:t>each</a:t>
            </a:r>
            <a:r>
              <a:rPr sz="2400" spc="40" dirty="0">
                <a:latin typeface="Calibri"/>
                <a:cs typeface="Calibri"/>
              </a:rPr>
              <a:t> </a:t>
            </a:r>
            <a:r>
              <a:rPr sz="2400" dirty="0">
                <a:latin typeface="Calibri"/>
                <a:cs typeface="Calibri"/>
              </a:rPr>
              <a:t>position</a:t>
            </a:r>
            <a:r>
              <a:rPr sz="2400" spc="-125" dirty="0">
                <a:latin typeface="Calibri"/>
                <a:cs typeface="Calibri"/>
              </a:rPr>
              <a:t> </a:t>
            </a:r>
            <a:r>
              <a:rPr sz="2400" spc="-25" dirty="0">
                <a:latin typeface="Calibri"/>
                <a:cs typeface="Calibri"/>
              </a:rPr>
              <a:t>in </a:t>
            </a:r>
            <a:r>
              <a:rPr sz="2400" dirty="0">
                <a:latin typeface="Calibri"/>
                <a:cs typeface="Calibri"/>
              </a:rPr>
              <a:t>image</a:t>
            </a:r>
            <a:r>
              <a:rPr sz="2400" spc="-45" dirty="0">
                <a:latin typeface="Calibri"/>
                <a:cs typeface="Calibri"/>
              </a:rPr>
              <a:t> </a:t>
            </a:r>
            <a:r>
              <a:rPr sz="2400" spc="-30" dirty="0">
                <a:latin typeface="Calibri"/>
                <a:cs typeface="Calibri"/>
              </a:rPr>
              <a:t>feature</a:t>
            </a:r>
            <a:r>
              <a:rPr sz="2400" spc="-130" dirty="0">
                <a:latin typeface="Calibri"/>
                <a:cs typeface="Calibri"/>
              </a:rPr>
              <a:t> </a:t>
            </a:r>
            <a:r>
              <a:rPr sz="2400" spc="-25" dirty="0">
                <a:latin typeface="Calibri"/>
                <a:cs typeface="Calibri"/>
              </a:rPr>
              <a:t>map</a:t>
            </a:r>
            <a:endParaRPr sz="2400">
              <a:latin typeface="Calibri"/>
              <a:cs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03530"/>
            <a:ext cx="6046470" cy="636270"/>
          </a:xfrm>
          <a:prstGeom prst="rect">
            <a:avLst/>
          </a:prstGeom>
        </p:spPr>
        <p:txBody>
          <a:bodyPr vert="horz" wrap="square" lIns="0" tIns="13335" rIns="0" bIns="0" rtlCol="0">
            <a:spAutoFit/>
          </a:bodyPr>
          <a:lstStyle/>
          <a:p>
            <a:pPr marL="12700">
              <a:lnSpc>
                <a:spcPct val="100000"/>
              </a:lnSpc>
              <a:spcBef>
                <a:spcPts val="105"/>
              </a:spcBef>
            </a:pPr>
            <a:r>
              <a:rPr sz="4000" spc="-10" dirty="0"/>
              <a:t>Single-Stage</a:t>
            </a:r>
            <a:r>
              <a:rPr sz="4000" spc="-155" dirty="0"/>
              <a:t> </a:t>
            </a:r>
            <a:r>
              <a:rPr sz="4000" dirty="0"/>
              <a:t>Object</a:t>
            </a:r>
            <a:r>
              <a:rPr sz="4000" spc="-110" dirty="0"/>
              <a:t> </a:t>
            </a:r>
            <a:r>
              <a:rPr sz="4000" spc="-10" dirty="0"/>
              <a:t>Detection</a:t>
            </a:r>
            <a:endParaRPr sz="4000"/>
          </a:p>
        </p:txBody>
      </p:sp>
      <p:grpSp>
        <p:nvGrpSpPr>
          <p:cNvPr id="3" name="object 3"/>
          <p:cNvGrpSpPr/>
          <p:nvPr/>
        </p:nvGrpSpPr>
        <p:grpSpPr>
          <a:xfrm>
            <a:off x="4583429" y="1717039"/>
            <a:ext cx="3797300" cy="3290570"/>
            <a:chOff x="4583429" y="1717039"/>
            <a:chExt cx="3797300" cy="3290570"/>
          </a:xfrm>
        </p:grpSpPr>
        <p:sp>
          <p:nvSpPr>
            <p:cNvPr id="4" name="object 4"/>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5" name="object 5"/>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6" name="object 6"/>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7" name="object 7"/>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pic>
          <p:nvPicPr>
            <p:cNvPr id="8" name="object 8"/>
            <p:cNvPicPr/>
            <p:nvPr/>
          </p:nvPicPr>
          <p:blipFill>
            <a:blip r:embed="rId3" cstate="print"/>
            <a:stretch>
              <a:fillRect/>
            </a:stretch>
          </p:blipFill>
          <p:spPr>
            <a:xfrm>
              <a:off x="4653279" y="1950719"/>
              <a:ext cx="3302000" cy="2854960"/>
            </a:xfrm>
            <a:prstGeom prst="rect">
              <a:avLst/>
            </a:prstGeom>
          </p:spPr>
        </p:pic>
        <p:sp>
          <p:nvSpPr>
            <p:cNvPr id="9" name="object 9"/>
            <p:cNvSpPr/>
            <p:nvPr/>
          </p:nvSpPr>
          <p:spPr>
            <a:xfrm>
              <a:off x="4638039" y="1955799"/>
              <a:ext cx="3311525" cy="2854960"/>
            </a:xfrm>
            <a:custGeom>
              <a:avLst/>
              <a:gdLst/>
              <a:ahLst/>
              <a:cxnLst/>
              <a:rect l="l" t="t" r="r" b="b"/>
              <a:pathLst>
                <a:path w="3311525" h="2854960">
                  <a:moveTo>
                    <a:pt x="406400" y="0"/>
                  </a:moveTo>
                  <a:lnTo>
                    <a:pt x="406400" y="2834513"/>
                  </a:lnTo>
                </a:path>
                <a:path w="3311525" h="2854960">
                  <a:moveTo>
                    <a:pt x="0" y="2448560"/>
                  </a:moveTo>
                  <a:lnTo>
                    <a:pt x="3311525" y="2448560"/>
                  </a:lnTo>
                </a:path>
                <a:path w="3311525" h="2854960">
                  <a:moveTo>
                    <a:pt x="822960" y="10160"/>
                  </a:moveTo>
                  <a:lnTo>
                    <a:pt x="822960" y="2854960"/>
                  </a:lnTo>
                </a:path>
                <a:path w="3311525" h="2854960">
                  <a:moveTo>
                    <a:pt x="1229360" y="10160"/>
                  </a:moveTo>
                  <a:lnTo>
                    <a:pt x="1229360" y="2854960"/>
                  </a:lnTo>
                </a:path>
                <a:path w="3311525" h="2854960">
                  <a:moveTo>
                    <a:pt x="1635760" y="10160"/>
                  </a:moveTo>
                  <a:lnTo>
                    <a:pt x="1635760" y="2854960"/>
                  </a:lnTo>
                </a:path>
                <a:path w="3311525" h="2854960">
                  <a:moveTo>
                    <a:pt x="2042160" y="10160"/>
                  </a:moveTo>
                  <a:lnTo>
                    <a:pt x="2042160" y="2854960"/>
                  </a:lnTo>
                </a:path>
                <a:path w="3311525" h="2854960">
                  <a:moveTo>
                    <a:pt x="2448560" y="10160"/>
                  </a:moveTo>
                  <a:lnTo>
                    <a:pt x="2448560" y="2854960"/>
                  </a:lnTo>
                </a:path>
                <a:path w="3311525" h="2854960">
                  <a:moveTo>
                    <a:pt x="2854960" y="10160"/>
                  </a:moveTo>
                  <a:lnTo>
                    <a:pt x="2854960" y="2854960"/>
                  </a:lnTo>
                </a:path>
                <a:path w="3311525" h="2854960">
                  <a:moveTo>
                    <a:pt x="0" y="2042160"/>
                  </a:moveTo>
                  <a:lnTo>
                    <a:pt x="3311525" y="2042160"/>
                  </a:lnTo>
                </a:path>
                <a:path w="3311525" h="2854960">
                  <a:moveTo>
                    <a:pt x="0" y="1635760"/>
                  </a:moveTo>
                  <a:lnTo>
                    <a:pt x="3311525" y="1635760"/>
                  </a:lnTo>
                </a:path>
                <a:path w="3311525" h="2854960">
                  <a:moveTo>
                    <a:pt x="0" y="1229360"/>
                  </a:moveTo>
                  <a:lnTo>
                    <a:pt x="3311525" y="1229360"/>
                  </a:lnTo>
                </a:path>
                <a:path w="3311525" h="2854960">
                  <a:moveTo>
                    <a:pt x="0" y="822960"/>
                  </a:moveTo>
                  <a:lnTo>
                    <a:pt x="3311525" y="822960"/>
                  </a:lnTo>
                </a:path>
                <a:path w="3311525" h="2854960">
                  <a:moveTo>
                    <a:pt x="0" y="416560"/>
                  </a:moveTo>
                  <a:lnTo>
                    <a:pt x="3311525" y="416560"/>
                  </a:lnTo>
                </a:path>
              </a:pathLst>
            </a:custGeom>
            <a:ln w="9525">
              <a:solidFill>
                <a:srgbClr val="44536A"/>
              </a:solidFill>
            </a:ln>
          </p:spPr>
          <p:txBody>
            <a:bodyPr wrap="square" lIns="0" tIns="0" rIns="0" bIns="0" rtlCol="0"/>
            <a:lstStyle/>
            <a:p>
              <a:endParaRPr/>
            </a:p>
          </p:txBody>
        </p:sp>
        <p:sp>
          <p:nvSpPr>
            <p:cNvPr id="10" name="object 10"/>
            <p:cNvSpPr/>
            <p:nvPr/>
          </p:nvSpPr>
          <p:spPr>
            <a:xfrm>
              <a:off x="5323839" y="2306319"/>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4985E8"/>
              </a:solidFill>
            </a:ln>
          </p:spPr>
          <p:txBody>
            <a:bodyPr wrap="square" lIns="0" tIns="0" rIns="0" bIns="0" rtlCol="0"/>
            <a:lstStyle/>
            <a:p>
              <a:endParaRPr/>
            </a:p>
          </p:txBody>
        </p:sp>
        <p:sp>
          <p:nvSpPr>
            <p:cNvPr id="11" name="object 11"/>
            <p:cNvSpPr/>
            <p:nvPr/>
          </p:nvSpPr>
          <p:spPr>
            <a:xfrm>
              <a:off x="6278879" y="3169983"/>
              <a:ext cx="406400" cy="416559"/>
            </a:xfrm>
            <a:custGeom>
              <a:avLst/>
              <a:gdLst/>
              <a:ahLst/>
              <a:cxnLst/>
              <a:rect l="l" t="t" r="r" b="b"/>
              <a:pathLst>
                <a:path w="406400" h="416560">
                  <a:moveTo>
                    <a:pt x="406349" y="0"/>
                  </a:moveTo>
                  <a:lnTo>
                    <a:pt x="0" y="0"/>
                  </a:lnTo>
                  <a:lnTo>
                    <a:pt x="0" y="416496"/>
                  </a:lnTo>
                  <a:lnTo>
                    <a:pt x="406349" y="416496"/>
                  </a:lnTo>
                  <a:lnTo>
                    <a:pt x="406349" y="0"/>
                  </a:lnTo>
                  <a:close/>
                </a:path>
              </a:pathLst>
            </a:custGeom>
            <a:solidFill>
              <a:srgbClr val="4985E8">
                <a:alpha val="52156"/>
              </a:srgbClr>
            </a:solidFill>
          </p:spPr>
          <p:txBody>
            <a:bodyPr wrap="square" lIns="0" tIns="0" rIns="0" bIns="0" rtlCol="0"/>
            <a:lstStyle/>
            <a:p>
              <a:endParaRPr/>
            </a:p>
          </p:txBody>
        </p:sp>
        <p:sp>
          <p:nvSpPr>
            <p:cNvPr id="12" name="object 12"/>
            <p:cNvSpPr/>
            <p:nvPr/>
          </p:nvSpPr>
          <p:spPr>
            <a:xfrm>
              <a:off x="4602479" y="1777999"/>
              <a:ext cx="3759200" cy="3210560"/>
            </a:xfrm>
            <a:custGeom>
              <a:avLst/>
              <a:gdLst/>
              <a:ahLst/>
              <a:cxnLst/>
              <a:rect l="l" t="t" r="r" b="b"/>
              <a:pathLst>
                <a:path w="3759200" h="3210560">
                  <a:moveTo>
                    <a:pt x="1300480" y="2143760"/>
                  </a:moveTo>
                  <a:lnTo>
                    <a:pt x="2468879" y="2143760"/>
                  </a:lnTo>
                  <a:lnTo>
                    <a:pt x="2468879" y="1066812"/>
                  </a:lnTo>
                  <a:lnTo>
                    <a:pt x="1300480" y="1066812"/>
                  </a:lnTo>
                  <a:lnTo>
                    <a:pt x="1300480" y="2143760"/>
                  </a:lnTo>
                  <a:close/>
                </a:path>
                <a:path w="3759200" h="3210560">
                  <a:moveTo>
                    <a:pt x="995680" y="3210052"/>
                  </a:moveTo>
                  <a:lnTo>
                    <a:pt x="2773426" y="3210052"/>
                  </a:lnTo>
                  <a:lnTo>
                    <a:pt x="2773426" y="0"/>
                  </a:lnTo>
                  <a:lnTo>
                    <a:pt x="995680" y="0"/>
                  </a:lnTo>
                  <a:lnTo>
                    <a:pt x="995680" y="3210052"/>
                  </a:lnTo>
                  <a:close/>
                </a:path>
                <a:path w="3759200" h="3210560">
                  <a:moveTo>
                    <a:pt x="0" y="2417572"/>
                  </a:moveTo>
                  <a:lnTo>
                    <a:pt x="3758691" y="2417572"/>
                  </a:lnTo>
                  <a:lnTo>
                    <a:pt x="3758691" y="782320"/>
                  </a:lnTo>
                  <a:lnTo>
                    <a:pt x="0" y="782320"/>
                  </a:lnTo>
                  <a:lnTo>
                    <a:pt x="0" y="2417572"/>
                  </a:lnTo>
                  <a:close/>
                </a:path>
              </a:pathLst>
            </a:custGeom>
            <a:ln w="38100">
              <a:solidFill>
                <a:srgbClr val="4985E8"/>
              </a:solidFill>
            </a:ln>
          </p:spPr>
          <p:txBody>
            <a:bodyPr wrap="square" lIns="0" tIns="0" rIns="0" bIns="0" rtlCol="0"/>
            <a:lstStyle/>
            <a:p>
              <a:endParaRPr/>
            </a:p>
          </p:txBody>
        </p:sp>
      </p:grpSp>
      <p:pic>
        <p:nvPicPr>
          <p:cNvPr id="13" name="object 13"/>
          <p:cNvPicPr/>
          <p:nvPr/>
        </p:nvPicPr>
        <p:blipFill>
          <a:blip r:embed="rId4" cstate="print"/>
          <a:stretch>
            <a:fillRect/>
          </a:stretch>
        </p:blipFill>
        <p:spPr>
          <a:xfrm>
            <a:off x="182879" y="1950720"/>
            <a:ext cx="3312160" cy="2875279"/>
          </a:xfrm>
          <a:prstGeom prst="rect">
            <a:avLst/>
          </a:prstGeom>
        </p:spPr>
      </p:pic>
      <p:grpSp>
        <p:nvGrpSpPr>
          <p:cNvPr id="14" name="object 14"/>
          <p:cNvGrpSpPr/>
          <p:nvPr/>
        </p:nvGrpSpPr>
        <p:grpSpPr>
          <a:xfrm>
            <a:off x="3708400" y="2489200"/>
            <a:ext cx="721360" cy="1807845"/>
            <a:chOff x="3708400" y="2489200"/>
            <a:chExt cx="721360" cy="1807845"/>
          </a:xfrm>
        </p:grpSpPr>
        <p:sp>
          <p:nvSpPr>
            <p:cNvPr id="15" name="object 15"/>
            <p:cNvSpPr/>
            <p:nvPr/>
          </p:nvSpPr>
          <p:spPr>
            <a:xfrm>
              <a:off x="3708400" y="2489200"/>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16" name="object 16"/>
            <p:cNvSpPr/>
            <p:nvPr/>
          </p:nvSpPr>
          <p:spPr>
            <a:xfrm>
              <a:off x="3713480" y="2494280"/>
              <a:ext cx="711200" cy="1798320"/>
            </a:xfrm>
            <a:custGeom>
              <a:avLst/>
              <a:gdLst/>
              <a:ahLst/>
              <a:cxnLst/>
              <a:rect l="l" t="t" r="r" b="b"/>
              <a:pathLst>
                <a:path w="711200" h="1798320">
                  <a:moveTo>
                    <a:pt x="0" y="0"/>
                  </a:moveTo>
                  <a:lnTo>
                    <a:pt x="711200" y="176784"/>
                  </a:lnTo>
                  <a:lnTo>
                    <a:pt x="711200" y="1621155"/>
                  </a:lnTo>
                  <a:lnTo>
                    <a:pt x="0" y="1797939"/>
                  </a:lnTo>
                  <a:lnTo>
                    <a:pt x="0" y="0"/>
                  </a:lnTo>
                  <a:close/>
                </a:path>
              </a:pathLst>
            </a:custGeom>
            <a:ln w="9525">
              <a:solidFill>
                <a:srgbClr val="666666"/>
              </a:solidFill>
            </a:ln>
          </p:spPr>
          <p:txBody>
            <a:bodyPr wrap="square" lIns="0" tIns="0" rIns="0" bIns="0" rtlCol="0"/>
            <a:lstStyle/>
            <a:p>
              <a:endParaRPr/>
            </a:p>
          </p:txBody>
        </p:sp>
      </p:grpSp>
      <p:sp>
        <p:nvSpPr>
          <p:cNvPr id="17" name="object 17"/>
          <p:cNvSpPr txBox="1"/>
          <p:nvPr/>
        </p:nvSpPr>
        <p:spPr>
          <a:xfrm>
            <a:off x="3780154" y="3254628"/>
            <a:ext cx="605790" cy="404495"/>
          </a:xfrm>
          <a:prstGeom prst="rect">
            <a:avLst/>
          </a:prstGeom>
        </p:spPr>
        <p:txBody>
          <a:bodyPr vert="horz" wrap="square" lIns="0" tIns="17145" rIns="0" bIns="0" rtlCol="0">
            <a:spAutoFit/>
          </a:bodyPr>
          <a:lstStyle/>
          <a:p>
            <a:pPr marL="12700">
              <a:lnSpc>
                <a:spcPct val="100000"/>
              </a:lnSpc>
              <a:spcBef>
                <a:spcPts val="135"/>
              </a:spcBef>
            </a:pPr>
            <a:r>
              <a:rPr sz="2450" spc="-25" dirty="0">
                <a:latin typeface="Calibri"/>
                <a:cs typeface="Calibri"/>
              </a:rPr>
              <a:t>CNN</a:t>
            </a:r>
            <a:endParaRPr sz="2450">
              <a:latin typeface="Calibri"/>
              <a:cs typeface="Calibri"/>
            </a:endParaRPr>
          </a:p>
        </p:txBody>
      </p:sp>
      <p:sp>
        <p:nvSpPr>
          <p:cNvPr id="18" name="object 18"/>
          <p:cNvSpPr txBox="1"/>
          <p:nvPr/>
        </p:nvSpPr>
        <p:spPr>
          <a:xfrm>
            <a:off x="436244" y="4897183"/>
            <a:ext cx="2429510" cy="790575"/>
          </a:xfrm>
          <a:prstGeom prst="rect">
            <a:avLst/>
          </a:prstGeom>
        </p:spPr>
        <p:txBody>
          <a:bodyPr vert="horz" wrap="square" lIns="0" tIns="3175" rIns="0" bIns="0" rtlCol="0">
            <a:spAutoFit/>
          </a:bodyPr>
          <a:lstStyle/>
          <a:p>
            <a:pPr marL="12700" marR="5080" indent="436880">
              <a:lnSpc>
                <a:spcPct val="103600"/>
              </a:lnSpc>
              <a:spcBef>
                <a:spcPts val="25"/>
              </a:spcBef>
            </a:pPr>
            <a:r>
              <a:rPr sz="2450" dirty="0">
                <a:latin typeface="Calibri"/>
                <a:cs typeface="Calibri"/>
              </a:rPr>
              <a:t>Input</a:t>
            </a:r>
            <a:r>
              <a:rPr sz="2450" spc="30" dirty="0">
                <a:latin typeface="Calibri"/>
                <a:cs typeface="Calibri"/>
              </a:rPr>
              <a:t> </a:t>
            </a:r>
            <a:r>
              <a:rPr sz="2450" spc="-10" dirty="0">
                <a:latin typeface="Calibri"/>
                <a:cs typeface="Calibri"/>
              </a:rPr>
              <a:t>Image </a:t>
            </a:r>
            <a:r>
              <a:rPr sz="2450" dirty="0">
                <a:latin typeface="Calibri"/>
                <a:cs typeface="Calibri"/>
              </a:rPr>
              <a:t>(e.g.</a:t>
            </a:r>
            <a:r>
              <a:rPr sz="2450" spc="50" dirty="0">
                <a:latin typeface="Calibri"/>
                <a:cs typeface="Calibri"/>
              </a:rPr>
              <a:t> </a:t>
            </a:r>
            <a:r>
              <a:rPr sz="2450" dirty="0">
                <a:latin typeface="Calibri"/>
                <a:cs typeface="Calibri"/>
              </a:rPr>
              <a:t>3</a:t>
            </a:r>
            <a:r>
              <a:rPr sz="2450" spc="6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640</a:t>
            </a:r>
            <a:r>
              <a:rPr sz="2450" spc="-30" dirty="0">
                <a:latin typeface="Calibri"/>
                <a:cs typeface="Calibri"/>
              </a:rPr>
              <a:t> </a:t>
            </a:r>
            <a:r>
              <a:rPr sz="2450" dirty="0">
                <a:latin typeface="Calibri"/>
                <a:cs typeface="Calibri"/>
              </a:rPr>
              <a:t>x</a:t>
            </a:r>
            <a:r>
              <a:rPr sz="2450" spc="-10" dirty="0">
                <a:latin typeface="Calibri"/>
                <a:cs typeface="Calibri"/>
              </a:rPr>
              <a:t> </a:t>
            </a:r>
            <a:r>
              <a:rPr sz="2450" spc="-20" dirty="0">
                <a:latin typeface="Calibri"/>
                <a:cs typeface="Calibri"/>
              </a:rPr>
              <a:t>480)</a:t>
            </a:r>
            <a:endParaRPr sz="2450">
              <a:latin typeface="Calibri"/>
              <a:cs typeface="Calibri"/>
            </a:endParaRPr>
          </a:p>
        </p:txBody>
      </p:sp>
      <p:sp>
        <p:nvSpPr>
          <p:cNvPr id="19" name="object 19"/>
          <p:cNvSpPr txBox="1"/>
          <p:nvPr/>
        </p:nvSpPr>
        <p:spPr>
          <a:xfrm>
            <a:off x="5297551" y="5189220"/>
            <a:ext cx="2432050" cy="791210"/>
          </a:xfrm>
          <a:prstGeom prst="rect">
            <a:avLst/>
          </a:prstGeom>
        </p:spPr>
        <p:txBody>
          <a:bodyPr vert="horz" wrap="square" lIns="0" tIns="3810" rIns="0" bIns="0" rtlCol="0">
            <a:spAutoFit/>
          </a:bodyPr>
          <a:lstStyle/>
          <a:p>
            <a:pPr marL="12700" marR="5080" indent="254000">
              <a:lnSpc>
                <a:spcPct val="103600"/>
              </a:lnSpc>
              <a:spcBef>
                <a:spcPts val="30"/>
              </a:spcBef>
            </a:pPr>
            <a:r>
              <a:rPr sz="2450" dirty="0">
                <a:latin typeface="Calibri"/>
                <a:cs typeface="Calibri"/>
              </a:rPr>
              <a:t>Image</a:t>
            </a:r>
            <a:r>
              <a:rPr sz="2450" spc="15" dirty="0">
                <a:latin typeface="Calibri"/>
                <a:cs typeface="Calibri"/>
              </a:rPr>
              <a:t> </a:t>
            </a:r>
            <a:r>
              <a:rPr sz="2450" spc="-10" dirty="0">
                <a:latin typeface="Calibri"/>
                <a:cs typeface="Calibri"/>
              </a:rPr>
              <a:t>features </a:t>
            </a:r>
            <a:r>
              <a:rPr sz="2450" dirty="0">
                <a:latin typeface="Calibri"/>
                <a:cs typeface="Calibri"/>
              </a:rPr>
              <a:t>(e.g.</a:t>
            </a:r>
            <a:r>
              <a:rPr sz="2450" spc="50" dirty="0">
                <a:latin typeface="Calibri"/>
                <a:cs typeface="Calibri"/>
              </a:rPr>
              <a:t> </a:t>
            </a:r>
            <a:r>
              <a:rPr sz="2450" dirty="0">
                <a:latin typeface="Calibri"/>
                <a:cs typeface="Calibri"/>
              </a:rPr>
              <a:t>512</a:t>
            </a:r>
            <a:r>
              <a:rPr sz="2450" spc="-30" dirty="0">
                <a:latin typeface="Calibri"/>
                <a:cs typeface="Calibri"/>
              </a:rPr>
              <a:t> </a:t>
            </a:r>
            <a:r>
              <a:rPr sz="2450" dirty="0">
                <a:latin typeface="Calibri"/>
                <a:cs typeface="Calibri"/>
              </a:rPr>
              <a:t>x</a:t>
            </a:r>
            <a:r>
              <a:rPr sz="2450" spc="5" dirty="0">
                <a:latin typeface="Calibri"/>
                <a:cs typeface="Calibri"/>
              </a:rPr>
              <a:t> </a:t>
            </a:r>
            <a:r>
              <a:rPr sz="2450" dirty="0">
                <a:latin typeface="Calibri"/>
                <a:cs typeface="Calibri"/>
              </a:rPr>
              <a:t>20</a:t>
            </a:r>
            <a:r>
              <a:rPr sz="2450" spc="-30" dirty="0">
                <a:latin typeface="Calibri"/>
                <a:cs typeface="Calibri"/>
              </a:rPr>
              <a:t> </a:t>
            </a:r>
            <a:r>
              <a:rPr sz="2450" dirty="0">
                <a:latin typeface="Calibri"/>
                <a:cs typeface="Calibri"/>
              </a:rPr>
              <a:t>x</a:t>
            </a:r>
            <a:r>
              <a:rPr sz="2450" spc="85" dirty="0">
                <a:latin typeface="Calibri"/>
                <a:cs typeface="Calibri"/>
              </a:rPr>
              <a:t> </a:t>
            </a:r>
            <a:r>
              <a:rPr sz="2450" spc="-25" dirty="0">
                <a:latin typeface="Calibri"/>
                <a:cs typeface="Calibri"/>
              </a:rPr>
              <a:t>15)</a:t>
            </a:r>
            <a:endParaRPr sz="2450">
              <a:latin typeface="Calibri"/>
              <a:cs typeface="Calibri"/>
            </a:endParaRPr>
          </a:p>
        </p:txBody>
      </p:sp>
      <p:sp>
        <p:nvSpPr>
          <p:cNvPr id="20" name="object 20"/>
          <p:cNvSpPr txBox="1"/>
          <p:nvPr/>
        </p:nvSpPr>
        <p:spPr>
          <a:xfrm>
            <a:off x="8199501" y="55181"/>
            <a:ext cx="3783329" cy="1511300"/>
          </a:xfrm>
          <a:prstGeom prst="rect">
            <a:avLst/>
          </a:prstGeom>
        </p:spPr>
        <p:txBody>
          <a:bodyPr vert="horz" wrap="square" lIns="0" tIns="1905" rIns="0" bIns="0" rtlCol="0">
            <a:spAutoFit/>
          </a:bodyPr>
          <a:lstStyle/>
          <a:p>
            <a:pPr marL="144145" marR="135255" algn="ctr">
              <a:lnSpc>
                <a:spcPct val="103000"/>
              </a:lnSpc>
              <a:spcBef>
                <a:spcPts val="15"/>
              </a:spcBef>
            </a:pPr>
            <a:r>
              <a:rPr sz="2400" b="1" dirty="0">
                <a:latin typeface="Calibri"/>
                <a:cs typeface="Calibri"/>
              </a:rPr>
              <a:t>RPN</a:t>
            </a:r>
            <a:r>
              <a:rPr sz="2400" dirty="0">
                <a:latin typeface="Calibri"/>
                <a:cs typeface="Calibri"/>
              </a:rPr>
              <a:t>:</a:t>
            </a:r>
            <a:r>
              <a:rPr sz="2400" spc="-65" dirty="0">
                <a:latin typeface="Calibri"/>
                <a:cs typeface="Calibri"/>
              </a:rPr>
              <a:t> </a:t>
            </a:r>
            <a:r>
              <a:rPr sz="2400" dirty="0">
                <a:latin typeface="Calibri"/>
                <a:cs typeface="Calibri"/>
              </a:rPr>
              <a:t>Classify</a:t>
            </a:r>
            <a:r>
              <a:rPr sz="2400" spc="-95" dirty="0">
                <a:latin typeface="Calibri"/>
                <a:cs typeface="Calibri"/>
              </a:rPr>
              <a:t> </a:t>
            </a:r>
            <a:r>
              <a:rPr sz="2400" dirty="0">
                <a:latin typeface="Calibri"/>
                <a:cs typeface="Calibri"/>
              </a:rPr>
              <a:t>each</a:t>
            </a:r>
            <a:r>
              <a:rPr sz="2400" spc="-35" dirty="0">
                <a:latin typeface="Calibri"/>
                <a:cs typeface="Calibri"/>
              </a:rPr>
              <a:t> </a:t>
            </a:r>
            <a:r>
              <a:rPr sz="2400" dirty="0">
                <a:latin typeface="Calibri"/>
                <a:cs typeface="Calibri"/>
              </a:rPr>
              <a:t>anchor</a:t>
            </a:r>
            <a:r>
              <a:rPr sz="2400" spc="-90" dirty="0">
                <a:latin typeface="Calibri"/>
                <a:cs typeface="Calibri"/>
              </a:rPr>
              <a:t> </a:t>
            </a:r>
            <a:r>
              <a:rPr sz="2400" spc="-25" dirty="0">
                <a:latin typeface="Calibri"/>
                <a:cs typeface="Calibri"/>
              </a:rPr>
              <a:t>as </a:t>
            </a:r>
            <a:r>
              <a:rPr sz="2400" dirty="0">
                <a:latin typeface="Calibri"/>
                <a:cs typeface="Calibri"/>
              </a:rPr>
              <a:t>object</a:t>
            </a:r>
            <a:r>
              <a:rPr sz="2400" spc="-45" dirty="0">
                <a:latin typeface="Calibri"/>
                <a:cs typeface="Calibri"/>
              </a:rPr>
              <a:t> </a:t>
            </a:r>
            <a:r>
              <a:rPr sz="2400" dirty="0">
                <a:latin typeface="Calibri"/>
                <a:cs typeface="Calibri"/>
              </a:rPr>
              <a:t>/</a:t>
            </a:r>
            <a:r>
              <a:rPr sz="2400" spc="-10" dirty="0">
                <a:latin typeface="Calibri"/>
                <a:cs typeface="Calibri"/>
              </a:rPr>
              <a:t> </a:t>
            </a:r>
            <a:r>
              <a:rPr sz="2400" dirty="0">
                <a:latin typeface="Calibri"/>
                <a:cs typeface="Calibri"/>
              </a:rPr>
              <a:t>not</a:t>
            </a:r>
            <a:r>
              <a:rPr sz="2400" spc="-45" dirty="0">
                <a:latin typeface="Calibri"/>
                <a:cs typeface="Calibri"/>
              </a:rPr>
              <a:t> </a:t>
            </a:r>
            <a:r>
              <a:rPr sz="2400" spc="-10" dirty="0">
                <a:latin typeface="Calibri"/>
                <a:cs typeface="Calibri"/>
              </a:rPr>
              <a:t>object</a:t>
            </a:r>
            <a:endParaRPr sz="2400">
              <a:latin typeface="Calibri"/>
              <a:cs typeface="Calibri"/>
            </a:endParaRPr>
          </a:p>
          <a:p>
            <a:pPr algn="ctr">
              <a:lnSpc>
                <a:spcPct val="100000"/>
              </a:lnSpc>
              <a:spcBef>
                <a:spcPts val="85"/>
              </a:spcBef>
            </a:pPr>
            <a:r>
              <a:rPr sz="2400" b="1" spc="-30" dirty="0">
                <a:latin typeface="Calibri"/>
                <a:cs typeface="Calibri"/>
              </a:rPr>
              <a:t>Single-</a:t>
            </a:r>
            <a:r>
              <a:rPr sz="2400" b="1" dirty="0">
                <a:latin typeface="Calibri"/>
                <a:cs typeface="Calibri"/>
              </a:rPr>
              <a:t>Stage</a:t>
            </a:r>
            <a:r>
              <a:rPr sz="2400" b="1" spc="15" dirty="0">
                <a:latin typeface="Calibri"/>
                <a:cs typeface="Calibri"/>
              </a:rPr>
              <a:t> </a:t>
            </a:r>
            <a:r>
              <a:rPr sz="2400" b="1" spc="-10" dirty="0">
                <a:latin typeface="Calibri"/>
                <a:cs typeface="Calibri"/>
              </a:rPr>
              <a:t>Detector</a:t>
            </a:r>
            <a:r>
              <a:rPr sz="2400" spc="-10" dirty="0">
                <a:latin typeface="Calibri"/>
                <a:cs typeface="Calibri"/>
              </a:rPr>
              <a:t>:</a:t>
            </a:r>
            <a:r>
              <a:rPr sz="2400" spc="-130" dirty="0">
                <a:latin typeface="Calibri"/>
                <a:cs typeface="Calibri"/>
              </a:rPr>
              <a:t> </a:t>
            </a:r>
            <a:r>
              <a:rPr sz="2400" spc="-10" dirty="0">
                <a:latin typeface="Calibri"/>
                <a:cs typeface="Calibri"/>
              </a:rPr>
              <a:t>Classify</a:t>
            </a:r>
            <a:endParaRPr sz="2400">
              <a:latin typeface="Calibri"/>
              <a:cs typeface="Calibri"/>
            </a:endParaRPr>
          </a:p>
          <a:p>
            <a:pPr marL="3810" algn="ctr">
              <a:lnSpc>
                <a:spcPct val="100000"/>
              </a:lnSpc>
              <a:spcBef>
                <a:spcPts val="5"/>
              </a:spcBef>
            </a:pPr>
            <a:r>
              <a:rPr sz="2400" dirty="0">
                <a:latin typeface="Calibri"/>
                <a:cs typeface="Calibri"/>
              </a:rPr>
              <a:t>each</a:t>
            </a:r>
            <a:r>
              <a:rPr sz="2400" spc="-45" dirty="0">
                <a:latin typeface="Calibri"/>
                <a:cs typeface="Calibri"/>
              </a:rPr>
              <a:t> </a:t>
            </a:r>
            <a:r>
              <a:rPr sz="2400" dirty="0">
                <a:latin typeface="Calibri"/>
                <a:cs typeface="Calibri"/>
              </a:rPr>
              <a:t>object</a:t>
            </a:r>
            <a:r>
              <a:rPr sz="2400" spc="-50" dirty="0">
                <a:latin typeface="Calibri"/>
                <a:cs typeface="Calibri"/>
              </a:rPr>
              <a:t> </a:t>
            </a:r>
            <a:r>
              <a:rPr sz="2400" dirty="0">
                <a:latin typeface="Calibri"/>
                <a:cs typeface="Calibri"/>
              </a:rPr>
              <a:t>as</a:t>
            </a:r>
            <a:r>
              <a:rPr sz="2400" spc="40" dirty="0">
                <a:latin typeface="Calibri"/>
                <a:cs typeface="Calibri"/>
              </a:rPr>
              <a:t> </a:t>
            </a:r>
            <a:r>
              <a:rPr sz="2400" dirty="0">
                <a:latin typeface="Calibri"/>
                <a:cs typeface="Calibri"/>
              </a:rPr>
              <a:t>one</a:t>
            </a:r>
            <a:r>
              <a:rPr sz="2400" spc="-55" dirty="0">
                <a:latin typeface="Calibri"/>
                <a:cs typeface="Calibri"/>
              </a:rPr>
              <a:t> </a:t>
            </a:r>
            <a:r>
              <a:rPr sz="2400" dirty="0">
                <a:latin typeface="Calibri"/>
                <a:cs typeface="Calibri"/>
              </a:rPr>
              <a:t>of</a:t>
            </a:r>
            <a:r>
              <a:rPr sz="2400" spc="-65" dirty="0">
                <a:latin typeface="Calibri"/>
                <a:cs typeface="Calibri"/>
              </a:rPr>
              <a:t> </a:t>
            </a:r>
            <a:r>
              <a:rPr sz="2400" spc="-50" dirty="0">
                <a:latin typeface="Calibri"/>
                <a:cs typeface="Calibri"/>
              </a:rPr>
              <a:t>C</a:t>
            </a:r>
            <a:endParaRPr sz="2400">
              <a:latin typeface="Calibri"/>
              <a:cs typeface="Calibri"/>
            </a:endParaRPr>
          </a:p>
        </p:txBody>
      </p:sp>
      <p:sp>
        <p:nvSpPr>
          <p:cNvPr id="21" name="object 21"/>
          <p:cNvSpPr txBox="1"/>
          <p:nvPr/>
        </p:nvSpPr>
        <p:spPr>
          <a:xfrm>
            <a:off x="580707" y="1094739"/>
            <a:ext cx="317817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Run</a:t>
            </a:r>
            <a:r>
              <a:rPr sz="2400" spc="-55" dirty="0">
                <a:latin typeface="Calibri"/>
                <a:cs typeface="Calibri"/>
              </a:rPr>
              <a:t> </a:t>
            </a:r>
            <a:r>
              <a:rPr sz="2400" dirty="0">
                <a:latin typeface="Calibri"/>
                <a:cs typeface="Calibri"/>
              </a:rPr>
              <a:t>backbone</a:t>
            </a:r>
            <a:r>
              <a:rPr sz="2400" spc="-120" dirty="0">
                <a:latin typeface="Calibri"/>
                <a:cs typeface="Calibri"/>
              </a:rPr>
              <a:t> </a:t>
            </a:r>
            <a:r>
              <a:rPr sz="2400" dirty="0">
                <a:latin typeface="Calibri"/>
                <a:cs typeface="Calibri"/>
              </a:rPr>
              <a:t>CNN</a:t>
            </a:r>
            <a:r>
              <a:rPr sz="2400" spc="-10" dirty="0">
                <a:latin typeface="Calibri"/>
                <a:cs typeface="Calibri"/>
              </a:rPr>
              <a:t> to</a:t>
            </a:r>
            <a:r>
              <a:rPr sz="2400" spc="-135" dirty="0">
                <a:latin typeface="Calibri"/>
                <a:cs typeface="Calibri"/>
              </a:rPr>
              <a:t> </a:t>
            </a:r>
            <a:r>
              <a:rPr sz="2400" spc="-25" dirty="0">
                <a:latin typeface="Calibri"/>
                <a:cs typeface="Calibri"/>
              </a:rPr>
              <a:t>get</a:t>
            </a:r>
            <a:endParaRPr sz="2400">
              <a:latin typeface="Calibri"/>
              <a:cs typeface="Calibri"/>
            </a:endParaRPr>
          </a:p>
        </p:txBody>
      </p:sp>
      <p:sp>
        <p:nvSpPr>
          <p:cNvPr id="22" name="object 22"/>
          <p:cNvSpPr txBox="1"/>
          <p:nvPr/>
        </p:nvSpPr>
        <p:spPr>
          <a:xfrm>
            <a:off x="580707" y="1463674"/>
            <a:ext cx="3848735" cy="392430"/>
          </a:xfrm>
          <a:prstGeom prst="rect">
            <a:avLst/>
          </a:prstGeom>
        </p:spPr>
        <p:txBody>
          <a:bodyPr vert="horz" wrap="square" lIns="0" tIns="13335" rIns="0" bIns="0" rtlCol="0">
            <a:spAutoFit/>
          </a:bodyPr>
          <a:lstStyle/>
          <a:p>
            <a:pPr marL="12700">
              <a:lnSpc>
                <a:spcPct val="100000"/>
              </a:lnSpc>
              <a:spcBef>
                <a:spcPts val="105"/>
              </a:spcBef>
            </a:pPr>
            <a:r>
              <a:rPr sz="2400" spc="-25" dirty="0">
                <a:latin typeface="Calibri"/>
                <a:cs typeface="Calibri"/>
              </a:rPr>
              <a:t>features</a:t>
            </a:r>
            <a:r>
              <a:rPr sz="2400" spc="-114" dirty="0">
                <a:latin typeface="Calibri"/>
                <a:cs typeface="Calibri"/>
              </a:rPr>
              <a:t> </a:t>
            </a:r>
            <a:r>
              <a:rPr sz="2400" dirty="0">
                <a:latin typeface="Calibri"/>
                <a:cs typeface="Calibri"/>
              </a:rPr>
              <a:t>aligned</a:t>
            </a:r>
            <a:r>
              <a:rPr sz="2400" spc="-15"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input</a:t>
            </a:r>
            <a:r>
              <a:rPr sz="2400" spc="-130" dirty="0">
                <a:latin typeface="Calibri"/>
                <a:cs typeface="Calibri"/>
              </a:rPr>
              <a:t> </a:t>
            </a:r>
            <a:r>
              <a:rPr sz="2400" spc="-10" dirty="0">
                <a:latin typeface="Calibri"/>
                <a:cs typeface="Calibri"/>
              </a:rPr>
              <a:t>image</a:t>
            </a:r>
            <a:endParaRPr sz="2400">
              <a:latin typeface="Calibri"/>
              <a:cs typeface="Calibri"/>
            </a:endParaRPr>
          </a:p>
        </p:txBody>
      </p:sp>
      <p:grpSp>
        <p:nvGrpSpPr>
          <p:cNvPr id="23" name="object 23"/>
          <p:cNvGrpSpPr/>
          <p:nvPr/>
        </p:nvGrpSpPr>
        <p:grpSpPr>
          <a:xfrm>
            <a:off x="8605519" y="2468879"/>
            <a:ext cx="1005840" cy="1807845"/>
            <a:chOff x="8605519" y="2468879"/>
            <a:chExt cx="1005840" cy="1807845"/>
          </a:xfrm>
        </p:grpSpPr>
        <p:pic>
          <p:nvPicPr>
            <p:cNvPr id="24" name="object 24"/>
            <p:cNvPicPr/>
            <p:nvPr/>
          </p:nvPicPr>
          <p:blipFill>
            <a:blip r:embed="rId5" cstate="print"/>
            <a:stretch>
              <a:fillRect/>
            </a:stretch>
          </p:blipFill>
          <p:spPr>
            <a:xfrm>
              <a:off x="9357359" y="2824479"/>
              <a:ext cx="254000" cy="71120"/>
            </a:xfrm>
            <a:prstGeom prst="rect">
              <a:avLst/>
            </a:prstGeom>
          </p:spPr>
        </p:pic>
        <p:sp>
          <p:nvSpPr>
            <p:cNvPr id="25" name="object 25"/>
            <p:cNvSpPr/>
            <p:nvPr/>
          </p:nvSpPr>
          <p:spPr>
            <a:xfrm>
              <a:off x="8605519" y="2468879"/>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26" name="object 26"/>
            <p:cNvSpPr/>
            <p:nvPr/>
          </p:nvSpPr>
          <p:spPr>
            <a:xfrm>
              <a:off x="8610599" y="2473959"/>
              <a:ext cx="711200" cy="1798320"/>
            </a:xfrm>
            <a:custGeom>
              <a:avLst/>
              <a:gdLst/>
              <a:ahLst/>
              <a:cxnLst/>
              <a:rect l="l" t="t" r="r" b="b"/>
              <a:pathLst>
                <a:path w="711200" h="1798320">
                  <a:moveTo>
                    <a:pt x="0" y="0"/>
                  </a:moveTo>
                  <a:lnTo>
                    <a:pt x="711200" y="176784"/>
                  </a:lnTo>
                  <a:lnTo>
                    <a:pt x="711200" y="1621154"/>
                  </a:lnTo>
                  <a:lnTo>
                    <a:pt x="0" y="1797939"/>
                  </a:lnTo>
                  <a:lnTo>
                    <a:pt x="0" y="0"/>
                  </a:lnTo>
                  <a:close/>
                </a:path>
              </a:pathLst>
            </a:custGeom>
            <a:ln w="9525">
              <a:solidFill>
                <a:srgbClr val="666666"/>
              </a:solidFill>
            </a:ln>
          </p:spPr>
          <p:txBody>
            <a:bodyPr wrap="square" lIns="0" tIns="0" rIns="0" bIns="0" rtlCol="0"/>
            <a:lstStyle/>
            <a:p>
              <a:endParaRPr/>
            </a:p>
          </p:txBody>
        </p:sp>
      </p:grpSp>
      <p:sp>
        <p:nvSpPr>
          <p:cNvPr id="27" name="object 27"/>
          <p:cNvSpPr txBox="1"/>
          <p:nvPr/>
        </p:nvSpPr>
        <p:spPr>
          <a:xfrm>
            <a:off x="8422640" y="1534731"/>
            <a:ext cx="334137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categories</a:t>
            </a:r>
            <a:r>
              <a:rPr sz="2400" spc="-180" dirty="0">
                <a:latin typeface="Calibri"/>
                <a:cs typeface="Calibri"/>
              </a:rPr>
              <a:t> </a:t>
            </a:r>
            <a:r>
              <a:rPr sz="2400" dirty="0">
                <a:latin typeface="Calibri"/>
                <a:cs typeface="Calibri"/>
              </a:rPr>
              <a:t>(or</a:t>
            </a:r>
            <a:r>
              <a:rPr sz="2400" spc="5" dirty="0">
                <a:latin typeface="Calibri"/>
                <a:cs typeface="Calibri"/>
              </a:rPr>
              <a:t> </a:t>
            </a:r>
            <a:r>
              <a:rPr sz="2400" spc="-10" dirty="0">
                <a:latin typeface="Calibri"/>
                <a:cs typeface="Calibri"/>
              </a:rPr>
              <a:t>background)</a:t>
            </a:r>
            <a:endParaRPr sz="2400">
              <a:latin typeface="Calibri"/>
              <a:cs typeface="Calibri"/>
            </a:endParaRPr>
          </a:p>
        </p:txBody>
      </p:sp>
      <p:sp>
        <p:nvSpPr>
          <p:cNvPr id="28" name="object 28"/>
          <p:cNvSpPr txBox="1"/>
          <p:nvPr/>
        </p:nvSpPr>
        <p:spPr>
          <a:xfrm>
            <a:off x="9642729" y="2226309"/>
            <a:ext cx="2334260" cy="781050"/>
          </a:xfrm>
          <a:prstGeom prst="rect">
            <a:avLst/>
          </a:prstGeom>
        </p:spPr>
        <p:txBody>
          <a:bodyPr vert="horz" wrap="square" lIns="0" tIns="17145" rIns="0" bIns="0" rtlCol="0">
            <a:spAutoFit/>
          </a:bodyPr>
          <a:lstStyle/>
          <a:p>
            <a:pPr marL="124460">
              <a:lnSpc>
                <a:spcPct val="100000"/>
              </a:lnSpc>
              <a:spcBef>
                <a:spcPts val="135"/>
              </a:spcBef>
            </a:pPr>
            <a:r>
              <a:rPr sz="2450" dirty="0">
                <a:latin typeface="Calibri"/>
                <a:cs typeface="Calibri"/>
              </a:rPr>
              <a:t>Anchor</a:t>
            </a:r>
            <a:r>
              <a:rPr sz="2450" spc="75" dirty="0">
                <a:latin typeface="Calibri"/>
                <a:cs typeface="Calibri"/>
              </a:rPr>
              <a:t> </a:t>
            </a:r>
            <a:r>
              <a:rPr sz="2450" spc="-10" dirty="0">
                <a:latin typeface="Calibri"/>
                <a:cs typeface="Calibri"/>
              </a:rPr>
              <a:t>category</a:t>
            </a:r>
            <a:endParaRPr sz="2450">
              <a:latin typeface="Calibri"/>
              <a:cs typeface="Calibri"/>
            </a:endParaRPr>
          </a:p>
          <a:p>
            <a:pPr marL="12700">
              <a:lnSpc>
                <a:spcPct val="100000"/>
              </a:lnSpc>
              <a:spcBef>
                <a:spcPts val="25"/>
              </a:spcBef>
            </a:pPr>
            <a:r>
              <a:rPr sz="2450" dirty="0">
                <a:latin typeface="Calibri"/>
                <a:cs typeface="Calibri"/>
              </a:rPr>
              <a:t>(C+1)</a:t>
            </a:r>
            <a:r>
              <a:rPr sz="2450" spc="-15"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K</a:t>
            </a:r>
            <a:r>
              <a:rPr sz="2450" spc="20" dirty="0">
                <a:latin typeface="Calibri"/>
                <a:cs typeface="Calibri"/>
              </a:rPr>
              <a:t> </a:t>
            </a:r>
            <a:r>
              <a:rPr sz="2450" dirty="0">
                <a:latin typeface="Calibri"/>
                <a:cs typeface="Calibri"/>
              </a:rPr>
              <a:t>x</a:t>
            </a:r>
            <a:r>
              <a:rPr sz="2450" spc="75" dirty="0">
                <a:latin typeface="Calibri"/>
                <a:cs typeface="Calibri"/>
              </a:rPr>
              <a:t> </a:t>
            </a:r>
            <a:r>
              <a:rPr sz="2450" dirty="0">
                <a:latin typeface="Calibri"/>
                <a:cs typeface="Calibri"/>
              </a:rPr>
              <a:t>20</a:t>
            </a:r>
            <a:r>
              <a:rPr sz="2450" spc="-35" dirty="0">
                <a:latin typeface="Calibri"/>
                <a:cs typeface="Calibri"/>
              </a:rPr>
              <a:t> </a:t>
            </a:r>
            <a:r>
              <a:rPr sz="2450" dirty="0">
                <a:latin typeface="Calibri"/>
                <a:cs typeface="Calibri"/>
              </a:rPr>
              <a:t>x</a:t>
            </a:r>
            <a:r>
              <a:rPr sz="2450" spc="-10" dirty="0">
                <a:latin typeface="Calibri"/>
                <a:cs typeface="Calibri"/>
              </a:rPr>
              <a:t> </a:t>
            </a:r>
            <a:r>
              <a:rPr sz="2450" spc="-25" dirty="0">
                <a:latin typeface="Calibri"/>
                <a:cs typeface="Calibri"/>
              </a:rPr>
              <a:t>15</a:t>
            </a:r>
            <a:endParaRPr sz="2450">
              <a:latin typeface="Calibri"/>
              <a:cs typeface="Calibri"/>
            </a:endParaRPr>
          </a:p>
        </p:txBody>
      </p:sp>
      <p:sp>
        <p:nvSpPr>
          <p:cNvPr id="29" name="object 29"/>
          <p:cNvSpPr txBox="1"/>
          <p:nvPr/>
        </p:nvSpPr>
        <p:spPr>
          <a:xfrm>
            <a:off x="8656319" y="3131819"/>
            <a:ext cx="651510" cy="392430"/>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p:txBody>
      </p:sp>
      <p:sp>
        <p:nvSpPr>
          <p:cNvPr id="30" name="object 30"/>
          <p:cNvSpPr txBox="1"/>
          <p:nvPr/>
        </p:nvSpPr>
        <p:spPr>
          <a:xfrm>
            <a:off x="9968230" y="3569334"/>
            <a:ext cx="1988820" cy="781050"/>
          </a:xfrm>
          <a:prstGeom prst="rect">
            <a:avLst/>
          </a:prstGeom>
        </p:spPr>
        <p:txBody>
          <a:bodyPr vert="horz" wrap="square" lIns="0" tIns="17145" rIns="0" bIns="0" rtlCol="0">
            <a:spAutoFit/>
          </a:bodyPr>
          <a:lstStyle/>
          <a:p>
            <a:pPr marL="33020">
              <a:lnSpc>
                <a:spcPct val="100000"/>
              </a:lnSpc>
              <a:spcBef>
                <a:spcPts val="135"/>
              </a:spcBef>
            </a:pPr>
            <a:r>
              <a:rPr sz="2450" spc="-20" dirty="0">
                <a:latin typeface="Calibri"/>
                <a:cs typeface="Calibri"/>
              </a:rPr>
              <a:t>Box</a:t>
            </a:r>
            <a:r>
              <a:rPr sz="2450" spc="-120" dirty="0">
                <a:latin typeface="Calibri"/>
                <a:cs typeface="Calibri"/>
              </a:rPr>
              <a:t> </a:t>
            </a:r>
            <a:r>
              <a:rPr sz="2450" spc="-10" dirty="0">
                <a:latin typeface="Calibri"/>
                <a:cs typeface="Calibri"/>
              </a:rPr>
              <a:t>transforms</a:t>
            </a:r>
            <a:endParaRPr sz="2450">
              <a:latin typeface="Calibri"/>
              <a:cs typeface="Calibri"/>
            </a:endParaRPr>
          </a:p>
          <a:p>
            <a:pPr marL="12700">
              <a:lnSpc>
                <a:spcPct val="100000"/>
              </a:lnSpc>
              <a:spcBef>
                <a:spcPts val="25"/>
              </a:spcBef>
            </a:pPr>
            <a:r>
              <a:rPr sz="2450" b="1" dirty="0">
                <a:latin typeface="Calibri"/>
                <a:cs typeface="Calibri"/>
              </a:rPr>
              <a:t>C</a:t>
            </a:r>
            <a:r>
              <a:rPr sz="2450" b="1" spc="-15"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4K</a:t>
            </a:r>
            <a:r>
              <a:rPr sz="2450" spc="2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20</a:t>
            </a:r>
            <a:r>
              <a:rPr sz="2450" spc="-35" dirty="0">
                <a:latin typeface="Calibri"/>
                <a:cs typeface="Calibri"/>
              </a:rPr>
              <a:t> </a:t>
            </a:r>
            <a:r>
              <a:rPr sz="2450" dirty="0">
                <a:latin typeface="Calibri"/>
                <a:cs typeface="Calibri"/>
              </a:rPr>
              <a:t>x</a:t>
            </a:r>
            <a:r>
              <a:rPr sz="2450" spc="80" dirty="0">
                <a:latin typeface="Calibri"/>
                <a:cs typeface="Calibri"/>
              </a:rPr>
              <a:t> </a:t>
            </a:r>
            <a:r>
              <a:rPr sz="2450" spc="-25" dirty="0">
                <a:latin typeface="Calibri"/>
                <a:cs typeface="Calibri"/>
              </a:rPr>
              <a:t>15</a:t>
            </a:r>
            <a:endParaRPr sz="2450">
              <a:latin typeface="Calibri"/>
              <a:cs typeface="Calibri"/>
            </a:endParaRPr>
          </a:p>
        </p:txBody>
      </p:sp>
      <p:sp>
        <p:nvSpPr>
          <p:cNvPr id="31" name="object 31"/>
          <p:cNvSpPr/>
          <p:nvPr/>
        </p:nvSpPr>
        <p:spPr>
          <a:xfrm>
            <a:off x="9337040" y="3810000"/>
            <a:ext cx="568960" cy="71120"/>
          </a:xfrm>
          <a:custGeom>
            <a:avLst/>
            <a:gdLst/>
            <a:ahLst/>
            <a:cxnLst/>
            <a:rect l="l" t="t" r="r" b="b"/>
            <a:pathLst>
              <a:path w="568959" h="71120">
                <a:moveTo>
                  <a:pt x="492125" y="0"/>
                </a:moveTo>
                <a:lnTo>
                  <a:pt x="492125" y="26669"/>
                </a:lnTo>
                <a:lnTo>
                  <a:pt x="0" y="26669"/>
                </a:lnTo>
                <a:lnTo>
                  <a:pt x="0" y="44450"/>
                </a:lnTo>
                <a:lnTo>
                  <a:pt x="492125" y="44450"/>
                </a:lnTo>
                <a:lnTo>
                  <a:pt x="492125" y="71119"/>
                </a:lnTo>
                <a:lnTo>
                  <a:pt x="568578" y="35560"/>
                </a:lnTo>
                <a:lnTo>
                  <a:pt x="492125" y="0"/>
                </a:lnTo>
                <a:close/>
              </a:path>
            </a:pathLst>
          </a:custGeom>
          <a:solidFill>
            <a:srgbClr val="44536A"/>
          </a:solidFill>
        </p:spPr>
        <p:txBody>
          <a:bodyPr wrap="square" lIns="0" tIns="0" rIns="0" bIns="0" rtlCol="0"/>
          <a:lstStyle/>
          <a:p>
            <a:endParaRPr/>
          </a:p>
        </p:txBody>
      </p:sp>
      <p:sp>
        <p:nvSpPr>
          <p:cNvPr id="32" name="object 32"/>
          <p:cNvSpPr txBox="1"/>
          <p:nvPr/>
        </p:nvSpPr>
        <p:spPr>
          <a:xfrm>
            <a:off x="8359775" y="4709160"/>
            <a:ext cx="3395345" cy="1490980"/>
          </a:xfrm>
          <a:prstGeom prst="rect">
            <a:avLst/>
          </a:prstGeom>
        </p:spPr>
        <p:txBody>
          <a:bodyPr vert="horz" wrap="square" lIns="0" tIns="13335" rIns="0" bIns="0" rtlCol="0">
            <a:spAutoFit/>
          </a:bodyPr>
          <a:lstStyle/>
          <a:p>
            <a:pPr marL="12700" marR="5080">
              <a:lnSpc>
                <a:spcPct val="100000"/>
              </a:lnSpc>
              <a:spcBef>
                <a:spcPts val="105"/>
              </a:spcBef>
            </a:pPr>
            <a:r>
              <a:rPr sz="2400" dirty="0">
                <a:latin typeface="Calibri"/>
                <a:cs typeface="Calibri"/>
              </a:rPr>
              <a:t>Sometimes</a:t>
            </a:r>
            <a:r>
              <a:rPr sz="2400" spc="-110" dirty="0">
                <a:latin typeface="Calibri"/>
                <a:cs typeface="Calibri"/>
              </a:rPr>
              <a:t> </a:t>
            </a:r>
            <a:r>
              <a:rPr sz="2400" dirty="0">
                <a:latin typeface="Calibri"/>
                <a:cs typeface="Calibri"/>
              </a:rPr>
              <a:t>use</a:t>
            </a:r>
            <a:r>
              <a:rPr sz="2400" spc="-15" dirty="0">
                <a:latin typeface="Calibri"/>
                <a:cs typeface="Calibri"/>
              </a:rPr>
              <a:t> </a:t>
            </a:r>
            <a:r>
              <a:rPr sz="2400" b="1" spc="-10" dirty="0">
                <a:latin typeface="Calibri"/>
                <a:cs typeface="Calibri"/>
              </a:rPr>
              <a:t>category- </a:t>
            </a:r>
            <a:r>
              <a:rPr sz="2400" b="1" dirty="0">
                <a:latin typeface="Calibri"/>
                <a:cs typeface="Calibri"/>
              </a:rPr>
              <a:t>specific </a:t>
            </a:r>
            <a:r>
              <a:rPr sz="2400" b="1" spc="-10" dirty="0">
                <a:latin typeface="Calibri"/>
                <a:cs typeface="Calibri"/>
              </a:rPr>
              <a:t>regression</a:t>
            </a:r>
            <a:r>
              <a:rPr sz="2400" spc="-10" dirty="0">
                <a:latin typeface="Calibri"/>
                <a:cs typeface="Calibri"/>
              </a:rPr>
              <a:t>:</a:t>
            </a:r>
            <a:r>
              <a:rPr sz="2400" spc="-135" dirty="0">
                <a:latin typeface="Calibri"/>
                <a:cs typeface="Calibri"/>
              </a:rPr>
              <a:t> </a:t>
            </a:r>
            <a:r>
              <a:rPr sz="2400" spc="-10" dirty="0">
                <a:latin typeface="Calibri"/>
                <a:cs typeface="Calibri"/>
              </a:rPr>
              <a:t>Predict </a:t>
            </a:r>
            <a:r>
              <a:rPr sz="2400" spc="-20" dirty="0">
                <a:latin typeface="Calibri"/>
                <a:cs typeface="Calibri"/>
              </a:rPr>
              <a:t>different</a:t>
            </a:r>
            <a:r>
              <a:rPr sz="2400" spc="-215" dirty="0">
                <a:latin typeface="Calibri"/>
                <a:cs typeface="Calibri"/>
              </a:rPr>
              <a:t> </a:t>
            </a:r>
            <a:r>
              <a:rPr sz="2400" dirty="0">
                <a:latin typeface="Calibri"/>
                <a:cs typeface="Calibri"/>
              </a:rPr>
              <a:t>box</a:t>
            </a:r>
            <a:r>
              <a:rPr sz="2400" spc="-85" dirty="0">
                <a:latin typeface="Calibri"/>
                <a:cs typeface="Calibri"/>
              </a:rPr>
              <a:t> </a:t>
            </a:r>
            <a:r>
              <a:rPr sz="2400" spc="-20" dirty="0">
                <a:latin typeface="Calibri"/>
                <a:cs typeface="Calibri"/>
              </a:rPr>
              <a:t>transforms</a:t>
            </a:r>
            <a:r>
              <a:rPr sz="2400" spc="-45" dirty="0">
                <a:latin typeface="Calibri"/>
                <a:cs typeface="Calibri"/>
              </a:rPr>
              <a:t> </a:t>
            </a:r>
            <a:r>
              <a:rPr sz="2400" spc="-25" dirty="0">
                <a:latin typeface="Calibri"/>
                <a:cs typeface="Calibri"/>
              </a:rPr>
              <a:t>for </a:t>
            </a:r>
            <a:r>
              <a:rPr sz="2400" dirty="0">
                <a:latin typeface="Calibri"/>
                <a:cs typeface="Calibri"/>
              </a:rPr>
              <a:t>each</a:t>
            </a:r>
            <a:r>
              <a:rPr sz="2400" spc="-55" dirty="0">
                <a:latin typeface="Calibri"/>
                <a:cs typeface="Calibri"/>
              </a:rPr>
              <a:t> </a:t>
            </a:r>
            <a:r>
              <a:rPr sz="2400" spc="-10" dirty="0">
                <a:latin typeface="Calibri"/>
                <a:cs typeface="Calibri"/>
              </a:rPr>
              <a:t>category</a:t>
            </a:r>
            <a:endParaRPr sz="2400">
              <a:latin typeface="Calibri"/>
              <a:cs typeface="Calibri"/>
            </a:endParaRPr>
          </a:p>
        </p:txBody>
      </p:sp>
      <p:sp>
        <p:nvSpPr>
          <p:cNvPr id="33" name="object 33"/>
          <p:cNvSpPr txBox="1"/>
          <p:nvPr/>
        </p:nvSpPr>
        <p:spPr>
          <a:xfrm>
            <a:off x="38417" y="5826125"/>
            <a:ext cx="4721225" cy="509905"/>
          </a:xfrm>
          <a:prstGeom prst="rect">
            <a:avLst/>
          </a:prstGeom>
        </p:spPr>
        <p:txBody>
          <a:bodyPr vert="horz" wrap="square" lIns="0" tIns="11430" rIns="0" bIns="0" rtlCol="0">
            <a:spAutoFit/>
          </a:bodyPr>
          <a:lstStyle/>
          <a:p>
            <a:pPr marL="12700">
              <a:lnSpc>
                <a:spcPct val="100000"/>
              </a:lnSpc>
              <a:spcBef>
                <a:spcPts val="90"/>
              </a:spcBef>
            </a:pPr>
            <a:r>
              <a:rPr sz="1050" dirty="0">
                <a:latin typeface="Calibri"/>
                <a:cs typeface="Calibri"/>
              </a:rPr>
              <a:t>Redmon</a:t>
            </a:r>
            <a:r>
              <a:rPr sz="1050" spc="100" dirty="0">
                <a:latin typeface="Calibri"/>
                <a:cs typeface="Calibri"/>
              </a:rPr>
              <a:t> </a:t>
            </a:r>
            <a:r>
              <a:rPr sz="1050" dirty="0">
                <a:latin typeface="Calibri"/>
                <a:cs typeface="Calibri"/>
              </a:rPr>
              <a:t>et</a:t>
            </a:r>
            <a:r>
              <a:rPr sz="1050" spc="50" dirty="0">
                <a:latin typeface="Calibri"/>
                <a:cs typeface="Calibri"/>
              </a:rPr>
              <a:t> </a:t>
            </a:r>
            <a:r>
              <a:rPr sz="1050" dirty="0">
                <a:latin typeface="Calibri"/>
                <a:cs typeface="Calibri"/>
              </a:rPr>
              <a:t>al,</a:t>
            </a:r>
            <a:r>
              <a:rPr sz="1050" spc="-100" dirty="0">
                <a:latin typeface="Calibri"/>
                <a:cs typeface="Calibri"/>
              </a:rPr>
              <a:t> </a:t>
            </a:r>
            <a:r>
              <a:rPr sz="1050" dirty="0">
                <a:latin typeface="Calibri"/>
                <a:cs typeface="Calibri"/>
              </a:rPr>
              <a:t>“You</a:t>
            </a:r>
            <a:r>
              <a:rPr sz="1050" spc="95" dirty="0">
                <a:latin typeface="Calibri"/>
                <a:cs typeface="Calibri"/>
              </a:rPr>
              <a:t> </a:t>
            </a:r>
            <a:r>
              <a:rPr sz="1050" dirty="0">
                <a:latin typeface="Calibri"/>
                <a:cs typeface="Calibri"/>
              </a:rPr>
              <a:t>Only</a:t>
            </a:r>
            <a:r>
              <a:rPr sz="1050" spc="-70" dirty="0">
                <a:latin typeface="Calibri"/>
                <a:cs typeface="Calibri"/>
              </a:rPr>
              <a:t> </a:t>
            </a:r>
            <a:r>
              <a:rPr sz="1050" dirty="0">
                <a:latin typeface="Calibri"/>
                <a:cs typeface="Calibri"/>
              </a:rPr>
              <a:t>Look Once:</a:t>
            </a:r>
            <a:r>
              <a:rPr sz="1050" spc="-30" dirty="0">
                <a:latin typeface="Calibri"/>
                <a:cs typeface="Calibri"/>
              </a:rPr>
              <a:t> </a:t>
            </a:r>
            <a:r>
              <a:rPr sz="1050" dirty="0">
                <a:latin typeface="Calibri"/>
                <a:cs typeface="Calibri"/>
              </a:rPr>
              <a:t>Unified,</a:t>
            </a:r>
            <a:r>
              <a:rPr sz="1050" spc="-20" dirty="0">
                <a:latin typeface="Calibri"/>
                <a:cs typeface="Calibri"/>
              </a:rPr>
              <a:t> </a:t>
            </a:r>
            <a:r>
              <a:rPr sz="1050" dirty="0">
                <a:latin typeface="Calibri"/>
                <a:cs typeface="Calibri"/>
              </a:rPr>
              <a:t>Real-Time</a:t>
            </a:r>
            <a:r>
              <a:rPr sz="1050" spc="-35" dirty="0">
                <a:latin typeface="Calibri"/>
                <a:cs typeface="Calibri"/>
              </a:rPr>
              <a:t> </a:t>
            </a:r>
            <a:r>
              <a:rPr sz="1050" dirty="0">
                <a:latin typeface="Calibri"/>
                <a:cs typeface="Calibri"/>
              </a:rPr>
              <a:t>Object</a:t>
            </a:r>
            <a:r>
              <a:rPr sz="1050" spc="-100" dirty="0">
                <a:latin typeface="Calibri"/>
                <a:cs typeface="Calibri"/>
              </a:rPr>
              <a:t> </a:t>
            </a:r>
            <a:r>
              <a:rPr sz="1050" dirty="0">
                <a:latin typeface="Calibri"/>
                <a:cs typeface="Calibri"/>
              </a:rPr>
              <a:t>Detection”,</a:t>
            </a:r>
            <a:r>
              <a:rPr sz="1050" spc="145" dirty="0">
                <a:latin typeface="Calibri"/>
                <a:cs typeface="Calibri"/>
              </a:rPr>
              <a:t> </a:t>
            </a:r>
            <a:r>
              <a:rPr sz="1050" dirty="0">
                <a:latin typeface="Calibri"/>
                <a:cs typeface="Calibri"/>
              </a:rPr>
              <a:t>CVPR </a:t>
            </a:r>
            <a:r>
              <a:rPr sz="1050" spc="-20" dirty="0">
                <a:latin typeface="Calibri"/>
                <a:cs typeface="Calibri"/>
              </a:rPr>
              <a:t>2016</a:t>
            </a:r>
            <a:endParaRPr sz="1050">
              <a:latin typeface="Calibri"/>
              <a:cs typeface="Calibri"/>
            </a:endParaRPr>
          </a:p>
          <a:p>
            <a:pPr marL="12700">
              <a:lnSpc>
                <a:spcPct val="100000"/>
              </a:lnSpc>
              <a:spcBef>
                <a:spcPts val="25"/>
              </a:spcBef>
            </a:pPr>
            <a:r>
              <a:rPr sz="1050" dirty="0">
                <a:latin typeface="Calibri"/>
                <a:cs typeface="Calibri"/>
              </a:rPr>
              <a:t>Liu</a:t>
            </a:r>
            <a:r>
              <a:rPr sz="1050" spc="-50" dirty="0">
                <a:latin typeface="Calibri"/>
                <a:cs typeface="Calibri"/>
              </a:rPr>
              <a:t> </a:t>
            </a:r>
            <a:r>
              <a:rPr sz="1050" dirty="0">
                <a:latin typeface="Calibri"/>
                <a:cs typeface="Calibri"/>
              </a:rPr>
              <a:t>et</a:t>
            </a:r>
            <a:r>
              <a:rPr sz="1050" spc="85" dirty="0">
                <a:latin typeface="Calibri"/>
                <a:cs typeface="Calibri"/>
              </a:rPr>
              <a:t> </a:t>
            </a:r>
            <a:r>
              <a:rPr sz="1050" dirty="0">
                <a:latin typeface="Calibri"/>
                <a:cs typeface="Calibri"/>
              </a:rPr>
              <a:t>al,</a:t>
            </a:r>
            <a:r>
              <a:rPr sz="1050" spc="-80" dirty="0">
                <a:latin typeface="Calibri"/>
                <a:cs typeface="Calibri"/>
              </a:rPr>
              <a:t> </a:t>
            </a:r>
            <a:r>
              <a:rPr sz="1050" dirty="0">
                <a:latin typeface="Calibri"/>
                <a:cs typeface="Calibri"/>
              </a:rPr>
              <a:t>“SSD:</a:t>
            </a:r>
            <a:r>
              <a:rPr sz="1050" spc="75" dirty="0">
                <a:latin typeface="Calibri"/>
                <a:cs typeface="Calibri"/>
              </a:rPr>
              <a:t> </a:t>
            </a:r>
            <a:r>
              <a:rPr sz="1050" dirty="0">
                <a:latin typeface="Calibri"/>
                <a:cs typeface="Calibri"/>
              </a:rPr>
              <a:t>Single-Shot</a:t>
            </a:r>
            <a:r>
              <a:rPr sz="1050" spc="-90" dirty="0">
                <a:latin typeface="Calibri"/>
                <a:cs typeface="Calibri"/>
              </a:rPr>
              <a:t> </a:t>
            </a:r>
            <a:r>
              <a:rPr sz="1050" dirty="0">
                <a:latin typeface="Calibri"/>
                <a:cs typeface="Calibri"/>
              </a:rPr>
              <a:t>MultiBox</a:t>
            </a:r>
            <a:r>
              <a:rPr sz="1050" spc="-40" dirty="0">
                <a:latin typeface="Calibri"/>
                <a:cs typeface="Calibri"/>
              </a:rPr>
              <a:t> </a:t>
            </a:r>
            <a:r>
              <a:rPr sz="1050" spc="-10" dirty="0">
                <a:latin typeface="Calibri"/>
                <a:cs typeface="Calibri"/>
              </a:rPr>
              <a:t>Detector”,</a:t>
            </a:r>
            <a:r>
              <a:rPr sz="1050" spc="185" dirty="0">
                <a:latin typeface="Calibri"/>
                <a:cs typeface="Calibri"/>
              </a:rPr>
              <a:t> </a:t>
            </a:r>
            <a:r>
              <a:rPr sz="1050" spc="-10" dirty="0">
                <a:latin typeface="Calibri"/>
                <a:cs typeface="Calibri"/>
              </a:rPr>
              <a:t>ECCV</a:t>
            </a:r>
            <a:r>
              <a:rPr sz="1050" spc="-15" dirty="0">
                <a:latin typeface="Calibri"/>
                <a:cs typeface="Calibri"/>
              </a:rPr>
              <a:t> </a:t>
            </a:r>
            <a:r>
              <a:rPr sz="1050" spc="-20" dirty="0">
                <a:latin typeface="Calibri"/>
                <a:cs typeface="Calibri"/>
              </a:rPr>
              <a:t>2016</a:t>
            </a:r>
            <a:endParaRPr sz="1050">
              <a:latin typeface="Calibri"/>
              <a:cs typeface="Calibri"/>
            </a:endParaRPr>
          </a:p>
          <a:p>
            <a:pPr marL="12700">
              <a:lnSpc>
                <a:spcPct val="100000"/>
              </a:lnSpc>
              <a:spcBef>
                <a:spcPts val="20"/>
              </a:spcBef>
            </a:pPr>
            <a:r>
              <a:rPr sz="1050" dirty="0">
                <a:latin typeface="Calibri"/>
                <a:cs typeface="Calibri"/>
              </a:rPr>
              <a:t>Lin</a:t>
            </a:r>
            <a:r>
              <a:rPr sz="1050" spc="40" dirty="0">
                <a:latin typeface="Calibri"/>
                <a:cs typeface="Calibri"/>
              </a:rPr>
              <a:t> </a:t>
            </a:r>
            <a:r>
              <a:rPr sz="1050" dirty="0">
                <a:latin typeface="Calibri"/>
                <a:cs typeface="Calibri"/>
              </a:rPr>
              <a:t>et</a:t>
            </a:r>
            <a:r>
              <a:rPr sz="1050" spc="85" dirty="0">
                <a:latin typeface="Calibri"/>
                <a:cs typeface="Calibri"/>
              </a:rPr>
              <a:t> </a:t>
            </a:r>
            <a:r>
              <a:rPr sz="1050" dirty="0">
                <a:latin typeface="Calibri"/>
                <a:cs typeface="Calibri"/>
              </a:rPr>
              <a:t>al,</a:t>
            </a:r>
            <a:r>
              <a:rPr sz="1050" spc="-85" dirty="0">
                <a:latin typeface="Calibri"/>
                <a:cs typeface="Calibri"/>
              </a:rPr>
              <a:t> </a:t>
            </a:r>
            <a:r>
              <a:rPr sz="1050" dirty="0">
                <a:latin typeface="Calibri"/>
                <a:cs typeface="Calibri"/>
              </a:rPr>
              <a:t>“Focal</a:t>
            </a:r>
            <a:r>
              <a:rPr sz="1050" spc="35" dirty="0">
                <a:latin typeface="Calibri"/>
                <a:cs typeface="Calibri"/>
              </a:rPr>
              <a:t> </a:t>
            </a:r>
            <a:r>
              <a:rPr sz="1050" dirty="0">
                <a:latin typeface="Calibri"/>
                <a:cs typeface="Calibri"/>
              </a:rPr>
              <a:t>Loss</a:t>
            </a:r>
            <a:r>
              <a:rPr sz="1050" spc="15" dirty="0">
                <a:latin typeface="Calibri"/>
                <a:cs typeface="Calibri"/>
              </a:rPr>
              <a:t> </a:t>
            </a:r>
            <a:r>
              <a:rPr sz="1050" dirty="0">
                <a:latin typeface="Calibri"/>
                <a:cs typeface="Calibri"/>
              </a:rPr>
              <a:t>for</a:t>
            </a:r>
            <a:r>
              <a:rPr sz="1050" spc="-15" dirty="0">
                <a:latin typeface="Calibri"/>
                <a:cs typeface="Calibri"/>
              </a:rPr>
              <a:t> </a:t>
            </a:r>
            <a:r>
              <a:rPr sz="1050" dirty="0">
                <a:latin typeface="Calibri"/>
                <a:cs typeface="Calibri"/>
              </a:rPr>
              <a:t>Dense</a:t>
            </a:r>
            <a:r>
              <a:rPr sz="1050" spc="-105" dirty="0">
                <a:latin typeface="Calibri"/>
                <a:cs typeface="Calibri"/>
              </a:rPr>
              <a:t> </a:t>
            </a:r>
            <a:r>
              <a:rPr sz="1050" dirty="0">
                <a:latin typeface="Calibri"/>
                <a:cs typeface="Calibri"/>
              </a:rPr>
              <a:t>Object</a:t>
            </a:r>
            <a:r>
              <a:rPr sz="1050" spc="-80" dirty="0">
                <a:latin typeface="Calibri"/>
                <a:cs typeface="Calibri"/>
              </a:rPr>
              <a:t> </a:t>
            </a:r>
            <a:r>
              <a:rPr sz="1050" spc="-10" dirty="0">
                <a:latin typeface="Calibri"/>
                <a:cs typeface="Calibri"/>
              </a:rPr>
              <a:t>Detection”,</a:t>
            </a:r>
            <a:r>
              <a:rPr sz="1050" spc="90" dirty="0">
                <a:latin typeface="Calibri"/>
                <a:cs typeface="Calibri"/>
              </a:rPr>
              <a:t> </a:t>
            </a:r>
            <a:r>
              <a:rPr sz="1050" dirty="0">
                <a:latin typeface="Calibri"/>
                <a:cs typeface="Calibri"/>
              </a:rPr>
              <a:t>ICCV</a:t>
            </a:r>
            <a:r>
              <a:rPr sz="1050" spc="10" dirty="0">
                <a:latin typeface="Calibri"/>
                <a:cs typeface="Calibri"/>
              </a:rPr>
              <a:t> </a:t>
            </a:r>
            <a:r>
              <a:rPr sz="1050" spc="-20" dirty="0">
                <a:latin typeface="Calibri"/>
                <a:cs typeface="Calibri"/>
              </a:rPr>
              <a:t>2017</a:t>
            </a:r>
            <a:endParaRPr sz="1050">
              <a:latin typeface="Calibri"/>
              <a:cs typeface="Calibri"/>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602605" cy="1368425"/>
          </a:xfrm>
          <a:prstGeom prst="rect">
            <a:avLst/>
          </a:prstGeom>
        </p:spPr>
        <p:txBody>
          <a:bodyPr vert="horz" wrap="square" lIns="0" tIns="13335" rIns="0" bIns="0" rtlCol="0">
            <a:spAutoFit/>
          </a:bodyPr>
          <a:lstStyle/>
          <a:p>
            <a:pPr marL="12700" marR="5080">
              <a:lnSpc>
                <a:spcPct val="100000"/>
              </a:lnSpc>
              <a:spcBef>
                <a:spcPts val="105"/>
              </a:spcBef>
            </a:pPr>
            <a:r>
              <a:rPr dirty="0"/>
              <a:t>Object</a:t>
            </a:r>
            <a:r>
              <a:rPr spc="-110" dirty="0"/>
              <a:t> </a:t>
            </a:r>
            <a:r>
              <a:rPr dirty="0"/>
              <a:t>Detection:</a:t>
            </a:r>
            <a:r>
              <a:rPr spc="-110" dirty="0"/>
              <a:t> </a:t>
            </a:r>
            <a:r>
              <a:rPr dirty="0"/>
              <a:t>Lots</a:t>
            </a:r>
            <a:r>
              <a:rPr spc="-40" dirty="0"/>
              <a:t> </a:t>
            </a:r>
            <a:r>
              <a:rPr spc="-25" dirty="0"/>
              <a:t>of </a:t>
            </a:r>
            <a:r>
              <a:rPr spc="-10" dirty="0"/>
              <a:t>variables!</a:t>
            </a:r>
          </a:p>
        </p:txBody>
      </p:sp>
      <p:pic>
        <p:nvPicPr>
          <p:cNvPr id="3" name="object 3"/>
          <p:cNvPicPr/>
          <p:nvPr/>
        </p:nvPicPr>
        <p:blipFill>
          <a:blip r:embed="rId2" cstate="print"/>
          <a:stretch>
            <a:fillRect/>
          </a:stretch>
        </p:blipFill>
        <p:spPr>
          <a:xfrm>
            <a:off x="345440" y="1209040"/>
            <a:ext cx="8006080" cy="4785359"/>
          </a:xfrm>
          <a:prstGeom prst="rect">
            <a:avLst/>
          </a:prstGeom>
        </p:spPr>
      </p:pic>
      <p:sp>
        <p:nvSpPr>
          <p:cNvPr id="4" name="object 4"/>
          <p:cNvSpPr txBox="1"/>
          <p:nvPr/>
        </p:nvSpPr>
        <p:spPr>
          <a:xfrm>
            <a:off x="106679" y="6143704"/>
            <a:ext cx="6869430"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10" dirty="0">
                <a:latin typeface="Calibri"/>
                <a:cs typeface="Calibri"/>
              </a:rPr>
              <a:t> </a:t>
            </a:r>
            <a:r>
              <a:rPr sz="1450" spc="-10" dirty="0">
                <a:latin typeface="Calibri"/>
                <a:cs typeface="Calibri"/>
              </a:rPr>
              <a:t>et</a:t>
            </a:r>
            <a:r>
              <a:rPr sz="1450" spc="-50" dirty="0">
                <a:latin typeface="Calibri"/>
                <a:cs typeface="Calibri"/>
              </a:rPr>
              <a:t> </a:t>
            </a:r>
            <a:r>
              <a:rPr sz="1450" dirty="0">
                <a:latin typeface="Calibri"/>
                <a:cs typeface="Calibri"/>
              </a:rPr>
              <a:t>al,</a:t>
            </a:r>
            <a:r>
              <a:rPr sz="1450" spc="10" dirty="0">
                <a:latin typeface="Calibri"/>
                <a:cs typeface="Calibri"/>
              </a:rPr>
              <a:t> </a:t>
            </a:r>
            <a:r>
              <a:rPr sz="1450" spc="-30" dirty="0">
                <a:latin typeface="Calibri"/>
                <a:cs typeface="Calibri"/>
              </a:rPr>
              <a:t>“Speed/accuracy</a:t>
            </a:r>
            <a:r>
              <a:rPr sz="1450" spc="-45" dirty="0">
                <a:latin typeface="Calibri"/>
                <a:cs typeface="Calibri"/>
              </a:rPr>
              <a:t> </a:t>
            </a:r>
            <a:r>
              <a:rPr sz="1450" spc="-40" dirty="0">
                <a:latin typeface="Calibri"/>
                <a:cs typeface="Calibri"/>
              </a:rPr>
              <a:t>trade-</a:t>
            </a:r>
            <a:r>
              <a:rPr sz="1450" spc="-45" dirty="0">
                <a:latin typeface="Calibri"/>
                <a:cs typeface="Calibri"/>
              </a:rPr>
              <a:t>offs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45" dirty="0">
                <a:latin typeface="Calibri"/>
                <a:cs typeface="Calibri"/>
              </a:rPr>
              <a:t> </a:t>
            </a:r>
            <a:r>
              <a:rPr sz="1450" spc="-10" dirty="0">
                <a:latin typeface="Calibri"/>
                <a:cs typeface="Calibri"/>
              </a:rPr>
              <a:t>object</a:t>
            </a:r>
            <a:r>
              <a:rPr sz="1450" spc="-45" dirty="0">
                <a:latin typeface="Calibri"/>
                <a:cs typeface="Calibri"/>
              </a:rPr>
              <a:t> </a:t>
            </a:r>
            <a:r>
              <a:rPr sz="1450" spc="-65" dirty="0">
                <a:latin typeface="Calibri"/>
                <a:cs typeface="Calibri"/>
              </a:rPr>
              <a:t>detectors”,</a:t>
            </a:r>
            <a:r>
              <a:rPr sz="1450" spc="-8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602605" cy="1368425"/>
          </a:xfrm>
          <a:prstGeom prst="rect">
            <a:avLst/>
          </a:prstGeom>
        </p:spPr>
        <p:txBody>
          <a:bodyPr vert="horz" wrap="square" lIns="0" tIns="13335" rIns="0" bIns="0" rtlCol="0">
            <a:spAutoFit/>
          </a:bodyPr>
          <a:lstStyle/>
          <a:p>
            <a:pPr marL="12700" marR="5080">
              <a:lnSpc>
                <a:spcPct val="100000"/>
              </a:lnSpc>
              <a:spcBef>
                <a:spcPts val="105"/>
              </a:spcBef>
            </a:pPr>
            <a:r>
              <a:rPr dirty="0"/>
              <a:t>Object</a:t>
            </a:r>
            <a:r>
              <a:rPr spc="-110" dirty="0"/>
              <a:t> </a:t>
            </a:r>
            <a:r>
              <a:rPr dirty="0"/>
              <a:t>Detection:</a:t>
            </a:r>
            <a:r>
              <a:rPr spc="-110" dirty="0"/>
              <a:t> </a:t>
            </a:r>
            <a:r>
              <a:rPr dirty="0"/>
              <a:t>Lots</a:t>
            </a:r>
            <a:r>
              <a:rPr spc="-40" dirty="0"/>
              <a:t> </a:t>
            </a:r>
            <a:r>
              <a:rPr spc="-25" dirty="0"/>
              <a:t>of </a:t>
            </a:r>
            <a:r>
              <a:rPr spc="-10" dirty="0"/>
              <a:t>variables!</a:t>
            </a:r>
          </a:p>
        </p:txBody>
      </p:sp>
      <p:grpSp>
        <p:nvGrpSpPr>
          <p:cNvPr id="3" name="object 3"/>
          <p:cNvGrpSpPr/>
          <p:nvPr/>
        </p:nvGrpSpPr>
        <p:grpSpPr>
          <a:xfrm>
            <a:off x="345440" y="1209040"/>
            <a:ext cx="8006080" cy="4785360"/>
            <a:chOff x="345440" y="1209040"/>
            <a:chExt cx="8006080" cy="4785360"/>
          </a:xfrm>
        </p:grpSpPr>
        <p:pic>
          <p:nvPicPr>
            <p:cNvPr id="4" name="object 4"/>
            <p:cNvPicPr/>
            <p:nvPr/>
          </p:nvPicPr>
          <p:blipFill>
            <a:blip r:embed="rId3" cstate="print"/>
            <a:stretch>
              <a:fillRect/>
            </a:stretch>
          </p:blipFill>
          <p:spPr>
            <a:xfrm>
              <a:off x="345440" y="1209040"/>
              <a:ext cx="8006080" cy="4785359"/>
            </a:xfrm>
            <a:prstGeom prst="rect">
              <a:avLst/>
            </a:prstGeom>
          </p:spPr>
        </p:pic>
        <p:sp>
          <p:nvSpPr>
            <p:cNvPr id="5" name="object 5"/>
            <p:cNvSpPr/>
            <p:nvPr/>
          </p:nvSpPr>
          <p:spPr>
            <a:xfrm>
              <a:off x="2392679" y="1823783"/>
              <a:ext cx="4947920" cy="487680"/>
            </a:xfrm>
            <a:custGeom>
              <a:avLst/>
              <a:gdLst/>
              <a:ahLst/>
              <a:cxnLst/>
              <a:rect l="l" t="t" r="r" b="b"/>
              <a:pathLst>
                <a:path w="4947920" h="487680">
                  <a:moveTo>
                    <a:pt x="0" y="487108"/>
                  </a:moveTo>
                  <a:lnTo>
                    <a:pt x="4947412" y="487108"/>
                  </a:lnTo>
                  <a:lnTo>
                    <a:pt x="4947412" y="0"/>
                  </a:lnTo>
                  <a:lnTo>
                    <a:pt x="0" y="0"/>
                  </a:lnTo>
                  <a:lnTo>
                    <a:pt x="0" y="487108"/>
                  </a:lnTo>
                  <a:close/>
                </a:path>
              </a:pathLst>
            </a:custGeom>
            <a:ln w="50799">
              <a:solidFill>
                <a:srgbClr val="00FF00"/>
              </a:solidFill>
            </a:ln>
          </p:spPr>
          <p:txBody>
            <a:bodyPr wrap="square" lIns="0" tIns="0" rIns="0" bIns="0" rtlCol="0"/>
            <a:lstStyle/>
            <a:p>
              <a:endParaRPr/>
            </a:p>
          </p:txBody>
        </p:sp>
      </p:grpSp>
      <p:sp>
        <p:nvSpPr>
          <p:cNvPr id="6" name="object 6"/>
          <p:cNvSpPr txBox="1"/>
          <p:nvPr/>
        </p:nvSpPr>
        <p:spPr>
          <a:xfrm>
            <a:off x="8355583" y="1523682"/>
            <a:ext cx="3528060" cy="149098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Calibri"/>
                <a:cs typeface="Calibri"/>
              </a:rPr>
              <a:t>Takeaways:</a:t>
            </a:r>
            <a:endParaRPr sz="2400">
              <a:latin typeface="Calibri"/>
              <a:cs typeface="Calibri"/>
            </a:endParaRPr>
          </a:p>
          <a:p>
            <a:pPr marL="358140" marR="5080" indent="-346075">
              <a:lnSpc>
                <a:spcPct val="100000"/>
              </a:lnSpc>
              <a:spcBef>
                <a:spcPts val="5"/>
              </a:spcBef>
              <a:tabLst>
                <a:tab pos="358140" algn="l"/>
              </a:tabLst>
            </a:pPr>
            <a:r>
              <a:rPr sz="2400" spc="-50" dirty="0">
                <a:latin typeface="Calibri"/>
                <a:cs typeface="Calibri"/>
              </a:rPr>
              <a:t>-</a:t>
            </a:r>
            <a:r>
              <a:rPr sz="2400" dirty="0">
                <a:latin typeface="Calibri"/>
                <a:cs typeface="Calibri"/>
              </a:rPr>
              <a:t>	</a:t>
            </a:r>
            <a:r>
              <a:rPr sz="2400" spc="-90" dirty="0">
                <a:latin typeface="Calibri"/>
                <a:cs typeface="Calibri"/>
              </a:rPr>
              <a:t>Two</a:t>
            </a:r>
            <a:r>
              <a:rPr sz="2400" spc="-35" dirty="0">
                <a:latin typeface="Calibri"/>
                <a:cs typeface="Calibri"/>
              </a:rPr>
              <a:t> </a:t>
            </a:r>
            <a:r>
              <a:rPr sz="2400" spc="-10" dirty="0">
                <a:latin typeface="Calibri"/>
                <a:cs typeface="Calibri"/>
              </a:rPr>
              <a:t>stage</a:t>
            </a:r>
            <a:r>
              <a:rPr sz="2400" spc="-195" dirty="0">
                <a:latin typeface="Calibri"/>
                <a:cs typeface="Calibri"/>
              </a:rPr>
              <a:t> </a:t>
            </a:r>
            <a:r>
              <a:rPr sz="2400" dirty="0">
                <a:latin typeface="Calibri"/>
                <a:cs typeface="Calibri"/>
              </a:rPr>
              <a:t>method</a:t>
            </a:r>
            <a:r>
              <a:rPr sz="2400" spc="-20" dirty="0">
                <a:latin typeface="Calibri"/>
                <a:cs typeface="Calibri"/>
              </a:rPr>
              <a:t> </a:t>
            </a:r>
            <a:r>
              <a:rPr sz="2400" spc="-10" dirty="0">
                <a:latin typeface="Calibri"/>
                <a:cs typeface="Calibri"/>
              </a:rPr>
              <a:t>(Faster </a:t>
            </a:r>
            <a:r>
              <a:rPr sz="2400" spc="-25" dirty="0">
                <a:latin typeface="Calibri"/>
                <a:cs typeface="Calibri"/>
              </a:rPr>
              <a:t>R-</a:t>
            </a:r>
            <a:r>
              <a:rPr sz="2400" dirty="0">
                <a:latin typeface="Calibri"/>
                <a:cs typeface="Calibri"/>
              </a:rPr>
              <a:t>CNN)</a:t>
            </a:r>
            <a:r>
              <a:rPr sz="2400" spc="-25" dirty="0">
                <a:latin typeface="Calibri"/>
                <a:cs typeface="Calibri"/>
              </a:rPr>
              <a:t> </a:t>
            </a:r>
            <a:r>
              <a:rPr sz="2400" dirty="0">
                <a:latin typeface="Calibri"/>
                <a:cs typeface="Calibri"/>
              </a:rPr>
              <a:t>get</a:t>
            </a:r>
            <a:r>
              <a:rPr sz="2400" spc="-90" dirty="0">
                <a:latin typeface="Calibri"/>
                <a:cs typeface="Calibri"/>
              </a:rPr>
              <a:t> </a:t>
            </a:r>
            <a:r>
              <a:rPr sz="2400" dirty="0">
                <a:latin typeface="Calibri"/>
                <a:cs typeface="Calibri"/>
              </a:rPr>
              <a:t>the</a:t>
            </a:r>
            <a:r>
              <a:rPr sz="2400" spc="-85" dirty="0">
                <a:latin typeface="Calibri"/>
                <a:cs typeface="Calibri"/>
              </a:rPr>
              <a:t> </a:t>
            </a:r>
            <a:r>
              <a:rPr sz="2400" spc="-20" dirty="0">
                <a:latin typeface="Calibri"/>
                <a:cs typeface="Calibri"/>
              </a:rPr>
              <a:t>best </a:t>
            </a:r>
            <a:r>
              <a:rPr sz="2400" spc="-35" dirty="0">
                <a:latin typeface="Calibri"/>
                <a:cs typeface="Calibri"/>
              </a:rPr>
              <a:t>accuracy,</a:t>
            </a:r>
            <a:r>
              <a:rPr sz="2400" spc="-245" dirty="0">
                <a:latin typeface="Calibri"/>
                <a:cs typeface="Calibri"/>
              </a:rPr>
              <a:t> </a:t>
            </a:r>
            <a:r>
              <a:rPr sz="2400" dirty="0">
                <a:latin typeface="Calibri"/>
                <a:cs typeface="Calibri"/>
              </a:rPr>
              <a:t>but</a:t>
            </a:r>
            <a:r>
              <a:rPr sz="2400" spc="-55" dirty="0">
                <a:latin typeface="Calibri"/>
                <a:cs typeface="Calibri"/>
              </a:rPr>
              <a:t> </a:t>
            </a:r>
            <a:r>
              <a:rPr sz="2400" dirty="0">
                <a:latin typeface="Calibri"/>
                <a:cs typeface="Calibri"/>
              </a:rPr>
              <a:t>are</a:t>
            </a:r>
            <a:r>
              <a:rPr sz="2400" spc="-45" dirty="0">
                <a:latin typeface="Calibri"/>
                <a:cs typeface="Calibri"/>
              </a:rPr>
              <a:t> </a:t>
            </a:r>
            <a:r>
              <a:rPr sz="2400" spc="-10" dirty="0">
                <a:latin typeface="Calibri"/>
                <a:cs typeface="Calibri"/>
              </a:rPr>
              <a:t>slower</a:t>
            </a:r>
            <a:endParaRPr sz="2400">
              <a:latin typeface="Calibri"/>
              <a:cs typeface="Calibri"/>
            </a:endParaRPr>
          </a:p>
        </p:txBody>
      </p:sp>
      <p:sp>
        <p:nvSpPr>
          <p:cNvPr id="7" name="object 7"/>
          <p:cNvSpPr txBox="1"/>
          <p:nvPr/>
        </p:nvSpPr>
        <p:spPr>
          <a:xfrm>
            <a:off x="106679" y="6143704"/>
            <a:ext cx="6869430"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10" dirty="0">
                <a:latin typeface="Calibri"/>
                <a:cs typeface="Calibri"/>
              </a:rPr>
              <a:t> </a:t>
            </a:r>
            <a:r>
              <a:rPr sz="1450" spc="-10" dirty="0">
                <a:latin typeface="Calibri"/>
                <a:cs typeface="Calibri"/>
              </a:rPr>
              <a:t>et</a:t>
            </a:r>
            <a:r>
              <a:rPr sz="1450" spc="-50" dirty="0">
                <a:latin typeface="Calibri"/>
                <a:cs typeface="Calibri"/>
              </a:rPr>
              <a:t> </a:t>
            </a:r>
            <a:r>
              <a:rPr sz="1450" dirty="0">
                <a:latin typeface="Calibri"/>
                <a:cs typeface="Calibri"/>
              </a:rPr>
              <a:t>al,</a:t>
            </a:r>
            <a:r>
              <a:rPr sz="1450" spc="10" dirty="0">
                <a:latin typeface="Calibri"/>
                <a:cs typeface="Calibri"/>
              </a:rPr>
              <a:t> </a:t>
            </a:r>
            <a:r>
              <a:rPr sz="1450" spc="-30" dirty="0">
                <a:latin typeface="Calibri"/>
                <a:cs typeface="Calibri"/>
              </a:rPr>
              <a:t>“Speed/accuracy</a:t>
            </a:r>
            <a:r>
              <a:rPr sz="1450" spc="-45" dirty="0">
                <a:latin typeface="Calibri"/>
                <a:cs typeface="Calibri"/>
              </a:rPr>
              <a:t> </a:t>
            </a:r>
            <a:r>
              <a:rPr sz="1450" spc="-40" dirty="0">
                <a:latin typeface="Calibri"/>
                <a:cs typeface="Calibri"/>
              </a:rPr>
              <a:t>trade-</a:t>
            </a:r>
            <a:r>
              <a:rPr sz="1450" spc="-45" dirty="0">
                <a:latin typeface="Calibri"/>
                <a:cs typeface="Calibri"/>
              </a:rPr>
              <a:t>offs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45" dirty="0">
                <a:latin typeface="Calibri"/>
                <a:cs typeface="Calibri"/>
              </a:rPr>
              <a:t> </a:t>
            </a:r>
            <a:r>
              <a:rPr sz="1450" spc="-10" dirty="0">
                <a:latin typeface="Calibri"/>
                <a:cs typeface="Calibri"/>
              </a:rPr>
              <a:t>object</a:t>
            </a:r>
            <a:r>
              <a:rPr sz="1450" spc="-45" dirty="0">
                <a:latin typeface="Calibri"/>
                <a:cs typeface="Calibri"/>
              </a:rPr>
              <a:t> </a:t>
            </a:r>
            <a:r>
              <a:rPr sz="1450" spc="-65" dirty="0">
                <a:latin typeface="Calibri"/>
                <a:cs typeface="Calibri"/>
              </a:rPr>
              <a:t>detectors”,</a:t>
            </a:r>
            <a:r>
              <a:rPr sz="1450" spc="-8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602605" cy="1368425"/>
          </a:xfrm>
          <a:prstGeom prst="rect">
            <a:avLst/>
          </a:prstGeom>
        </p:spPr>
        <p:txBody>
          <a:bodyPr vert="horz" wrap="square" lIns="0" tIns="13335" rIns="0" bIns="0" rtlCol="0">
            <a:spAutoFit/>
          </a:bodyPr>
          <a:lstStyle/>
          <a:p>
            <a:pPr marL="12700" marR="5080">
              <a:lnSpc>
                <a:spcPct val="100000"/>
              </a:lnSpc>
              <a:spcBef>
                <a:spcPts val="105"/>
              </a:spcBef>
            </a:pPr>
            <a:r>
              <a:rPr dirty="0"/>
              <a:t>Object</a:t>
            </a:r>
            <a:r>
              <a:rPr spc="-110" dirty="0"/>
              <a:t> </a:t>
            </a:r>
            <a:r>
              <a:rPr dirty="0"/>
              <a:t>Detection:</a:t>
            </a:r>
            <a:r>
              <a:rPr spc="-110" dirty="0"/>
              <a:t> </a:t>
            </a:r>
            <a:r>
              <a:rPr dirty="0"/>
              <a:t>Lots</a:t>
            </a:r>
            <a:r>
              <a:rPr spc="-40" dirty="0"/>
              <a:t> </a:t>
            </a:r>
            <a:r>
              <a:rPr spc="-25" dirty="0"/>
              <a:t>of </a:t>
            </a:r>
            <a:r>
              <a:rPr spc="-10" dirty="0"/>
              <a:t>variables!</a:t>
            </a:r>
          </a:p>
        </p:txBody>
      </p:sp>
      <p:grpSp>
        <p:nvGrpSpPr>
          <p:cNvPr id="3" name="object 3"/>
          <p:cNvGrpSpPr/>
          <p:nvPr/>
        </p:nvGrpSpPr>
        <p:grpSpPr>
          <a:xfrm>
            <a:off x="345440" y="1209040"/>
            <a:ext cx="8006080" cy="4785360"/>
            <a:chOff x="345440" y="1209040"/>
            <a:chExt cx="8006080" cy="4785360"/>
          </a:xfrm>
        </p:grpSpPr>
        <p:pic>
          <p:nvPicPr>
            <p:cNvPr id="4" name="object 4"/>
            <p:cNvPicPr/>
            <p:nvPr/>
          </p:nvPicPr>
          <p:blipFill>
            <a:blip r:embed="rId3" cstate="print"/>
            <a:stretch>
              <a:fillRect/>
            </a:stretch>
          </p:blipFill>
          <p:spPr>
            <a:xfrm>
              <a:off x="345440" y="1209040"/>
              <a:ext cx="8006080" cy="4785359"/>
            </a:xfrm>
            <a:prstGeom prst="rect">
              <a:avLst/>
            </a:prstGeom>
          </p:spPr>
        </p:pic>
        <p:sp>
          <p:nvSpPr>
            <p:cNvPr id="5" name="object 5"/>
            <p:cNvSpPr/>
            <p:nvPr/>
          </p:nvSpPr>
          <p:spPr>
            <a:xfrm>
              <a:off x="970280" y="3469614"/>
              <a:ext cx="416559" cy="822960"/>
            </a:xfrm>
            <a:custGeom>
              <a:avLst/>
              <a:gdLst/>
              <a:ahLst/>
              <a:cxnLst/>
              <a:rect l="l" t="t" r="r" b="b"/>
              <a:pathLst>
                <a:path w="416559" h="822960">
                  <a:moveTo>
                    <a:pt x="0" y="822858"/>
                  </a:moveTo>
                  <a:lnTo>
                    <a:pt x="416204" y="822858"/>
                  </a:lnTo>
                  <a:lnTo>
                    <a:pt x="416204" y="0"/>
                  </a:lnTo>
                  <a:lnTo>
                    <a:pt x="0" y="0"/>
                  </a:lnTo>
                  <a:lnTo>
                    <a:pt x="0" y="822858"/>
                  </a:lnTo>
                  <a:close/>
                </a:path>
              </a:pathLst>
            </a:custGeom>
            <a:ln w="50800">
              <a:solidFill>
                <a:srgbClr val="00FF00"/>
              </a:solidFill>
            </a:ln>
          </p:spPr>
          <p:txBody>
            <a:bodyPr wrap="square" lIns="0" tIns="0" rIns="0" bIns="0" rtlCol="0"/>
            <a:lstStyle/>
            <a:p>
              <a:endParaRPr/>
            </a:p>
          </p:txBody>
        </p:sp>
      </p:grpSp>
      <p:sp>
        <p:nvSpPr>
          <p:cNvPr id="6" name="object 6"/>
          <p:cNvSpPr txBox="1"/>
          <p:nvPr/>
        </p:nvSpPr>
        <p:spPr>
          <a:xfrm>
            <a:off x="8355583" y="1523682"/>
            <a:ext cx="3528060" cy="259969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Calibri"/>
                <a:cs typeface="Calibri"/>
              </a:rPr>
              <a:t>Takeaways:</a:t>
            </a:r>
            <a:endParaRPr sz="2400">
              <a:latin typeface="Calibri"/>
              <a:cs typeface="Calibri"/>
            </a:endParaRPr>
          </a:p>
          <a:p>
            <a:pPr marL="358140" marR="5080" indent="-346075">
              <a:lnSpc>
                <a:spcPct val="100000"/>
              </a:lnSpc>
              <a:spcBef>
                <a:spcPts val="5"/>
              </a:spcBef>
              <a:buChar char="-"/>
              <a:tabLst>
                <a:tab pos="358140" algn="l"/>
                <a:tab pos="358775" algn="l"/>
              </a:tabLst>
            </a:pPr>
            <a:r>
              <a:rPr sz="2400" spc="-90" dirty="0">
                <a:latin typeface="Calibri"/>
                <a:cs typeface="Calibri"/>
              </a:rPr>
              <a:t>Two</a:t>
            </a:r>
            <a:r>
              <a:rPr sz="2400" spc="-45" dirty="0">
                <a:latin typeface="Calibri"/>
                <a:cs typeface="Calibri"/>
              </a:rPr>
              <a:t> </a:t>
            </a:r>
            <a:r>
              <a:rPr sz="2400" spc="-10" dirty="0">
                <a:latin typeface="Calibri"/>
                <a:cs typeface="Calibri"/>
              </a:rPr>
              <a:t>stage</a:t>
            </a:r>
            <a:r>
              <a:rPr sz="2400" spc="-195" dirty="0">
                <a:latin typeface="Calibri"/>
                <a:cs typeface="Calibri"/>
              </a:rPr>
              <a:t> </a:t>
            </a:r>
            <a:r>
              <a:rPr sz="2400" dirty="0">
                <a:latin typeface="Calibri"/>
                <a:cs typeface="Calibri"/>
              </a:rPr>
              <a:t>method</a:t>
            </a:r>
            <a:r>
              <a:rPr sz="2400" spc="-20" dirty="0">
                <a:latin typeface="Calibri"/>
                <a:cs typeface="Calibri"/>
              </a:rPr>
              <a:t> </a:t>
            </a:r>
            <a:r>
              <a:rPr sz="2400" spc="-10" dirty="0">
                <a:latin typeface="Calibri"/>
                <a:cs typeface="Calibri"/>
              </a:rPr>
              <a:t>(Faster </a:t>
            </a:r>
            <a:r>
              <a:rPr sz="2400" spc="-25" dirty="0">
                <a:latin typeface="Calibri"/>
                <a:cs typeface="Calibri"/>
              </a:rPr>
              <a:t>R-</a:t>
            </a:r>
            <a:r>
              <a:rPr sz="2400" dirty="0">
                <a:latin typeface="Calibri"/>
                <a:cs typeface="Calibri"/>
              </a:rPr>
              <a:t>CNN)</a:t>
            </a:r>
            <a:r>
              <a:rPr sz="2400" spc="-25" dirty="0">
                <a:latin typeface="Calibri"/>
                <a:cs typeface="Calibri"/>
              </a:rPr>
              <a:t> </a:t>
            </a:r>
            <a:r>
              <a:rPr sz="2400" dirty="0">
                <a:latin typeface="Calibri"/>
                <a:cs typeface="Calibri"/>
              </a:rPr>
              <a:t>get</a:t>
            </a:r>
            <a:r>
              <a:rPr sz="2400" spc="-90" dirty="0">
                <a:latin typeface="Calibri"/>
                <a:cs typeface="Calibri"/>
              </a:rPr>
              <a:t> </a:t>
            </a:r>
            <a:r>
              <a:rPr sz="2400" dirty="0">
                <a:latin typeface="Calibri"/>
                <a:cs typeface="Calibri"/>
              </a:rPr>
              <a:t>the</a:t>
            </a:r>
            <a:r>
              <a:rPr sz="2400" spc="-85" dirty="0">
                <a:latin typeface="Calibri"/>
                <a:cs typeface="Calibri"/>
              </a:rPr>
              <a:t> </a:t>
            </a:r>
            <a:r>
              <a:rPr sz="2400" spc="-20" dirty="0">
                <a:latin typeface="Calibri"/>
                <a:cs typeface="Calibri"/>
              </a:rPr>
              <a:t>best </a:t>
            </a:r>
            <a:r>
              <a:rPr sz="2400" spc="-35" dirty="0">
                <a:latin typeface="Calibri"/>
                <a:cs typeface="Calibri"/>
              </a:rPr>
              <a:t>accuracy,</a:t>
            </a:r>
            <a:r>
              <a:rPr sz="2400" spc="-245" dirty="0">
                <a:latin typeface="Calibri"/>
                <a:cs typeface="Calibri"/>
              </a:rPr>
              <a:t> </a:t>
            </a:r>
            <a:r>
              <a:rPr sz="2400" dirty="0">
                <a:latin typeface="Calibri"/>
                <a:cs typeface="Calibri"/>
              </a:rPr>
              <a:t>but</a:t>
            </a:r>
            <a:r>
              <a:rPr sz="2400" spc="-55" dirty="0">
                <a:latin typeface="Calibri"/>
                <a:cs typeface="Calibri"/>
              </a:rPr>
              <a:t> </a:t>
            </a:r>
            <a:r>
              <a:rPr sz="2400" dirty="0">
                <a:latin typeface="Calibri"/>
                <a:cs typeface="Calibri"/>
              </a:rPr>
              <a:t>are</a:t>
            </a:r>
            <a:r>
              <a:rPr sz="2400" spc="-45" dirty="0">
                <a:latin typeface="Calibri"/>
                <a:cs typeface="Calibri"/>
              </a:rPr>
              <a:t> </a:t>
            </a:r>
            <a:r>
              <a:rPr sz="2400" spc="-10" dirty="0">
                <a:latin typeface="Calibri"/>
                <a:cs typeface="Calibri"/>
              </a:rPr>
              <a:t>slower</a:t>
            </a:r>
            <a:endParaRPr sz="2400">
              <a:latin typeface="Calibri"/>
              <a:cs typeface="Calibri"/>
            </a:endParaRPr>
          </a:p>
          <a:p>
            <a:pPr marL="358140" indent="-346075">
              <a:lnSpc>
                <a:spcPct val="100000"/>
              </a:lnSpc>
              <a:spcBef>
                <a:spcPts val="15"/>
              </a:spcBef>
              <a:buChar char="-"/>
              <a:tabLst>
                <a:tab pos="358140" algn="l"/>
                <a:tab pos="358775" algn="l"/>
              </a:tabLst>
            </a:pPr>
            <a:r>
              <a:rPr sz="2400" dirty="0">
                <a:latin typeface="Calibri"/>
                <a:cs typeface="Calibri"/>
              </a:rPr>
              <a:t>Single-</a:t>
            </a:r>
            <a:r>
              <a:rPr sz="2400" spc="-10" dirty="0">
                <a:latin typeface="Calibri"/>
                <a:cs typeface="Calibri"/>
              </a:rPr>
              <a:t>stage</a:t>
            </a:r>
            <a:r>
              <a:rPr sz="2400" spc="-185" dirty="0">
                <a:latin typeface="Calibri"/>
                <a:cs typeface="Calibri"/>
              </a:rPr>
              <a:t> </a:t>
            </a:r>
            <a:r>
              <a:rPr sz="2400" spc="-10" dirty="0">
                <a:latin typeface="Calibri"/>
                <a:cs typeface="Calibri"/>
              </a:rPr>
              <a:t>methods</a:t>
            </a:r>
            <a:endParaRPr sz="2400">
              <a:latin typeface="Calibri"/>
              <a:cs typeface="Calibri"/>
            </a:endParaRPr>
          </a:p>
          <a:p>
            <a:pPr marL="358140">
              <a:lnSpc>
                <a:spcPct val="100000"/>
              </a:lnSpc>
              <a:spcBef>
                <a:spcPts val="80"/>
              </a:spcBef>
            </a:pPr>
            <a:r>
              <a:rPr sz="2400" dirty="0">
                <a:latin typeface="Calibri"/>
                <a:cs typeface="Calibri"/>
              </a:rPr>
              <a:t>(SSD)</a:t>
            </a:r>
            <a:r>
              <a:rPr sz="2400" spc="-140" dirty="0">
                <a:latin typeface="Calibri"/>
                <a:cs typeface="Calibri"/>
              </a:rPr>
              <a:t> </a:t>
            </a:r>
            <a:r>
              <a:rPr sz="2400" dirty="0">
                <a:latin typeface="Calibri"/>
                <a:cs typeface="Calibri"/>
              </a:rPr>
              <a:t>are</a:t>
            </a:r>
            <a:r>
              <a:rPr sz="2400" spc="-95" dirty="0">
                <a:latin typeface="Calibri"/>
                <a:cs typeface="Calibri"/>
              </a:rPr>
              <a:t> </a:t>
            </a:r>
            <a:r>
              <a:rPr sz="2400" dirty="0">
                <a:latin typeface="Calibri"/>
                <a:cs typeface="Calibri"/>
              </a:rPr>
              <a:t>much</a:t>
            </a:r>
            <a:r>
              <a:rPr sz="2400" spc="-135" dirty="0">
                <a:latin typeface="Calibri"/>
                <a:cs typeface="Calibri"/>
              </a:rPr>
              <a:t> </a:t>
            </a:r>
            <a:r>
              <a:rPr sz="2400" spc="-95" dirty="0">
                <a:latin typeface="Calibri"/>
                <a:cs typeface="Calibri"/>
              </a:rPr>
              <a:t>faster,</a:t>
            </a:r>
            <a:r>
              <a:rPr sz="2400" spc="120" dirty="0">
                <a:latin typeface="Calibri"/>
                <a:cs typeface="Calibri"/>
              </a:rPr>
              <a:t> </a:t>
            </a:r>
            <a:r>
              <a:rPr sz="2400" spc="-25" dirty="0">
                <a:latin typeface="Calibri"/>
                <a:cs typeface="Calibri"/>
              </a:rPr>
              <a:t>but</a:t>
            </a:r>
            <a:endParaRPr sz="2400">
              <a:latin typeface="Calibri"/>
              <a:cs typeface="Calibri"/>
            </a:endParaRPr>
          </a:p>
          <a:p>
            <a:pPr marL="358140">
              <a:lnSpc>
                <a:spcPct val="100000"/>
              </a:lnSpc>
              <a:spcBef>
                <a:spcPts val="5"/>
              </a:spcBef>
            </a:pPr>
            <a:r>
              <a:rPr sz="2400" dirty="0">
                <a:latin typeface="Calibri"/>
                <a:cs typeface="Calibri"/>
              </a:rPr>
              <a:t>don’t</a:t>
            </a:r>
            <a:r>
              <a:rPr sz="2400" spc="-114" dirty="0">
                <a:latin typeface="Calibri"/>
                <a:cs typeface="Calibri"/>
              </a:rPr>
              <a:t> </a:t>
            </a:r>
            <a:r>
              <a:rPr sz="2400" dirty="0">
                <a:latin typeface="Calibri"/>
                <a:cs typeface="Calibri"/>
              </a:rPr>
              <a:t>perform</a:t>
            </a:r>
            <a:r>
              <a:rPr sz="2400" spc="-50" dirty="0">
                <a:latin typeface="Calibri"/>
                <a:cs typeface="Calibri"/>
              </a:rPr>
              <a:t> </a:t>
            </a:r>
            <a:r>
              <a:rPr sz="2400" dirty="0">
                <a:latin typeface="Calibri"/>
                <a:cs typeface="Calibri"/>
              </a:rPr>
              <a:t>as</a:t>
            </a:r>
            <a:r>
              <a:rPr sz="2400" spc="-100" dirty="0">
                <a:latin typeface="Calibri"/>
                <a:cs typeface="Calibri"/>
              </a:rPr>
              <a:t> </a:t>
            </a:r>
            <a:r>
              <a:rPr sz="2400" spc="-20" dirty="0">
                <a:latin typeface="Calibri"/>
                <a:cs typeface="Calibri"/>
              </a:rPr>
              <a:t>well</a:t>
            </a:r>
            <a:endParaRPr sz="2400">
              <a:latin typeface="Calibri"/>
              <a:cs typeface="Calibri"/>
            </a:endParaRPr>
          </a:p>
        </p:txBody>
      </p:sp>
      <p:sp>
        <p:nvSpPr>
          <p:cNvPr id="7" name="object 7"/>
          <p:cNvSpPr txBox="1"/>
          <p:nvPr/>
        </p:nvSpPr>
        <p:spPr>
          <a:xfrm>
            <a:off x="106679" y="6143704"/>
            <a:ext cx="6869430"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10" dirty="0">
                <a:latin typeface="Calibri"/>
                <a:cs typeface="Calibri"/>
              </a:rPr>
              <a:t> </a:t>
            </a:r>
            <a:r>
              <a:rPr sz="1450" spc="-10" dirty="0">
                <a:latin typeface="Calibri"/>
                <a:cs typeface="Calibri"/>
              </a:rPr>
              <a:t>et</a:t>
            </a:r>
            <a:r>
              <a:rPr sz="1450" spc="-50" dirty="0">
                <a:latin typeface="Calibri"/>
                <a:cs typeface="Calibri"/>
              </a:rPr>
              <a:t> </a:t>
            </a:r>
            <a:r>
              <a:rPr sz="1450" dirty="0">
                <a:latin typeface="Calibri"/>
                <a:cs typeface="Calibri"/>
              </a:rPr>
              <a:t>al,</a:t>
            </a:r>
            <a:r>
              <a:rPr sz="1450" spc="10" dirty="0">
                <a:latin typeface="Calibri"/>
                <a:cs typeface="Calibri"/>
              </a:rPr>
              <a:t> </a:t>
            </a:r>
            <a:r>
              <a:rPr sz="1450" spc="-30" dirty="0">
                <a:latin typeface="Calibri"/>
                <a:cs typeface="Calibri"/>
              </a:rPr>
              <a:t>“Speed/accuracy</a:t>
            </a:r>
            <a:r>
              <a:rPr sz="1450" spc="-45" dirty="0">
                <a:latin typeface="Calibri"/>
                <a:cs typeface="Calibri"/>
              </a:rPr>
              <a:t> </a:t>
            </a:r>
            <a:r>
              <a:rPr sz="1450" spc="-40" dirty="0">
                <a:latin typeface="Calibri"/>
                <a:cs typeface="Calibri"/>
              </a:rPr>
              <a:t>trade-</a:t>
            </a:r>
            <a:r>
              <a:rPr sz="1450" spc="-45" dirty="0">
                <a:latin typeface="Calibri"/>
                <a:cs typeface="Calibri"/>
              </a:rPr>
              <a:t>offs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45" dirty="0">
                <a:latin typeface="Calibri"/>
                <a:cs typeface="Calibri"/>
              </a:rPr>
              <a:t> </a:t>
            </a:r>
            <a:r>
              <a:rPr sz="1450" spc="-10" dirty="0">
                <a:latin typeface="Calibri"/>
                <a:cs typeface="Calibri"/>
              </a:rPr>
              <a:t>object</a:t>
            </a:r>
            <a:r>
              <a:rPr sz="1450" spc="-45" dirty="0">
                <a:latin typeface="Calibri"/>
                <a:cs typeface="Calibri"/>
              </a:rPr>
              <a:t> </a:t>
            </a:r>
            <a:r>
              <a:rPr sz="1450" spc="-65" dirty="0">
                <a:latin typeface="Calibri"/>
                <a:cs typeface="Calibri"/>
              </a:rPr>
              <a:t>detectors”,</a:t>
            </a:r>
            <a:r>
              <a:rPr sz="1450" spc="-8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3991610" cy="1368425"/>
          </a:xfrm>
          <a:prstGeom prst="rect">
            <a:avLst/>
          </a:prstGeom>
        </p:spPr>
        <p:txBody>
          <a:bodyPr vert="horz" wrap="square" lIns="0" tIns="13335" rIns="0" bIns="0" rtlCol="0">
            <a:spAutoFit/>
          </a:bodyPr>
          <a:lstStyle/>
          <a:p>
            <a:pPr marL="12700" marR="5080">
              <a:lnSpc>
                <a:spcPct val="100000"/>
              </a:lnSpc>
              <a:spcBef>
                <a:spcPts val="105"/>
              </a:spcBef>
            </a:pPr>
            <a:r>
              <a:rPr dirty="0"/>
              <a:t>Detecting</a:t>
            </a:r>
            <a:r>
              <a:rPr spc="-120" dirty="0"/>
              <a:t> </a:t>
            </a:r>
            <a:r>
              <a:rPr dirty="0"/>
              <a:t>a</a:t>
            </a:r>
            <a:r>
              <a:rPr spc="-40" dirty="0"/>
              <a:t> </a:t>
            </a:r>
            <a:r>
              <a:rPr spc="-10" dirty="0"/>
              <a:t>single object</a:t>
            </a:r>
          </a:p>
        </p:txBody>
      </p:sp>
      <p:pic>
        <p:nvPicPr>
          <p:cNvPr id="3" name="object 3"/>
          <p:cNvPicPr/>
          <p:nvPr/>
        </p:nvPicPr>
        <p:blipFill>
          <a:blip r:embed="rId2" cstate="print"/>
          <a:stretch>
            <a:fillRect/>
          </a:stretch>
        </p:blipFill>
        <p:spPr>
          <a:xfrm>
            <a:off x="182879" y="2560320"/>
            <a:ext cx="1737360" cy="1503679"/>
          </a:xfrm>
          <a:prstGeom prst="rect">
            <a:avLst/>
          </a:prstGeom>
        </p:spPr>
      </p:pic>
      <p:pic>
        <p:nvPicPr>
          <p:cNvPr id="4" name="object 4"/>
          <p:cNvPicPr/>
          <p:nvPr/>
        </p:nvPicPr>
        <p:blipFill>
          <a:blip r:embed="rId3" cstate="print"/>
          <a:stretch>
            <a:fillRect/>
          </a:stretch>
        </p:blipFill>
        <p:spPr>
          <a:xfrm>
            <a:off x="2062479" y="2854960"/>
            <a:ext cx="2743199" cy="883919"/>
          </a:xfrm>
          <a:prstGeom prst="rect">
            <a:avLst/>
          </a:prstGeom>
        </p:spPr>
      </p:pic>
      <p:sp>
        <p:nvSpPr>
          <p:cNvPr id="5" name="object 5"/>
          <p:cNvSpPr/>
          <p:nvPr/>
        </p:nvSpPr>
        <p:spPr>
          <a:xfrm>
            <a:off x="5059679" y="2814320"/>
            <a:ext cx="0" cy="1005840"/>
          </a:xfrm>
          <a:custGeom>
            <a:avLst/>
            <a:gdLst/>
            <a:ahLst/>
            <a:cxnLst/>
            <a:rect l="l" t="t" r="r" b="b"/>
            <a:pathLst>
              <a:path h="1005839">
                <a:moveTo>
                  <a:pt x="0" y="0"/>
                </a:moveTo>
                <a:lnTo>
                  <a:pt x="0" y="1005458"/>
                </a:lnTo>
              </a:path>
            </a:pathLst>
          </a:custGeom>
          <a:ln w="38100">
            <a:solidFill>
              <a:srgbClr val="44536A"/>
            </a:solidFill>
          </a:ln>
        </p:spPr>
        <p:txBody>
          <a:bodyPr wrap="square" lIns="0" tIns="0" rIns="0" bIns="0" rtlCol="0"/>
          <a:lstStyle/>
          <a:p>
            <a:endParaRPr/>
          </a:p>
        </p:txBody>
      </p:sp>
      <p:sp>
        <p:nvSpPr>
          <p:cNvPr id="6" name="object 6"/>
          <p:cNvSpPr txBox="1"/>
          <p:nvPr/>
        </p:nvSpPr>
        <p:spPr>
          <a:xfrm>
            <a:off x="4328159" y="3869626"/>
            <a:ext cx="946785" cy="79057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Vector:</a:t>
            </a:r>
            <a:endParaRPr sz="2450">
              <a:latin typeface="Calibri"/>
              <a:cs typeface="Calibri"/>
            </a:endParaRPr>
          </a:p>
          <a:p>
            <a:pPr marL="165100">
              <a:lnSpc>
                <a:spcPct val="100000"/>
              </a:lnSpc>
              <a:spcBef>
                <a:spcPts val="105"/>
              </a:spcBef>
            </a:pPr>
            <a:r>
              <a:rPr sz="2450" spc="-20" dirty="0">
                <a:latin typeface="Calibri"/>
                <a:cs typeface="Calibri"/>
              </a:rPr>
              <a:t>4096</a:t>
            </a:r>
            <a:endParaRPr sz="2450">
              <a:latin typeface="Calibri"/>
              <a:cs typeface="Calibri"/>
            </a:endParaRPr>
          </a:p>
        </p:txBody>
      </p:sp>
      <p:sp>
        <p:nvSpPr>
          <p:cNvPr id="7" name="object 7"/>
          <p:cNvSpPr txBox="1"/>
          <p:nvPr/>
        </p:nvSpPr>
        <p:spPr>
          <a:xfrm>
            <a:off x="5105400" y="1353756"/>
            <a:ext cx="1267460" cy="855980"/>
          </a:xfrm>
          <a:prstGeom prst="rect">
            <a:avLst/>
          </a:prstGeom>
        </p:spPr>
        <p:txBody>
          <a:bodyPr vert="horz" wrap="square" lIns="0" tIns="27305" rIns="0" bIns="0" rtlCol="0">
            <a:spAutoFit/>
          </a:bodyPr>
          <a:lstStyle/>
          <a:p>
            <a:pPr marL="12065" marR="5080" indent="-1905" algn="ctr">
              <a:lnSpc>
                <a:spcPts val="2160"/>
              </a:lnSpc>
              <a:spcBef>
                <a:spcPts val="215"/>
              </a:spcBef>
            </a:pPr>
            <a:r>
              <a:rPr sz="1850" b="1" spc="-10" dirty="0">
                <a:latin typeface="Calibri"/>
                <a:cs typeface="Calibri"/>
              </a:rPr>
              <a:t>Fully Connected</a:t>
            </a:r>
            <a:r>
              <a:rPr sz="1850" spc="-10"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170" dirty="0">
                <a:latin typeface="Calibri"/>
                <a:cs typeface="Calibri"/>
              </a:rPr>
              <a:t> </a:t>
            </a:r>
            <a:r>
              <a:rPr sz="1850" spc="-20" dirty="0">
                <a:latin typeface="Calibri"/>
                <a:cs typeface="Calibri"/>
              </a:rPr>
              <a:t>1000</a:t>
            </a:r>
            <a:endParaRPr sz="1850">
              <a:latin typeface="Calibri"/>
              <a:cs typeface="Calibri"/>
            </a:endParaRPr>
          </a:p>
        </p:txBody>
      </p:sp>
      <p:sp>
        <p:nvSpPr>
          <p:cNvPr id="8" name="object 8"/>
          <p:cNvSpPr/>
          <p:nvPr/>
        </p:nvSpPr>
        <p:spPr>
          <a:xfrm>
            <a:off x="5394959" y="1910079"/>
            <a:ext cx="1513840" cy="985519"/>
          </a:xfrm>
          <a:custGeom>
            <a:avLst/>
            <a:gdLst/>
            <a:ahLst/>
            <a:cxnLst/>
            <a:rect l="l" t="t" r="r" b="b"/>
            <a:pathLst>
              <a:path w="1513840" h="985519">
                <a:moveTo>
                  <a:pt x="1513713" y="0"/>
                </a:moveTo>
                <a:lnTo>
                  <a:pt x="1429004" y="9525"/>
                </a:lnTo>
                <a:lnTo>
                  <a:pt x="1444624" y="33400"/>
                </a:lnTo>
                <a:lnTo>
                  <a:pt x="0" y="969264"/>
                </a:lnTo>
                <a:lnTo>
                  <a:pt x="10413" y="985266"/>
                </a:lnTo>
                <a:lnTo>
                  <a:pt x="1455039" y="49403"/>
                </a:lnTo>
                <a:lnTo>
                  <a:pt x="1470533" y="73406"/>
                </a:lnTo>
                <a:lnTo>
                  <a:pt x="1513713" y="0"/>
                </a:lnTo>
                <a:close/>
              </a:path>
            </a:pathLst>
          </a:custGeom>
          <a:solidFill>
            <a:srgbClr val="44536A"/>
          </a:solidFill>
        </p:spPr>
        <p:txBody>
          <a:bodyPr wrap="square" lIns="0" tIns="0" rIns="0" bIns="0" rtlCol="0"/>
          <a:lstStyle/>
          <a:p>
            <a:endParaRPr/>
          </a:p>
        </p:txBody>
      </p:sp>
      <p:sp>
        <p:nvSpPr>
          <p:cNvPr id="9" name="object 9"/>
          <p:cNvSpPr/>
          <p:nvPr/>
        </p:nvSpPr>
        <p:spPr>
          <a:xfrm>
            <a:off x="8310880" y="1737360"/>
            <a:ext cx="640080" cy="81280"/>
          </a:xfrm>
          <a:custGeom>
            <a:avLst/>
            <a:gdLst/>
            <a:ahLst/>
            <a:cxnLst/>
            <a:rect l="l" t="t" r="r" b="b"/>
            <a:pathLst>
              <a:path w="640079" h="81280">
                <a:moveTo>
                  <a:pt x="563372" y="0"/>
                </a:moveTo>
                <a:lnTo>
                  <a:pt x="563372" y="30479"/>
                </a:lnTo>
                <a:lnTo>
                  <a:pt x="0" y="30479"/>
                </a:lnTo>
                <a:lnTo>
                  <a:pt x="0" y="50800"/>
                </a:lnTo>
                <a:lnTo>
                  <a:pt x="563372" y="50800"/>
                </a:lnTo>
                <a:lnTo>
                  <a:pt x="563372" y="81279"/>
                </a:lnTo>
                <a:lnTo>
                  <a:pt x="639699" y="40639"/>
                </a:lnTo>
                <a:lnTo>
                  <a:pt x="563372" y="0"/>
                </a:lnTo>
                <a:close/>
              </a:path>
            </a:pathLst>
          </a:custGeom>
          <a:solidFill>
            <a:srgbClr val="44536A"/>
          </a:solidFill>
        </p:spPr>
        <p:txBody>
          <a:bodyPr wrap="square" lIns="0" tIns="0" rIns="0" bIns="0" rtlCol="0"/>
          <a:lstStyle/>
          <a:p>
            <a:endParaRPr/>
          </a:p>
        </p:txBody>
      </p:sp>
      <p:sp>
        <p:nvSpPr>
          <p:cNvPr id="10" name="object 10"/>
          <p:cNvSpPr txBox="1"/>
          <p:nvPr/>
        </p:nvSpPr>
        <p:spPr>
          <a:xfrm>
            <a:off x="8884031" y="360933"/>
            <a:ext cx="1778635" cy="79121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Correct</a:t>
            </a:r>
            <a:r>
              <a:rPr sz="2450" b="1" spc="-70" dirty="0">
                <a:latin typeface="Calibri"/>
                <a:cs typeface="Calibri"/>
              </a:rPr>
              <a:t> </a:t>
            </a:r>
            <a:r>
              <a:rPr sz="2450" b="1" spc="-10" dirty="0">
                <a:latin typeface="Calibri"/>
                <a:cs typeface="Calibri"/>
              </a:rPr>
              <a:t>label:</a:t>
            </a:r>
            <a:endParaRPr sz="2450">
              <a:latin typeface="Calibri"/>
              <a:cs typeface="Calibri"/>
            </a:endParaRPr>
          </a:p>
          <a:p>
            <a:pPr marL="12700">
              <a:lnSpc>
                <a:spcPct val="100000"/>
              </a:lnSpc>
              <a:spcBef>
                <a:spcPts val="105"/>
              </a:spcBef>
            </a:pPr>
            <a:r>
              <a:rPr sz="2450" spc="-25" dirty="0">
                <a:latin typeface="Calibri"/>
                <a:cs typeface="Calibri"/>
              </a:rPr>
              <a:t>Cat</a:t>
            </a:r>
            <a:endParaRPr sz="2450">
              <a:latin typeface="Calibri"/>
              <a:cs typeface="Calibri"/>
            </a:endParaRPr>
          </a:p>
        </p:txBody>
      </p:sp>
      <p:sp>
        <p:nvSpPr>
          <p:cNvPr id="11" name="object 11"/>
          <p:cNvSpPr txBox="1"/>
          <p:nvPr/>
        </p:nvSpPr>
        <p:spPr>
          <a:xfrm>
            <a:off x="9077325" y="1449705"/>
            <a:ext cx="1116330" cy="781050"/>
          </a:xfrm>
          <a:prstGeom prst="rect">
            <a:avLst/>
          </a:prstGeom>
        </p:spPr>
        <p:txBody>
          <a:bodyPr vert="horz" wrap="square" lIns="0" tIns="17145" rIns="0" bIns="0" rtlCol="0">
            <a:spAutoFit/>
          </a:bodyPr>
          <a:lstStyle/>
          <a:p>
            <a:pPr algn="ctr">
              <a:lnSpc>
                <a:spcPct val="100000"/>
              </a:lnSpc>
              <a:spcBef>
                <a:spcPts val="135"/>
              </a:spcBef>
            </a:pPr>
            <a:r>
              <a:rPr sz="2450" b="1" spc="-10" dirty="0">
                <a:latin typeface="Calibri"/>
                <a:cs typeface="Calibri"/>
              </a:rPr>
              <a:t>Softmax</a:t>
            </a:r>
            <a:endParaRPr sz="2450">
              <a:latin typeface="Calibri"/>
              <a:cs typeface="Calibri"/>
            </a:endParaRPr>
          </a:p>
          <a:p>
            <a:pPr marR="1270" algn="ctr">
              <a:lnSpc>
                <a:spcPct val="100000"/>
              </a:lnSpc>
              <a:spcBef>
                <a:spcPts val="25"/>
              </a:spcBef>
            </a:pPr>
            <a:r>
              <a:rPr sz="2450" b="1" spc="-20" dirty="0">
                <a:latin typeface="Calibri"/>
                <a:cs typeface="Calibri"/>
              </a:rPr>
              <a:t>Loss</a:t>
            </a:r>
            <a:endParaRPr sz="2450">
              <a:latin typeface="Calibri"/>
              <a:cs typeface="Calibri"/>
            </a:endParaRPr>
          </a:p>
        </p:txBody>
      </p:sp>
      <p:sp>
        <p:nvSpPr>
          <p:cNvPr id="12" name="object 12"/>
          <p:cNvSpPr/>
          <p:nvPr/>
        </p:nvSpPr>
        <p:spPr>
          <a:xfrm>
            <a:off x="9550400" y="873760"/>
            <a:ext cx="71120" cy="558800"/>
          </a:xfrm>
          <a:custGeom>
            <a:avLst/>
            <a:gdLst/>
            <a:ahLst/>
            <a:cxnLst/>
            <a:rect l="l" t="t" r="r" b="b"/>
            <a:pathLst>
              <a:path w="71120" h="558800">
                <a:moveTo>
                  <a:pt x="44450" y="0"/>
                </a:moveTo>
                <a:lnTo>
                  <a:pt x="26670" y="0"/>
                </a:lnTo>
                <a:lnTo>
                  <a:pt x="26670" y="482345"/>
                </a:lnTo>
                <a:lnTo>
                  <a:pt x="0" y="482345"/>
                </a:lnTo>
                <a:lnTo>
                  <a:pt x="35559" y="558673"/>
                </a:lnTo>
                <a:lnTo>
                  <a:pt x="71120" y="482345"/>
                </a:lnTo>
                <a:lnTo>
                  <a:pt x="44450" y="482345"/>
                </a:lnTo>
                <a:lnTo>
                  <a:pt x="44450" y="0"/>
                </a:lnTo>
                <a:close/>
              </a:path>
            </a:pathLst>
          </a:custGeom>
          <a:solidFill>
            <a:srgbClr val="44536A"/>
          </a:solidFill>
        </p:spPr>
        <p:txBody>
          <a:bodyPr wrap="square" lIns="0" tIns="0" rIns="0" bIns="0" rtlCol="0"/>
          <a:lstStyle/>
          <a:p>
            <a:endParaRPr/>
          </a:p>
        </p:txBody>
      </p:sp>
      <p:sp>
        <p:nvSpPr>
          <p:cNvPr id="13" name="object 13"/>
          <p:cNvSpPr txBox="1"/>
          <p:nvPr/>
        </p:nvSpPr>
        <p:spPr>
          <a:xfrm>
            <a:off x="6615683" y="376555"/>
            <a:ext cx="1456055" cy="575310"/>
          </a:xfrm>
          <a:prstGeom prst="rect">
            <a:avLst/>
          </a:prstGeom>
        </p:spPr>
        <p:txBody>
          <a:bodyPr vert="horz" wrap="square" lIns="0" tIns="13335" rIns="0" bIns="0" rtlCol="0">
            <a:spAutoFit/>
          </a:bodyPr>
          <a:lstStyle/>
          <a:p>
            <a:pPr marL="12700">
              <a:lnSpc>
                <a:spcPct val="100000"/>
              </a:lnSpc>
              <a:spcBef>
                <a:spcPts val="105"/>
              </a:spcBef>
            </a:pPr>
            <a:r>
              <a:rPr sz="3600" spc="-10" dirty="0">
                <a:solidFill>
                  <a:srgbClr val="4471C4"/>
                </a:solidFill>
                <a:latin typeface="Calibri"/>
                <a:cs typeface="Calibri"/>
              </a:rPr>
              <a:t>“What”</a:t>
            </a:r>
            <a:endParaRPr sz="3600">
              <a:latin typeface="Calibri"/>
              <a:cs typeface="Calibri"/>
            </a:endParaRPr>
          </a:p>
        </p:txBody>
      </p:sp>
      <p:sp>
        <p:nvSpPr>
          <p:cNvPr id="14" name="object 14"/>
          <p:cNvSpPr txBox="1"/>
          <p:nvPr/>
        </p:nvSpPr>
        <p:spPr>
          <a:xfrm>
            <a:off x="7022465" y="1210564"/>
            <a:ext cx="1593850" cy="193040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Class</a:t>
            </a:r>
            <a:r>
              <a:rPr sz="2450" b="1" spc="-50" dirty="0">
                <a:latin typeface="Calibri"/>
                <a:cs typeface="Calibri"/>
              </a:rPr>
              <a:t> </a:t>
            </a:r>
            <a:r>
              <a:rPr sz="2450" b="1" spc="-10" dirty="0">
                <a:latin typeface="Calibri"/>
                <a:cs typeface="Calibri"/>
              </a:rPr>
              <a:t>Scores</a:t>
            </a:r>
            <a:endParaRPr sz="2450">
              <a:latin typeface="Calibri"/>
              <a:cs typeface="Calibri"/>
            </a:endParaRPr>
          </a:p>
          <a:p>
            <a:pPr marL="12700">
              <a:lnSpc>
                <a:spcPct val="100000"/>
              </a:lnSpc>
              <a:spcBef>
                <a:spcPts val="25"/>
              </a:spcBef>
            </a:pPr>
            <a:r>
              <a:rPr sz="2450" dirty="0">
                <a:latin typeface="Calibri"/>
                <a:cs typeface="Calibri"/>
              </a:rPr>
              <a:t>Cat:</a:t>
            </a:r>
            <a:r>
              <a:rPr sz="2450" spc="-55" dirty="0">
                <a:latin typeface="Calibri"/>
                <a:cs typeface="Calibri"/>
              </a:rPr>
              <a:t> </a:t>
            </a:r>
            <a:r>
              <a:rPr sz="2450" spc="-25" dirty="0">
                <a:latin typeface="Calibri"/>
                <a:cs typeface="Calibri"/>
              </a:rPr>
              <a:t>0.9</a:t>
            </a:r>
            <a:endParaRPr sz="2450">
              <a:latin typeface="Calibri"/>
              <a:cs typeface="Calibri"/>
            </a:endParaRPr>
          </a:p>
          <a:p>
            <a:pPr marL="12700">
              <a:lnSpc>
                <a:spcPct val="100000"/>
              </a:lnSpc>
              <a:spcBef>
                <a:spcPts val="105"/>
              </a:spcBef>
            </a:pPr>
            <a:r>
              <a:rPr sz="2450" dirty="0">
                <a:latin typeface="Calibri"/>
                <a:cs typeface="Calibri"/>
              </a:rPr>
              <a:t>Dog:</a:t>
            </a:r>
            <a:r>
              <a:rPr sz="2450" spc="15" dirty="0">
                <a:latin typeface="Calibri"/>
                <a:cs typeface="Calibri"/>
              </a:rPr>
              <a:t> </a:t>
            </a:r>
            <a:r>
              <a:rPr sz="2450" spc="-20" dirty="0">
                <a:latin typeface="Calibri"/>
                <a:cs typeface="Calibri"/>
              </a:rPr>
              <a:t>0.05</a:t>
            </a:r>
            <a:endParaRPr sz="2450">
              <a:latin typeface="Calibri"/>
              <a:cs typeface="Calibri"/>
            </a:endParaRPr>
          </a:p>
          <a:p>
            <a:pPr marL="12700">
              <a:lnSpc>
                <a:spcPct val="100000"/>
              </a:lnSpc>
              <a:spcBef>
                <a:spcPts val="25"/>
              </a:spcBef>
            </a:pPr>
            <a:r>
              <a:rPr sz="2450" dirty="0">
                <a:latin typeface="Calibri"/>
                <a:cs typeface="Calibri"/>
              </a:rPr>
              <a:t>Car:</a:t>
            </a:r>
            <a:r>
              <a:rPr sz="2450" spc="-5" dirty="0">
                <a:latin typeface="Calibri"/>
                <a:cs typeface="Calibri"/>
              </a:rPr>
              <a:t> </a:t>
            </a:r>
            <a:r>
              <a:rPr sz="2450" spc="-20" dirty="0">
                <a:latin typeface="Calibri"/>
                <a:cs typeface="Calibri"/>
              </a:rPr>
              <a:t>0.01</a:t>
            </a:r>
            <a:endParaRPr sz="2450">
              <a:latin typeface="Calibri"/>
              <a:cs typeface="Calibri"/>
            </a:endParaRPr>
          </a:p>
          <a:p>
            <a:pPr marL="12700">
              <a:lnSpc>
                <a:spcPct val="100000"/>
              </a:lnSpc>
              <a:spcBef>
                <a:spcPts val="100"/>
              </a:spcBef>
            </a:pPr>
            <a:r>
              <a:rPr sz="2450" spc="-25" dirty="0">
                <a:latin typeface="Calibri"/>
                <a:cs typeface="Calibri"/>
              </a:rPr>
              <a:t>...</a:t>
            </a:r>
            <a:endParaRPr sz="2450">
              <a:latin typeface="Calibri"/>
              <a:cs typeface="Calibri"/>
            </a:endParaRPr>
          </a:p>
        </p:txBody>
      </p:sp>
      <p:sp>
        <p:nvSpPr>
          <p:cNvPr id="15" name="object 15"/>
          <p:cNvSpPr txBox="1"/>
          <p:nvPr/>
        </p:nvSpPr>
        <p:spPr>
          <a:xfrm>
            <a:off x="288607" y="4162425"/>
            <a:ext cx="1349375" cy="147320"/>
          </a:xfrm>
          <a:prstGeom prst="rect">
            <a:avLst/>
          </a:prstGeom>
        </p:spPr>
        <p:txBody>
          <a:bodyPr vert="horz" wrap="square" lIns="0" tIns="12700" rIns="0" bIns="0" rtlCol="0">
            <a:spAutoFit/>
          </a:bodyPr>
          <a:lstStyle/>
          <a:p>
            <a:pPr marL="12700">
              <a:lnSpc>
                <a:spcPct val="100000"/>
              </a:lnSpc>
              <a:spcBef>
                <a:spcPts val="100"/>
              </a:spcBef>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35" dirty="0">
                <a:solidFill>
                  <a:srgbClr val="0462C1"/>
                </a:solidFill>
                <a:latin typeface="Calibri"/>
                <a:cs typeface="Calibri"/>
              </a:rPr>
              <a:t> </a:t>
            </a:r>
            <a:r>
              <a:rPr sz="800" dirty="0">
                <a:solidFill>
                  <a:srgbClr val="999999"/>
                </a:solidFill>
                <a:latin typeface="Calibri"/>
                <a:cs typeface="Calibri"/>
              </a:rPr>
              <a:t>is</a:t>
            </a:r>
            <a:r>
              <a:rPr sz="800" spc="-30"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r>
              <a:rPr sz="800" u="sng" spc="500" dirty="0">
                <a:solidFill>
                  <a:srgbClr val="0462C1"/>
                </a:solidFill>
                <a:uFill>
                  <a:solidFill>
                    <a:srgbClr val="0462C1"/>
                  </a:solidFill>
                </a:uFill>
                <a:latin typeface="Calibri"/>
                <a:cs typeface="Calibri"/>
              </a:rPr>
              <a:t> </a:t>
            </a:r>
            <a:endParaRPr sz="800">
              <a:latin typeface="Calibri"/>
              <a:cs typeface="Calibri"/>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602605" cy="1368425"/>
          </a:xfrm>
          <a:prstGeom prst="rect">
            <a:avLst/>
          </a:prstGeom>
        </p:spPr>
        <p:txBody>
          <a:bodyPr vert="horz" wrap="square" lIns="0" tIns="13335" rIns="0" bIns="0" rtlCol="0">
            <a:spAutoFit/>
          </a:bodyPr>
          <a:lstStyle/>
          <a:p>
            <a:pPr marL="12700" marR="5080">
              <a:lnSpc>
                <a:spcPct val="100000"/>
              </a:lnSpc>
              <a:spcBef>
                <a:spcPts val="105"/>
              </a:spcBef>
            </a:pPr>
            <a:r>
              <a:rPr dirty="0"/>
              <a:t>Object</a:t>
            </a:r>
            <a:r>
              <a:rPr spc="-110" dirty="0"/>
              <a:t> </a:t>
            </a:r>
            <a:r>
              <a:rPr dirty="0"/>
              <a:t>Detection:</a:t>
            </a:r>
            <a:r>
              <a:rPr spc="-110" dirty="0"/>
              <a:t> </a:t>
            </a:r>
            <a:r>
              <a:rPr dirty="0"/>
              <a:t>Lots</a:t>
            </a:r>
            <a:r>
              <a:rPr spc="-40" dirty="0"/>
              <a:t> </a:t>
            </a:r>
            <a:r>
              <a:rPr spc="-25" dirty="0"/>
              <a:t>of </a:t>
            </a:r>
            <a:r>
              <a:rPr spc="-10" dirty="0"/>
              <a:t>variables!</a:t>
            </a:r>
          </a:p>
        </p:txBody>
      </p:sp>
      <p:pic>
        <p:nvPicPr>
          <p:cNvPr id="3" name="object 3"/>
          <p:cNvPicPr/>
          <p:nvPr/>
        </p:nvPicPr>
        <p:blipFill>
          <a:blip r:embed="rId3" cstate="print"/>
          <a:stretch>
            <a:fillRect/>
          </a:stretch>
        </p:blipFill>
        <p:spPr>
          <a:xfrm>
            <a:off x="345440" y="1209040"/>
            <a:ext cx="8006080" cy="4785359"/>
          </a:xfrm>
          <a:prstGeom prst="rect">
            <a:avLst/>
          </a:prstGeom>
        </p:spPr>
      </p:pic>
      <p:sp>
        <p:nvSpPr>
          <p:cNvPr id="4" name="object 4"/>
          <p:cNvSpPr txBox="1"/>
          <p:nvPr/>
        </p:nvSpPr>
        <p:spPr>
          <a:xfrm>
            <a:off x="8355583" y="1523682"/>
            <a:ext cx="3634740" cy="370840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Calibri"/>
                <a:cs typeface="Calibri"/>
              </a:rPr>
              <a:t>Takeaways:</a:t>
            </a:r>
            <a:endParaRPr sz="2400">
              <a:latin typeface="Calibri"/>
              <a:cs typeface="Calibri"/>
            </a:endParaRPr>
          </a:p>
          <a:p>
            <a:pPr marL="358140" marR="111760" indent="-346075">
              <a:lnSpc>
                <a:spcPct val="100000"/>
              </a:lnSpc>
              <a:spcBef>
                <a:spcPts val="5"/>
              </a:spcBef>
              <a:buChar char="-"/>
              <a:tabLst>
                <a:tab pos="358140" algn="l"/>
                <a:tab pos="358775" algn="l"/>
              </a:tabLst>
            </a:pPr>
            <a:r>
              <a:rPr sz="2400" spc="-90" dirty="0">
                <a:latin typeface="Calibri"/>
                <a:cs typeface="Calibri"/>
              </a:rPr>
              <a:t>Two</a:t>
            </a:r>
            <a:r>
              <a:rPr sz="2400" spc="-45" dirty="0">
                <a:latin typeface="Calibri"/>
                <a:cs typeface="Calibri"/>
              </a:rPr>
              <a:t> </a:t>
            </a:r>
            <a:r>
              <a:rPr sz="2400" spc="-10" dirty="0">
                <a:latin typeface="Calibri"/>
                <a:cs typeface="Calibri"/>
              </a:rPr>
              <a:t>stage</a:t>
            </a:r>
            <a:r>
              <a:rPr sz="2400" spc="-195" dirty="0">
                <a:latin typeface="Calibri"/>
                <a:cs typeface="Calibri"/>
              </a:rPr>
              <a:t> </a:t>
            </a:r>
            <a:r>
              <a:rPr sz="2400" dirty="0">
                <a:latin typeface="Calibri"/>
                <a:cs typeface="Calibri"/>
              </a:rPr>
              <a:t>method</a:t>
            </a:r>
            <a:r>
              <a:rPr sz="2400" spc="-20" dirty="0">
                <a:latin typeface="Calibri"/>
                <a:cs typeface="Calibri"/>
              </a:rPr>
              <a:t> </a:t>
            </a:r>
            <a:r>
              <a:rPr sz="2400" spc="-10" dirty="0">
                <a:latin typeface="Calibri"/>
                <a:cs typeface="Calibri"/>
              </a:rPr>
              <a:t>(Faster </a:t>
            </a:r>
            <a:r>
              <a:rPr sz="2400" spc="-25" dirty="0">
                <a:latin typeface="Calibri"/>
                <a:cs typeface="Calibri"/>
              </a:rPr>
              <a:t>R-</a:t>
            </a:r>
            <a:r>
              <a:rPr sz="2400" dirty="0">
                <a:latin typeface="Calibri"/>
                <a:cs typeface="Calibri"/>
              </a:rPr>
              <a:t>CNN)</a:t>
            </a:r>
            <a:r>
              <a:rPr sz="2400" spc="-25" dirty="0">
                <a:latin typeface="Calibri"/>
                <a:cs typeface="Calibri"/>
              </a:rPr>
              <a:t> </a:t>
            </a:r>
            <a:r>
              <a:rPr sz="2400" dirty="0">
                <a:latin typeface="Calibri"/>
                <a:cs typeface="Calibri"/>
              </a:rPr>
              <a:t>get</a:t>
            </a:r>
            <a:r>
              <a:rPr sz="2400" spc="-90" dirty="0">
                <a:latin typeface="Calibri"/>
                <a:cs typeface="Calibri"/>
              </a:rPr>
              <a:t> </a:t>
            </a:r>
            <a:r>
              <a:rPr sz="2400" dirty="0">
                <a:latin typeface="Calibri"/>
                <a:cs typeface="Calibri"/>
              </a:rPr>
              <a:t>the</a:t>
            </a:r>
            <a:r>
              <a:rPr sz="2400" spc="-85" dirty="0">
                <a:latin typeface="Calibri"/>
                <a:cs typeface="Calibri"/>
              </a:rPr>
              <a:t> </a:t>
            </a:r>
            <a:r>
              <a:rPr sz="2400" spc="-20" dirty="0">
                <a:latin typeface="Calibri"/>
                <a:cs typeface="Calibri"/>
              </a:rPr>
              <a:t>best </a:t>
            </a:r>
            <a:r>
              <a:rPr sz="2400" spc="-35" dirty="0">
                <a:latin typeface="Calibri"/>
                <a:cs typeface="Calibri"/>
              </a:rPr>
              <a:t>accuracy,</a:t>
            </a:r>
            <a:r>
              <a:rPr sz="2400" spc="-245" dirty="0">
                <a:latin typeface="Calibri"/>
                <a:cs typeface="Calibri"/>
              </a:rPr>
              <a:t> </a:t>
            </a:r>
            <a:r>
              <a:rPr sz="2400" dirty="0">
                <a:latin typeface="Calibri"/>
                <a:cs typeface="Calibri"/>
              </a:rPr>
              <a:t>but</a:t>
            </a:r>
            <a:r>
              <a:rPr sz="2400" spc="-55" dirty="0">
                <a:latin typeface="Calibri"/>
                <a:cs typeface="Calibri"/>
              </a:rPr>
              <a:t> </a:t>
            </a:r>
            <a:r>
              <a:rPr sz="2400" dirty="0">
                <a:latin typeface="Calibri"/>
                <a:cs typeface="Calibri"/>
              </a:rPr>
              <a:t>are</a:t>
            </a:r>
            <a:r>
              <a:rPr sz="2400" spc="-45" dirty="0">
                <a:latin typeface="Calibri"/>
                <a:cs typeface="Calibri"/>
              </a:rPr>
              <a:t> </a:t>
            </a:r>
            <a:r>
              <a:rPr sz="2400" spc="-10" dirty="0">
                <a:latin typeface="Calibri"/>
                <a:cs typeface="Calibri"/>
              </a:rPr>
              <a:t>slower</a:t>
            </a:r>
            <a:endParaRPr sz="2400">
              <a:latin typeface="Calibri"/>
              <a:cs typeface="Calibri"/>
            </a:endParaRPr>
          </a:p>
          <a:p>
            <a:pPr marL="358140" indent="-346075">
              <a:lnSpc>
                <a:spcPct val="100000"/>
              </a:lnSpc>
              <a:spcBef>
                <a:spcPts val="15"/>
              </a:spcBef>
              <a:buChar char="-"/>
              <a:tabLst>
                <a:tab pos="358140" algn="l"/>
                <a:tab pos="358775" algn="l"/>
              </a:tabLst>
            </a:pPr>
            <a:r>
              <a:rPr sz="2400" dirty="0">
                <a:latin typeface="Calibri"/>
                <a:cs typeface="Calibri"/>
              </a:rPr>
              <a:t>Single-</a:t>
            </a:r>
            <a:r>
              <a:rPr sz="2400" spc="-10" dirty="0">
                <a:latin typeface="Calibri"/>
                <a:cs typeface="Calibri"/>
              </a:rPr>
              <a:t>stage</a:t>
            </a:r>
            <a:r>
              <a:rPr sz="2400" spc="-185" dirty="0">
                <a:latin typeface="Calibri"/>
                <a:cs typeface="Calibri"/>
              </a:rPr>
              <a:t> </a:t>
            </a:r>
            <a:r>
              <a:rPr sz="2400" spc="-10" dirty="0">
                <a:latin typeface="Calibri"/>
                <a:cs typeface="Calibri"/>
              </a:rPr>
              <a:t>methods</a:t>
            </a:r>
            <a:endParaRPr sz="2400">
              <a:latin typeface="Calibri"/>
              <a:cs typeface="Calibri"/>
            </a:endParaRPr>
          </a:p>
          <a:p>
            <a:pPr marL="358140">
              <a:lnSpc>
                <a:spcPct val="100000"/>
              </a:lnSpc>
              <a:spcBef>
                <a:spcPts val="80"/>
              </a:spcBef>
            </a:pPr>
            <a:r>
              <a:rPr sz="2400" dirty="0">
                <a:latin typeface="Calibri"/>
                <a:cs typeface="Calibri"/>
              </a:rPr>
              <a:t>(SSD)</a:t>
            </a:r>
            <a:r>
              <a:rPr sz="2400" spc="-140" dirty="0">
                <a:latin typeface="Calibri"/>
                <a:cs typeface="Calibri"/>
              </a:rPr>
              <a:t> </a:t>
            </a:r>
            <a:r>
              <a:rPr sz="2400" dirty="0">
                <a:latin typeface="Calibri"/>
                <a:cs typeface="Calibri"/>
              </a:rPr>
              <a:t>are</a:t>
            </a:r>
            <a:r>
              <a:rPr sz="2400" spc="-95" dirty="0">
                <a:latin typeface="Calibri"/>
                <a:cs typeface="Calibri"/>
              </a:rPr>
              <a:t> </a:t>
            </a:r>
            <a:r>
              <a:rPr sz="2400" dirty="0">
                <a:latin typeface="Calibri"/>
                <a:cs typeface="Calibri"/>
              </a:rPr>
              <a:t>much</a:t>
            </a:r>
            <a:r>
              <a:rPr sz="2400" spc="-135" dirty="0">
                <a:latin typeface="Calibri"/>
                <a:cs typeface="Calibri"/>
              </a:rPr>
              <a:t> </a:t>
            </a:r>
            <a:r>
              <a:rPr sz="2400" spc="-95" dirty="0">
                <a:latin typeface="Calibri"/>
                <a:cs typeface="Calibri"/>
              </a:rPr>
              <a:t>faster,</a:t>
            </a:r>
            <a:r>
              <a:rPr sz="2400" spc="120" dirty="0">
                <a:latin typeface="Calibri"/>
                <a:cs typeface="Calibri"/>
              </a:rPr>
              <a:t> </a:t>
            </a:r>
            <a:r>
              <a:rPr sz="2400" spc="-25" dirty="0">
                <a:latin typeface="Calibri"/>
                <a:cs typeface="Calibri"/>
              </a:rPr>
              <a:t>but</a:t>
            </a:r>
            <a:endParaRPr sz="2400">
              <a:latin typeface="Calibri"/>
              <a:cs typeface="Calibri"/>
            </a:endParaRPr>
          </a:p>
          <a:p>
            <a:pPr marL="358140">
              <a:lnSpc>
                <a:spcPts val="2840"/>
              </a:lnSpc>
              <a:spcBef>
                <a:spcPts val="5"/>
              </a:spcBef>
            </a:pPr>
            <a:r>
              <a:rPr sz="2400" dirty="0">
                <a:latin typeface="Calibri"/>
                <a:cs typeface="Calibri"/>
              </a:rPr>
              <a:t>don’t</a:t>
            </a:r>
            <a:r>
              <a:rPr sz="2400" spc="-114" dirty="0">
                <a:latin typeface="Calibri"/>
                <a:cs typeface="Calibri"/>
              </a:rPr>
              <a:t> </a:t>
            </a:r>
            <a:r>
              <a:rPr sz="2400" dirty="0">
                <a:latin typeface="Calibri"/>
                <a:cs typeface="Calibri"/>
              </a:rPr>
              <a:t>perform</a:t>
            </a:r>
            <a:r>
              <a:rPr sz="2400" spc="-50" dirty="0">
                <a:latin typeface="Calibri"/>
                <a:cs typeface="Calibri"/>
              </a:rPr>
              <a:t> </a:t>
            </a:r>
            <a:r>
              <a:rPr sz="2400" dirty="0">
                <a:latin typeface="Calibri"/>
                <a:cs typeface="Calibri"/>
              </a:rPr>
              <a:t>as</a:t>
            </a:r>
            <a:r>
              <a:rPr sz="2400" spc="-100" dirty="0">
                <a:latin typeface="Calibri"/>
                <a:cs typeface="Calibri"/>
              </a:rPr>
              <a:t> </a:t>
            </a:r>
            <a:r>
              <a:rPr sz="2400" spc="-20" dirty="0">
                <a:latin typeface="Calibri"/>
                <a:cs typeface="Calibri"/>
              </a:rPr>
              <a:t>well</a:t>
            </a:r>
            <a:endParaRPr sz="2400">
              <a:latin typeface="Calibri"/>
              <a:cs typeface="Calibri"/>
            </a:endParaRPr>
          </a:p>
          <a:p>
            <a:pPr marL="358140" indent="-346075">
              <a:lnSpc>
                <a:spcPts val="2840"/>
              </a:lnSpc>
              <a:buChar char="-"/>
              <a:tabLst>
                <a:tab pos="358140" algn="l"/>
                <a:tab pos="358775" algn="l"/>
              </a:tabLst>
            </a:pPr>
            <a:r>
              <a:rPr sz="2400" dirty="0">
                <a:latin typeface="Calibri"/>
                <a:cs typeface="Calibri"/>
              </a:rPr>
              <a:t>Bigger</a:t>
            </a:r>
            <a:r>
              <a:rPr sz="2400" spc="-5" dirty="0">
                <a:latin typeface="Calibri"/>
                <a:cs typeface="Calibri"/>
              </a:rPr>
              <a:t> </a:t>
            </a:r>
            <a:r>
              <a:rPr sz="2400" dirty="0">
                <a:latin typeface="Calibri"/>
                <a:cs typeface="Calibri"/>
              </a:rPr>
              <a:t>backbones</a:t>
            </a:r>
            <a:r>
              <a:rPr sz="2400" spc="-175" dirty="0">
                <a:latin typeface="Calibri"/>
                <a:cs typeface="Calibri"/>
              </a:rPr>
              <a:t> </a:t>
            </a:r>
            <a:r>
              <a:rPr sz="2400" spc="-10" dirty="0">
                <a:latin typeface="Calibri"/>
                <a:cs typeface="Calibri"/>
              </a:rPr>
              <a:t>improve</a:t>
            </a:r>
            <a:endParaRPr sz="2400">
              <a:latin typeface="Calibri"/>
              <a:cs typeface="Calibri"/>
            </a:endParaRPr>
          </a:p>
          <a:p>
            <a:pPr marL="358140">
              <a:lnSpc>
                <a:spcPct val="100000"/>
              </a:lnSpc>
              <a:spcBef>
                <a:spcPts val="85"/>
              </a:spcBef>
            </a:pPr>
            <a:r>
              <a:rPr sz="2400" spc="-10" dirty="0">
                <a:latin typeface="Calibri"/>
                <a:cs typeface="Calibri"/>
              </a:rPr>
              <a:t>performance,</a:t>
            </a:r>
            <a:r>
              <a:rPr sz="2400" spc="-20" dirty="0">
                <a:latin typeface="Calibri"/>
                <a:cs typeface="Calibri"/>
              </a:rPr>
              <a:t> </a:t>
            </a:r>
            <a:r>
              <a:rPr sz="2400" dirty="0">
                <a:latin typeface="Calibri"/>
                <a:cs typeface="Calibri"/>
              </a:rPr>
              <a:t>but</a:t>
            </a:r>
            <a:r>
              <a:rPr sz="2400" spc="-155" dirty="0">
                <a:latin typeface="Calibri"/>
                <a:cs typeface="Calibri"/>
              </a:rPr>
              <a:t> </a:t>
            </a:r>
            <a:r>
              <a:rPr sz="2400" spc="-25" dirty="0">
                <a:latin typeface="Calibri"/>
                <a:cs typeface="Calibri"/>
              </a:rPr>
              <a:t>are</a:t>
            </a:r>
            <a:endParaRPr sz="2400">
              <a:latin typeface="Calibri"/>
              <a:cs typeface="Calibri"/>
            </a:endParaRPr>
          </a:p>
          <a:p>
            <a:pPr marL="358140">
              <a:lnSpc>
                <a:spcPct val="100000"/>
              </a:lnSpc>
              <a:spcBef>
                <a:spcPts val="85"/>
              </a:spcBef>
            </a:pPr>
            <a:r>
              <a:rPr sz="2400" spc="-10" dirty="0">
                <a:latin typeface="Calibri"/>
                <a:cs typeface="Calibri"/>
              </a:rPr>
              <a:t>slower</a:t>
            </a:r>
            <a:endParaRPr sz="2400">
              <a:latin typeface="Calibri"/>
              <a:cs typeface="Calibri"/>
            </a:endParaRPr>
          </a:p>
        </p:txBody>
      </p:sp>
      <p:sp>
        <p:nvSpPr>
          <p:cNvPr id="5" name="object 5"/>
          <p:cNvSpPr txBox="1"/>
          <p:nvPr/>
        </p:nvSpPr>
        <p:spPr>
          <a:xfrm>
            <a:off x="106679" y="6143704"/>
            <a:ext cx="6869430"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10" dirty="0">
                <a:latin typeface="Calibri"/>
                <a:cs typeface="Calibri"/>
              </a:rPr>
              <a:t> </a:t>
            </a:r>
            <a:r>
              <a:rPr sz="1450" spc="-10" dirty="0">
                <a:latin typeface="Calibri"/>
                <a:cs typeface="Calibri"/>
              </a:rPr>
              <a:t>et</a:t>
            </a:r>
            <a:r>
              <a:rPr sz="1450" spc="-50" dirty="0">
                <a:latin typeface="Calibri"/>
                <a:cs typeface="Calibri"/>
              </a:rPr>
              <a:t> </a:t>
            </a:r>
            <a:r>
              <a:rPr sz="1450" dirty="0">
                <a:latin typeface="Calibri"/>
                <a:cs typeface="Calibri"/>
              </a:rPr>
              <a:t>al,</a:t>
            </a:r>
            <a:r>
              <a:rPr sz="1450" spc="10" dirty="0">
                <a:latin typeface="Calibri"/>
                <a:cs typeface="Calibri"/>
              </a:rPr>
              <a:t> </a:t>
            </a:r>
            <a:r>
              <a:rPr sz="1450" spc="-30" dirty="0">
                <a:latin typeface="Calibri"/>
                <a:cs typeface="Calibri"/>
              </a:rPr>
              <a:t>“Speed/accuracy</a:t>
            </a:r>
            <a:r>
              <a:rPr sz="1450" spc="-45" dirty="0">
                <a:latin typeface="Calibri"/>
                <a:cs typeface="Calibri"/>
              </a:rPr>
              <a:t> </a:t>
            </a:r>
            <a:r>
              <a:rPr sz="1450" spc="-40" dirty="0">
                <a:latin typeface="Calibri"/>
                <a:cs typeface="Calibri"/>
              </a:rPr>
              <a:t>trade-</a:t>
            </a:r>
            <a:r>
              <a:rPr sz="1450" spc="-45" dirty="0">
                <a:latin typeface="Calibri"/>
                <a:cs typeface="Calibri"/>
              </a:rPr>
              <a:t>offs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45" dirty="0">
                <a:latin typeface="Calibri"/>
                <a:cs typeface="Calibri"/>
              </a:rPr>
              <a:t> </a:t>
            </a:r>
            <a:r>
              <a:rPr sz="1450" spc="-10" dirty="0">
                <a:latin typeface="Calibri"/>
                <a:cs typeface="Calibri"/>
              </a:rPr>
              <a:t>object</a:t>
            </a:r>
            <a:r>
              <a:rPr sz="1450" spc="-45" dirty="0">
                <a:latin typeface="Calibri"/>
                <a:cs typeface="Calibri"/>
              </a:rPr>
              <a:t> </a:t>
            </a:r>
            <a:r>
              <a:rPr sz="1450" spc="-65" dirty="0">
                <a:latin typeface="Calibri"/>
                <a:cs typeface="Calibri"/>
              </a:rPr>
              <a:t>detectors”,</a:t>
            </a:r>
            <a:r>
              <a:rPr sz="1450" spc="-8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3335" rIns="0" bIns="0" rtlCol="0">
            <a:spAutoFit/>
          </a:bodyPr>
          <a:lstStyle/>
          <a:p>
            <a:pPr marL="12700">
              <a:lnSpc>
                <a:spcPct val="100000"/>
              </a:lnSpc>
              <a:spcBef>
                <a:spcPts val="105"/>
              </a:spcBef>
            </a:pPr>
            <a:r>
              <a:rPr sz="4000" dirty="0"/>
              <a:t>Object</a:t>
            </a:r>
            <a:r>
              <a:rPr sz="4000" spc="-175" dirty="0"/>
              <a:t> </a:t>
            </a:r>
            <a:r>
              <a:rPr sz="4000" dirty="0"/>
              <a:t>Detection:</a:t>
            </a:r>
            <a:r>
              <a:rPr sz="4000" spc="-150" dirty="0"/>
              <a:t> </a:t>
            </a:r>
            <a:r>
              <a:rPr sz="4000" dirty="0"/>
              <a:t>Lots</a:t>
            </a:r>
            <a:r>
              <a:rPr sz="4000" spc="-5" dirty="0"/>
              <a:t> </a:t>
            </a:r>
            <a:r>
              <a:rPr sz="4000" dirty="0"/>
              <a:t>of</a:t>
            </a:r>
            <a:r>
              <a:rPr sz="4000" spc="-45" dirty="0"/>
              <a:t> </a:t>
            </a:r>
            <a:r>
              <a:rPr sz="4000" spc="-10" dirty="0"/>
              <a:t>variables!</a:t>
            </a:r>
            <a:endParaRPr sz="4000"/>
          </a:p>
        </p:txBody>
      </p:sp>
      <p:pic>
        <p:nvPicPr>
          <p:cNvPr id="3" name="object 3"/>
          <p:cNvPicPr/>
          <p:nvPr/>
        </p:nvPicPr>
        <p:blipFill>
          <a:blip r:embed="rId2" cstate="print"/>
          <a:stretch>
            <a:fillRect/>
          </a:stretch>
        </p:blipFill>
        <p:spPr>
          <a:xfrm>
            <a:off x="335279" y="2580639"/>
            <a:ext cx="5740400" cy="3423920"/>
          </a:xfrm>
          <a:prstGeom prst="rect">
            <a:avLst/>
          </a:prstGeom>
        </p:spPr>
      </p:pic>
      <p:sp>
        <p:nvSpPr>
          <p:cNvPr id="4" name="object 4"/>
          <p:cNvSpPr txBox="1"/>
          <p:nvPr/>
        </p:nvSpPr>
        <p:spPr>
          <a:xfrm>
            <a:off x="6548755" y="1340167"/>
            <a:ext cx="5078095" cy="1124585"/>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Calibri"/>
                <a:cs typeface="Calibri"/>
              </a:rPr>
              <a:t>These</a:t>
            </a:r>
            <a:r>
              <a:rPr sz="2400" spc="30" dirty="0">
                <a:latin typeface="Calibri"/>
                <a:cs typeface="Calibri"/>
              </a:rPr>
              <a:t> </a:t>
            </a:r>
            <a:r>
              <a:rPr sz="2400" dirty="0">
                <a:latin typeface="Calibri"/>
                <a:cs typeface="Calibri"/>
              </a:rPr>
              <a:t>results</a:t>
            </a:r>
            <a:r>
              <a:rPr sz="2400" spc="55" dirty="0">
                <a:latin typeface="Calibri"/>
                <a:cs typeface="Calibri"/>
              </a:rPr>
              <a:t> </a:t>
            </a:r>
            <a:r>
              <a:rPr sz="2400" dirty="0">
                <a:latin typeface="Calibri"/>
                <a:cs typeface="Calibri"/>
              </a:rPr>
              <a:t>are</a:t>
            </a:r>
            <a:r>
              <a:rPr sz="2400" spc="50"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few</a:t>
            </a:r>
            <a:r>
              <a:rPr sz="2400" spc="-60" dirty="0">
                <a:latin typeface="Calibri"/>
                <a:cs typeface="Calibri"/>
              </a:rPr>
              <a:t> </a:t>
            </a:r>
            <a:r>
              <a:rPr sz="2400" dirty="0">
                <a:latin typeface="Calibri"/>
                <a:cs typeface="Calibri"/>
              </a:rPr>
              <a:t>years</a:t>
            </a:r>
            <a:r>
              <a:rPr sz="2400" spc="60" dirty="0">
                <a:latin typeface="Calibri"/>
                <a:cs typeface="Calibri"/>
              </a:rPr>
              <a:t> </a:t>
            </a:r>
            <a:r>
              <a:rPr sz="2400" dirty="0">
                <a:latin typeface="Calibri"/>
                <a:cs typeface="Calibri"/>
              </a:rPr>
              <a:t>old</a:t>
            </a:r>
            <a:r>
              <a:rPr sz="2400" spc="60" dirty="0">
                <a:latin typeface="Calibri"/>
                <a:cs typeface="Calibri"/>
              </a:rPr>
              <a:t> </a:t>
            </a:r>
            <a:r>
              <a:rPr sz="2400" dirty="0">
                <a:latin typeface="Calibri"/>
                <a:cs typeface="Calibri"/>
              </a:rPr>
              <a:t>…</a:t>
            </a:r>
            <a:r>
              <a:rPr sz="2400" spc="-10" dirty="0">
                <a:latin typeface="Calibri"/>
                <a:cs typeface="Calibri"/>
              </a:rPr>
              <a:t> since </a:t>
            </a:r>
            <a:r>
              <a:rPr sz="2400" dirty="0">
                <a:latin typeface="Calibri"/>
                <a:cs typeface="Calibri"/>
              </a:rPr>
              <a:t>then</a:t>
            </a:r>
            <a:r>
              <a:rPr sz="2400" spc="114" dirty="0">
                <a:latin typeface="Calibri"/>
                <a:cs typeface="Calibri"/>
              </a:rPr>
              <a:t> </a:t>
            </a:r>
            <a:r>
              <a:rPr sz="2400" dirty="0">
                <a:latin typeface="Calibri"/>
                <a:cs typeface="Calibri"/>
              </a:rPr>
              <a:t>GPUs</a:t>
            </a:r>
            <a:r>
              <a:rPr sz="2400" spc="50" dirty="0">
                <a:latin typeface="Calibri"/>
                <a:cs typeface="Calibri"/>
              </a:rPr>
              <a:t> </a:t>
            </a:r>
            <a:r>
              <a:rPr sz="2400" dirty="0">
                <a:latin typeface="Calibri"/>
                <a:cs typeface="Calibri"/>
              </a:rPr>
              <a:t>have</a:t>
            </a:r>
            <a:r>
              <a:rPr sz="2400" spc="50" dirty="0">
                <a:latin typeface="Calibri"/>
                <a:cs typeface="Calibri"/>
              </a:rPr>
              <a:t> </a:t>
            </a:r>
            <a:r>
              <a:rPr sz="2400" dirty="0">
                <a:latin typeface="Calibri"/>
                <a:cs typeface="Calibri"/>
              </a:rPr>
              <a:t>gotten</a:t>
            </a:r>
            <a:r>
              <a:rPr sz="2400" spc="130" dirty="0">
                <a:latin typeface="Calibri"/>
                <a:cs typeface="Calibri"/>
              </a:rPr>
              <a:t> </a:t>
            </a:r>
            <a:r>
              <a:rPr sz="2400" spc="-90" dirty="0">
                <a:latin typeface="Calibri"/>
                <a:cs typeface="Calibri"/>
              </a:rPr>
              <a:t>faster,</a:t>
            </a:r>
            <a:r>
              <a:rPr sz="2400" dirty="0">
                <a:latin typeface="Calibri"/>
                <a:cs typeface="Calibri"/>
              </a:rPr>
              <a:t> and</a:t>
            </a:r>
            <a:r>
              <a:rPr sz="2400" spc="130" dirty="0">
                <a:latin typeface="Calibri"/>
                <a:cs typeface="Calibri"/>
              </a:rPr>
              <a:t> </a:t>
            </a:r>
            <a:r>
              <a:rPr sz="2400" spc="-10" dirty="0">
                <a:latin typeface="Calibri"/>
                <a:cs typeface="Calibri"/>
              </a:rPr>
              <a:t>we’ve </a:t>
            </a:r>
            <a:r>
              <a:rPr sz="2400" dirty="0">
                <a:latin typeface="Calibri"/>
                <a:cs typeface="Calibri"/>
              </a:rPr>
              <a:t>improved</a:t>
            </a:r>
            <a:r>
              <a:rPr sz="2400" spc="-210" dirty="0">
                <a:latin typeface="Calibri"/>
                <a:cs typeface="Calibri"/>
              </a:rPr>
              <a:t> </a:t>
            </a:r>
            <a:r>
              <a:rPr sz="2400" spc="-10" dirty="0">
                <a:latin typeface="Calibri"/>
                <a:cs typeface="Calibri"/>
              </a:rPr>
              <a:t>performance</a:t>
            </a:r>
            <a:r>
              <a:rPr sz="2400" spc="-120" dirty="0">
                <a:latin typeface="Calibri"/>
                <a:cs typeface="Calibri"/>
              </a:rPr>
              <a:t> </a:t>
            </a:r>
            <a:r>
              <a:rPr sz="2400" dirty="0">
                <a:latin typeface="Calibri"/>
                <a:cs typeface="Calibri"/>
              </a:rPr>
              <a:t>with</a:t>
            </a:r>
            <a:r>
              <a:rPr sz="2400" spc="-20" dirty="0">
                <a:latin typeface="Calibri"/>
                <a:cs typeface="Calibri"/>
              </a:rPr>
              <a:t> </a:t>
            </a:r>
            <a:r>
              <a:rPr sz="2400" dirty="0">
                <a:latin typeface="Calibri"/>
                <a:cs typeface="Calibri"/>
              </a:rPr>
              <a:t>many</a:t>
            </a:r>
            <a:r>
              <a:rPr sz="2400" spc="-75" dirty="0">
                <a:latin typeface="Calibri"/>
                <a:cs typeface="Calibri"/>
              </a:rPr>
              <a:t> </a:t>
            </a:r>
            <a:r>
              <a:rPr sz="2400" spc="-10" dirty="0">
                <a:latin typeface="Calibri"/>
                <a:cs typeface="Calibri"/>
              </a:rPr>
              <a:t>tricks:</a:t>
            </a:r>
            <a:endParaRPr sz="2400">
              <a:latin typeface="Calibri"/>
              <a:cs typeface="Calibri"/>
            </a:endParaRPr>
          </a:p>
        </p:txBody>
      </p:sp>
      <p:sp>
        <p:nvSpPr>
          <p:cNvPr id="5" name="object 5"/>
          <p:cNvSpPr txBox="1"/>
          <p:nvPr/>
        </p:nvSpPr>
        <p:spPr>
          <a:xfrm>
            <a:off x="106679" y="6143704"/>
            <a:ext cx="6870065"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5" dirty="0">
                <a:latin typeface="Calibri"/>
                <a:cs typeface="Calibri"/>
              </a:rPr>
              <a:t> </a:t>
            </a:r>
            <a:r>
              <a:rPr sz="1450" spc="-10" dirty="0">
                <a:latin typeface="Calibri"/>
                <a:cs typeface="Calibri"/>
              </a:rPr>
              <a:t>et</a:t>
            </a:r>
            <a:r>
              <a:rPr sz="1450" spc="-55" dirty="0">
                <a:latin typeface="Calibri"/>
                <a:cs typeface="Calibri"/>
              </a:rPr>
              <a:t> </a:t>
            </a:r>
            <a:r>
              <a:rPr sz="1450" dirty="0">
                <a:latin typeface="Calibri"/>
                <a:cs typeface="Calibri"/>
              </a:rPr>
              <a:t>al,</a:t>
            </a:r>
            <a:r>
              <a:rPr sz="1450" spc="5" dirty="0">
                <a:latin typeface="Calibri"/>
                <a:cs typeface="Calibri"/>
              </a:rPr>
              <a:t> </a:t>
            </a:r>
            <a:r>
              <a:rPr sz="1450" spc="-30" dirty="0">
                <a:latin typeface="Calibri"/>
                <a:cs typeface="Calibri"/>
              </a:rPr>
              <a:t>“Speed/accuracy</a:t>
            </a:r>
            <a:r>
              <a:rPr sz="1450" spc="-50" dirty="0">
                <a:latin typeface="Calibri"/>
                <a:cs typeface="Calibri"/>
              </a:rPr>
              <a:t> </a:t>
            </a:r>
            <a:r>
              <a:rPr sz="1450" spc="-40" dirty="0">
                <a:latin typeface="Calibri"/>
                <a:cs typeface="Calibri"/>
              </a:rPr>
              <a:t>trade-</a:t>
            </a:r>
            <a:r>
              <a:rPr sz="1450" spc="-45" dirty="0">
                <a:latin typeface="Calibri"/>
                <a:cs typeface="Calibri"/>
              </a:rPr>
              <a:t>offs</a:t>
            </a:r>
            <a:r>
              <a:rPr sz="1450" spc="-50" dirty="0">
                <a:latin typeface="Calibri"/>
                <a:cs typeface="Calibri"/>
              </a:rPr>
              <a:t>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50" dirty="0">
                <a:latin typeface="Calibri"/>
                <a:cs typeface="Calibri"/>
              </a:rPr>
              <a:t> </a:t>
            </a:r>
            <a:r>
              <a:rPr sz="1450" spc="-10" dirty="0">
                <a:latin typeface="Calibri"/>
                <a:cs typeface="Calibri"/>
              </a:rPr>
              <a:t>object</a:t>
            </a:r>
            <a:r>
              <a:rPr sz="1450" spc="-50" dirty="0">
                <a:latin typeface="Calibri"/>
                <a:cs typeface="Calibri"/>
              </a:rPr>
              <a:t> </a:t>
            </a:r>
            <a:r>
              <a:rPr sz="1450" spc="-60" dirty="0">
                <a:latin typeface="Calibri"/>
                <a:cs typeface="Calibri"/>
              </a:rPr>
              <a:t>detectors”,</a:t>
            </a:r>
            <a:r>
              <a:rPr sz="1450" spc="-9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sp>
        <p:nvSpPr>
          <p:cNvPr id="6" name="object 6"/>
          <p:cNvSpPr txBox="1"/>
          <p:nvPr/>
        </p:nvSpPr>
        <p:spPr>
          <a:xfrm>
            <a:off x="10200005" y="6187201"/>
            <a:ext cx="1896745" cy="158115"/>
          </a:xfrm>
          <a:prstGeom prst="rect">
            <a:avLst/>
          </a:prstGeom>
        </p:spPr>
        <p:txBody>
          <a:bodyPr vert="horz" wrap="square" lIns="0" tIns="0" rIns="0" bIns="0" rtlCol="0">
            <a:spAutoFit/>
          </a:bodyPr>
          <a:lstStyle/>
          <a:p>
            <a:pPr marL="12700">
              <a:lnSpc>
                <a:spcPts val="1090"/>
              </a:lnSpc>
            </a:pPr>
            <a:r>
              <a:rPr sz="1050" dirty="0">
                <a:latin typeface="Calibri"/>
                <a:cs typeface="Calibri"/>
              </a:rPr>
              <a:t>Wu</a:t>
            </a:r>
            <a:r>
              <a:rPr sz="1050" spc="-55" dirty="0">
                <a:latin typeface="Calibri"/>
                <a:cs typeface="Calibri"/>
              </a:rPr>
              <a:t> </a:t>
            </a:r>
            <a:r>
              <a:rPr sz="1050" dirty="0">
                <a:latin typeface="Calibri"/>
                <a:cs typeface="Calibri"/>
              </a:rPr>
              <a:t>et</a:t>
            </a:r>
            <a:r>
              <a:rPr sz="1050" spc="85" dirty="0">
                <a:latin typeface="Calibri"/>
                <a:cs typeface="Calibri"/>
              </a:rPr>
              <a:t> </a:t>
            </a:r>
            <a:r>
              <a:rPr sz="1050" dirty="0">
                <a:latin typeface="Calibri"/>
                <a:cs typeface="Calibri"/>
              </a:rPr>
              <a:t>al,</a:t>
            </a:r>
            <a:r>
              <a:rPr sz="1050" spc="-85" dirty="0">
                <a:latin typeface="Calibri"/>
                <a:cs typeface="Calibri"/>
              </a:rPr>
              <a:t> </a:t>
            </a:r>
            <a:r>
              <a:rPr sz="1050" spc="-10" dirty="0">
                <a:latin typeface="Calibri"/>
                <a:cs typeface="Calibri"/>
              </a:rPr>
              <a:t>Detectron2,</a:t>
            </a:r>
            <a:r>
              <a:rPr sz="1050" spc="-85" dirty="0">
                <a:latin typeface="Calibri"/>
                <a:cs typeface="Calibri"/>
              </a:rPr>
              <a:t> </a:t>
            </a:r>
            <a:r>
              <a:rPr sz="1050" dirty="0">
                <a:latin typeface="Calibri"/>
                <a:cs typeface="Calibri"/>
              </a:rPr>
              <a:t>GitHub</a:t>
            </a:r>
            <a:r>
              <a:rPr sz="1050" spc="-25" dirty="0">
                <a:latin typeface="Calibri"/>
                <a:cs typeface="Calibri"/>
              </a:rPr>
              <a:t> </a:t>
            </a:r>
            <a:r>
              <a:rPr sz="1050" spc="-20" dirty="0">
                <a:latin typeface="Calibri"/>
                <a:cs typeface="Calibri"/>
              </a:rPr>
              <a:t>2019</a:t>
            </a:r>
            <a:endParaRPr sz="1050">
              <a:latin typeface="Calibri"/>
              <a:cs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602605" cy="1368425"/>
          </a:xfrm>
          <a:prstGeom prst="rect">
            <a:avLst/>
          </a:prstGeom>
        </p:spPr>
        <p:txBody>
          <a:bodyPr vert="horz" wrap="square" lIns="0" tIns="13335" rIns="0" bIns="0" rtlCol="0">
            <a:spAutoFit/>
          </a:bodyPr>
          <a:lstStyle/>
          <a:p>
            <a:pPr marL="12700" marR="5080">
              <a:lnSpc>
                <a:spcPct val="100000"/>
              </a:lnSpc>
              <a:spcBef>
                <a:spcPts val="105"/>
              </a:spcBef>
            </a:pPr>
            <a:r>
              <a:rPr dirty="0"/>
              <a:t>Object</a:t>
            </a:r>
            <a:r>
              <a:rPr spc="-110" dirty="0"/>
              <a:t> </a:t>
            </a:r>
            <a:r>
              <a:rPr dirty="0"/>
              <a:t>Detection:</a:t>
            </a:r>
            <a:r>
              <a:rPr spc="-110" dirty="0"/>
              <a:t> </a:t>
            </a:r>
            <a:r>
              <a:rPr dirty="0"/>
              <a:t>Lots</a:t>
            </a:r>
            <a:r>
              <a:rPr spc="-40" dirty="0"/>
              <a:t> </a:t>
            </a:r>
            <a:r>
              <a:rPr spc="-25" dirty="0"/>
              <a:t>of </a:t>
            </a:r>
            <a:r>
              <a:rPr spc="-10" dirty="0"/>
              <a:t>variables!</a:t>
            </a:r>
          </a:p>
        </p:txBody>
      </p:sp>
      <p:grpSp>
        <p:nvGrpSpPr>
          <p:cNvPr id="3" name="object 3"/>
          <p:cNvGrpSpPr/>
          <p:nvPr/>
        </p:nvGrpSpPr>
        <p:grpSpPr>
          <a:xfrm>
            <a:off x="335279" y="2101811"/>
            <a:ext cx="5740400" cy="3903345"/>
            <a:chOff x="335279" y="2101811"/>
            <a:chExt cx="5740400" cy="3903345"/>
          </a:xfrm>
        </p:grpSpPr>
        <p:pic>
          <p:nvPicPr>
            <p:cNvPr id="4" name="object 4"/>
            <p:cNvPicPr/>
            <p:nvPr/>
          </p:nvPicPr>
          <p:blipFill>
            <a:blip r:embed="rId2" cstate="print"/>
            <a:stretch>
              <a:fillRect/>
            </a:stretch>
          </p:blipFill>
          <p:spPr>
            <a:xfrm>
              <a:off x="335279" y="2580639"/>
              <a:ext cx="5740400" cy="3423920"/>
            </a:xfrm>
            <a:prstGeom prst="rect">
              <a:avLst/>
            </a:prstGeom>
          </p:spPr>
        </p:pic>
        <p:sp>
          <p:nvSpPr>
            <p:cNvPr id="5" name="object 5"/>
            <p:cNvSpPr/>
            <p:nvPr/>
          </p:nvSpPr>
          <p:spPr>
            <a:xfrm>
              <a:off x="701039" y="2103081"/>
              <a:ext cx="1036319" cy="528320"/>
            </a:xfrm>
            <a:custGeom>
              <a:avLst/>
              <a:gdLst/>
              <a:ahLst/>
              <a:cxnLst/>
              <a:rect l="l" t="t" r="r" b="b"/>
              <a:pathLst>
                <a:path w="1036319" h="528319">
                  <a:moveTo>
                    <a:pt x="1036281" y="0"/>
                  </a:moveTo>
                  <a:lnTo>
                    <a:pt x="0" y="0"/>
                  </a:lnTo>
                  <a:lnTo>
                    <a:pt x="0" y="528231"/>
                  </a:lnTo>
                  <a:lnTo>
                    <a:pt x="1036281" y="528231"/>
                  </a:lnTo>
                  <a:lnTo>
                    <a:pt x="1036281" y="0"/>
                  </a:lnTo>
                  <a:close/>
                </a:path>
              </a:pathLst>
            </a:custGeom>
            <a:solidFill>
              <a:srgbClr val="D9D9D9"/>
            </a:solidFill>
          </p:spPr>
          <p:txBody>
            <a:bodyPr wrap="square" lIns="0" tIns="0" rIns="0" bIns="0" rtlCol="0"/>
            <a:lstStyle/>
            <a:p>
              <a:endParaRPr/>
            </a:p>
          </p:txBody>
        </p:sp>
        <p:sp>
          <p:nvSpPr>
            <p:cNvPr id="6" name="object 6"/>
            <p:cNvSpPr/>
            <p:nvPr/>
          </p:nvSpPr>
          <p:spPr>
            <a:xfrm>
              <a:off x="706120" y="2108161"/>
              <a:ext cx="1036319" cy="528320"/>
            </a:xfrm>
            <a:custGeom>
              <a:avLst/>
              <a:gdLst/>
              <a:ahLst/>
              <a:cxnLst/>
              <a:rect l="l" t="t" r="r" b="b"/>
              <a:pathLst>
                <a:path w="1036319" h="528319">
                  <a:moveTo>
                    <a:pt x="0" y="528231"/>
                  </a:moveTo>
                  <a:lnTo>
                    <a:pt x="1036281" y="528231"/>
                  </a:lnTo>
                  <a:lnTo>
                    <a:pt x="1036281" y="0"/>
                  </a:lnTo>
                  <a:lnTo>
                    <a:pt x="0" y="0"/>
                  </a:lnTo>
                  <a:lnTo>
                    <a:pt x="0" y="528231"/>
                  </a:lnTo>
                  <a:close/>
                </a:path>
              </a:pathLst>
            </a:custGeom>
            <a:ln w="12699">
              <a:solidFill>
                <a:srgbClr val="FFFFFF"/>
              </a:solidFill>
            </a:ln>
          </p:spPr>
          <p:txBody>
            <a:bodyPr wrap="square" lIns="0" tIns="0" rIns="0" bIns="0" rtlCol="0"/>
            <a:lstStyle/>
            <a:p>
              <a:endParaRPr/>
            </a:p>
          </p:txBody>
        </p:sp>
        <p:sp>
          <p:nvSpPr>
            <p:cNvPr id="7" name="object 7"/>
            <p:cNvSpPr/>
            <p:nvPr/>
          </p:nvSpPr>
          <p:spPr>
            <a:xfrm>
              <a:off x="1737360" y="2103081"/>
              <a:ext cx="1046480" cy="528320"/>
            </a:xfrm>
            <a:custGeom>
              <a:avLst/>
              <a:gdLst/>
              <a:ahLst/>
              <a:cxnLst/>
              <a:rect l="l" t="t" r="r" b="b"/>
              <a:pathLst>
                <a:path w="1046480" h="528319">
                  <a:moveTo>
                    <a:pt x="1046441" y="0"/>
                  </a:moveTo>
                  <a:lnTo>
                    <a:pt x="0" y="0"/>
                  </a:lnTo>
                  <a:lnTo>
                    <a:pt x="0" y="528231"/>
                  </a:lnTo>
                  <a:lnTo>
                    <a:pt x="1046441" y="528231"/>
                  </a:lnTo>
                  <a:lnTo>
                    <a:pt x="1046441" y="0"/>
                  </a:lnTo>
                  <a:close/>
                </a:path>
              </a:pathLst>
            </a:custGeom>
            <a:solidFill>
              <a:srgbClr val="D9D9D9"/>
            </a:solidFill>
          </p:spPr>
          <p:txBody>
            <a:bodyPr wrap="square" lIns="0" tIns="0" rIns="0" bIns="0" rtlCol="0"/>
            <a:lstStyle/>
            <a:p>
              <a:endParaRPr/>
            </a:p>
          </p:txBody>
        </p:sp>
        <p:sp>
          <p:nvSpPr>
            <p:cNvPr id="8" name="object 8"/>
            <p:cNvSpPr/>
            <p:nvPr/>
          </p:nvSpPr>
          <p:spPr>
            <a:xfrm>
              <a:off x="1742440" y="2108161"/>
              <a:ext cx="1046480" cy="528320"/>
            </a:xfrm>
            <a:custGeom>
              <a:avLst/>
              <a:gdLst/>
              <a:ahLst/>
              <a:cxnLst/>
              <a:rect l="l" t="t" r="r" b="b"/>
              <a:pathLst>
                <a:path w="1046480" h="528319">
                  <a:moveTo>
                    <a:pt x="0" y="528231"/>
                  </a:moveTo>
                  <a:lnTo>
                    <a:pt x="1046441" y="528231"/>
                  </a:lnTo>
                  <a:lnTo>
                    <a:pt x="1046441" y="0"/>
                  </a:lnTo>
                  <a:lnTo>
                    <a:pt x="0" y="0"/>
                  </a:lnTo>
                  <a:lnTo>
                    <a:pt x="0" y="528231"/>
                  </a:lnTo>
                  <a:close/>
                </a:path>
              </a:pathLst>
            </a:custGeom>
            <a:ln w="12700">
              <a:solidFill>
                <a:srgbClr val="FFFFFF"/>
              </a:solidFill>
            </a:ln>
          </p:spPr>
          <p:txBody>
            <a:bodyPr wrap="square" lIns="0" tIns="0" rIns="0" bIns="0" rtlCol="0"/>
            <a:lstStyle/>
            <a:p>
              <a:endParaRPr/>
            </a:p>
          </p:txBody>
        </p:sp>
        <p:sp>
          <p:nvSpPr>
            <p:cNvPr id="9" name="object 9"/>
            <p:cNvSpPr/>
            <p:nvPr/>
          </p:nvSpPr>
          <p:spPr>
            <a:xfrm>
              <a:off x="2783840" y="2113241"/>
              <a:ext cx="1046480" cy="518159"/>
            </a:xfrm>
            <a:custGeom>
              <a:avLst/>
              <a:gdLst/>
              <a:ahLst/>
              <a:cxnLst/>
              <a:rect l="l" t="t" r="r" b="b"/>
              <a:pathLst>
                <a:path w="1046479" h="518160">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10" name="object 10"/>
            <p:cNvSpPr/>
            <p:nvPr/>
          </p:nvSpPr>
          <p:spPr>
            <a:xfrm>
              <a:off x="2788919" y="2118321"/>
              <a:ext cx="1046480" cy="518159"/>
            </a:xfrm>
            <a:custGeom>
              <a:avLst/>
              <a:gdLst/>
              <a:ahLst/>
              <a:cxnLst/>
              <a:rect l="l" t="t" r="r" b="b"/>
              <a:pathLst>
                <a:path w="1046479" h="518160">
                  <a:moveTo>
                    <a:pt x="0" y="518071"/>
                  </a:moveTo>
                  <a:lnTo>
                    <a:pt x="1046454" y="518071"/>
                  </a:lnTo>
                  <a:lnTo>
                    <a:pt x="1046454" y="0"/>
                  </a:lnTo>
                  <a:lnTo>
                    <a:pt x="0" y="0"/>
                  </a:lnTo>
                  <a:lnTo>
                    <a:pt x="0" y="518071"/>
                  </a:lnTo>
                  <a:close/>
                </a:path>
              </a:pathLst>
            </a:custGeom>
            <a:ln w="12700">
              <a:solidFill>
                <a:srgbClr val="FFFFFF"/>
              </a:solidFill>
            </a:ln>
          </p:spPr>
          <p:txBody>
            <a:bodyPr wrap="square" lIns="0" tIns="0" rIns="0" bIns="0" rtlCol="0"/>
            <a:lstStyle/>
            <a:p>
              <a:endParaRPr/>
            </a:p>
          </p:txBody>
        </p:sp>
        <p:sp>
          <p:nvSpPr>
            <p:cNvPr id="11" name="object 11"/>
            <p:cNvSpPr/>
            <p:nvPr/>
          </p:nvSpPr>
          <p:spPr>
            <a:xfrm>
              <a:off x="3830320" y="2103081"/>
              <a:ext cx="1036319" cy="528320"/>
            </a:xfrm>
            <a:custGeom>
              <a:avLst/>
              <a:gdLst/>
              <a:ahLst/>
              <a:cxnLst/>
              <a:rect l="l" t="t" r="r" b="b"/>
              <a:pathLst>
                <a:path w="1036320" h="528319">
                  <a:moveTo>
                    <a:pt x="1036294" y="0"/>
                  </a:moveTo>
                  <a:lnTo>
                    <a:pt x="0" y="0"/>
                  </a:lnTo>
                  <a:lnTo>
                    <a:pt x="0" y="528231"/>
                  </a:lnTo>
                  <a:lnTo>
                    <a:pt x="1036294" y="528231"/>
                  </a:lnTo>
                  <a:lnTo>
                    <a:pt x="1036294" y="0"/>
                  </a:lnTo>
                  <a:close/>
                </a:path>
              </a:pathLst>
            </a:custGeom>
            <a:solidFill>
              <a:srgbClr val="D9D9D9"/>
            </a:solidFill>
          </p:spPr>
          <p:txBody>
            <a:bodyPr wrap="square" lIns="0" tIns="0" rIns="0" bIns="0" rtlCol="0"/>
            <a:lstStyle/>
            <a:p>
              <a:endParaRPr/>
            </a:p>
          </p:txBody>
        </p:sp>
        <p:sp>
          <p:nvSpPr>
            <p:cNvPr id="12" name="object 12"/>
            <p:cNvSpPr/>
            <p:nvPr/>
          </p:nvSpPr>
          <p:spPr>
            <a:xfrm>
              <a:off x="3835400" y="2108161"/>
              <a:ext cx="1036319" cy="528320"/>
            </a:xfrm>
            <a:custGeom>
              <a:avLst/>
              <a:gdLst/>
              <a:ahLst/>
              <a:cxnLst/>
              <a:rect l="l" t="t" r="r" b="b"/>
              <a:pathLst>
                <a:path w="1036320" h="528319">
                  <a:moveTo>
                    <a:pt x="0" y="528231"/>
                  </a:moveTo>
                  <a:lnTo>
                    <a:pt x="1036294" y="528231"/>
                  </a:lnTo>
                  <a:lnTo>
                    <a:pt x="1036294" y="0"/>
                  </a:lnTo>
                  <a:lnTo>
                    <a:pt x="0" y="0"/>
                  </a:lnTo>
                  <a:lnTo>
                    <a:pt x="0" y="528231"/>
                  </a:lnTo>
                  <a:close/>
                </a:path>
              </a:pathLst>
            </a:custGeom>
            <a:ln w="12700">
              <a:solidFill>
                <a:srgbClr val="FFFFFF"/>
              </a:solidFill>
            </a:ln>
          </p:spPr>
          <p:txBody>
            <a:bodyPr wrap="square" lIns="0" tIns="0" rIns="0" bIns="0" rtlCol="0"/>
            <a:lstStyle/>
            <a:p>
              <a:endParaRPr/>
            </a:p>
          </p:txBody>
        </p:sp>
        <p:sp>
          <p:nvSpPr>
            <p:cNvPr id="13" name="object 13"/>
            <p:cNvSpPr/>
            <p:nvPr/>
          </p:nvSpPr>
          <p:spPr>
            <a:xfrm>
              <a:off x="4866639" y="2103081"/>
              <a:ext cx="1046480" cy="528320"/>
            </a:xfrm>
            <a:custGeom>
              <a:avLst/>
              <a:gdLst/>
              <a:ahLst/>
              <a:cxnLst/>
              <a:rect l="l" t="t" r="r" b="b"/>
              <a:pathLst>
                <a:path w="1046479" h="528319">
                  <a:moveTo>
                    <a:pt x="1046454" y="0"/>
                  </a:moveTo>
                  <a:lnTo>
                    <a:pt x="0" y="0"/>
                  </a:lnTo>
                  <a:lnTo>
                    <a:pt x="0" y="528231"/>
                  </a:lnTo>
                  <a:lnTo>
                    <a:pt x="1046454" y="528231"/>
                  </a:lnTo>
                  <a:lnTo>
                    <a:pt x="1046454" y="0"/>
                  </a:lnTo>
                  <a:close/>
                </a:path>
              </a:pathLst>
            </a:custGeom>
            <a:solidFill>
              <a:srgbClr val="D9D9D9"/>
            </a:solidFill>
          </p:spPr>
          <p:txBody>
            <a:bodyPr wrap="square" lIns="0" tIns="0" rIns="0" bIns="0" rtlCol="0"/>
            <a:lstStyle/>
            <a:p>
              <a:endParaRPr/>
            </a:p>
          </p:txBody>
        </p:sp>
        <p:sp>
          <p:nvSpPr>
            <p:cNvPr id="14" name="object 14"/>
            <p:cNvSpPr/>
            <p:nvPr/>
          </p:nvSpPr>
          <p:spPr>
            <a:xfrm>
              <a:off x="4871720" y="2108161"/>
              <a:ext cx="1046480" cy="528320"/>
            </a:xfrm>
            <a:custGeom>
              <a:avLst/>
              <a:gdLst/>
              <a:ahLst/>
              <a:cxnLst/>
              <a:rect l="l" t="t" r="r" b="b"/>
              <a:pathLst>
                <a:path w="1046479" h="528319">
                  <a:moveTo>
                    <a:pt x="0" y="528231"/>
                  </a:moveTo>
                  <a:lnTo>
                    <a:pt x="1046454" y="528231"/>
                  </a:lnTo>
                  <a:lnTo>
                    <a:pt x="1046454" y="0"/>
                  </a:lnTo>
                  <a:lnTo>
                    <a:pt x="0" y="0"/>
                  </a:lnTo>
                  <a:lnTo>
                    <a:pt x="0" y="528231"/>
                  </a:lnTo>
                  <a:close/>
                </a:path>
              </a:pathLst>
            </a:custGeom>
            <a:ln w="12700">
              <a:solidFill>
                <a:srgbClr val="FFFFFF"/>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995679" y="2387599"/>
              <a:ext cx="81280" cy="81279"/>
            </a:xfrm>
            <a:prstGeom prst="rect">
              <a:avLst/>
            </a:prstGeom>
          </p:spPr>
        </p:pic>
      </p:grpSp>
      <p:sp>
        <p:nvSpPr>
          <p:cNvPr id="16" name="object 16"/>
          <p:cNvSpPr txBox="1"/>
          <p:nvPr/>
        </p:nvSpPr>
        <p:spPr>
          <a:xfrm>
            <a:off x="44450" y="1540509"/>
            <a:ext cx="1256665" cy="39179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Faster</a:t>
            </a:r>
            <a:r>
              <a:rPr sz="1200" spc="-90" dirty="0">
                <a:latin typeface="Calibri"/>
                <a:cs typeface="Calibri"/>
              </a:rPr>
              <a:t> </a:t>
            </a:r>
            <a:r>
              <a:rPr sz="1200" dirty="0">
                <a:latin typeface="Calibri"/>
                <a:cs typeface="Calibri"/>
              </a:rPr>
              <a:t>R-</a:t>
            </a:r>
            <a:r>
              <a:rPr sz="1200" spc="-25" dirty="0">
                <a:latin typeface="Calibri"/>
                <a:cs typeface="Calibri"/>
              </a:rPr>
              <a:t>CNN</a:t>
            </a:r>
            <a:endParaRPr sz="1200">
              <a:latin typeface="Calibri"/>
              <a:cs typeface="Calibri"/>
            </a:endParaRPr>
          </a:p>
          <a:p>
            <a:pPr marL="12700">
              <a:lnSpc>
                <a:spcPct val="100000"/>
              </a:lnSpc>
            </a:pPr>
            <a:r>
              <a:rPr sz="1200" dirty="0">
                <a:latin typeface="Calibri"/>
                <a:cs typeface="Calibri"/>
              </a:rPr>
              <a:t>w/ResNet-</a:t>
            </a:r>
            <a:r>
              <a:rPr sz="1200" spc="-30" dirty="0">
                <a:latin typeface="Calibri"/>
                <a:cs typeface="Calibri"/>
              </a:rPr>
              <a:t>101-</a:t>
            </a:r>
            <a:r>
              <a:rPr sz="1200" spc="-20" dirty="0">
                <a:latin typeface="Calibri"/>
                <a:cs typeface="Calibri"/>
              </a:rPr>
              <a:t>FPN,</a:t>
            </a:r>
            <a:endParaRPr sz="1200">
              <a:latin typeface="Calibri"/>
              <a:cs typeface="Calibri"/>
            </a:endParaRPr>
          </a:p>
        </p:txBody>
      </p:sp>
      <p:sp>
        <p:nvSpPr>
          <p:cNvPr id="21" name="object 21"/>
          <p:cNvSpPr txBox="1"/>
          <p:nvPr/>
        </p:nvSpPr>
        <p:spPr>
          <a:xfrm>
            <a:off x="106679" y="6143704"/>
            <a:ext cx="6870065"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5" dirty="0">
                <a:latin typeface="Calibri"/>
                <a:cs typeface="Calibri"/>
              </a:rPr>
              <a:t> </a:t>
            </a:r>
            <a:r>
              <a:rPr sz="1450" spc="-10" dirty="0">
                <a:latin typeface="Calibri"/>
                <a:cs typeface="Calibri"/>
              </a:rPr>
              <a:t>et</a:t>
            </a:r>
            <a:r>
              <a:rPr sz="1450" spc="-55" dirty="0">
                <a:latin typeface="Calibri"/>
                <a:cs typeface="Calibri"/>
              </a:rPr>
              <a:t> </a:t>
            </a:r>
            <a:r>
              <a:rPr sz="1450" dirty="0">
                <a:latin typeface="Calibri"/>
                <a:cs typeface="Calibri"/>
              </a:rPr>
              <a:t>al,</a:t>
            </a:r>
            <a:r>
              <a:rPr sz="1450" spc="5" dirty="0">
                <a:latin typeface="Calibri"/>
                <a:cs typeface="Calibri"/>
              </a:rPr>
              <a:t> </a:t>
            </a:r>
            <a:r>
              <a:rPr sz="1450" spc="-30" dirty="0">
                <a:latin typeface="Calibri"/>
                <a:cs typeface="Calibri"/>
              </a:rPr>
              <a:t>“Speed/accuracy</a:t>
            </a:r>
            <a:r>
              <a:rPr sz="1450" spc="-50" dirty="0">
                <a:latin typeface="Calibri"/>
                <a:cs typeface="Calibri"/>
              </a:rPr>
              <a:t> </a:t>
            </a:r>
            <a:r>
              <a:rPr sz="1450" spc="-40" dirty="0">
                <a:latin typeface="Calibri"/>
                <a:cs typeface="Calibri"/>
              </a:rPr>
              <a:t>trade-</a:t>
            </a:r>
            <a:r>
              <a:rPr sz="1450" spc="-45" dirty="0">
                <a:latin typeface="Calibri"/>
                <a:cs typeface="Calibri"/>
              </a:rPr>
              <a:t>offs</a:t>
            </a:r>
            <a:r>
              <a:rPr sz="1450" spc="-50" dirty="0">
                <a:latin typeface="Calibri"/>
                <a:cs typeface="Calibri"/>
              </a:rPr>
              <a:t>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50" dirty="0">
                <a:latin typeface="Calibri"/>
                <a:cs typeface="Calibri"/>
              </a:rPr>
              <a:t> </a:t>
            </a:r>
            <a:r>
              <a:rPr sz="1450" spc="-10" dirty="0">
                <a:latin typeface="Calibri"/>
                <a:cs typeface="Calibri"/>
              </a:rPr>
              <a:t>object</a:t>
            </a:r>
            <a:r>
              <a:rPr sz="1450" spc="-50" dirty="0">
                <a:latin typeface="Calibri"/>
                <a:cs typeface="Calibri"/>
              </a:rPr>
              <a:t> </a:t>
            </a:r>
            <a:r>
              <a:rPr sz="1450" spc="-60" dirty="0">
                <a:latin typeface="Calibri"/>
                <a:cs typeface="Calibri"/>
              </a:rPr>
              <a:t>detectors”,</a:t>
            </a:r>
            <a:r>
              <a:rPr sz="1450" spc="-9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sp>
        <p:nvSpPr>
          <p:cNvPr id="22" name="object 22"/>
          <p:cNvSpPr txBox="1"/>
          <p:nvPr/>
        </p:nvSpPr>
        <p:spPr>
          <a:xfrm>
            <a:off x="10200005" y="6187201"/>
            <a:ext cx="1896745" cy="158115"/>
          </a:xfrm>
          <a:prstGeom prst="rect">
            <a:avLst/>
          </a:prstGeom>
        </p:spPr>
        <p:txBody>
          <a:bodyPr vert="horz" wrap="square" lIns="0" tIns="0" rIns="0" bIns="0" rtlCol="0">
            <a:spAutoFit/>
          </a:bodyPr>
          <a:lstStyle/>
          <a:p>
            <a:pPr marL="12700">
              <a:lnSpc>
                <a:spcPts val="1090"/>
              </a:lnSpc>
            </a:pPr>
            <a:r>
              <a:rPr sz="1050" dirty="0">
                <a:latin typeface="Calibri"/>
                <a:cs typeface="Calibri"/>
              </a:rPr>
              <a:t>Wu</a:t>
            </a:r>
            <a:r>
              <a:rPr sz="1050" spc="-55" dirty="0">
                <a:latin typeface="Calibri"/>
                <a:cs typeface="Calibri"/>
              </a:rPr>
              <a:t> </a:t>
            </a:r>
            <a:r>
              <a:rPr sz="1050" dirty="0">
                <a:latin typeface="Calibri"/>
                <a:cs typeface="Calibri"/>
              </a:rPr>
              <a:t>et</a:t>
            </a:r>
            <a:r>
              <a:rPr sz="1050" spc="85" dirty="0">
                <a:latin typeface="Calibri"/>
                <a:cs typeface="Calibri"/>
              </a:rPr>
              <a:t> </a:t>
            </a:r>
            <a:r>
              <a:rPr sz="1050" dirty="0">
                <a:latin typeface="Calibri"/>
                <a:cs typeface="Calibri"/>
              </a:rPr>
              <a:t>al,</a:t>
            </a:r>
            <a:r>
              <a:rPr sz="1050" spc="-85" dirty="0">
                <a:latin typeface="Calibri"/>
                <a:cs typeface="Calibri"/>
              </a:rPr>
              <a:t> </a:t>
            </a:r>
            <a:r>
              <a:rPr sz="1050" spc="-10" dirty="0">
                <a:latin typeface="Calibri"/>
                <a:cs typeface="Calibri"/>
              </a:rPr>
              <a:t>Detectron2,</a:t>
            </a:r>
            <a:r>
              <a:rPr sz="1050" spc="-85" dirty="0">
                <a:latin typeface="Calibri"/>
                <a:cs typeface="Calibri"/>
              </a:rPr>
              <a:t> </a:t>
            </a:r>
            <a:r>
              <a:rPr sz="1050" dirty="0">
                <a:latin typeface="Calibri"/>
                <a:cs typeface="Calibri"/>
              </a:rPr>
              <a:t>GitHub</a:t>
            </a:r>
            <a:r>
              <a:rPr sz="1050" spc="-25" dirty="0">
                <a:latin typeface="Calibri"/>
                <a:cs typeface="Calibri"/>
              </a:rPr>
              <a:t> </a:t>
            </a:r>
            <a:r>
              <a:rPr sz="1050" spc="-20" dirty="0">
                <a:latin typeface="Calibri"/>
                <a:cs typeface="Calibri"/>
              </a:rPr>
              <a:t>2019</a:t>
            </a:r>
            <a:endParaRPr sz="1050">
              <a:latin typeface="Calibri"/>
              <a:cs typeface="Calibri"/>
            </a:endParaRPr>
          </a:p>
        </p:txBody>
      </p:sp>
      <p:sp>
        <p:nvSpPr>
          <p:cNvPr id="17" name="object 17"/>
          <p:cNvSpPr txBox="1"/>
          <p:nvPr/>
        </p:nvSpPr>
        <p:spPr>
          <a:xfrm>
            <a:off x="44450" y="1904682"/>
            <a:ext cx="940435"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longertraining</a:t>
            </a:r>
            <a:endParaRPr sz="1200">
              <a:latin typeface="Calibri"/>
              <a:cs typeface="Calibri"/>
            </a:endParaRPr>
          </a:p>
        </p:txBody>
      </p:sp>
      <p:sp>
        <p:nvSpPr>
          <p:cNvPr id="18" name="object 18"/>
          <p:cNvSpPr txBox="1"/>
          <p:nvPr/>
        </p:nvSpPr>
        <p:spPr>
          <a:xfrm>
            <a:off x="44450" y="2086927"/>
            <a:ext cx="1118870"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(63ms,</a:t>
            </a:r>
            <a:r>
              <a:rPr sz="1200" spc="5" dirty="0">
                <a:latin typeface="Calibri"/>
                <a:cs typeface="Calibri"/>
              </a:rPr>
              <a:t> </a:t>
            </a:r>
            <a:r>
              <a:rPr sz="1200" spc="-10" dirty="0">
                <a:latin typeface="Calibri"/>
                <a:cs typeface="Calibri"/>
              </a:rPr>
              <a:t>42.0</a:t>
            </a:r>
            <a:r>
              <a:rPr sz="1200" spc="-45" dirty="0">
                <a:latin typeface="Calibri"/>
                <a:cs typeface="Calibri"/>
              </a:rPr>
              <a:t> </a:t>
            </a:r>
            <a:r>
              <a:rPr sz="1200" spc="-20" dirty="0">
                <a:latin typeface="Calibri"/>
                <a:cs typeface="Calibri"/>
              </a:rPr>
              <a:t>mAP)</a:t>
            </a:r>
            <a:endParaRPr sz="1200">
              <a:latin typeface="Calibri"/>
              <a:cs typeface="Calibri"/>
            </a:endParaRPr>
          </a:p>
        </p:txBody>
      </p:sp>
      <p:sp>
        <p:nvSpPr>
          <p:cNvPr id="19" name="object 19"/>
          <p:cNvSpPr txBox="1"/>
          <p:nvPr/>
        </p:nvSpPr>
        <p:spPr>
          <a:xfrm>
            <a:off x="6548755" y="1340167"/>
            <a:ext cx="5083175" cy="1124585"/>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Calibri"/>
                <a:cs typeface="Calibri"/>
              </a:rPr>
              <a:t>These</a:t>
            </a:r>
            <a:r>
              <a:rPr sz="2400" spc="30" dirty="0">
                <a:latin typeface="Calibri"/>
                <a:cs typeface="Calibri"/>
              </a:rPr>
              <a:t> </a:t>
            </a:r>
            <a:r>
              <a:rPr sz="2400" dirty="0">
                <a:latin typeface="Calibri"/>
                <a:cs typeface="Calibri"/>
              </a:rPr>
              <a:t>results</a:t>
            </a:r>
            <a:r>
              <a:rPr sz="2400" spc="55" dirty="0">
                <a:latin typeface="Calibri"/>
                <a:cs typeface="Calibri"/>
              </a:rPr>
              <a:t> </a:t>
            </a:r>
            <a:r>
              <a:rPr sz="2400" dirty="0">
                <a:latin typeface="Calibri"/>
                <a:cs typeface="Calibri"/>
              </a:rPr>
              <a:t>are</a:t>
            </a:r>
            <a:r>
              <a:rPr sz="2400" spc="50"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few</a:t>
            </a:r>
            <a:r>
              <a:rPr sz="2400" spc="-60" dirty="0">
                <a:latin typeface="Calibri"/>
                <a:cs typeface="Calibri"/>
              </a:rPr>
              <a:t> </a:t>
            </a:r>
            <a:r>
              <a:rPr sz="2400" dirty="0">
                <a:latin typeface="Calibri"/>
                <a:cs typeface="Calibri"/>
              </a:rPr>
              <a:t>years</a:t>
            </a:r>
            <a:r>
              <a:rPr sz="2400" spc="60" dirty="0">
                <a:latin typeface="Calibri"/>
                <a:cs typeface="Calibri"/>
              </a:rPr>
              <a:t> </a:t>
            </a:r>
            <a:r>
              <a:rPr sz="2400" dirty="0">
                <a:latin typeface="Calibri"/>
                <a:cs typeface="Calibri"/>
              </a:rPr>
              <a:t>old</a:t>
            </a:r>
            <a:r>
              <a:rPr sz="2400" spc="60" dirty="0">
                <a:latin typeface="Calibri"/>
                <a:cs typeface="Calibri"/>
              </a:rPr>
              <a:t> </a:t>
            </a:r>
            <a:r>
              <a:rPr sz="2400" dirty="0">
                <a:latin typeface="Calibri"/>
                <a:cs typeface="Calibri"/>
              </a:rPr>
              <a:t>…</a:t>
            </a:r>
            <a:r>
              <a:rPr sz="2400" spc="-10" dirty="0">
                <a:latin typeface="Calibri"/>
                <a:cs typeface="Calibri"/>
              </a:rPr>
              <a:t> since </a:t>
            </a:r>
            <a:r>
              <a:rPr sz="2400" dirty="0">
                <a:latin typeface="Calibri"/>
                <a:cs typeface="Calibri"/>
              </a:rPr>
              <a:t>then</a:t>
            </a:r>
            <a:r>
              <a:rPr sz="2400" spc="114" dirty="0">
                <a:latin typeface="Calibri"/>
                <a:cs typeface="Calibri"/>
              </a:rPr>
              <a:t> </a:t>
            </a:r>
            <a:r>
              <a:rPr sz="2400" dirty="0">
                <a:latin typeface="Calibri"/>
                <a:cs typeface="Calibri"/>
              </a:rPr>
              <a:t>GPUs</a:t>
            </a:r>
            <a:r>
              <a:rPr sz="2400" spc="50" dirty="0">
                <a:latin typeface="Calibri"/>
                <a:cs typeface="Calibri"/>
              </a:rPr>
              <a:t> </a:t>
            </a:r>
            <a:r>
              <a:rPr sz="2400" dirty="0">
                <a:latin typeface="Calibri"/>
                <a:cs typeface="Calibri"/>
              </a:rPr>
              <a:t>have</a:t>
            </a:r>
            <a:r>
              <a:rPr sz="2400" spc="50" dirty="0">
                <a:latin typeface="Calibri"/>
                <a:cs typeface="Calibri"/>
              </a:rPr>
              <a:t> </a:t>
            </a:r>
            <a:r>
              <a:rPr sz="2400" dirty="0">
                <a:latin typeface="Calibri"/>
                <a:cs typeface="Calibri"/>
              </a:rPr>
              <a:t>gotten</a:t>
            </a:r>
            <a:r>
              <a:rPr sz="2400" spc="130" dirty="0">
                <a:latin typeface="Calibri"/>
                <a:cs typeface="Calibri"/>
              </a:rPr>
              <a:t> </a:t>
            </a:r>
            <a:r>
              <a:rPr sz="2400" spc="-90" dirty="0">
                <a:latin typeface="Calibri"/>
                <a:cs typeface="Calibri"/>
              </a:rPr>
              <a:t>faster,</a:t>
            </a:r>
            <a:r>
              <a:rPr sz="2400" dirty="0">
                <a:latin typeface="Calibri"/>
                <a:cs typeface="Calibri"/>
              </a:rPr>
              <a:t> and</a:t>
            </a:r>
            <a:r>
              <a:rPr sz="2400" spc="130" dirty="0">
                <a:latin typeface="Calibri"/>
                <a:cs typeface="Calibri"/>
              </a:rPr>
              <a:t> </a:t>
            </a:r>
            <a:r>
              <a:rPr sz="2400" spc="-10" dirty="0">
                <a:latin typeface="Calibri"/>
                <a:cs typeface="Calibri"/>
              </a:rPr>
              <a:t>we’ve </a:t>
            </a:r>
            <a:r>
              <a:rPr sz="2400" dirty="0">
                <a:latin typeface="Calibri"/>
                <a:cs typeface="Calibri"/>
              </a:rPr>
              <a:t>improved</a:t>
            </a:r>
            <a:r>
              <a:rPr sz="2400" spc="-210" dirty="0">
                <a:latin typeface="Calibri"/>
                <a:cs typeface="Calibri"/>
              </a:rPr>
              <a:t> </a:t>
            </a:r>
            <a:r>
              <a:rPr sz="2400" spc="-10" dirty="0">
                <a:latin typeface="Calibri"/>
                <a:cs typeface="Calibri"/>
              </a:rPr>
              <a:t>performance</a:t>
            </a:r>
            <a:r>
              <a:rPr sz="2400" spc="-120" dirty="0">
                <a:latin typeface="Calibri"/>
                <a:cs typeface="Calibri"/>
              </a:rPr>
              <a:t> </a:t>
            </a:r>
            <a:r>
              <a:rPr sz="2400" dirty="0">
                <a:latin typeface="Calibri"/>
                <a:cs typeface="Calibri"/>
              </a:rPr>
              <a:t>with</a:t>
            </a:r>
            <a:r>
              <a:rPr sz="2400" spc="-20" dirty="0">
                <a:latin typeface="Calibri"/>
                <a:cs typeface="Calibri"/>
              </a:rPr>
              <a:t> </a:t>
            </a:r>
            <a:r>
              <a:rPr sz="2400" dirty="0">
                <a:latin typeface="Calibri"/>
                <a:cs typeface="Calibri"/>
              </a:rPr>
              <a:t>many</a:t>
            </a:r>
            <a:r>
              <a:rPr sz="2400" spc="-75" dirty="0">
                <a:latin typeface="Calibri"/>
                <a:cs typeface="Calibri"/>
              </a:rPr>
              <a:t> </a:t>
            </a:r>
            <a:r>
              <a:rPr sz="2400" spc="-10" dirty="0">
                <a:latin typeface="Calibri"/>
                <a:cs typeface="Calibri"/>
              </a:rPr>
              <a:t>tricks:</a:t>
            </a:r>
            <a:endParaRPr sz="2400">
              <a:latin typeface="Calibri"/>
              <a:cs typeface="Calibri"/>
            </a:endParaRPr>
          </a:p>
        </p:txBody>
      </p:sp>
      <p:sp>
        <p:nvSpPr>
          <p:cNvPr id="20" name="object 20"/>
          <p:cNvSpPr txBox="1"/>
          <p:nvPr/>
        </p:nvSpPr>
        <p:spPr>
          <a:xfrm>
            <a:off x="6548755" y="2408109"/>
            <a:ext cx="5116830" cy="1165860"/>
          </a:xfrm>
          <a:prstGeom prst="rect">
            <a:avLst/>
          </a:prstGeom>
        </p:spPr>
        <p:txBody>
          <a:bodyPr vert="horz" wrap="square" lIns="0" tIns="33655" rIns="0" bIns="0" rtlCol="0">
            <a:spAutoFit/>
          </a:bodyPr>
          <a:lstStyle/>
          <a:p>
            <a:pPr marL="358140" indent="-346075">
              <a:lnSpc>
                <a:spcPct val="100000"/>
              </a:lnSpc>
              <a:spcBef>
                <a:spcPts val="265"/>
              </a:spcBef>
              <a:buChar char="-"/>
              <a:tabLst>
                <a:tab pos="358140" algn="l"/>
                <a:tab pos="358775" algn="l"/>
              </a:tabLst>
            </a:pPr>
            <a:r>
              <a:rPr sz="2400" spc="-90" dirty="0">
                <a:latin typeface="Calibri"/>
                <a:cs typeface="Calibri"/>
              </a:rPr>
              <a:t>Train</a:t>
            </a:r>
            <a:r>
              <a:rPr sz="2400" spc="-35" dirty="0">
                <a:latin typeface="Calibri"/>
                <a:cs typeface="Calibri"/>
              </a:rPr>
              <a:t> </a:t>
            </a:r>
            <a:r>
              <a:rPr sz="2400" spc="-10" dirty="0">
                <a:latin typeface="Calibri"/>
                <a:cs typeface="Calibri"/>
              </a:rPr>
              <a:t>longer!</a:t>
            </a:r>
            <a:endParaRPr sz="2400">
              <a:latin typeface="Calibri"/>
              <a:cs typeface="Calibri"/>
            </a:endParaRPr>
          </a:p>
          <a:p>
            <a:pPr marL="358140" marR="5080" indent="-346075">
              <a:lnSpc>
                <a:spcPct val="100000"/>
              </a:lnSpc>
              <a:spcBef>
                <a:spcPts val="165"/>
              </a:spcBef>
              <a:buChar char="-"/>
              <a:tabLst>
                <a:tab pos="358140" algn="l"/>
                <a:tab pos="358775" algn="l"/>
              </a:tabLst>
            </a:pPr>
            <a:r>
              <a:rPr sz="2400" dirty="0">
                <a:latin typeface="Calibri"/>
                <a:cs typeface="Calibri"/>
              </a:rPr>
              <a:t>Multiscale</a:t>
            </a:r>
            <a:r>
              <a:rPr sz="2400" spc="30" dirty="0">
                <a:latin typeface="Calibri"/>
                <a:cs typeface="Calibri"/>
              </a:rPr>
              <a:t> </a:t>
            </a:r>
            <a:r>
              <a:rPr sz="2400" dirty="0">
                <a:latin typeface="Calibri"/>
                <a:cs typeface="Calibri"/>
              </a:rPr>
              <a:t>backbone:</a:t>
            </a:r>
            <a:r>
              <a:rPr sz="2400" spc="-55" dirty="0">
                <a:latin typeface="Calibri"/>
                <a:cs typeface="Calibri"/>
              </a:rPr>
              <a:t> </a:t>
            </a:r>
            <a:r>
              <a:rPr sz="2400" dirty="0">
                <a:latin typeface="Calibri"/>
                <a:cs typeface="Calibri"/>
              </a:rPr>
              <a:t>Feature</a:t>
            </a:r>
            <a:r>
              <a:rPr sz="2400" spc="25" dirty="0">
                <a:latin typeface="Calibri"/>
                <a:cs typeface="Calibri"/>
              </a:rPr>
              <a:t> </a:t>
            </a:r>
            <a:r>
              <a:rPr sz="2400" spc="-20" dirty="0">
                <a:latin typeface="Calibri"/>
                <a:cs typeface="Calibri"/>
              </a:rPr>
              <a:t>Pyramid </a:t>
            </a:r>
            <a:r>
              <a:rPr sz="2400" spc="-10" dirty="0">
                <a:latin typeface="Calibri"/>
                <a:cs typeface="Calibri"/>
              </a:rPr>
              <a:t>Networks</a:t>
            </a:r>
            <a:endParaRPr sz="2400">
              <a:latin typeface="Calibri"/>
              <a:cs typeface="Calibri"/>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602605" cy="1368425"/>
          </a:xfrm>
          <a:prstGeom prst="rect">
            <a:avLst/>
          </a:prstGeom>
        </p:spPr>
        <p:txBody>
          <a:bodyPr vert="horz" wrap="square" lIns="0" tIns="13335" rIns="0" bIns="0" rtlCol="0">
            <a:spAutoFit/>
          </a:bodyPr>
          <a:lstStyle/>
          <a:p>
            <a:pPr marL="12700" marR="5080">
              <a:lnSpc>
                <a:spcPct val="100000"/>
              </a:lnSpc>
              <a:spcBef>
                <a:spcPts val="105"/>
              </a:spcBef>
            </a:pPr>
            <a:r>
              <a:rPr dirty="0"/>
              <a:t>Object</a:t>
            </a:r>
            <a:r>
              <a:rPr spc="-110" dirty="0"/>
              <a:t> </a:t>
            </a:r>
            <a:r>
              <a:rPr dirty="0"/>
              <a:t>Detection:</a:t>
            </a:r>
            <a:r>
              <a:rPr spc="-110" dirty="0"/>
              <a:t> </a:t>
            </a:r>
            <a:r>
              <a:rPr dirty="0"/>
              <a:t>Lots</a:t>
            </a:r>
            <a:r>
              <a:rPr spc="-40" dirty="0"/>
              <a:t> </a:t>
            </a:r>
            <a:r>
              <a:rPr spc="-25" dirty="0"/>
              <a:t>of </a:t>
            </a:r>
            <a:r>
              <a:rPr spc="-10" dirty="0"/>
              <a:t>variables!</a:t>
            </a:r>
          </a:p>
        </p:txBody>
      </p:sp>
      <p:grpSp>
        <p:nvGrpSpPr>
          <p:cNvPr id="3" name="object 3"/>
          <p:cNvGrpSpPr/>
          <p:nvPr/>
        </p:nvGrpSpPr>
        <p:grpSpPr>
          <a:xfrm>
            <a:off x="335279" y="2101811"/>
            <a:ext cx="5740400" cy="3903345"/>
            <a:chOff x="335279" y="2101811"/>
            <a:chExt cx="5740400" cy="3903345"/>
          </a:xfrm>
        </p:grpSpPr>
        <p:pic>
          <p:nvPicPr>
            <p:cNvPr id="4" name="object 4"/>
            <p:cNvPicPr/>
            <p:nvPr/>
          </p:nvPicPr>
          <p:blipFill>
            <a:blip r:embed="rId2" cstate="print"/>
            <a:stretch>
              <a:fillRect/>
            </a:stretch>
          </p:blipFill>
          <p:spPr>
            <a:xfrm>
              <a:off x="335279" y="2580639"/>
              <a:ext cx="5740400" cy="3423920"/>
            </a:xfrm>
            <a:prstGeom prst="rect">
              <a:avLst/>
            </a:prstGeom>
          </p:spPr>
        </p:pic>
        <p:sp>
          <p:nvSpPr>
            <p:cNvPr id="5" name="object 5"/>
            <p:cNvSpPr/>
            <p:nvPr/>
          </p:nvSpPr>
          <p:spPr>
            <a:xfrm>
              <a:off x="701039" y="2103081"/>
              <a:ext cx="1036319" cy="528320"/>
            </a:xfrm>
            <a:custGeom>
              <a:avLst/>
              <a:gdLst/>
              <a:ahLst/>
              <a:cxnLst/>
              <a:rect l="l" t="t" r="r" b="b"/>
              <a:pathLst>
                <a:path w="1036319" h="528319">
                  <a:moveTo>
                    <a:pt x="1036281" y="0"/>
                  </a:moveTo>
                  <a:lnTo>
                    <a:pt x="0" y="0"/>
                  </a:lnTo>
                  <a:lnTo>
                    <a:pt x="0" y="528231"/>
                  </a:lnTo>
                  <a:lnTo>
                    <a:pt x="1036281" y="528231"/>
                  </a:lnTo>
                  <a:lnTo>
                    <a:pt x="1036281" y="0"/>
                  </a:lnTo>
                  <a:close/>
                </a:path>
              </a:pathLst>
            </a:custGeom>
            <a:solidFill>
              <a:srgbClr val="D9D9D9"/>
            </a:solidFill>
          </p:spPr>
          <p:txBody>
            <a:bodyPr wrap="square" lIns="0" tIns="0" rIns="0" bIns="0" rtlCol="0"/>
            <a:lstStyle/>
            <a:p>
              <a:endParaRPr/>
            </a:p>
          </p:txBody>
        </p:sp>
        <p:sp>
          <p:nvSpPr>
            <p:cNvPr id="6" name="object 6"/>
            <p:cNvSpPr/>
            <p:nvPr/>
          </p:nvSpPr>
          <p:spPr>
            <a:xfrm>
              <a:off x="706120" y="2108161"/>
              <a:ext cx="1036319" cy="528320"/>
            </a:xfrm>
            <a:custGeom>
              <a:avLst/>
              <a:gdLst/>
              <a:ahLst/>
              <a:cxnLst/>
              <a:rect l="l" t="t" r="r" b="b"/>
              <a:pathLst>
                <a:path w="1036319" h="528319">
                  <a:moveTo>
                    <a:pt x="0" y="528231"/>
                  </a:moveTo>
                  <a:lnTo>
                    <a:pt x="1036281" y="528231"/>
                  </a:lnTo>
                  <a:lnTo>
                    <a:pt x="1036281" y="0"/>
                  </a:lnTo>
                  <a:lnTo>
                    <a:pt x="0" y="0"/>
                  </a:lnTo>
                  <a:lnTo>
                    <a:pt x="0" y="528231"/>
                  </a:lnTo>
                  <a:close/>
                </a:path>
              </a:pathLst>
            </a:custGeom>
            <a:ln w="12699">
              <a:solidFill>
                <a:srgbClr val="FFFFFF"/>
              </a:solidFill>
            </a:ln>
          </p:spPr>
          <p:txBody>
            <a:bodyPr wrap="square" lIns="0" tIns="0" rIns="0" bIns="0" rtlCol="0"/>
            <a:lstStyle/>
            <a:p>
              <a:endParaRPr/>
            </a:p>
          </p:txBody>
        </p:sp>
        <p:sp>
          <p:nvSpPr>
            <p:cNvPr id="7" name="object 7"/>
            <p:cNvSpPr/>
            <p:nvPr/>
          </p:nvSpPr>
          <p:spPr>
            <a:xfrm>
              <a:off x="1737360" y="2103081"/>
              <a:ext cx="1046480" cy="528320"/>
            </a:xfrm>
            <a:custGeom>
              <a:avLst/>
              <a:gdLst/>
              <a:ahLst/>
              <a:cxnLst/>
              <a:rect l="l" t="t" r="r" b="b"/>
              <a:pathLst>
                <a:path w="1046480" h="528319">
                  <a:moveTo>
                    <a:pt x="1046441" y="0"/>
                  </a:moveTo>
                  <a:lnTo>
                    <a:pt x="0" y="0"/>
                  </a:lnTo>
                  <a:lnTo>
                    <a:pt x="0" y="528231"/>
                  </a:lnTo>
                  <a:lnTo>
                    <a:pt x="1046441" y="528231"/>
                  </a:lnTo>
                  <a:lnTo>
                    <a:pt x="1046441" y="0"/>
                  </a:lnTo>
                  <a:close/>
                </a:path>
              </a:pathLst>
            </a:custGeom>
            <a:solidFill>
              <a:srgbClr val="D9D9D9"/>
            </a:solidFill>
          </p:spPr>
          <p:txBody>
            <a:bodyPr wrap="square" lIns="0" tIns="0" rIns="0" bIns="0" rtlCol="0"/>
            <a:lstStyle/>
            <a:p>
              <a:endParaRPr/>
            </a:p>
          </p:txBody>
        </p:sp>
        <p:sp>
          <p:nvSpPr>
            <p:cNvPr id="8" name="object 8"/>
            <p:cNvSpPr/>
            <p:nvPr/>
          </p:nvSpPr>
          <p:spPr>
            <a:xfrm>
              <a:off x="1742440" y="2108161"/>
              <a:ext cx="1046480" cy="528320"/>
            </a:xfrm>
            <a:custGeom>
              <a:avLst/>
              <a:gdLst/>
              <a:ahLst/>
              <a:cxnLst/>
              <a:rect l="l" t="t" r="r" b="b"/>
              <a:pathLst>
                <a:path w="1046480" h="528319">
                  <a:moveTo>
                    <a:pt x="0" y="528231"/>
                  </a:moveTo>
                  <a:lnTo>
                    <a:pt x="1046441" y="528231"/>
                  </a:lnTo>
                  <a:lnTo>
                    <a:pt x="1046441" y="0"/>
                  </a:lnTo>
                  <a:lnTo>
                    <a:pt x="0" y="0"/>
                  </a:lnTo>
                  <a:lnTo>
                    <a:pt x="0" y="528231"/>
                  </a:lnTo>
                  <a:close/>
                </a:path>
              </a:pathLst>
            </a:custGeom>
            <a:ln w="12700">
              <a:solidFill>
                <a:srgbClr val="FFFFFF"/>
              </a:solidFill>
            </a:ln>
          </p:spPr>
          <p:txBody>
            <a:bodyPr wrap="square" lIns="0" tIns="0" rIns="0" bIns="0" rtlCol="0"/>
            <a:lstStyle/>
            <a:p>
              <a:endParaRPr/>
            </a:p>
          </p:txBody>
        </p:sp>
        <p:sp>
          <p:nvSpPr>
            <p:cNvPr id="9" name="object 9"/>
            <p:cNvSpPr/>
            <p:nvPr/>
          </p:nvSpPr>
          <p:spPr>
            <a:xfrm>
              <a:off x="2783840" y="2113241"/>
              <a:ext cx="1046480" cy="518159"/>
            </a:xfrm>
            <a:custGeom>
              <a:avLst/>
              <a:gdLst/>
              <a:ahLst/>
              <a:cxnLst/>
              <a:rect l="l" t="t" r="r" b="b"/>
              <a:pathLst>
                <a:path w="1046479" h="518160">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10" name="object 10"/>
            <p:cNvSpPr/>
            <p:nvPr/>
          </p:nvSpPr>
          <p:spPr>
            <a:xfrm>
              <a:off x="2788919" y="2118321"/>
              <a:ext cx="1046480" cy="518159"/>
            </a:xfrm>
            <a:custGeom>
              <a:avLst/>
              <a:gdLst/>
              <a:ahLst/>
              <a:cxnLst/>
              <a:rect l="l" t="t" r="r" b="b"/>
              <a:pathLst>
                <a:path w="1046479" h="518160">
                  <a:moveTo>
                    <a:pt x="0" y="518071"/>
                  </a:moveTo>
                  <a:lnTo>
                    <a:pt x="1046454" y="518071"/>
                  </a:lnTo>
                  <a:lnTo>
                    <a:pt x="1046454" y="0"/>
                  </a:lnTo>
                  <a:lnTo>
                    <a:pt x="0" y="0"/>
                  </a:lnTo>
                  <a:lnTo>
                    <a:pt x="0" y="518071"/>
                  </a:lnTo>
                  <a:close/>
                </a:path>
              </a:pathLst>
            </a:custGeom>
            <a:ln w="12700">
              <a:solidFill>
                <a:srgbClr val="FFFFFF"/>
              </a:solidFill>
            </a:ln>
          </p:spPr>
          <p:txBody>
            <a:bodyPr wrap="square" lIns="0" tIns="0" rIns="0" bIns="0" rtlCol="0"/>
            <a:lstStyle/>
            <a:p>
              <a:endParaRPr/>
            </a:p>
          </p:txBody>
        </p:sp>
        <p:sp>
          <p:nvSpPr>
            <p:cNvPr id="11" name="object 11"/>
            <p:cNvSpPr/>
            <p:nvPr/>
          </p:nvSpPr>
          <p:spPr>
            <a:xfrm>
              <a:off x="3830320" y="2103081"/>
              <a:ext cx="1036319" cy="528320"/>
            </a:xfrm>
            <a:custGeom>
              <a:avLst/>
              <a:gdLst/>
              <a:ahLst/>
              <a:cxnLst/>
              <a:rect l="l" t="t" r="r" b="b"/>
              <a:pathLst>
                <a:path w="1036320" h="528319">
                  <a:moveTo>
                    <a:pt x="1036294" y="0"/>
                  </a:moveTo>
                  <a:lnTo>
                    <a:pt x="0" y="0"/>
                  </a:lnTo>
                  <a:lnTo>
                    <a:pt x="0" y="528231"/>
                  </a:lnTo>
                  <a:lnTo>
                    <a:pt x="1036294" y="528231"/>
                  </a:lnTo>
                  <a:lnTo>
                    <a:pt x="1036294" y="0"/>
                  </a:lnTo>
                  <a:close/>
                </a:path>
              </a:pathLst>
            </a:custGeom>
            <a:solidFill>
              <a:srgbClr val="D9D9D9"/>
            </a:solidFill>
          </p:spPr>
          <p:txBody>
            <a:bodyPr wrap="square" lIns="0" tIns="0" rIns="0" bIns="0" rtlCol="0"/>
            <a:lstStyle/>
            <a:p>
              <a:endParaRPr/>
            </a:p>
          </p:txBody>
        </p:sp>
        <p:sp>
          <p:nvSpPr>
            <p:cNvPr id="12" name="object 12"/>
            <p:cNvSpPr/>
            <p:nvPr/>
          </p:nvSpPr>
          <p:spPr>
            <a:xfrm>
              <a:off x="3835400" y="2108161"/>
              <a:ext cx="1036319" cy="528320"/>
            </a:xfrm>
            <a:custGeom>
              <a:avLst/>
              <a:gdLst/>
              <a:ahLst/>
              <a:cxnLst/>
              <a:rect l="l" t="t" r="r" b="b"/>
              <a:pathLst>
                <a:path w="1036320" h="528319">
                  <a:moveTo>
                    <a:pt x="0" y="528231"/>
                  </a:moveTo>
                  <a:lnTo>
                    <a:pt x="1036294" y="528231"/>
                  </a:lnTo>
                  <a:lnTo>
                    <a:pt x="1036294" y="0"/>
                  </a:lnTo>
                  <a:lnTo>
                    <a:pt x="0" y="0"/>
                  </a:lnTo>
                  <a:lnTo>
                    <a:pt x="0" y="528231"/>
                  </a:lnTo>
                  <a:close/>
                </a:path>
              </a:pathLst>
            </a:custGeom>
            <a:ln w="12700">
              <a:solidFill>
                <a:srgbClr val="FFFFFF"/>
              </a:solidFill>
            </a:ln>
          </p:spPr>
          <p:txBody>
            <a:bodyPr wrap="square" lIns="0" tIns="0" rIns="0" bIns="0" rtlCol="0"/>
            <a:lstStyle/>
            <a:p>
              <a:endParaRPr/>
            </a:p>
          </p:txBody>
        </p:sp>
        <p:sp>
          <p:nvSpPr>
            <p:cNvPr id="13" name="object 13"/>
            <p:cNvSpPr/>
            <p:nvPr/>
          </p:nvSpPr>
          <p:spPr>
            <a:xfrm>
              <a:off x="4866639" y="2103081"/>
              <a:ext cx="1046480" cy="528320"/>
            </a:xfrm>
            <a:custGeom>
              <a:avLst/>
              <a:gdLst/>
              <a:ahLst/>
              <a:cxnLst/>
              <a:rect l="l" t="t" r="r" b="b"/>
              <a:pathLst>
                <a:path w="1046479" h="528319">
                  <a:moveTo>
                    <a:pt x="1046454" y="0"/>
                  </a:moveTo>
                  <a:lnTo>
                    <a:pt x="0" y="0"/>
                  </a:lnTo>
                  <a:lnTo>
                    <a:pt x="0" y="528231"/>
                  </a:lnTo>
                  <a:lnTo>
                    <a:pt x="1046454" y="528231"/>
                  </a:lnTo>
                  <a:lnTo>
                    <a:pt x="1046454" y="0"/>
                  </a:lnTo>
                  <a:close/>
                </a:path>
              </a:pathLst>
            </a:custGeom>
            <a:solidFill>
              <a:srgbClr val="D9D9D9"/>
            </a:solidFill>
          </p:spPr>
          <p:txBody>
            <a:bodyPr wrap="square" lIns="0" tIns="0" rIns="0" bIns="0" rtlCol="0"/>
            <a:lstStyle/>
            <a:p>
              <a:endParaRPr/>
            </a:p>
          </p:txBody>
        </p:sp>
        <p:sp>
          <p:nvSpPr>
            <p:cNvPr id="14" name="object 14"/>
            <p:cNvSpPr/>
            <p:nvPr/>
          </p:nvSpPr>
          <p:spPr>
            <a:xfrm>
              <a:off x="4871720" y="2108161"/>
              <a:ext cx="1046480" cy="528320"/>
            </a:xfrm>
            <a:custGeom>
              <a:avLst/>
              <a:gdLst/>
              <a:ahLst/>
              <a:cxnLst/>
              <a:rect l="l" t="t" r="r" b="b"/>
              <a:pathLst>
                <a:path w="1046479" h="528319">
                  <a:moveTo>
                    <a:pt x="0" y="528231"/>
                  </a:moveTo>
                  <a:lnTo>
                    <a:pt x="1046454" y="528231"/>
                  </a:lnTo>
                  <a:lnTo>
                    <a:pt x="1046454" y="0"/>
                  </a:lnTo>
                  <a:lnTo>
                    <a:pt x="0" y="0"/>
                  </a:lnTo>
                  <a:lnTo>
                    <a:pt x="0" y="528231"/>
                  </a:lnTo>
                  <a:close/>
                </a:path>
              </a:pathLst>
            </a:custGeom>
            <a:ln w="12700">
              <a:solidFill>
                <a:srgbClr val="FFFFFF"/>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995679" y="2387599"/>
              <a:ext cx="81280" cy="81279"/>
            </a:xfrm>
            <a:prstGeom prst="rect">
              <a:avLst/>
            </a:prstGeom>
          </p:spPr>
        </p:pic>
      </p:grpSp>
      <p:sp>
        <p:nvSpPr>
          <p:cNvPr id="16" name="object 16"/>
          <p:cNvSpPr txBox="1"/>
          <p:nvPr/>
        </p:nvSpPr>
        <p:spPr>
          <a:xfrm>
            <a:off x="44450" y="1540509"/>
            <a:ext cx="1256665" cy="39179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Faster</a:t>
            </a:r>
            <a:r>
              <a:rPr sz="1200" spc="-90" dirty="0">
                <a:latin typeface="Calibri"/>
                <a:cs typeface="Calibri"/>
              </a:rPr>
              <a:t> </a:t>
            </a:r>
            <a:r>
              <a:rPr sz="1200" dirty="0">
                <a:latin typeface="Calibri"/>
                <a:cs typeface="Calibri"/>
              </a:rPr>
              <a:t>R-</a:t>
            </a:r>
            <a:r>
              <a:rPr sz="1200" spc="-25" dirty="0">
                <a:latin typeface="Calibri"/>
                <a:cs typeface="Calibri"/>
              </a:rPr>
              <a:t>CNN</a:t>
            </a:r>
            <a:endParaRPr sz="1200">
              <a:latin typeface="Calibri"/>
              <a:cs typeface="Calibri"/>
            </a:endParaRPr>
          </a:p>
          <a:p>
            <a:pPr marL="12700">
              <a:lnSpc>
                <a:spcPct val="100000"/>
              </a:lnSpc>
            </a:pPr>
            <a:r>
              <a:rPr sz="1200" dirty="0">
                <a:latin typeface="Calibri"/>
                <a:cs typeface="Calibri"/>
              </a:rPr>
              <a:t>w/ResNet-</a:t>
            </a:r>
            <a:r>
              <a:rPr sz="1200" spc="-30" dirty="0">
                <a:latin typeface="Calibri"/>
                <a:cs typeface="Calibri"/>
              </a:rPr>
              <a:t>101-</a:t>
            </a:r>
            <a:r>
              <a:rPr sz="1200" spc="-20" dirty="0">
                <a:latin typeface="Calibri"/>
                <a:cs typeface="Calibri"/>
              </a:rPr>
              <a:t>FPN,</a:t>
            </a:r>
            <a:endParaRPr sz="1200">
              <a:latin typeface="Calibri"/>
              <a:cs typeface="Calibri"/>
            </a:endParaRPr>
          </a:p>
        </p:txBody>
      </p:sp>
      <p:sp>
        <p:nvSpPr>
          <p:cNvPr id="17" name="object 17"/>
          <p:cNvSpPr txBox="1"/>
          <p:nvPr/>
        </p:nvSpPr>
        <p:spPr>
          <a:xfrm>
            <a:off x="44450" y="1904682"/>
            <a:ext cx="940435"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longertraining</a:t>
            </a:r>
            <a:endParaRPr sz="1200">
              <a:latin typeface="Calibri"/>
              <a:cs typeface="Calibri"/>
            </a:endParaRPr>
          </a:p>
        </p:txBody>
      </p:sp>
      <p:sp>
        <p:nvSpPr>
          <p:cNvPr id="18" name="object 18"/>
          <p:cNvSpPr txBox="1"/>
          <p:nvPr/>
        </p:nvSpPr>
        <p:spPr>
          <a:xfrm>
            <a:off x="44450" y="2086927"/>
            <a:ext cx="1118870"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(63ms,</a:t>
            </a:r>
            <a:r>
              <a:rPr sz="1200" spc="5" dirty="0">
                <a:latin typeface="Calibri"/>
                <a:cs typeface="Calibri"/>
              </a:rPr>
              <a:t> </a:t>
            </a:r>
            <a:r>
              <a:rPr sz="1200" spc="-10" dirty="0">
                <a:latin typeface="Calibri"/>
                <a:cs typeface="Calibri"/>
              </a:rPr>
              <a:t>42.0</a:t>
            </a:r>
            <a:r>
              <a:rPr sz="1200" spc="-45" dirty="0">
                <a:latin typeface="Calibri"/>
                <a:cs typeface="Calibri"/>
              </a:rPr>
              <a:t> </a:t>
            </a:r>
            <a:r>
              <a:rPr sz="1200" spc="-20" dirty="0">
                <a:latin typeface="Calibri"/>
                <a:cs typeface="Calibri"/>
              </a:rPr>
              <a:t>mAP)</a:t>
            </a:r>
            <a:endParaRPr sz="1200">
              <a:latin typeface="Calibri"/>
              <a:cs typeface="Calibri"/>
            </a:endParaRPr>
          </a:p>
        </p:txBody>
      </p:sp>
      <p:pic>
        <p:nvPicPr>
          <p:cNvPr id="19" name="object 19"/>
          <p:cNvPicPr/>
          <p:nvPr/>
        </p:nvPicPr>
        <p:blipFill>
          <a:blip r:embed="rId4" cstate="print"/>
          <a:stretch>
            <a:fillRect/>
          </a:stretch>
        </p:blipFill>
        <p:spPr>
          <a:xfrm>
            <a:off x="1280160" y="2326639"/>
            <a:ext cx="81280" cy="81279"/>
          </a:xfrm>
          <a:prstGeom prst="rect">
            <a:avLst/>
          </a:prstGeom>
        </p:spPr>
      </p:pic>
      <p:sp>
        <p:nvSpPr>
          <p:cNvPr id="20" name="object 20"/>
          <p:cNvSpPr txBox="1"/>
          <p:nvPr/>
        </p:nvSpPr>
        <p:spPr>
          <a:xfrm>
            <a:off x="1519936" y="1751965"/>
            <a:ext cx="1038860" cy="39179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Faster</a:t>
            </a:r>
            <a:r>
              <a:rPr sz="1200" spc="-80" dirty="0">
                <a:latin typeface="Calibri"/>
                <a:cs typeface="Calibri"/>
              </a:rPr>
              <a:t> </a:t>
            </a:r>
            <a:r>
              <a:rPr sz="1200" dirty="0">
                <a:latin typeface="Calibri"/>
                <a:cs typeface="Calibri"/>
              </a:rPr>
              <a:t>R-</a:t>
            </a:r>
            <a:r>
              <a:rPr sz="1200" spc="-25" dirty="0">
                <a:latin typeface="Calibri"/>
                <a:cs typeface="Calibri"/>
              </a:rPr>
              <a:t>CNN</a:t>
            </a:r>
            <a:endParaRPr sz="1200">
              <a:latin typeface="Calibri"/>
              <a:cs typeface="Calibri"/>
            </a:endParaRPr>
          </a:p>
          <a:p>
            <a:pPr marL="12700">
              <a:lnSpc>
                <a:spcPct val="100000"/>
              </a:lnSpc>
            </a:pPr>
            <a:r>
              <a:rPr sz="1200" dirty="0">
                <a:latin typeface="Calibri"/>
                <a:cs typeface="Calibri"/>
              </a:rPr>
              <a:t>w/ResNeXt-</a:t>
            </a:r>
            <a:r>
              <a:rPr sz="1200" spc="-20" dirty="0">
                <a:latin typeface="Calibri"/>
                <a:cs typeface="Calibri"/>
              </a:rPr>
              <a:t>101-</a:t>
            </a:r>
            <a:endParaRPr sz="1200">
              <a:latin typeface="Calibri"/>
              <a:cs typeface="Calibri"/>
            </a:endParaRPr>
          </a:p>
        </p:txBody>
      </p:sp>
      <p:sp>
        <p:nvSpPr>
          <p:cNvPr id="24" name="object 24"/>
          <p:cNvSpPr txBox="1"/>
          <p:nvPr/>
        </p:nvSpPr>
        <p:spPr>
          <a:xfrm>
            <a:off x="106679" y="6143704"/>
            <a:ext cx="6870065"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5" dirty="0">
                <a:latin typeface="Calibri"/>
                <a:cs typeface="Calibri"/>
              </a:rPr>
              <a:t> </a:t>
            </a:r>
            <a:r>
              <a:rPr sz="1450" spc="-10" dirty="0">
                <a:latin typeface="Calibri"/>
                <a:cs typeface="Calibri"/>
              </a:rPr>
              <a:t>et</a:t>
            </a:r>
            <a:r>
              <a:rPr sz="1450" spc="-55" dirty="0">
                <a:latin typeface="Calibri"/>
                <a:cs typeface="Calibri"/>
              </a:rPr>
              <a:t> </a:t>
            </a:r>
            <a:r>
              <a:rPr sz="1450" dirty="0">
                <a:latin typeface="Calibri"/>
                <a:cs typeface="Calibri"/>
              </a:rPr>
              <a:t>al,</a:t>
            </a:r>
            <a:r>
              <a:rPr sz="1450" spc="5" dirty="0">
                <a:latin typeface="Calibri"/>
                <a:cs typeface="Calibri"/>
              </a:rPr>
              <a:t> </a:t>
            </a:r>
            <a:r>
              <a:rPr sz="1450" spc="-30" dirty="0">
                <a:latin typeface="Calibri"/>
                <a:cs typeface="Calibri"/>
              </a:rPr>
              <a:t>“Speed/accuracy</a:t>
            </a:r>
            <a:r>
              <a:rPr sz="1450" spc="-50" dirty="0">
                <a:latin typeface="Calibri"/>
                <a:cs typeface="Calibri"/>
              </a:rPr>
              <a:t> </a:t>
            </a:r>
            <a:r>
              <a:rPr sz="1450" spc="-40" dirty="0">
                <a:latin typeface="Calibri"/>
                <a:cs typeface="Calibri"/>
              </a:rPr>
              <a:t>trade-</a:t>
            </a:r>
            <a:r>
              <a:rPr sz="1450" spc="-45" dirty="0">
                <a:latin typeface="Calibri"/>
                <a:cs typeface="Calibri"/>
              </a:rPr>
              <a:t>offs</a:t>
            </a:r>
            <a:r>
              <a:rPr sz="1450" spc="-50" dirty="0">
                <a:latin typeface="Calibri"/>
                <a:cs typeface="Calibri"/>
              </a:rPr>
              <a:t>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50" dirty="0">
                <a:latin typeface="Calibri"/>
                <a:cs typeface="Calibri"/>
              </a:rPr>
              <a:t> </a:t>
            </a:r>
            <a:r>
              <a:rPr sz="1450" spc="-10" dirty="0">
                <a:latin typeface="Calibri"/>
                <a:cs typeface="Calibri"/>
              </a:rPr>
              <a:t>object</a:t>
            </a:r>
            <a:r>
              <a:rPr sz="1450" spc="-50" dirty="0">
                <a:latin typeface="Calibri"/>
                <a:cs typeface="Calibri"/>
              </a:rPr>
              <a:t> </a:t>
            </a:r>
            <a:r>
              <a:rPr sz="1450" spc="-60" dirty="0">
                <a:latin typeface="Calibri"/>
                <a:cs typeface="Calibri"/>
              </a:rPr>
              <a:t>detectors”,</a:t>
            </a:r>
            <a:r>
              <a:rPr sz="1450" spc="-9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sp>
        <p:nvSpPr>
          <p:cNvPr id="25" name="object 25"/>
          <p:cNvSpPr txBox="1"/>
          <p:nvPr/>
        </p:nvSpPr>
        <p:spPr>
          <a:xfrm>
            <a:off x="10200005" y="6187201"/>
            <a:ext cx="1896745" cy="158115"/>
          </a:xfrm>
          <a:prstGeom prst="rect">
            <a:avLst/>
          </a:prstGeom>
        </p:spPr>
        <p:txBody>
          <a:bodyPr vert="horz" wrap="square" lIns="0" tIns="0" rIns="0" bIns="0" rtlCol="0">
            <a:spAutoFit/>
          </a:bodyPr>
          <a:lstStyle/>
          <a:p>
            <a:pPr marL="12700">
              <a:lnSpc>
                <a:spcPts val="1090"/>
              </a:lnSpc>
            </a:pPr>
            <a:r>
              <a:rPr sz="1050" dirty="0">
                <a:latin typeface="Calibri"/>
                <a:cs typeface="Calibri"/>
              </a:rPr>
              <a:t>Wu</a:t>
            </a:r>
            <a:r>
              <a:rPr sz="1050" spc="-55" dirty="0">
                <a:latin typeface="Calibri"/>
                <a:cs typeface="Calibri"/>
              </a:rPr>
              <a:t> </a:t>
            </a:r>
            <a:r>
              <a:rPr sz="1050" dirty="0">
                <a:latin typeface="Calibri"/>
                <a:cs typeface="Calibri"/>
              </a:rPr>
              <a:t>et</a:t>
            </a:r>
            <a:r>
              <a:rPr sz="1050" spc="85" dirty="0">
                <a:latin typeface="Calibri"/>
                <a:cs typeface="Calibri"/>
              </a:rPr>
              <a:t> </a:t>
            </a:r>
            <a:r>
              <a:rPr sz="1050" dirty="0">
                <a:latin typeface="Calibri"/>
                <a:cs typeface="Calibri"/>
              </a:rPr>
              <a:t>al,</a:t>
            </a:r>
            <a:r>
              <a:rPr sz="1050" spc="-85" dirty="0">
                <a:latin typeface="Calibri"/>
                <a:cs typeface="Calibri"/>
              </a:rPr>
              <a:t> </a:t>
            </a:r>
            <a:r>
              <a:rPr sz="1050" spc="-10" dirty="0">
                <a:latin typeface="Calibri"/>
                <a:cs typeface="Calibri"/>
              </a:rPr>
              <a:t>Detectron2,</a:t>
            </a:r>
            <a:r>
              <a:rPr sz="1050" spc="-85" dirty="0">
                <a:latin typeface="Calibri"/>
                <a:cs typeface="Calibri"/>
              </a:rPr>
              <a:t> </a:t>
            </a:r>
            <a:r>
              <a:rPr sz="1050" dirty="0">
                <a:latin typeface="Calibri"/>
                <a:cs typeface="Calibri"/>
              </a:rPr>
              <a:t>GitHub</a:t>
            </a:r>
            <a:r>
              <a:rPr sz="1050" spc="-25" dirty="0">
                <a:latin typeface="Calibri"/>
                <a:cs typeface="Calibri"/>
              </a:rPr>
              <a:t> </a:t>
            </a:r>
            <a:r>
              <a:rPr sz="1050" spc="-20" dirty="0">
                <a:latin typeface="Calibri"/>
                <a:cs typeface="Calibri"/>
              </a:rPr>
              <a:t>2019</a:t>
            </a:r>
            <a:endParaRPr sz="1050">
              <a:latin typeface="Calibri"/>
              <a:cs typeface="Calibri"/>
            </a:endParaRPr>
          </a:p>
        </p:txBody>
      </p:sp>
      <p:sp>
        <p:nvSpPr>
          <p:cNvPr id="21" name="object 21"/>
          <p:cNvSpPr txBox="1"/>
          <p:nvPr/>
        </p:nvSpPr>
        <p:spPr>
          <a:xfrm>
            <a:off x="1519936" y="2116137"/>
            <a:ext cx="1255395" cy="392430"/>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FPN,</a:t>
            </a:r>
            <a:r>
              <a:rPr sz="1200" spc="-55" dirty="0">
                <a:latin typeface="Calibri"/>
                <a:cs typeface="Calibri"/>
              </a:rPr>
              <a:t> </a:t>
            </a:r>
            <a:r>
              <a:rPr sz="1200" spc="-10" dirty="0">
                <a:latin typeface="Calibri"/>
                <a:cs typeface="Calibri"/>
              </a:rPr>
              <a:t>longertraining</a:t>
            </a:r>
            <a:endParaRPr sz="1200">
              <a:latin typeface="Calibri"/>
              <a:cs typeface="Calibri"/>
            </a:endParaRPr>
          </a:p>
          <a:p>
            <a:pPr marL="12700">
              <a:lnSpc>
                <a:spcPct val="100000"/>
              </a:lnSpc>
              <a:spcBef>
                <a:spcPts val="5"/>
              </a:spcBef>
            </a:pPr>
            <a:r>
              <a:rPr sz="1200" dirty="0">
                <a:latin typeface="Calibri"/>
                <a:cs typeface="Calibri"/>
              </a:rPr>
              <a:t>(120ms,</a:t>
            </a:r>
            <a:r>
              <a:rPr sz="1200" spc="-40" dirty="0">
                <a:latin typeface="Calibri"/>
                <a:cs typeface="Calibri"/>
              </a:rPr>
              <a:t> </a:t>
            </a:r>
            <a:r>
              <a:rPr sz="1200" dirty="0">
                <a:latin typeface="Calibri"/>
                <a:cs typeface="Calibri"/>
              </a:rPr>
              <a:t>43.0</a:t>
            </a:r>
            <a:r>
              <a:rPr sz="1200" spc="-15" dirty="0">
                <a:latin typeface="Calibri"/>
                <a:cs typeface="Calibri"/>
              </a:rPr>
              <a:t> </a:t>
            </a:r>
            <a:r>
              <a:rPr sz="1200" spc="-20" dirty="0">
                <a:latin typeface="Calibri"/>
                <a:cs typeface="Calibri"/>
              </a:rPr>
              <a:t>mAP)</a:t>
            </a:r>
            <a:endParaRPr sz="1200">
              <a:latin typeface="Calibri"/>
              <a:cs typeface="Calibri"/>
            </a:endParaRPr>
          </a:p>
        </p:txBody>
      </p:sp>
      <p:sp>
        <p:nvSpPr>
          <p:cNvPr id="22" name="object 22"/>
          <p:cNvSpPr txBox="1"/>
          <p:nvPr/>
        </p:nvSpPr>
        <p:spPr>
          <a:xfrm>
            <a:off x="6548755" y="1340167"/>
            <a:ext cx="5078095" cy="1124585"/>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Calibri"/>
                <a:cs typeface="Calibri"/>
              </a:rPr>
              <a:t>These</a:t>
            </a:r>
            <a:r>
              <a:rPr sz="2400" spc="30" dirty="0">
                <a:latin typeface="Calibri"/>
                <a:cs typeface="Calibri"/>
              </a:rPr>
              <a:t> </a:t>
            </a:r>
            <a:r>
              <a:rPr sz="2400" dirty="0">
                <a:latin typeface="Calibri"/>
                <a:cs typeface="Calibri"/>
              </a:rPr>
              <a:t>results</a:t>
            </a:r>
            <a:r>
              <a:rPr sz="2400" spc="55" dirty="0">
                <a:latin typeface="Calibri"/>
                <a:cs typeface="Calibri"/>
              </a:rPr>
              <a:t> </a:t>
            </a:r>
            <a:r>
              <a:rPr sz="2400" dirty="0">
                <a:latin typeface="Calibri"/>
                <a:cs typeface="Calibri"/>
              </a:rPr>
              <a:t>are</a:t>
            </a:r>
            <a:r>
              <a:rPr sz="2400" spc="50"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few</a:t>
            </a:r>
            <a:r>
              <a:rPr sz="2400" spc="-60" dirty="0">
                <a:latin typeface="Calibri"/>
                <a:cs typeface="Calibri"/>
              </a:rPr>
              <a:t> </a:t>
            </a:r>
            <a:r>
              <a:rPr sz="2400" dirty="0">
                <a:latin typeface="Calibri"/>
                <a:cs typeface="Calibri"/>
              </a:rPr>
              <a:t>years</a:t>
            </a:r>
            <a:r>
              <a:rPr sz="2400" spc="60" dirty="0">
                <a:latin typeface="Calibri"/>
                <a:cs typeface="Calibri"/>
              </a:rPr>
              <a:t> </a:t>
            </a:r>
            <a:r>
              <a:rPr sz="2400" dirty="0">
                <a:latin typeface="Calibri"/>
                <a:cs typeface="Calibri"/>
              </a:rPr>
              <a:t>old</a:t>
            </a:r>
            <a:r>
              <a:rPr sz="2400" spc="60" dirty="0">
                <a:latin typeface="Calibri"/>
                <a:cs typeface="Calibri"/>
              </a:rPr>
              <a:t> </a:t>
            </a:r>
            <a:r>
              <a:rPr sz="2400" dirty="0">
                <a:latin typeface="Calibri"/>
                <a:cs typeface="Calibri"/>
              </a:rPr>
              <a:t>…</a:t>
            </a:r>
            <a:r>
              <a:rPr sz="2400" spc="-10" dirty="0">
                <a:latin typeface="Calibri"/>
                <a:cs typeface="Calibri"/>
              </a:rPr>
              <a:t> since </a:t>
            </a:r>
            <a:r>
              <a:rPr sz="2400" dirty="0">
                <a:latin typeface="Calibri"/>
                <a:cs typeface="Calibri"/>
              </a:rPr>
              <a:t>then</a:t>
            </a:r>
            <a:r>
              <a:rPr sz="2400" spc="114" dirty="0">
                <a:latin typeface="Calibri"/>
                <a:cs typeface="Calibri"/>
              </a:rPr>
              <a:t> </a:t>
            </a:r>
            <a:r>
              <a:rPr sz="2400" dirty="0">
                <a:latin typeface="Calibri"/>
                <a:cs typeface="Calibri"/>
              </a:rPr>
              <a:t>GPUs</a:t>
            </a:r>
            <a:r>
              <a:rPr sz="2400" spc="50" dirty="0">
                <a:latin typeface="Calibri"/>
                <a:cs typeface="Calibri"/>
              </a:rPr>
              <a:t> </a:t>
            </a:r>
            <a:r>
              <a:rPr sz="2400" dirty="0">
                <a:latin typeface="Calibri"/>
                <a:cs typeface="Calibri"/>
              </a:rPr>
              <a:t>have</a:t>
            </a:r>
            <a:r>
              <a:rPr sz="2400" spc="50" dirty="0">
                <a:latin typeface="Calibri"/>
                <a:cs typeface="Calibri"/>
              </a:rPr>
              <a:t> </a:t>
            </a:r>
            <a:r>
              <a:rPr sz="2400" dirty="0">
                <a:latin typeface="Calibri"/>
                <a:cs typeface="Calibri"/>
              </a:rPr>
              <a:t>gotten</a:t>
            </a:r>
            <a:r>
              <a:rPr sz="2400" spc="130" dirty="0">
                <a:latin typeface="Calibri"/>
                <a:cs typeface="Calibri"/>
              </a:rPr>
              <a:t> </a:t>
            </a:r>
            <a:r>
              <a:rPr sz="2400" spc="-90" dirty="0">
                <a:latin typeface="Calibri"/>
                <a:cs typeface="Calibri"/>
              </a:rPr>
              <a:t>faster,</a:t>
            </a:r>
            <a:r>
              <a:rPr sz="2400" dirty="0">
                <a:latin typeface="Calibri"/>
                <a:cs typeface="Calibri"/>
              </a:rPr>
              <a:t> and</a:t>
            </a:r>
            <a:r>
              <a:rPr sz="2400" spc="130" dirty="0">
                <a:latin typeface="Calibri"/>
                <a:cs typeface="Calibri"/>
              </a:rPr>
              <a:t> </a:t>
            </a:r>
            <a:r>
              <a:rPr sz="2400" spc="-10" dirty="0">
                <a:latin typeface="Calibri"/>
                <a:cs typeface="Calibri"/>
              </a:rPr>
              <a:t>we’ve </a:t>
            </a:r>
            <a:r>
              <a:rPr sz="2400" dirty="0">
                <a:latin typeface="Calibri"/>
                <a:cs typeface="Calibri"/>
              </a:rPr>
              <a:t>improved</a:t>
            </a:r>
            <a:r>
              <a:rPr sz="2400" spc="-210" dirty="0">
                <a:latin typeface="Calibri"/>
                <a:cs typeface="Calibri"/>
              </a:rPr>
              <a:t> </a:t>
            </a:r>
            <a:r>
              <a:rPr sz="2400" spc="-10" dirty="0">
                <a:latin typeface="Calibri"/>
                <a:cs typeface="Calibri"/>
              </a:rPr>
              <a:t>performance</a:t>
            </a:r>
            <a:r>
              <a:rPr sz="2400" spc="-120" dirty="0">
                <a:latin typeface="Calibri"/>
                <a:cs typeface="Calibri"/>
              </a:rPr>
              <a:t> </a:t>
            </a:r>
            <a:r>
              <a:rPr sz="2400" dirty="0">
                <a:latin typeface="Calibri"/>
                <a:cs typeface="Calibri"/>
              </a:rPr>
              <a:t>with</a:t>
            </a:r>
            <a:r>
              <a:rPr sz="2400" spc="-20" dirty="0">
                <a:latin typeface="Calibri"/>
                <a:cs typeface="Calibri"/>
              </a:rPr>
              <a:t> </a:t>
            </a:r>
            <a:r>
              <a:rPr sz="2400" dirty="0">
                <a:latin typeface="Calibri"/>
                <a:cs typeface="Calibri"/>
              </a:rPr>
              <a:t>many</a:t>
            </a:r>
            <a:r>
              <a:rPr sz="2400" spc="-75" dirty="0">
                <a:latin typeface="Calibri"/>
                <a:cs typeface="Calibri"/>
              </a:rPr>
              <a:t> </a:t>
            </a:r>
            <a:r>
              <a:rPr sz="2400" spc="-10" dirty="0">
                <a:latin typeface="Calibri"/>
                <a:cs typeface="Calibri"/>
              </a:rPr>
              <a:t>tricks:</a:t>
            </a:r>
            <a:endParaRPr sz="2400">
              <a:latin typeface="Calibri"/>
              <a:cs typeface="Calibri"/>
            </a:endParaRPr>
          </a:p>
        </p:txBody>
      </p:sp>
      <p:sp>
        <p:nvSpPr>
          <p:cNvPr id="23" name="object 23"/>
          <p:cNvSpPr txBox="1"/>
          <p:nvPr/>
        </p:nvSpPr>
        <p:spPr>
          <a:xfrm>
            <a:off x="6548755" y="2408109"/>
            <a:ext cx="5065395" cy="1531620"/>
          </a:xfrm>
          <a:prstGeom prst="rect">
            <a:avLst/>
          </a:prstGeom>
        </p:spPr>
        <p:txBody>
          <a:bodyPr vert="horz" wrap="square" lIns="0" tIns="33655" rIns="0" bIns="0" rtlCol="0">
            <a:spAutoFit/>
          </a:bodyPr>
          <a:lstStyle/>
          <a:p>
            <a:pPr marL="358140" indent="-346075">
              <a:lnSpc>
                <a:spcPct val="100000"/>
              </a:lnSpc>
              <a:spcBef>
                <a:spcPts val="265"/>
              </a:spcBef>
              <a:buChar char="-"/>
              <a:tabLst>
                <a:tab pos="358140" algn="l"/>
                <a:tab pos="358775" algn="l"/>
              </a:tabLst>
            </a:pPr>
            <a:r>
              <a:rPr sz="2400" spc="-90" dirty="0">
                <a:latin typeface="Calibri"/>
                <a:cs typeface="Calibri"/>
              </a:rPr>
              <a:t>Train</a:t>
            </a:r>
            <a:r>
              <a:rPr sz="2400" spc="-35" dirty="0">
                <a:latin typeface="Calibri"/>
                <a:cs typeface="Calibri"/>
              </a:rPr>
              <a:t> </a:t>
            </a:r>
            <a:r>
              <a:rPr sz="2400" spc="-10" dirty="0">
                <a:latin typeface="Calibri"/>
                <a:cs typeface="Calibri"/>
              </a:rPr>
              <a:t>longer!</a:t>
            </a:r>
            <a:endParaRPr sz="2400">
              <a:latin typeface="Calibri"/>
              <a:cs typeface="Calibri"/>
            </a:endParaRPr>
          </a:p>
          <a:p>
            <a:pPr marL="358140" marR="5080" indent="-346075">
              <a:lnSpc>
                <a:spcPct val="100000"/>
              </a:lnSpc>
              <a:spcBef>
                <a:spcPts val="165"/>
              </a:spcBef>
              <a:buChar char="-"/>
              <a:tabLst>
                <a:tab pos="358140" algn="l"/>
                <a:tab pos="358775" algn="l"/>
              </a:tabLst>
            </a:pPr>
            <a:r>
              <a:rPr sz="2400" dirty="0">
                <a:latin typeface="Calibri"/>
                <a:cs typeface="Calibri"/>
              </a:rPr>
              <a:t>Multiscale</a:t>
            </a:r>
            <a:r>
              <a:rPr sz="2400" spc="-175" dirty="0">
                <a:latin typeface="Calibri"/>
                <a:cs typeface="Calibri"/>
              </a:rPr>
              <a:t> </a:t>
            </a:r>
            <a:r>
              <a:rPr sz="2400" dirty="0">
                <a:latin typeface="Calibri"/>
                <a:cs typeface="Calibri"/>
              </a:rPr>
              <a:t>backbone:</a:t>
            </a:r>
            <a:r>
              <a:rPr sz="2400" spc="-60" dirty="0">
                <a:latin typeface="Calibri"/>
                <a:cs typeface="Calibri"/>
              </a:rPr>
              <a:t> </a:t>
            </a:r>
            <a:r>
              <a:rPr sz="2400" spc="-10" dirty="0">
                <a:latin typeface="Calibri"/>
                <a:cs typeface="Calibri"/>
              </a:rPr>
              <a:t>Feature</a:t>
            </a:r>
            <a:r>
              <a:rPr sz="2400" spc="-175" dirty="0">
                <a:latin typeface="Calibri"/>
                <a:cs typeface="Calibri"/>
              </a:rPr>
              <a:t> </a:t>
            </a:r>
            <a:r>
              <a:rPr sz="2400" spc="-10" dirty="0">
                <a:latin typeface="Calibri"/>
                <a:cs typeface="Calibri"/>
              </a:rPr>
              <a:t>Pyramid Networks</a:t>
            </a:r>
            <a:endParaRPr sz="2400">
              <a:latin typeface="Calibri"/>
              <a:cs typeface="Calibri"/>
            </a:endParaRPr>
          </a:p>
          <a:p>
            <a:pPr marL="358140" indent="-346075">
              <a:lnSpc>
                <a:spcPct val="100000"/>
              </a:lnSpc>
              <a:spcBef>
                <a:spcPts val="5"/>
              </a:spcBef>
              <a:buChar char="-"/>
              <a:tabLst>
                <a:tab pos="358140" algn="l"/>
                <a:tab pos="358775" algn="l"/>
              </a:tabLst>
            </a:pPr>
            <a:r>
              <a:rPr sz="2400" spc="-10" dirty="0">
                <a:latin typeface="Calibri"/>
                <a:cs typeface="Calibri"/>
              </a:rPr>
              <a:t>Better</a:t>
            </a:r>
            <a:r>
              <a:rPr sz="2400" spc="-145" dirty="0">
                <a:latin typeface="Calibri"/>
                <a:cs typeface="Calibri"/>
              </a:rPr>
              <a:t> </a:t>
            </a:r>
            <a:r>
              <a:rPr sz="2400" dirty="0">
                <a:latin typeface="Calibri"/>
                <a:cs typeface="Calibri"/>
              </a:rPr>
              <a:t>backbone:</a:t>
            </a:r>
            <a:r>
              <a:rPr sz="2400" spc="-80" dirty="0">
                <a:latin typeface="Calibri"/>
                <a:cs typeface="Calibri"/>
              </a:rPr>
              <a:t> </a:t>
            </a:r>
            <a:r>
              <a:rPr sz="2400" spc="-10" dirty="0">
                <a:latin typeface="Calibri"/>
                <a:cs typeface="Calibri"/>
              </a:rPr>
              <a:t>ResNeXt</a:t>
            </a:r>
            <a:endParaRPr sz="2400">
              <a:latin typeface="Calibri"/>
              <a:cs typeface="Calibri"/>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602605" cy="1368425"/>
          </a:xfrm>
          <a:prstGeom prst="rect">
            <a:avLst/>
          </a:prstGeom>
        </p:spPr>
        <p:txBody>
          <a:bodyPr vert="horz" wrap="square" lIns="0" tIns="13335" rIns="0" bIns="0" rtlCol="0">
            <a:spAutoFit/>
          </a:bodyPr>
          <a:lstStyle/>
          <a:p>
            <a:pPr marL="12700" marR="5080">
              <a:lnSpc>
                <a:spcPct val="100000"/>
              </a:lnSpc>
              <a:spcBef>
                <a:spcPts val="105"/>
              </a:spcBef>
            </a:pPr>
            <a:r>
              <a:rPr dirty="0"/>
              <a:t>Object</a:t>
            </a:r>
            <a:r>
              <a:rPr spc="-110" dirty="0"/>
              <a:t> </a:t>
            </a:r>
            <a:r>
              <a:rPr dirty="0"/>
              <a:t>Detection:</a:t>
            </a:r>
            <a:r>
              <a:rPr spc="-110" dirty="0"/>
              <a:t> </a:t>
            </a:r>
            <a:r>
              <a:rPr dirty="0"/>
              <a:t>Lots</a:t>
            </a:r>
            <a:r>
              <a:rPr spc="-40" dirty="0"/>
              <a:t> </a:t>
            </a:r>
            <a:r>
              <a:rPr spc="-25" dirty="0"/>
              <a:t>of </a:t>
            </a:r>
            <a:r>
              <a:rPr spc="-10" dirty="0"/>
              <a:t>variables!</a:t>
            </a:r>
          </a:p>
        </p:txBody>
      </p:sp>
      <p:grpSp>
        <p:nvGrpSpPr>
          <p:cNvPr id="3" name="object 3"/>
          <p:cNvGrpSpPr/>
          <p:nvPr/>
        </p:nvGrpSpPr>
        <p:grpSpPr>
          <a:xfrm>
            <a:off x="335279" y="2101811"/>
            <a:ext cx="5740400" cy="3903345"/>
            <a:chOff x="335279" y="2101811"/>
            <a:chExt cx="5740400" cy="3903345"/>
          </a:xfrm>
        </p:grpSpPr>
        <p:pic>
          <p:nvPicPr>
            <p:cNvPr id="4" name="object 4"/>
            <p:cNvPicPr/>
            <p:nvPr/>
          </p:nvPicPr>
          <p:blipFill>
            <a:blip r:embed="rId3" cstate="print"/>
            <a:stretch>
              <a:fillRect/>
            </a:stretch>
          </p:blipFill>
          <p:spPr>
            <a:xfrm>
              <a:off x="335279" y="2580639"/>
              <a:ext cx="5740400" cy="3423920"/>
            </a:xfrm>
            <a:prstGeom prst="rect">
              <a:avLst/>
            </a:prstGeom>
          </p:spPr>
        </p:pic>
        <p:sp>
          <p:nvSpPr>
            <p:cNvPr id="5" name="object 5"/>
            <p:cNvSpPr/>
            <p:nvPr/>
          </p:nvSpPr>
          <p:spPr>
            <a:xfrm>
              <a:off x="701039" y="2103081"/>
              <a:ext cx="1036319" cy="528320"/>
            </a:xfrm>
            <a:custGeom>
              <a:avLst/>
              <a:gdLst/>
              <a:ahLst/>
              <a:cxnLst/>
              <a:rect l="l" t="t" r="r" b="b"/>
              <a:pathLst>
                <a:path w="1036319" h="528319">
                  <a:moveTo>
                    <a:pt x="1036281" y="0"/>
                  </a:moveTo>
                  <a:lnTo>
                    <a:pt x="0" y="0"/>
                  </a:lnTo>
                  <a:lnTo>
                    <a:pt x="0" y="528231"/>
                  </a:lnTo>
                  <a:lnTo>
                    <a:pt x="1036281" y="528231"/>
                  </a:lnTo>
                  <a:lnTo>
                    <a:pt x="1036281" y="0"/>
                  </a:lnTo>
                  <a:close/>
                </a:path>
              </a:pathLst>
            </a:custGeom>
            <a:solidFill>
              <a:srgbClr val="D9D9D9"/>
            </a:solidFill>
          </p:spPr>
          <p:txBody>
            <a:bodyPr wrap="square" lIns="0" tIns="0" rIns="0" bIns="0" rtlCol="0"/>
            <a:lstStyle/>
            <a:p>
              <a:endParaRPr/>
            </a:p>
          </p:txBody>
        </p:sp>
        <p:sp>
          <p:nvSpPr>
            <p:cNvPr id="6" name="object 6"/>
            <p:cNvSpPr/>
            <p:nvPr/>
          </p:nvSpPr>
          <p:spPr>
            <a:xfrm>
              <a:off x="706120" y="2108161"/>
              <a:ext cx="1036319" cy="528320"/>
            </a:xfrm>
            <a:custGeom>
              <a:avLst/>
              <a:gdLst/>
              <a:ahLst/>
              <a:cxnLst/>
              <a:rect l="l" t="t" r="r" b="b"/>
              <a:pathLst>
                <a:path w="1036319" h="528319">
                  <a:moveTo>
                    <a:pt x="0" y="528231"/>
                  </a:moveTo>
                  <a:lnTo>
                    <a:pt x="1036281" y="528231"/>
                  </a:lnTo>
                  <a:lnTo>
                    <a:pt x="1036281" y="0"/>
                  </a:lnTo>
                  <a:lnTo>
                    <a:pt x="0" y="0"/>
                  </a:lnTo>
                  <a:lnTo>
                    <a:pt x="0" y="528231"/>
                  </a:lnTo>
                  <a:close/>
                </a:path>
              </a:pathLst>
            </a:custGeom>
            <a:ln w="12699">
              <a:solidFill>
                <a:srgbClr val="FFFFFF"/>
              </a:solidFill>
            </a:ln>
          </p:spPr>
          <p:txBody>
            <a:bodyPr wrap="square" lIns="0" tIns="0" rIns="0" bIns="0" rtlCol="0"/>
            <a:lstStyle/>
            <a:p>
              <a:endParaRPr/>
            </a:p>
          </p:txBody>
        </p:sp>
        <p:sp>
          <p:nvSpPr>
            <p:cNvPr id="7" name="object 7"/>
            <p:cNvSpPr/>
            <p:nvPr/>
          </p:nvSpPr>
          <p:spPr>
            <a:xfrm>
              <a:off x="1737360" y="2103081"/>
              <a:ext cx="1046480" cy="528320"/>
            </a:xfrm>
            <a:custGeom>
              <a:avLst/>
              <a:gdLst/>
              <a:ahLst/>
              <a:cxnLst/>
              <a:rect l="l" t="t" r="r" b="b"/>
              <a:pathLst>
                <a:path w="1046480" h="528319">
                  <a:moveTo>
                    <a:pt x="1046441" y="0"/>
                  </a:moveTo>
                  <a:lnTo>
                    <a:pt x="0" y="0"/>
                  </a:lnTo>
                  <a:lnTo>
                    <a:pt x="0" y="528231"/>
                  </a:lnTo>
                  <a:lnTo>
                    <a:pt x="1046441" y="528231"/>
                  </a:lnTo>
                  <a:lnTo>
                    <a:pt x="1046441" y="0"/>
                  </a:lnTo>
                  <a:close/>
                </a:path>
              </a:pathLst>
            </a:custGeom>
            <a:solidFill>
              <a:srgbClr val="D9D9D9"/>
            </a:solidFill>
          </p:spPr>
          <p:txBody>
            <a:bodyPr wrap="square" lIns="0" tIns="0" rIns="0" bIns="0" rtlCol="0"/>
            <a:lstStyle/>
            <a:p>
              <a:endParaRPr/>
            </a:p>
          </p:txBody>
        </p:sp>
        <p:sp>
          <p:nvSpPr>
            <p:cNvPr id="8" name="object 8"/>
            <p:cNvSpPr/>
            <p:nvPr/>
          </p:nvSpPr>
          <p:spPr>
            <a:xfrm>
              <a:off x="1742440" y="2108161"/>
              <a:ext cx="1046480" cy="528320"/>
            </a:xfrm>
            <a:custGeom>
              <a:avLst/>
              <a:gdLst/>
              <a:ahLst/>
              <a:cxnLst/>
              <a:rect l="l" t="t" r="r" b="b"/>
              <a:pathLst>
                <a:path w="1046480" h="528319">
                  <a:moveTo>
                    <a:pt x="0" y="528231"/>
                  </a:moveTo>
                  <a:lnTo>
                    <a:pt x="1046441" y="528231"/>
                  </a:lnTo>
                  <a:lnTo>
                    <a:pt x="1046441" y="0"/>
                  </a:lnTo>
                  <a:lnTo>
                    <a:pt x="0" y="0"/>
                  </a:lnTo>
                  <a:lnTo>
                    <a:pt x="0" y="528231"/>
                  </a:lnTo>
                  <a:close/>
                </a:path>
              </a:pathLst>
            </a:custGeom>
            <a:ln w="12700">
              <a:solidFill>
                <a:srgbClr val="FFFFFF"/>
              </a:solidFill>
            </a:ln>
          </p:spPr>
          <p:txBody>
            <a:bodyPr wrap="square" lIns="0" tIns="0" rIns="0" bIns="0" rtlCol="0"/>
            <a:lstStyle/>
            <a:p>
              <a:endParaRPr/>
            </a:p>
          </p:txBody>
        </p:sp>
        <p:sp>
          <p:nvSpPr>
            <p:cNvPr id="9" name="object 9"/>
            <p:cNvSpPr/>
            <p:nvPr/>
          </p:nvSpPr>
          <p:spPr>
            <a:xfrm>
              <a:off x="2783840" y="2113241"/>
              <a:ext cx="1046480" cy="518159"/>
            </a:xfrm>
            <a:custGeom>
              <a:avLst/>
              <a:gdLst/>
              <a:ahLst/>
              <a:cxnLst/>
              <a:rect l="l" t="t" r="r" b="b"/>
              <a:pathLst>
                <a:path w="1046479" h="518160">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10" name="object 10"/>
            <p:cNvSpPr/>
            <p:nvPr/>
          </p:nvSpPr>
          <p:spPr>
            <a:xfrm>
              <a:off x="2788919" y="2118321"/>
              <a:ext cx="1046480" cy="518159"/>
            </a:xfrm>
            <a:custGeom>
              <a:avLst/>
              <a:gdLst/>
              <a:ahLst/>
              <a:cxnLst/>
              <a:rect l="l" t="t" r="r" b="b"/>
              <a:pathLst>
                <a:path w="1046479" h="518160">
                  <a:moveTo>
                    <a:pt x="0" y="518071"/>
                  </a:moveTo>
                  <a:lnTo>
                    <a:pt x="1046454" y="518071"/>
                  </a:lnTo>
                  <a:lnTo>
                    <a:pt x="1046454" y="0"/>
                  </a:lnTo>
                  <a:lnTo>
                    <a:pt x="0" y="0"/>
                  </a:lnTo>
                  <a:lnTo>
                    <a:pt x="0" y="518071"/>
                  </a:lnTo>
                  <a:close/>
                </a:path>
              </a:pathLst>
            </a:custGeom>
            <a:ln w="12700">
              <a:solidFill>
                <a:srgbClr val="FFFFFF"/>
              </a:solidFill>
            </a:ln>
          </p:spPr>
          <p:txBody>
            <a:bodyPr wrap="square" lIns="0" tIns="0" rIns="0" bIns="0" rtlCol="0"/>
            <a:lstStyle/>
            <a:p>
              <a:endParaRPr/>
            </a:p>
          </p:txBody>
        </p:sp>
        <p:sp>
          <p:nvSpPr>
            <p:cNvPr id="11" name="object 11"/>
            <p:cNvSpPr/>
            <p:nvPr/>
          </p:nvSpPr>
          <p:spPr>
            <a:xfrm>
              <a:off x="3830320" y="2103081"/>
              <a:ext cx="1036319" cy="528320"/>
            </a:xfrm>
            <a:custGeom>
              <a:avLst/>
              <a:gdLst/>
              <a:ahLst/>
              <a:cxnLst/>
              <a:rect l="l" t="t" r="r" b="b"/>
              <a:pathLst>
                <a:path w="1036320" h="528319">
                  <a:moveTo>
                    <a:pt x="1036294" y="0"/>
                  </a:moveTo>
                  <a:lnTo>
                    <a:pt x="0" y="0"/>
                  </a:lnTo>
                  <a:lnTo>
                    <a:pt x="0" y="528231"/>
                  </a:lnTo>
                  <a:lnTo>
                    <a:pt x="1036294" y="528231"/>
                  </a:lnTo>
                  <a:lnTo>
                    <a:pt x="1036294" y="0"/>
                  </a:lnTo>
                  <a:close/>
                </a:path>
              </a:pathLst>
            </a:custGeom>
            <a:solidFill>
              <a:srgbClr val="D9D9D9"/>
            </a:solidFill>
          </p:spPr>
          <p:txBody>
            <a:bodyPr wrap="square" lIns="0" tIns="0" rIns="0" bIns="0" rtlCol="0"/>
            <a:lstStyle/>
            <a:p>
              <a:endParaRPr/>
            </a:p>
          </p:txBody>
        </p:sp>
        <p:sp>
          <p:nvSpPr>
            <p:cNvPr id="12" name="object 12"/>
            <p:cNvSpPr/>
            <p:nvPr/>
          </p:nvSpPr>
          <p:spPr>
            <a:xfrm>
              <a:off x="3835400" y="2108161"/>
              <a:ext cx="1036319" cy="528320"/>
            </a:xfrm>
            <a:custGeom>
              <a:avLst/>
              <a:gdLst/>
              <a:ahLst/>
              <a:cxnLst/>
              <a:rect l="l" t="t" r="r" b="b"/>
              <a:pathLst>
                <a:path w="1036320" h="528319">
                  <a:moveTo>
                    <a:pt x="0" y="528231"/>
                  </a:moveTo>
                  <a:lnTo>
                    <a:pt x="1036294" y="528231"/>
                  </a:lnTo>
                  <a:lnTo>
                    <a:pt x="1036294" y="0"/>
                  </a:lnTo>
                  <a:lnTo>
                    <a:pt x="0" y="0"/>
                  </a:lnTo>
                  <a:lnTo>
                    <a:pt x="0" y="528231"/>
                  </a:lnTo>
                  <a:close/>
                </a:path>
              </a:pathLst>
            </a:custGeom>
            <a:ln w="12700">
              <a:solidFill>
                <a:srgbClr val="FFFFFF"/>
              </a:solidFill>
            </a:ln>
          </p:spPr>
          <p:txBody>
            <a:bodyPr wrap="square" lIns="0" tIns="0" rIns="0" bIns="0" rtlCol="0"/>
            <a:lstStyle/>
            <a:p>
              <a:endParaRPr/>
            </a:p>
          </p:txBody>
        </p:sp>
        <p:sp>
          <p:nvSpPr>
            <p:cNvPr id="13" name="object 13"/>
            <p:cNvSpPr/>
            <p:nvPr/>
          </p:nvSpPr>
          <p:spPr>
            <a:xfrm>
              <a:off x="4866639" y="2103081"/>
              <a:ext cx="1046480" cy="528320"/>
            </a:xfrm>
            <a:custGeom>
              <a:avLst/>
              <a:gdLst/>
              <a:ahLst/>
              <a:cxnLst/>
              <a:rect l="l" t="t" r="r" b="b"/>
              <a:pathLst>
                <a:path w="1046479" h="528319">
                  <a:moveTo>
                    <a:pt x="1046454" y="0"/>
                  </a:moveTo>
                  <a:lnTo>
                    <a:pt x="0" y="0"/>
                  </a:lnTo>
                  <a:lnTo>
                    <a:pt x="0" y="528231"/>
                  </a:lnTo>
                  <a:lnTo>
                    <a:pt x="1046454" y="528231"/>
                  </a:lnTo>
                  <a:lnTo>
                    <a:pt x="1046454" y="0"/>
                  </a:lnTo>
                  <a:close/>
                </a:path>
              </a:pathLst>
            </a:custGeom>
            <a:solidFill>
              <a:srgbClr val="D9D9D9"/>
            </a:solidFill>
          </p:spPr>
          <p:txBody>
            <a:bodyPr wrap="square" lIns="0" tIns="0" rIns="0" bIns="0" rtlCol="0"/>
            <a:lstStyle/>
            <a:p>
              <a:endParaRPr/>
            </a:p>
          </p:txBody>
        </p:sp>
        <p:sp>
          <p:nvSpPr>
            <p:cNvPr id="14" name="object 14"/>
            <p:cNvSpPr/>
            <p:nvPr/>
          </p:nvSpPr>
          <p:spPr>
            <a:xfrm>
              <a:off x="4871720" y="2108161"/>
              <a:ext cx="1046480" cy="528320"/>
            </a:xfrm>
            <a:custGeom>
              <a:avLst/>
              <a:gdLst/>
              <a:ahLst/>
              <a:cxnLst/>
              <a:rect l="l" t="t" r="r" b="b"/>
              <a:pathLst>
                <a:path w="1046479" h="528319">
                  <a:moveTo>
                    <a:pt x="0" y="528231"/>
                  </a:moveTo>
                  <a:lnTo>
                    <a:pt x="1046454" y="528231"/>
                  </a:lnTo>
                  <a:lnTo>
                    <a:pt x="1046454" y="0"/>
                  </a:lnTo>
                  <a:lnTo>
                    <a:pt x="0" y="0"/>
                  </a:lnTo>
                  <a:lnTo>
                    <a:pt x="0" y="528231"/>
                  </a:lnTo>
                  <a:close/>
                </a:path>
              </a:pathLst>
            </a:custGeom>
            <a:ln w="12700">
              <a:solidFill>
                <a:srgbClr val="FFFFFF"/>
              </a:solidFill>
            </a:ln>
          </p:spPr>
          <p:txBody>
            <a:bodyPr wrap="square" lIns="0" tIns="0" rIns="0" bIns="0" rtlCol="0"/>
            <a:lstStyle/>
            <a:p>
              <a:endParaRPr/>
            </a:p>
          </p:txBody>
        </p:sp>
        <p:pic>
          <p:nvPicPr>
            <p:cNvPr id="15" name="object 15"/>
            <p:cNvPicPr/>
            <p:nvPr/>
          </p:nvPicPr>
          <p:blipFill>
            <a:blip r:embed="rId4" cstate="print"/>
            <a:stretch>
              <a:fillRect/>
            </a:stretch>
          </p:blipFill>
          <p:spPr>
            <a:xfrm>
              <a:off x="995679" y="2387599"/>
              <a:ext cx="81280" cy="81279"/>
            </a:xfrm>
            <a:prstGeom prst="rect">
              <a:avLst/>
            </a:prstGeom>
          </p:spPr>
        </p:pic>
        <p:pic>
          <p:nvPicPr>
            <p:cNvPr id="16" name="object 16"/>
            <p:cNvPicPr/>
            <p:nvPr/>
          </p:nvPicPr>
          <p:blipFill>
            <a:blip r:embed="rId5" cstate="print"/>
            <a:stretch>
              <a:fillRect/>
            </a:stretch>
          </p:blipFill>
          <p:spPr>
            <a:xfrm>
              <a:off x="1280160" y="2326639"/>
              <a:ext cx="81280" cy="81279"/>
            </a:xfrm>
            <a:prstGeom prst="rect">
              <a:avLst/>
            </a:prstGeom>
          </p:spPr>
        </p:pic>
        <p:sp>
          <p:nvSpPr>
            <p:cNvPr id="17" name="object 17"/>
            <p:cNvSpPr/>
            <p:nvPr/>
          </p:nvSpPr>
          <p:spPr>
            <a:xfrm>
              <a:off x="1076960" y="2580639"/>
              <a:ext cx="142240" cy="142240"/>
            </a:xfrm>
            <a:custGeom>
              <a:avLst/>
              <a:gdLst/>
              <a:ahLst/>
              <a:cxnLst/>
              <a:rect l="l" t="t" r="r" b="b"/>
              <a:pathLst>
                <a:path w="142240" h="142239">
                  <a:moveTo>
                    <a:pt x="71069" y="0"/>
                  </a:moveTo>
                  <a:lnTo>
                    <a:pt x="0" y="71120"/>
                  </a:lnTo>
                  <a:lnTo>
                    <a:pt x="71069" y="142112"/>
                  </a:lnTo>
                  <a:lnTo>
                    <a:pt x="142138" y="71120"/>
                  </a:lnTo>
                  <a:lnTo>
                    <a:pt x="71069" y="0"/>
                  </a:lnTo>
                  <a:close/>
                </a:path>
              </a:pathLst>
            </a:custGeom>
            <a:solidFill>
              <a:srgbClr val="6FAC46"/>
            </a:solidFill>
          </p:spPr>
          <p:txBody>
            <a:bodyPr wrap="square" lIns="0" tIns="0" rIns="0" bIns="0" rtlCol="0"/>
            <a:lstStyle/>
            <a:p>
              <a:endParaRPr/>
            </a:p>
          </p:txBody>
        </p:sp>
      </p:grpSp>
      <p:sp>
        <p:nvSpPr>
          <p:cNvPr id="18" name="object 18"/>
          <p:cNvSpPr txBox="1"/>
          <p:nvPr/>
        </p:nvSpPr>
        <p:spPr>
          <a:xfrm>
            <a:off x="701040" y="2103081"/>
            <a:ext cx="5212080" cy="528320"/>
          </a:xfrm>
          <a:prstGeom prst="rect">
            <a:avLst/>
          </a:prstGeom>
        </p:spPr>
        <p:txBody>
          <a:bodyPr vert="horz" wrap="square" lIns="0" tIns="72390" rIns="0" bIns="0" rtlCol="0">
            <a:spAutoFit/>
          </a:bodyPr>
          <a:lstStyle/>
          <a:p>
            <a:pPr marL="791845" marR="3166110">
              <a:lnSpc>
                <a:spcPct val="100000"/>
              </a:lnSpc>
              <a:spcBef>
                <a:spcPts val="570"/>
              </a:spcBef>
            </a:pPr>
            <a:r>
              <a:rPr sz="1200" dirty="0">
                <a:latin typeface="Calibri"/>
                <a:cs typeface="Calibri"/>
              </a:rPr>
              <a:t>RetinaNet </a:t>
            </a:r>
            <a:r>
              <a:rPr sz="1200" spc="-10" dirty="0">
                <a:latin typeface="Calibri"/>
                <a:cs typeface="Calibri"/>
              </a:rPr>
              <a:t>(SSD-</a:t>
            </a:r>
            <a:r>
              <a:rPr sz="1200" spc="-20" dirty="0">
                <a:latin typeface="Calibri"/>
                <a:cs typeface="Calibri"/>
              </a:rPr>
              <a:t>like) </a:t>
            </a:r>
            <a:r>
              <a:rPr sz="1200" dirty="0">
                <a:latin typeface="Calibri"/>
                <a:cs typeface="Calibri"/>
              </a:rPr>
              <a:t>w/ResNet-</a:t>
            </a:r>
            <a:r>
              <a:rPr sz="1200" spc="-25" dirty="0">
                <a:latin typeface="Calibri"/>
                <a:cs typeface="Calibri"/>
              </a:rPr>
              <a:t>101</a:t>
            </a:r>
            <a:endParaRPr sz="1200">
              <a:latin typeface="Calibri"/>
              <a:cs typeface="Calibri"/>
            </a:endParaRPr>
          </a:p>
        </p:txBody>
      </p:sp>
      <p:sp>
        <p:nvSpPr>
          <p:cNvPr id="22" name="object 22"/>
          <p:cNvSpPr txBox="1"/>
          <p:nvPr/>
        </p:nvSpPr>
        <p:spPr>
          <a:xfrm>
            <a:off x="106679" y="6143704"/>
            <a:ext cx="6870065"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5" dirty="0">
                <a:latin typeface="Calibri"/>
                <a:cs typeface="Calibri"/>
              </a:rPr>
              <a:t> </a:t>
            </a:r>
            <a:r>
              <a:rPr sz="1450" spc="-10" dirty="0">
                <a:latin typeface="Calibri"/>
                <a:cs typeface="Calibri"/>
              </a:rPr>
              <a:t>et</a:t>
            </a:r>
            <a:r>
              <a:rPr sz="1450" spc="-55" dirty="0">
                <a:latin typeface="Calibri"/>
                <a:cs typeface="Calibri"/>
              </a:rPr>
              <a:t> </a:t>
            </a:r>
            <a:r>
              <a:rPr sz="1450" dirty="0">
                <a:latin typeface="Calibri"/>
                <a:cs typeface="Calibri"/>
              </a:rPr>
              <a:t>al,</a:t>
            </a:r>
            <a:r>
              <a:rPr sz="1450" spc="5" dirty="0">
                <a:latin typeface="Calibri"/>
                <a:cs typeface="Calibri"/>
              </a:rPr>
              <a:t> </a:t>
            </a:r>
            <a:r>
              <a:rPr sz="1450" spc="-30" dirty="0">
                <a:latin typeface="Calibri"/>
                <a:cs typeface="Calibri"/>
              </a:rPr>
              <a:t>“Speed/accuracy</a:t>
            </a:r>
            <a:r>
              <a:rPr sz="1450" spc="-50" dirty="0">
                <a:latin typeface="Calibri"/>
                <a:cs typeface="Calibri"/>
              </a:rPr>
              <a:t> </a:t>
            </a:r>
            <a:r>
              <a:rPr sz="1450" spc="-40" dirty="0">
                <a:latin typeface="Calibri"/>
                <a:cs typeface="Calibri"/>
              </a:rPr>
              <a:t>trade-</a:t>
            </a:r>
            <a:r>
              <a:rPr sz="1450" spc="-45" dirty="0">
                <a:latin typeface="Calibri"/>
                <a:cs typeface="Calibri"/>
              </a:rPr>
              <a:t>offs</a:t>
            </a:r>
            <a:r>
              <a:rPr sz="1450" spc="-50" dirty="0">
                <a:latin typeface="Calibri"/>
                <a:cs typeface="Calibri"/>
              </a:rPr>
              <a:t>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50" dirty="0">
                <a:latin typeface="Calibri"/>
                <a:cs typeface="Calibri"/>
              </a:rPr>
              <a:t> </a:t>
            </a:r>
            <a:r>
              <a:rPr sz="1450" spc="-10" dirty="0">
                <a:latin typeface="Calibri"/>
                <a:cs typeface="Calibri"/>
              </a:rPr>
              <a:t>object</a:t>
            </a:r>
            <a:r>
              <a:rPr sz="1450" spc="-50" dirty="0">
                <a:latin typeface="Calibri"/>
                <a:cs typeface="Calibri"/>
              </a:rPr>
              <a:t> </a:t>
            </a:r>
            <a:r>
              <a:rPr sz="1450" spc="-60" dirty="0">
                <a:latin typeface="Calibri"/>
                <a:cs typeface="Calibri"/>
              </a:rPr>
              <a:t>detectors”,</a:t>
            </a:r>
            <a:r>
              <a:rPr sz="1450" spc="-9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sp>
        <p:nvSpPr>
          <p:cNvPr id="23" name="object 23"/>
          <p:cNvSpPr txBox="1"/>
          <p:nvPr/>
        </p:nvSpPr>
        <p:spPr>
          <a:xfrm>
            <a:off x="10200005" y="6187201"/>
            <a:ext cx="1896745" cy="158115"/>
          </a:xfrm>
          <a:prstGeom prst="rect">
            <a:avLst/>
          </a:prstGeom>
        </p:spPr>
        <p:txBody>
          <a:bodyPr vert="horz" wrap="square" lIns="0" tIns="0" rIns="0" bIns="0" rtlCol="0">
            <a:spAutoFit/>
          </a:bodyPr>
          <a:lstStyle/>
          <a:p>
            <a:pPr marL="12700">
              <a:lnSpc>
                <a:spcPts val="1090"/>
              </a:lnSpc>
            </a:pPr>
            <a:r>
              <a:rPr sz="1050" dirty="0">
                <a:latin typeface="Calibri"/>
                <a:cs typeface="Calibri"/>
              </a:rPr>
              <a:t>Wu</a:t>
            </a:r>
            <a:r>
              <a:rPr sz="1050" spc="-55" dirty="0">
                <a:latin typeface="Calibri"/>
                <a:cs typeface="Calibri"/>
              </a:rPr>
              <a:t> </a:t>
            </a:r>
            <a:r>
              <a:rPr sz="1050" dirty="0">
                <a:latin typeface="Calibri"/>
                <a:cs typeface="Calibri"/>
              </a:rPr>
              <a:t>et</a:t>
            </a:r>
            <a:r>
              <a:rPr sz="1050" spc="85" dirty="0">
                <a:latin typeface="Calibri"/>
                <a:cs typeface="Calibri"/>
              </a:rPr>
              <a:t> </a:t>
            </a:r>
            <a:r>
              <a:rPr sz="1050" dirty="0">
                <a:latin typeface="Calibri"/>
                <a:cs typeface="Calibri"/>
              </a:rPr>
              <a:t>al,</a:t>
            </a:r>
            <a:r>
              <a:rPr sz="1050" spc="-85" dirty="0">
                <a:latin typeface="Calibri"/>
                <a:cs typeface="Calibri"/>
              </a:rPr>
              <a:t> </a:t>
            </a:r>
            <a:r>
              <a:rPr sz="1050" spc="-10" dirty="0">
                <a:latin typeface="Calibri"/>
                <a:cs typeface="Calibri"/>
              </a:rPr>
              <a:t>Detectron2,</a:t>
            </a:r>
            <a:r>
              <a:rPr sz="1050" spc="-85" dirty="0">
                <a:latin typeface="Calibri"/>
                <a:cs typeface="Calibri"/>
              </a:rPr>
              <a:t> </a:t>
            </a:r>
            <a:r>
              <a:rPr sz="1050" dirty="0">
                <a:latin typeface="Calibri"/>
                <a:cs typeface="Calibri"/>
              </a:rPr>
              <a:t>GitHub</a:t>
            </a:r>
            <a:r>
              <a:rPr sz="1050" spc="-25" dirty="0">
                <a:latin typeface="Calibri"/>
                <a:cs typeface="Calibri"/>
              </a:rPr>
              <a:t> </a:t>
            </a:r>
            <a:r>
              <a:rPr sz="1050" spc="-20" dirty="0">
                <a:latin typeface="Calibri"/>
                <a:cs typeface="Calibri"/>
              </a:rPr>
              <a:t>2019</a:t>
            </a:r>
            <a:endParaRPr sz="1050">
              <a:latin typeface="Calibri"/>
              <a:cs typeface="Calibri"/>
            </a:endParaRPr>
          </a:p>
        </p:txBody>
      </p:sp>
      <p:sp>
        <p:nvSpPr>
          <p:cNvPr id="19" name="object 19"/>
          <p:cNvSpPr txBox="1"/>
          <p:nvPr/>
        </p:nvSpPr>
        <p:spPr>
          <a:xfrm>
            <a:off x="1480819" y="2529141"/>
            <a:ext cx="1129665"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(80ms,</a:t>
            </a:r>
            <a:r>
              <a:rPr sz="1200" spc="-5" dirty="0">
                <a:latin typeface="Calibri"/>
                <a:cs typeface="Calibri"/>
              </a:rPr>
              <a:t> </a:t>
            </a:r>
            <a:r>
              <a:rPr sz="1200" dirty="0">
                <a:latin typeface="Calibri"/>
                <a:cs typeface="Calibri"/>
              </a:rPr>
              <a:t>39.9</a:t>
            </a:r>
            <a:r>
              <a:rPr sz="1200" spc="5" dirty="0">
                <a:latin typeface="Calibri"/>
                <a:cs typeface="Calibri"/>
              </a:rPr>
              <a:t> </a:t>
            </a:r>
            <a:r>
              <a:rPr sz="1200" spc="-20" dirty="0">
                <a:latin typeface="Calibri"/>
                <a:cs typeface="Calibri"/>
              </a:rPr>
              <a:t>mAP)</a:t>
            </a:r>
            <a:endParaRPr sz="1200">
              <a:latin typeface="Calibri"/>
              <a:cs typeface="Calibri"/>
            </a:endParaRPr>
          </a:p>
        </p:txBody>
      </p:sp>
      <p:sp>
        <p:nvSpPr>
          <p:cNvPr id="20" name="object 20"/>
          <p:cNvSpPr txBox="1"/>
          <p:nvPr/>
        </p:nvSpPr>
        <p:spPr>
          <a:xfrm>
            <a:off x="6548755" y="1340802"/>
            <a:ext cx="5037455" cy="1129665"/>
          </a:xfrm>
          <a:prstGeom prst="rect">
            <a:avLst/>
          </a:prstGeom>
        </p:spPr>
        <p:txBody>
          <a:bodyPr vert="horz" wrap="square" lIns="0" tIns="9525" rIns="0" bIns="0" rtlCol="0">
            <a:spAutoFit/>
          </a:bodyPr>
          <a:lstStyle/>
          <a:p>
            <a:pPr marL="12700" marR="5080" algn="just">
              <a:lnSpc>
                <a:spcPct val="100899"/>
              </a:lnSpc>
              <a:spcBef>
                <a:spcPts val="75"/>
              </a:spcBef>
            </a:pPr>
            <a:r>
              <a:rPr sz="2400" dirty="0">
                <a:latin typeface="Calibri"/>
                <a:cs typeface="Calibri"/>
              </a:rPr>
              <a:t>These</a:t>
            </a:r>
            <a:r>
              <a:rPr sz="2400" spc="-100" dirty="0">
                <a:latin typeface="Calibri"/>
                <a:cs typeface="Calibri"/>
              </a:rPr>
              <a:t> </a:t>
            </a:r>
            <a:r>
              <a:rPr sz="2400" dirty="0">
                <a:latin typeface="Calibri"/>
                <a:cs typeface="Calibri"/>
              </a:rPr>
              <a:t>results</a:t>
            </a:r>
            <a:r>
              <a:rPr sz="2400" spc="-130" dirty="0">
                <a:latin typeface="Calibri"/>
                <a:cs typeface="Calibri"/>
              </a:rPr>
              <a:t> </a:t>
            </a:r>
            <a:r>
              <a:rPr sz="2400" dirty="0">
                <a:latin typeface="Calibri"/>
                <a:cs typeface="Calibri"/>
              </a:rPr>
              <a:t>are</a:t>
            </a:r>
            <a:r>
              <a:rPr sz="2400" spc="-65" dirty="0">
                <a:latin typeface="Calibri"/>
                <a:cs typeface="Calibri"/>
              </a:rPr>
              <a:t> </a:t>
            </a:r>
            <a:r>
              <a:rPr sz="2400" dirty="0">
                <a:latin typeface="Calibri"/>
                <a:cs typeface="Calibri"/>
              </a:rPr>
              <a:t>a</a:t>
            </a:r>
            <a:r>
              <a:rPr sz="2400" spc="-25" dirty="0">
                <a:latin typeface="Calibri"/>
                <a:cs typeface="Calibri"/>
              </a:rPr>
              <a:t> </a:t>
            </a:r>
            <a:r>
              <a:rPr sz="2400" dirty="0">
                <a:latin typeface="Calibri"/>
                <a:cs typeface="Calibri"/>
              </a:rPr>
              <a:t>few</a:t>
            </a:r>
            <a:r>
              <a:rPr sz="2400" spc="-20" dirty="0">
                <a:latin typeface="Calibri"/>
                <a:cs typeface="Calibri"/>
              </a:rPr>
              <a:t> </a:t>
            </a:r>
            <a:r>
              <a:rPr sz="2400" spc="-30" dirty="0">
                <a:latin typeface="Calibri"/>
                <a:cs typeface="Calibri"/>
              </a:rPr>
              <a:t>years</a:t>
            </a:r>
            <a:r>
              <a:rPr sz="2400" spc="-105" dirty="0">
                <a:latin typeface="Calibri"/>
                <a:cs typeface="Calibri"/>
              </a:rPr>
              <a:t> </a:t>
            </a:r>
            <a:r>
              <a:rPr sz="2400" dirty="0">
                <a:latin typeface="Calibri"/>
                <a:cs typeface="Calibri"/>
              </a:rPr>
              <a:t>old</a:t>
            </a:r>
            <a:r>
              <a:rPr sz="2400" spc="-50" dirty="0">
                <a:latin typeface="Calibri"/>
                <a:cs typeface="Calibri"/>
              </a:rPr>
              <a:t> </a:t>
            </a:r>
            <a:r>
              <a:rPr sz="2400" dirty="0">
                <a:latin typeface="Calibri"/>
                <a:cs typeface="Calibri"/>
              </a:rPr>
              <a:t>…</a:t>
            </a:r>
            <a:r>
              <a:rPr sz="2400" spc="35" dirty="0">
                <a:latin typeface="Calibri"/>
                <a:cs typeface="Calibri"/>
              </a:rPr>
              <a:t> </a:t>
            </a:r>
            <a:r>
              <a:rPr sz="2400" spc="-10" dirty="0">
                <a:latin typeface="Calibri"/>
                <a:cs typeface="Calibri"/>
              </a:rPr>
              <a:t>since </a:t>
            </a:r>
            <a:r>
              <a:rPr sz="2400" dirty="0">
                <a:latin typeface="Calibri"/>
                <a:cs typeface="Calibri"/>
              </a:rPr>
              <a:t>then</a:t>
            </a:r>
            <a:r>
              <a:rPr sz="2400" spc="-140" dirty="0">
                <a:latin typeface="Calibri"/>
                <a:cs typeface="Calibri"/>
              </a:rPr>
              <a:t> </a:t>
            </a:r>
            <a:r>
              <a:rPr sz="2400" dirty="0">
                <a:latin typeface="Calibri"/>
                <a:cs typeface="Calibri"/>
              </a:rPr>
              <a:t>GPUs</a:t>
            </a:r>
            <a:r>
              <a:rPr sz="2400" spc="-40" dirty="0">
                <a:latin typeface="Calibri"/>
                <a:cs typeface="Calibri"/>
              </a:rPr>
              <a:t> </a:t>
            </a:r>
            <a:r>
              <a:rPr sz="2400" dirty="0">
                <a:latin typeface="Calibri"/>
                <a:cs typeface="Calibri"/>
              </a:rPr>
              <a:t>have</a:t>
            </a:r>
            <a:r>
              <a:rPr sz="2400" spc="-135" dirty="0">
                <a:latin typeface="Calibri"/>
                <a:cs typeface="Calibri"/>
              </a:rPr>
              <a:t> </a:t>
            </a:r>
            <a:r>
              <a:rPr sz="2400" spc="-20" dirty="0">
                <a:latin typeface="Calibri"/>
                <a:cs typeface="Calibri"/>
              </a:rPr>
              <a:t>gotten</a:t>
            </a:r>
            <a:r>
              <a:rPr sz="2400" spc="-114" dirty="0">
                <a:latin typeface="Calibri"/>
                <a:cs typeface="Calibri"/>
              </a:rPr>
              <a:t> </a:t>
            </a:r>
            <a:r>
              <a:rPr sz="2400" spc="-105" dirty="0">
                <a:latin typeface="Calibri"/>
                <a:cs typeface="Calibri"/>
              </a:rPr>
              <a:t>faster,</a:t>
            </a:r>
            <a:r>
              <a:rPr sz="2400" spc="130" dirty="0">
                <a:latin typeface="Calibri"/>
                <a:cs typeface="Calibri"/>
              </a:rPr>
              <a:t> </a:t>
            </a:r>
            <a:r>
              <a:rPr sz="2400" dirty="0">
                <a:latin typeface="Calibri"/>
                <a:cs typeface="Calibri"/>
              </a:rPr>
              <a:t>and</a:t>
            </a:r>
            <a:r>
              <a:rPr sz="2400" spc="40" dirty="0">
                <a:latin typeface="Calibri"/>
                <a:cs typeface="Calibri"/>
              </a:rPr>
              <a:t> </a:t>
            </a:r>
            <a:r>
              <a:rPr sz="2400" spc="-10" dirty="0">
                <a:latin typeface="Calibri"/>
                <a:cs typeface="Calibri"/>
              </a:rPr>
              <a:t>we’ve </a:t>
            </a:r>
            <a:r>
              <a:rPr sz="2400" dirty="0">
                <a:latin typeface="Calibri"/>
                <a:cs typeface="Calibri"/>
              </a:rPr>
              <a:t>improved</a:t>
            </a:r>
            <a:r>
              <a:rPr sz="2400" spc="-210" dirty="0">
                <a:latin typeface="Calibri"/>
                <a:cs typeface="Calibri"/>
              </a:rPr>
              <a:t> </a:t>
            </a:r>
            <a:r>
              <a:rPr sz="2400" spc="-10" dirty="0">
                <a:latin typeface="Calibri"/>
                <a:cs typeface="Calibri"/>
              </a:rPr>
              <a:t>performance</a:t>
            </a:r>
            <a:r>
              <a:rPr sz="2400" spc="-110" dirty="0">
                <a:latin typeface="Calibri"/>
                <a:cs typeface="Calibri"/>
              </a:rPr>
              <a:t> </a:t>
            </a:r>
            <a:r>
              <a:rPr sz="2400" dirty="0">
                <a:latin typeface="Calibri"/>
                <a:cs typeface="Calibri"/>
              </a:rPr>
              <a:t>with</a:t>
            </a:r>
            <a:r>
              <a:rPr sz="2400" spc="-5" dirty="0">
                <a:latin typeface="Calibri"/>
                <a:cs typeface="Calibri"/>
              </a:rPr>
              <a:t> </a:t>
            </a:r>
            <a:r>
              <a:rPr sz="2400" dirty="0">
                <a:latin typeface="Calibri"/>
                <a:cs typeface="Calibri"/>
              </a:rPr>
              <a:t>many</a:t>
            </a:r>
            <a:r>
              <a:rPr sz="2400" spc="-65" dirty="0">
                <a:latin typeface="Calibri"/>
                <a:cs typeface="Calibri"/>
              </a:rPr>
              <a:t> </a:t>
            </a:r>
            <a:r>
              <a:rPr sz="2400" spc="-10" dirty="0">
                <a:latin typeface="Calibri"/>
                <a:cs typeface="Calibri"/>
              </a:rPr>
              <a:t>tricks:</a:t>
            </a:r>
            <a:endParaRPr sz="2400">
              <a:latin typeface="Calibri"/>
              <a:cs typeface="Calibri"/>
            </a:endParaRPr>
          </a:p>
        </p:txBody>
      </p:sp>
      <p:sp>
        <p:nvSpPr>
          <p:cNvPr id="21" name="object 21"/>
          <p:cNvSpPr txBox="1"/>
          <p:nvPr/>
        </p:nvSpPr>
        <p:spPr>
          <a:xfrm>
            <a:off x="6548755" y="2454655"/>
            <a:ext cx="5065395" cy="1847214"/>
          </a:xfrm>
          <a:prstGeom prst="rect">
            <a:avLst/>
          </a:prstGeom>
        </p:spPr>
        <p:txBody>
          <a:bodyPr vert="horz" wrap="square" lIns="0" tIns="13335" rIns="0" bIns="0" rtlCol="0">
            <a:spAutoFit/>
          </a:bodyPr>
          <a:lstStyle/>
          <a:p>
            <a:pPr marL="358140" indent="-346075">
              <a:lnSpc>
                <a:spcPct val="100000"/>
              </a:lnSpc>
              <a:spcBef>
                <a:spcPts val="105"/>
              </a:spcBef>
              <a:buChar char="-"/>
              <a:tabLst>
                <a:tab pos="358140" algn="l"/>
                <a:tab pos="358775" algn="l"/>
              </a:tabLst>
            </a:pPr>
            <a:r>
              <a:rPr sz="2400" spc="-90" dirty="0">
                <a:latin typeface="Calibri"/>
                <a:cs typeface="Calibri"/>
              </a:rPr>
              <a:t>Train</a:t>
            </a:r>
            <a:r>
              <a:rPr sz="2400" spc="-40" dirty="0">
                <a:latin typeface="Calibri"/>
                <a:cs typeface="Calibri"/>
              </a:rPr>
              <a:t> </a:t>
            </a:r>
            <a:r>
              <a:rPr sz="2400" spc="-10" dirty="0">
                <a:latin typeface="Calibri"/>
                <a:cs typeface="Calibri"/>
              </a:rPr>
              <a:t>longer!</a:t>
            </a:r>
            <a:endParaRPr sz="2400">
              <a:latin typeface="Calibri"/>
              <a:cs typeface="Calibri"/>
            </a:endParaRPr>
          </a:p>
          <a:p>
            <a:pPr marL="358140" marR="5080" indent="-346075">
              <a:lnSpc>
                <a:spcPct val="100000"/>
              </a:lnSpc>
              <a:spcBef>
                <a:spcPts val="5"/>
              </a:spcBef>
              <a:buChar char="-"/>
              <a:tabLst>
                <a:tab pos="358140" algn="l"/>
                <a:tab pos="358775" algn="l"/>
              </a:tabLst>
            </a:pPr>
            <a:r>
              <a:rPr sz="2400" dirty="0">
                <a:latin typeface="Calibri"/>
                <a:cs typeface="Calibri"/>
              </a:rPr>
              <a:t>Multiscale</a:t>
            </a:r>
            <a:r>
              <a:rPr sz="2400" spc="-175" dirty="0">
                <a:latin typeface="Calibri"/>
                <a:cs typeface="Calibri"/>
              </a:rPr>
              <a:t> </a:t>
            </a:r>
            <a:r>
              <a:rPr sz="2400" dirty="0">
                <a:latin typeface="Calibri"/>
                <a:cs typeface="Calibri"/>
              </a:rPr>
              <a:t>backbone:</a:t>
            </a:r>
            <a:r>
              <a:rPr sz="2400" spc="-60" dirty="0">
                <a:latin typeface="Calibri"/>
                <a:cs typeface="Calibri"/>
              </a:rPr>
              <a:t> </a:t>
            </a:r>
            <a:r>
              <a:rPr sz="2400" spc="-10" dirty="0">
                <a:latin typeface="Calibri"/>
                <a:cs typeface="Calibri"/>
              </a:rPr>
              <a:t>Feature</a:t>
            </a:r>
            <a:r>
              <a:rPr sz="2400" spc="-175" dirty="0">
                <a:latin typeface="Calibri"/>
                <a:cs typeface="Calibri"/>
              </a:rPr>
              <a:t> </a:t>
            </a:r>
            <a:r>
              <a:rPr sz="2400" spc="-10" dirty="0">
                <a:latin typeface="Calibri"/>
                <a:cs typeface="Calibri"/>
              </a:rPr>
              <a:t>Pyramid Networks</a:t>
            </a:r>
            <a:endParaRPr sz="2400">
              <a:latin typeface="Calibri"/>
              <a:cs typeface="Calibri"/>
            </a:endParaRPr>
          </a:p>
          <a:p>
            <a:pPr marL="358140" indent="-346075">
              <a:lnSpc>
                <a:spcPts val="2840"/>
              </a:lnSpc>
              <a:spcBef>
                <a:spcPts val="5"/>
              </a:spcBef>
              <a:buChar char="-"/>
              <a:tabLst>
                <a:tab pos="358140" algn="l"/>
                <a:tab pos="358775" algn="l"/>
              </a:tabLst>
            </a:pPr>
            <a:r>
              <a:rPr sz="2400" spc="-10" dirty="0">
                <a:latin typeface="Calibri"/>
                <a:cs typeface="Calibri"/>
              </a:rPr>
              <a:t>Better</a:t>
            </a:r>
            <a:r>
              <a:rPr sz="2400" spc="-145" dirty="0">
                <a:latin typeface="Calibri"/>
                <a:cs typeface="Calibri"/>
              </a:rPr>
              <a:t> </a:t>
            </a:r>
            <a:r>
              <a:rPr sz="2400" dirty="0">
                <a:latin typeface="Calibri"/>
                <a:cs typeface="Calibri"/>
              </a:rPr>
              <a:t>backbone:</a:t>
            </a:r>
            <a:r>
              <a:rPr sz="2400" spc="-80" dirty="0">
                <a:latin typeface="Calibri"/>
                <a:cs typeface="Calibri"/>
              </a:rPr>
              <a:t> </a:t>
            </a:r>
            <a:r>
              <a:rPr sz="2400" spc="-10" dirty="0">
                <a:latin typeface="Calibri"/>
                <a:cs typeface="Calibri"/>
              </a:rPr>
              <a:t>ResNeXt</a:t>
            </a:r>
            <a:endParaRPr sz="2400">
              <a:latin typeface="Calibri"/>
              <a:cs typeface="Calibri"/>
            </a:endParaRPr>
          </a:p>
          <a:p>
            <a:pPr marL="358140" indent="-346075">
              <a:lnSpc>
                <a:spcPts val="2840"/>
              </a:lnSpc>
              <a:buChar char="-"/>
              <a:tabLst>
                <a:tab pos="358140" algn="l"/>
                <a:tab pos="358775" algn="l"/>
              </a:tabLst>
            </a:pPr>
            <a:r>
              <a:rPr sz="2400" dirty="0">
                <a:latin typeface="Calibri"/>
                <a:cs typeface="Calibri"/>
              </a:rPr>
              <a:t>Single-</a:t>
            </a:r>
            <a:r>
              <a:rPr sz="2400" spc="-10" dirty="0">
                <a:latin typeface="Calibri"/>
                <a:cs typeface="Calibri"/>
              </a:rPr>
              <a:t>Stage</a:t>
            </a:r>
            <a:r>
              <a:rPr sz="2400" spc="-204" dirty="0">
                <a:latin typeface="Calibri"/>
                <a:cs typeface="Calibri"/>
              </a:rPr>
              <a:t> </a:t>
            </a:r>
            <a:r>
              <a:rPr sz="2400" dirty="0">
                <a:latin typeface="Calibri"/>
                <a:cs typeface="Calibri"/>
              </a:rPr>
              <a:t>methods</a:t>
            </a:r>
            <a:r>
              <a:rPr sz="2400" spc="-90" dirty="0">
                <a:latin typeface="Calibri"/>
                <a:cs typeface="Calibri"/>
              </a:rPr>
              <a:t> </a:t>
            </a:r>
            <a:r>
              <a:rPr sz="2400" dirty="0">
                <a:latin typeface="Calibri"/>
                <a:cs typeface="Calibri"/>
              </a:rPr>
              <a:t>have</a:t>
            </a:r>
            <a:r>
              <a:rPr sz="2400" spc="-95" dirty="0">
                <a:latin typeface="Calibri"/>
                <a:cs typeface="Calibri"/>
              </a:rPr>
              <a:t> </a:t>
            </a:r>
            <a:r>
              <a:rPr sz="2400" spc="-10" dirty="0">
                <a:latin typeface="Calibri"/>
                <a:cs typeface="Calibri"/>
              </a:rPr>
              <a:t>improved</a:t>
            </a:r>
            <a:endParaRPr sz="2400">
              <a:latin typeface="Calibri"/>
              <a:cs typeface="Calibri"/>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602605" cy="1368425"/>
          </a:xfrm>
          <a:prstGeom prst="rect">
            <a:avLst/>
          </a:prstGeom>
        </p:spPr>
        <p:txBody>
          <a:bodyPr vert="horz" wrap="square" lIns="0" tIns="13335" rIns="0" bIns="0" rtlCol="0">
            <a:spAutoFit/>
          </a:bodyPr>
          <a:lstStyle/>
          <a:p>
            <a:pPr marL="12700" marR="5080">
              <a:lnSpc>
                <a:spcPct val="100000"/>
              </a:lnSpc>
              <a:spcBef>
                <a:spcPts val="105"/>
              </a:spcBef>
            </a:pPr>
            <a:r>
              <a:rPr dirty="0"/>
              <a:t>Object</a:t>
            </a:r>
            <a:r>
              <a:rPr spc="-110" dirty="0"/>
              <a:t> </a:t>
            </a:r>
            <a:r>
              <a:rPr dirty="0"/>
              <a:t>Detection:</a:t>
            </a:r>
            <a:r>
              <a:rPr spc="-110" dirty="0"/>
              <a:t> </a:t>
            </a:r>
            <a:r>
              <a:rPr dirty="0"/>
              <a:t>Lots</a:t>
            </a:r>
            <a:r>
              <a:rPr spc="-40" dirty="0"/>
              <a:t> </a:t>
            </a:r>
            <a:r>
              <a:rPr spc="-25" dirty="0"/>
              <a:t>of </a:t>
            </a:r>
            <a:r>
              <a:rPr spc="-10" dirty="0"/>
              <a:t>variables!</a:t>
            </a:r>
          </a:p>
        </p:txBody>
      </p:sp>
      <p:grpSp>
        <p:nvGrpSpPr>
          <p:cNvPr id="3" name="object 3"/>
          <p:cNvGrpSpPr/>
          <p:nvPr/>
        </p:nvGrpSpPr>
        <p:grpSpPr>
          <a:xfrm>
            <a:off x="335279" y="1583651"/>
            <a:ext cx="5740400" cy="4421505"/>
            <a:chOff x="335279" y="1583651"/>
            <a:chExt cx="5740400" cy="4421505"/>
          </a:xfrm>
        </p:grpSpPr>
        <p:pic>
          <p:nvPicPr>
            <p:cNvPr id="4" name="object 4"/>
            <p:cNvPicPr/>
            <p:nvPr/>
          </p:nvPicPr>
          <p:blipFill>
            <a:blip r:embed="rId2" cstate="print"/>
            <a:stretch>
              <a:fillRect/>
            </a:stretch>
          </p:blipFill>
          <p:spPr>
            <a:xfrm>
              <a:off x="335279" y="2580639"/>
              <a:ext cx="5740400" cy="3423920"/>
            </a:xfrm>
            <a:prstGeom prst="rect">
              <a:avLst/>
            </a:prstGeom>
          </p:spPr>
        </p:pic>
        <p:sp>
          <p:nvSpPr>
            <p:cNvPr id="5" name="object 5"/>
            <p:cNvSpPr/>
            <p:nvPr/>
          </p:nvSpPr>
          <p:spPr>
            <a:xfrm>
              <a:off x="701039" y="2103081"/>
              <a:ext cx="1036319" cy="528320"/>
            </a:xfrm>
            <a:custGeom>
              <a:avLst/>
              <a:gdLst/>
              <a:ahLst/>
              <a:cxnLst/>
              <a:rect l="l" t="t" r="r" b="b"/>
              <a:pathLst>
                <a:path w="1036319" h="528319">
                  <a:moveTo>
                    <a:pt x="1036281" y="0"/>
                  </a:moveTo>
                  <a:lnTo>
                    <a:pt x="0" y="0"/>
                  </a:lnTo>
                  <a:lnTo>
                    <a:pt x="0" y="528231"/>
                  </a:lnTo>
                  <a:lnTo>
                    <a:pt x="1036281" y="528231"/>
                  </a:lnTo>
                  <a:lnTo>
                    <a:pt x="1036281" y="0"/>
                  </a:lnTo>
                  <a:close/>
                </a:path>
              </a:pathLst>
            </a:custGeom>
            <a:solidFill>
              <a:srgbClr val="D9D9D9"/>
            </a:solidFill>
          </p:spPr>
          <p:txBody>
            <a:bodyPr wrap="square" lIns="0" tIns="0" rIns="0" bIns="0" rtlCol="0"/>
            <a:lstStyle/>
            <a:p>
              <a:endParaRPr/>
            </a:p>
          </p:txBody>
        </p:sp>
        <p:sp>
          <p:nvSpPr>
            <p:cNvPr id="6" name="object 6"/>
            <p:cNvSpPr/>
            <p:nvPr/>
          </p:nvSpPr>
          <p:spPr>
            <a:xfrm>
              <a:off x="706120" y="2108161"/>
              <a:ext cx="1036319" cy="528320"/>
            </a:xfrm>
            <a:custGeom>
              <a:avLst/>
              <a:gdLst/>
              <a:ahLst/>
              <a:cxnLst/>
              <a:rect l="l" t="t" r="r" b="b"/>
              <a:pathLst>
                <a:path w="1036319" h="528319">
                  <a:moveTo>
                    <a:pt x="0" y="528231"/>
                  </a:moveTo>
                  <a:lnTo>
                    <a:pt x="1036281" y="528231"/>
                  </a:lnTo>
                  <a:lnTo>
                    <a:pt x="1036281" y="0"/>
                  </a:lnTo>
                  <a:lnTo>
                    <a:pt x="0" y="0"/>
                  </a:lnTo>
                  <a:lnTo>
                    <a:pt x="0" y="528231"/>
                  </a:lnTo>
                  <a:close/>
                </a:path>
              </a:pathLst>
            </a:custGeom>
            <a:ln w="12699">
              <a:solidFill>
                <a:srgbClr val="FFFFFF"/>
              </a:solidFill>
            </a:ln>
          </p:spPr>
          <p:txBody>
            <a:bodyPr wrap="square" lIns="0" tIns="0" rIns="0" bIns="0" rtlCol="0"/>
            <a:lstStyle/>
            <a:p>
              <a:endParaRPr/>
            </a:p>
          </p:txBody>
        </p:sp>
        <p:sp>
          <p:nvSpPr>
            <p:cNvPr id="7" name="object 7"/>
            <p:cNvSpPr/>
            <p:nvPr/>
          </p:nvSpPr>
          <p:spPr>
            <a:xfrm>
              <a:off x="701039" y="1584921"/>
              <a:ext cx="1036319" cy="518159"/>
            </a:xfrm>
            <a:custGeom>
              <a:avLst/>
              <a:gdLst/>
              <a:ahLst/>
              <a:cxnLst/>
              <a:rect l="l" t="t" r="r" b="b"/>
              <a:pathLst>
                <a:path w="1036319" h="518160">
                  <a:moveTo>
                    <a:pt x="1036281" y="0"/>
                  </a:moveTo>
                  <a:lnTo>
                    <a:pt x="0" y="0"/>
                  </a:lnTo>
                  <a:lnTo>
                    <a:pt x="0" y="518071"/>
                  </a:lnTo>
                  <a:lnTo>
                    <a:pt x="1036281" y="518071"/>
                  </a:lnTo>
                  <a:lnTo>
                    <a:pt x="1036281" y="0"/>
                  </a:lnTo>
                  <a:close/>
                </a:path>
              </a:pathLst>
            </a:custGeom>
            <a:solidFill>
              <a:srgbClr val="D9D9D9"/>
            </a:solidFill>
          </p:spPr>
          <p:txBody>
            <a:bodyPr wrap="square" lIns="0" tIns="0" rIns="0" bIns="0" rtlCol="0"/>
            <a:lstStyle/>
            <a:p>
              <a:endParaRPr/>
            </a:p>
          </p:txBody>
        </p:sp>
        <p:sp>
          <p:nvSpPr>
            <p:cNvPr id="8" name="object 8"/>
            <p:cNvSpPr/>
            <p:nvPr/>
          </p:nvSpPr>
          <p:spPr>
            <a:xfrm>
              <a:off x="706120" y="1590001"/>
              <a:ext cx="1036319" cy="518159"/>
            </a:xfrm>
            <a:custGeom>
              <a:avLst/>
              <a:gdLst/>
              <a:ahLst/>
              <a:cxnLst/>
              <a:rect l="l" t="t" r="r" b="b"/>
              <a:pathLst>
                <a:path w="1036319" h="518160">
                  <a:moveTo>
                    <a:pt x="0" y="518071"/>
                  </a:moveTo>
                  <a:lnTo>
                    <a:pt x="1036281" y="518071"/>
                  </a:lnTo>
                  <a:lnTo>
                    <a:pt x="1036281" y="0"/>
                  </a:lnTo>
                  <a:lnTo>
                    <a:pt x="0" y="0"/>
                  </a:lnTo>
                  <a:lnTo>
                    <a:pt x="0" y="518071"/>
                  </a:lnTo>
                  <a:close/>
                </a:path>
              </a:pathLst>
            </a:custGeom>
            <a:ln w="12699">
              <a:solidFill>
                <a:srgbClr val="FFFFFF"/>
              </a:solidFill>
            </a:ln>
          </p:spPr>
          <p:txBody>
            <a:bodyPr wrap="square" lIns="0" tIns="0" rIns="0" bIns="0" rtlCol="0"/>
            <a:lstStyle/>
            <a:p>
              <a:endParaRPr/>
            </a:p>
          </p:txBody>
        </p:sp>
        <p:sp>
          <p:nvSpPr>
            <p:cNvPr id="9" name="object 9"/>
            <p:cNvSpPr/>
            <p:nvPr/>
          </p:nvSpPr>
          <p:spPr>
            <a:xfrm>
              <a:off x="1737360" y="2103081"/>
              <a:ext cx="1046480" cy="528320"/>
            </a:xfrm>
            <a:custGeom>
              <a:avLst/>
              <a:gdLst/>
              <a:ahLst/>
              <a:cxnLst/>
              <a:rect l="l" t="t" r="r" b="b"/>
              <a:pathLst>
                <a:path w="1046480" h="528319">
                  <a:moveTo>
                    <a:pt x="1046441" y="0"/>
                  </a:moveTo>
                  <a:lnTo>
                    <a:pt x="0" y="0"/>
                  </a:lnTo>
                  <a:lnTo>
                    <a:pt x="0" y="528231"/>
                  </a:lnTo>
                  <a:lnTo>
                    <a:pt x="1046441" y="528231"/>
                  </a:lnTo>
                  <a:lnTo>
                    <a:pt x="1046441" y="0"/>
                  </a:lnTo>
                  <a:close/>
                </a:path>
              </a:pathLst>
            </a:custGeom>
            <a:solidFill>
              <a:srgbClr val="D9D9D9"/>
            </a:solidFill>
          </p:spPr>
          <p:txBody>
            <a:bodyPr wrap="square" lIns="0" tIns="0" rIns="0" bIns="0" rtlCol="0"/>
            <a:lstStyle/>
            <a:p>
              <a:endParaRPr/>
            </a:p>
          </p:txBody>
        </p:sp>
        <p:sp>
          <p:nvSpPr>
            <p:cNvPr id="10" name="object 10"/>
            <p:cNvSpPr/>
            <p:nvPr/>
          </p:nvSpPr>
          <p:spPr>
            <a:xfrm>
              <a:off x="1742440" y="2108161"/>
              <a:ext cx="1046480" cy="528320"/>
            </a:xfrm>
            <a:custGeom>
              <a:avLst/>
              <a:gdLst/>
              <a:ahLst/>
              <a:cxnLst/>
              <a:rect l="l" t="t" r="r" b="b"/>
              <a:pathLst>
                <a:path w="1046480" h="528319">
                  <a:moveTo>
                    <a:pt x="0" y="528231"/>
                  </a:moveTo>
                  <a:lnTo>
                    <a:pt x="1046441" y="528231"/>
                  </a:lnTo>
                  <a:lnTo>
                    <a:pt x="1046441" y="0"/>
                  </a:lnTo>
                  <a:lnTo>
                    <a:pt x="0" y="0"/>
                  </a:lnTo>
                  <a:lnTo>
                    <a:pt x="0" y="528231"/>
                  </a:lnTo>
                  <a:close/>
                </a:path>
              </a:pathLst>
            </a:custGeom>
            <a:ln w="12700">
              <a:solidFill>
                <a:srgbClr val="FFFFFF"/>
              </a:solidFill>
            </a:ln>
          </p:spPr>
          <p:txBody>
            <a:bodyPr wrap="square" lIns="0" tIns="0" rIns="0" bIns="0" rtlCol="0"/>
            <a:lstStyle/>
            <a:p>
              <a:endParaRPr/>
            </a:p>
          </p:txBody>
        </p:sp>
        <p:sp>
          <p:nvSpPr>
            <p:cNvPr id="11" name="object 11"/>
            <p:cNvSpPr/>
            <p:nvPr/>
          </p:nvSpPr>
          <p:spPr>
            <a:xfrm>
              <a:off x="1737360" y="1584921"/>
              <a:ext cx="1046480" cy="518159"/>
            </a:xfrm>
            <a:custGeom>
              <a:avLst/>
              <a:gdLst/>
              <a:ahLst/>
              <a:cxnLst/>
              <a:rect l="l" t="t" r="r" b="b"/>
              <a:pathLst>
                <a:path w="1046480" h="518160">
                  <a:moveTo>
                    <a:pt x="1046441" y="0"/>
                  </a:moveTo>
                  <a:lnTo>
                    <a:pt x="0" y="0"/>
                  </a:lnTo>
                  <a:lnTo>
                    <a:pt x="0" y="518071"/>
                  </a:lnTo>
                  <a:lnTo>
                    <a:pt x="1046441" y="518071"/>
                  </a:lnTo>
                  <a:lnTo>
                    <a:pt x="1046441" y="0"/>
                  </a:lnTo>
                  <a:close/>
                </a:path>
              </a:pathLst>
            </a:custGeom>
            <a:solidFill>
              <a:srgbClr val="D9D9D9"/>
            </a:solidFill>
          </p:spPr>
          <p:txBody>
            <a:bodyPr wrap="square" lIns="0" tIns="0" rIns="0" bIns="0" rtlCol="0"/>
            <a:lstStyle/>
            <a:p>
              <a:endParaRPr/>
            </a:p>
          </p:txBody>
        </p:sp>
        <p:sp>
          <p:nvSpPr>
            <p:cNvPr id="12" name="object 12"/>
            <p:cNvSpPr/>
            <p:nvPr/>
          </p:nvSpPr>
          <p:spPr>
            <a:xfrm>
              <a:off x="1742440" y="1590001"/>
              <a:ext cx="1046480" cy="518159"/>
            </a:xfrm>
            <a:custGeom>
              <a:avLst/>
              <a:gdLst/>
              <a:ahLst/>
              <a:cxnLst/>
              <a:rect l="l" t="t" r="r" b="b"/>
              <a:pathLst>
                <a:path w="1046480" h="518160">
                  <a:moveTo>
                    <a:pt x="0" y="518071"/>
                  </a:moveTo>
                  <a:lnTo>
                    <a:pt x="1046441" y="518071"/>
                  </a:lnTo>
                  <a:lnTo>
                    <a:pt x="1046441" y="0"/>
                  </a:lnTo>
                  <a:lnTo>
                    <a:pt x="0" y="0"/>
                  </a:lnTo>
                  <a:lnTo>
                    <a:pt x="0" y="518071"/>
                  </a:lnTo>
                  <a:close/>
                </a:path>
              </a:pathLst>
            </a:custGeom>
            <a:ln w="12699">
              <a:solidFill>
                <a:srgbClr val="FFFFFF"/>
              </a:solidFill>
            </a:ln>
          </p:spPr>
          <p:txBody>
            <a:bodyPr wrap="square" lIns="0" tIns="0" rIns="0" bIns="0" rtlCol="0"/>
            <a:lstStyle/>
            <a:p>
              <a:endParaRPr/>
            </a:p>
          </p:txBody>
        </p:sp>
        <p:sp>
          <p:nvSpPr>
            <p:cNvPr id="13" name="object 13"/>
            <p:cNvSpPr/>
            <p:nvPr/>
          </p:nvSpPr>
          <p:spPr>
            <a:xfrm>
              <a:off x="2783840" y="2113241"/>
              <a:ext cx="1046480" cy="518159"/>
            </a:xfrm>
            <a:custGeom>
              <a:avLst/>
              <a:gdLst/>
              <a:ahLst/>
              <a:cxnLst/>
              <a:rect l="l" t="t" r="r" b="b"/>
              <a:pathLst>
                <a:path w="1046479" h="518160">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14" name="object 14"/>
            <p:cNvSpPr/>
            <p:nvPr/>
          </p:nvSpPr>
          <p:spPr>
            <a:xfrm>
              <a:off x="2788919" y="2118321"/>
              <a:ext cx="1046480" cy="518159"/>
            </a:xfrm>
            <a:custGeom>
              <a:avLst/>
              <a:gdLst/>
              <a:ahLst/>
              <a:cxnLst/>
              <a:rect l="l" t="t" r="r" b="b"/>
              <a:pathLst>
                <a:path w="1046479" h="518160">
                  <a:moveTo>
                    <a:pt x="0" y="518071"/>
                  </a:moveTo>
                  <a:lnTo>
                    <a:pt x="1046454" y="518071"/>
                  </a:lnTo>
                  <a:lnTo>
                    <a:pt x="1046454" y="0"/>
                  </a:lnTo>
                  <a:lnTo>
                    <a:pt x="0" y="0"/>
                  </a:lnTo>
                  <a:lnTo>
                    <a:pt x="0" y="518071"/>
                  </a:lnTo>
                  <a:close/>
                </a:path>
              </a:pathLst>
            </a:custGeom>
            <a:ln w="12700">
              <a:solidFill>
                <a:srgbClr val="FFFFFF"/>
              </a:solidFill>
            </a:ln>
          </p:spPr>
          <p:txBody>
            <a:bodyPr wrap="square" lIns="0" tIns="0" rIns="0" bIns="0" rtlCol="0"/>
            <a:lstStyle/>
            <a:p>
              <a:endParaRPr/>
            </a:p>
          </p:txBody>
        </p:sp>
        <p:sp>
          <p:nvSpPr>
            <p:cNvPr id="15" name="object 15"/>
            <p:cNvSpPr/>
            <p:nvPr/>
          </p:nvSpPr>
          <p:spPr>
            <a:xfrm>
              <a:off x="2783840" y="1584921"/>
              <a:ext cx="1046480" cy="528320"/>
            </a:xfrm>
            <a:custGeom>
              <a:avLst/>
              <a:gdLst/>
              <a:ahLst/>
              <a:cxnLst/>
              <a:rect l="l" t="t" r="r" b="b"/>
              <a:pathLst>
                <a:path w="1046479" h="528319">
                  <a:moveTo>
                    <a:pt x="1046454" y="0"/>
                  </a:moveTo>
                  <a:lnTo>
                    <a:pt x="0" y="0"/>
                  </a:lnTo>
                  <a:lnTo>
                    <a:pt x="0" y="528231"/>
                  </a:lnTo>
                  <a:lnTo>
                    <a:pt x="1046454" y="528231"/>
                  </a:lnTo>
                  <a:lnTo>
                    <a:pt x="1046454" y="0"/>
                  </a:lnTo>
                  <a:close/>
                </a:path>
              </a:pathLst>
            </a:custGeom>
            <a:solidFill>
              <a:srgbClr val="D9D9D9"/>
            </a:solidFill>
          </p:spPr>
          <p:txBody>
            <a:bodyPr wrap="square" lIns="0" tIns="0" rIns="0" bIns="0" rtlCol="0"/>
            <a:lstStyle/>
            <a:p>
              <a:endParaRPr/>
            </a:p>
          </p:txBody>
        </p:sp>
        <p:sp>
          <p:nvSpPr>
            <p:cNvPr id="16" name="object 16"/>
            <p:cNvSpPr/>
            <p:nvPr/>
          </p:nvSpPr>
          <p:spPr>
            <a:xfrm>
              <a:off x="2788919" y="1590001"/>
              <a:ext cx="1046480" cy="528320"/>
            </a:xfrm>
            <a:custGeom>
              <a:avLst/>
              <a:gdLst/>
              <a:ahLst/>
              <a:cxnLst/>
              <a:rect l="l" t="t" r="r" b="b"/>
              <a:pathLst>
                <a:path w="1046479" h="528319">
                  <a:moveTo>
                    <a:pt x="0" y="528231"/>
                  </a:moveTo>
                  <a:lnTo>
                    <a:pt x="1046454" y="528231"/>
                  </a:lnTo>
                  <a:lnTo>
                    <a:pt x="1046454" y="0"/>
                  </a:lnTo>
                  <a:lnTo>
                    <a:pt x="0" y="0"/>
                  </a:lnTo>
                  <a:lnTo>
                    <a:pt x="0" y="528231"/>
                  </a:lnTo>
                  <a:close/>
                </a:path>
              </a:pathLst>
            </a:custGeom>
            <a:ln w="12700">
              <a:solidFill>
                <a:srgbClr val="FFFFFF"/>
              </a:solidFill>
            </a:ln>
          </p:spPr>
          <p:txBody>
            <a:bodyPr wrap="square" lIns="0" tIns="0" rIns="0" bIns="0" rtlCol="0"/>
            <a:lstStyle/>
            <a:p>
              <a:endParaRPr/>
            </a:p>
          </p:txBody>
        </p:sp>
        <p:sp>
          <p:nvSpPr>
            <p:cNvPr id="17" name="object 17"/>
            <p:cNvSpPr/>
            <p:nvPr/>
          </p:nvSpPr>
          <p:spPr>
            <a:xfrm>
              <a:off x="3830320" y="2103081"/>
              <a:ext cx="1036319" cy="528320"/>
            </a:xfrm>
            <a:custGeom>
              <a:avLst/>
              <a:gdLst/>
              <a:ahLst/>
              <a:cxnLst/>
              <a:rect l="l" t="t" r="r" b="b"/>
              <a:pathLst>
                <a:path w="1036320" h="528319">
                  <a:moveTo>
                    <a:pt x="1036294" y="0"/>
                  </a:moveTo>
                  <a:lnTo>
                    <a:pt x="0" y="0"/>
                  </a:lnTo>
                  <a:lnTo>
                    <a:pt x="0" y="528231"/>
                  </a:lnTo>
                  <a:lnTo>
                    <a:pt x="1036294" y="528231"/>
                  </a:lnTo>
                  <a:lnTo>
                    <a:pt x="1036294" y="0"/>
                  </a:lnTo>
                  <a:close/>
                </a:path>
              </a:pathLst>
            </a:custGeom>
            <a:solidFill>
              <a:srgbClr val="D9D9D9"/>
            </a:solidFill>
          </p:spPr>
          <p:txBody>
            <a:bodyPr wrap="square" lIns="0" tIns="0" rIns="0" bIns="0" rtlCol="0"/>
            <a:lstStyle/>
            <a:p>
              <a:endParaRPr/>
            </a:p>
          </p:txBody>
        </p:sp>
        <p:sp>
          <p:nvSpPr>
            <p:cNvPr id="18" name="object 18"/>
            <p:cNvSpPr/>
            <p:nvPr/>
          </p:nvSpPr>
          <p:spPr>
            <a:xfrm>
              <a:off x="3835400" y="2108161"/>
              <a:ext cx="1036319" cy="528320"/>
            </a:xfrm>
            <a:custGeom>
              <a:avLst/>
              <a:gdLst/>
              <a:ahLst/>
              <a:cxnLst/>
              <a:rect l="l" t="t" r="r" b="b"/>
              <a:pathLst>
                <a:path w="1036320" h="528319">
                  <a:moveTo>
                    <a:pt x="0" y="528231"/>
                  </a:moveTo>
                  <a:lnTo>
                    <a:pt x="1036294" y="528231"/>
                  </a:lnTo>
                  <a:lnTo>
                    <a:pt x="1036294" y="0"/>
                  </a:lnTo>
                  <a:lnTo>
                    <a:pt x="0" y="0"/>
                  </a:lnTo>
                  <a:lnTo>
                    <a:pt x="0" y="528231"/>
                  </a:lnTo>
                  <a:close/>
                </a:path>
              </a:pathLst>
            </a:custGeom>
            <a:ln w="12700">
              <a:solidFill>
                <a:srgbClr val="FFFFFF"/>
              </a:solidFill>
            </a:ln>
          </p:spPr>
          <p:txBody>
            <a:bodyPr wrap="square" lIns="0" tIns="0" rIns="0" bIns="0" rtlCol="0"/>
            <a:lstStyle/>
            <a:p>
              <a:endParaRPr/>
            </a:p>
          </p:txBody>
        </p:sp>
        <p:sp>
          <p:nvSpPr>
            <p:cNvPr id="19" name="object 19"/>
            <p:cNvSpPr/>
            <p:nvPr/>
          </p:nvSpPr>
          <p:spPr>
            <a:xfrm>
              <a:off x="3830320" y="1584921"/>
              <a:ext cx="1036319" cy="518159"/>
            </a:xfrm>
            <a:custGeom>
              <a:avLst/>
              <a:gdLst/>
              <a:ahLst/>
              <a:cxnLst/>
              <a:rect l="l" t="t" r="r" b="b"/>
              <a:pathLst>
                <a:path w="1036320" h="518160">
                  <a:moveTo>
                    <a:pt x="1036294" y="0"/>
                  </a:moveTo>
                  <a:lnTo>
                    <a:pt x="0" y="0"/>
                  </a:lnTo>
                  <a:lnTo>
                    <a:pt x="0" y="518071"/>
                  </a:lnTo>
                  <a:lnTo>
                    <a:pt x="1036294" y="518071"/>
                  </a:lnTo>
                  <a:lnTo>
                    <a:pt x="1036294" y="0"/>
                  </a:lnTo>
                  <a:close/>
                </a:path>
              </a:pathLst>
            </a:custGeom>
            <a:solidFill>
              <a:srgbClr val="D9D9D9"/>
            </a:solidFill>
          </p:spPr>
          <p:txBody>
            <a:bodyPr wrap="square" lIns="0" tIns="0" rIns="0" bIns="0" rtlCol="0"/>
            <a:lstStyle/>
            <a:p>
              <a:endParaRPr/>
            </a:p>
          </p:txBody>
        </p:sp>
        <p:sp>
          <p:nvSpPr>
            <p:cNvPr id="20" name="object 20"/>
            <p:cNvSpPr/>
            <p:nvPr/>
          </p:nvSpPr>
          <p:spPr>
            <a:xfrm>
              <a:off x="3835400" y="1590001"/>
              <a:ext cx="1036319" cy="518159"/>
            </a:xfrm>
            <a:custGeom>
              <a:avLst/>
              <a:gdLst/>
              <a:ahLst/>
              <a:cxnLst/>
              <a:rect l="l" t="t" r="r" b="b"/>
              <a:pathLst>
                <a:path w="1036320" h="518160">
                  <a:moveTo>
                    <a:pt x="0" y="518071"/>
                  </a:moveTo>
                  <a:lnTo>
                    <a:pt x="1036294" y="518071"/>
                  </a:lnTo>
                  <a:lnTo>
                    <a:pt x="1036294" y="0"/>
                  </a:lnTo>
                  <a:lnTo>
                    <a:pt x="0" y="0"/>
                  </a:lnTo>
                  <a:lnTo>
                    <a:pt x="0" y="518071"/>
                  </a:lnTo>
                  <a:close/>
                </a:path>
              </a:pathLst>
            </a:custGeom>
            <a:ln w="12700">
              <a:solidFill>
                <a:srgbClr val="FFFFFF"/>
              </a:solidFill>
            </a:ln>
          </p:spPr>
          <p:txBody>
            <a:bodyPr wrap="square" lIns="0" tIns="0" rIns="0" bIns="0" rtlCol="0"/>
            <a:lstStyle/>
            <a:p>
              <a:endParaRPr/>
            </a:p>
          </p:txBody>
        </p:sp>
        <p:sp>
          <p:nvSpPr>
            <p:cNvPr id="21" name="object 21"/>
            <p:cNvSpPr/>
            <p:nvPr/>
          </p:nvSpPr>
          <p:spPr>
            <a:xfrm>
              <a:off x="4866639" y="2103081"/>
              <a:ext cx="1046480" cy="528320"/>
            </a:xfrm>
            <a:custGeom>
              <a:avLst/>
              <a:gdLst/>
              <a:ahLst/>
              <a:cxnLst/>
              <a:rect l="l" t="t" r="r" b="b"/>
              <a:pathLst>
                <a:path w="1046479" h="528319">
                  <a:moveTo>
                    <a:pt x="1046454" y="0"/>
                  </a:moveTo>
                  <a:lnTo>
                    <a:pt x="0" y="0"/>
                  </a:lnTo>
                  <a:lnTo>
                    <a:pt x="0" y="528231"/>
                  </a:lnTo>
                  <a:lnTo>
                    <a:pt x="1046454" y="528231"/>
                  </a:lnTo>
                  <a:lnTo>
                    <a:pt x="1046454" y="0"/>
                  </a:lnTo>
                  <a:close/>
                </a:path>
              </a:pathLst>
            </a:custGeom>
            <a:solidFill>
              <a:srgbClr val="D9D9D9"/>
            </a:solidFill>
          </p:spPr>
          <p:txBody>
            <a:bodyPr wrap="square" lIns="0" tIns="0" rIns="0" bIns="0" rtlCol="0"/>
            <a:lstStyle/>
            <a:p>
              <a:endParaRPr/>
            </a:p>
          </p:txBody>
        </p:sp>
        <p:sp>
          <p:nvSpPr>
            <p:cNvPr id="22" name="object 22"/>
            <p:cNvSpPr/>
            <p:nvPr/>
          </p:nvSpPr>
          <p:spPr>
            <a:xfrm>
              <a:off x="4871720" y="2108161"/>
              <a:ext cx="1046480" cy="528320"/>
            </a:xfrm>
            <a:custGeom>
              <a:avLst/>
              <a:gdLst/>
              <a:ahLst/>
              <a:cxnLst/>
              <a:rect l="l" t="t" r="r" b="b"/>
              <a:pathLst>
                <a:path w="1046479" h="528319">
                  <a:moveTo>
                    <a:pt x="0" y="528231"/>
                  </a:moveTo>
                  <a:lnTo>
                    <a:pt x="1046454" y="528231"/>
                  </a:lnTo>
                  <a:lnTo>
                    <a:pt x="1046454" y="0"/>
                  </a:lnTo>
                  <a:lnTo>
                    <a:pt x="0" y="0"/>
                  </a:lnTo>
                  <a:lnTo>
                    <a:pt x="0" y="528231"/>
                  </a:lnTo>
                  <a:close/>
                </a:path>
              </a:pathLst>
            </a:custGeom>
            <a:ln w="12700">
              <a:solidFill>
                <a:srgbClr val="FFFFFF"/>
              </a:solidFill>
            </a:ln>
          </p:spPr>
          <p:txBody>
            <a:bodyPr wrap="square" lIns="0" tIns="0" rIns="0" bIns="0" rtlCol="0"/>
            <a:lstStyle/>
            <a:p>
              <a:endParaRPr/>
            </a:p>
          </p:txBody>
        </p:sp>
        <p:sp>
          <p:nvSpPr>
            <p:cNvPr id="23" name="object 23"/>
            <p:cNvSpPr/>
            <p:nvPr/>
          </p:nvSpPr>
          <p:spPr>
            <a:xfrm>
              <a:off x="4866639" y="1584921"/>
              <a:ext cx="1046480" cy="518159"/>
            </a:xfrm>
            <a:custGeom>
              <a:avLst/>
              <a:gdLst/>
              <a:ahLst/>
              <a:cxnLst/>
              <a:rect l="l" t="t" r="r" b="b"/>
              <a:pathLst>
                <a:path w="1046479" h="518160">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24" name="object 24"/>
            <p:cNvSpPr/>
            <p:nvPr/>
          </p:nvSpPr>
          <p:spPr>
            <a:xfrm>
              <a:off x="4871720" y="1590001"/>
              <a:ext cx="1046480" cy="518159"/>
            </a:xfrm>
            <a:custGeom>
              <a:avLst/>
              <a:gdLst/>
              <a:ahLst/>
              <a:cxnLst/>
              <a:rect l="l" t="t" r="r" b="b"/>
              <a:pathLst>
                <a:path w="1046479" h="518160">
                  <a:moveTo>
                    <a:pt x="0" y="518071"/>
                  </a:moveTo>
                  <a:lnTo>
                    <a:pt x="1046454" y="518071"/>
                  </a:lnTo>
                  <a:lnTo>
                    <a:pt x="1046454" y="0"/>
                  </a:lnTo>
                  <a:lnTo>
                    <a:pt x="0" y="0"/>
                  </a:lnTo>
                  <a:lnTo>
                    <a:pt x="0" y="518071"/>
                  </a:lnTo>
                  <a:close/>
                </a:path>
              </a:pathLst>
            </a:custGeom>
            <a:ln w="12699">
              <a:solidFill>
                <a:srgbClr val="FFFFFF"/>
              </a:solidFill>
            </a:ln>
          </p:spPr>
          <p:txBody>
            <a:bodyPr wrap="square" lIns="0" tIns="0" rIns="0" bIns="0" rtlCol="0"/>
            <a:lstStyle/>
            <a:p>
              <a:endParaRPr/>
            </a:p>
          </p:txBody>
        </p:sp>
        <p:pic>
          <p:nvPicPr>
            <p:cNvPr id="25" name="object 25"/>
            <p:cNvPicPr/>
            <p:nvPr/>
          </p:nvPicPr>
          <p:blipFill>
            <a:blip r:embed="rId3" cstate="print"/>
            <a:stretch>
              <a:fillRect/>
            </a:stretch>
          </p:blipFill>
          <p:spPr>
            <a:xfrm>
              <a:off x="995679" y="2387600"/>
              <a:ext cx="81280" cy="81279"/>
            </a:xfrm>
            <a:prstGeom prst="rect">
              <a:avLst/>
            </a:prstGeom>
          </p:spPr>
        </p:pic>
        <p:pic>
          <p:nvPicPr>
            <p:cNvPr id="26" name="object 26"/>
            <p:cNvPicPr/>
            <p:nvPr/>
          </p:nvPicPr>
          <p:blipFill>
            <a:blip r:embed="rId4" cstate="print"/>
            <a:stretch>
              <a:fillRect/>
            </a:stretch>
          </p:blipFill>
          <p:spPr>
            <a:xfrm>
              <a:off x="1280160" y="2326639"/>
              <a:ext cx="81280" cy="81279"/>
            </a:xfrm>
            <a:prstGeom prst="rect">
              <a:avLst/>
            </a:prstGeom>
          </p:spPr>
        </p:pic>
        <p:sp>
          <p:nvSpPr>
            <p:cNvPr id="27" name="object 27"/>
            <p:cNvSpPr/>
            <p:nvPr/>
          </p:nvSpPr>
          <p:spPr>
            <a:xfrm>
              <a:off x="1076960" y="2580639"/>
              <a:ext cx="142240" cy="142240"/>
            </a:xfrm>
            <a:custGeom>
              <a:avLst/>
              <a:gdLst/>
              <a:ahLst/>
              <a:cxnLst/>
              <a:rect l="l" t="t" r="r" b="b"/>
              <a:pathLst>
                <a:path w="142240" h="142239">
                  <a:moveTo>
                    <a:pt x="71069" y="0"/>
                  </a:moveTo>
                  <a:lnTo>
                    <a:pt x="0" y="71120"/>
                  </a:lnTo>
                  <a:lnTo>
                    <a:pt x="71069" y="142112"/>
                  </a:lnTo>
                  <a:lnTo>
                    <a:pt x="142138" y="71120"/>
                  </a:lnTo>
                  <a:lnTo>
                    <a:pt x="71069" y="0"/>
                  </a:lnTo>
                  <a:close/>
                </a:path>
              </a:pathLst>
            </a:custGeom>
            <a:solidFill>
              <a:srgbClr val="6FAC46"/>
            </a:solidFill>
          </p:spPr>
          <p:txBody>
            <a:bodyPr wrap="square" lIns="0" tIns="0" rIns="0" bIns="0" rtlCol="0"/>
            <a:lstStyle/>
            <a:p>
              <a:endParaRPr/>
            </a:p>
          </p:txBody>
        </p:sp>
      </p:grpSp>
      <p:sp>
        <p:nvSpPr>
          <p:cNvPr id="28" name="object 28"/>
          <p:cNvSpPr txBox="1"/>
          <p:nvPr/>
        </p:nvSpPr>
        <p:spPr>
          <a:xfrm>
            <a:off x="2340991" y="1363281"/>
            <a:ext cx="795020" cy="208915"/>
          </a:xfrm>
          <a:prstGeom prst="rect">
            <a:avLst/>
          </a:prstGeom>
        </p:spPr>
        <p:txBody>
          <a:bodyPr vert="horz" wrap="square" lIns="0" tIns="12700" rIns="0" bIns="0" rtlCol="0">
            <a:spAutoFit/>
          </a:bodyPr>
          <a:lstStyle/>
          <a:p>
            <a:pPr marL="12700">
              <a:lnSpc>
                <a:spcPct val="100000"/>
              </a:lnSpc>
              <a:spcBef>
                <a:spcPts val="100"/>
              </a:spcBef>
            </a:pPr>
            <a:r>
              <a:rPr sz="1200" spc="-20" dirty="0">
                <a:latin typeface="Calibri"/>
                <a:cs typeface="Calibri"/>
              </a:rPr>
              <a:t>Mask</a:t>
            </a:r>
            <a:r>
              <a:rPr sz="1200" spc="-15" dirty="0">
                <a:latin typeface="Calibri"/>
                <a:cs typeface="Calibri"/>
              </a:rPr>
              <a:t> </a:t>
            </a:r>
            <a:r>
              <a:rPr sz="1200" dirty="0">
                <a:latin typeface="Calibri"/>
                <a:cs typeface="Calibri"/>
              </a:rPr>
              <a:t>R-</a:t>
            </a:r>
            <a:r>
              <a:rPr sz="1200" spc="-25" dirty="0">
                <a:latin typeface="Calibri"/>
                <a:cs typeface="Calibri"/>
              </a:rPr>
              <a:t>CNN</a:t>
            </a:r>
            <a:endParaRPr sz="1200">
              <a:latin typeface="Calibri"/>
              <a:cs typeface="Calibri"/>
            </a:endParaRPr>
          </a:p>
        </p:txBody>
      </p:sp>
      <p:sp>
        <p:nvSpPr>
          <p:cNvPr id="29" name="object 29"/>
          <p:cNvSpPr txBox="1"/>
          <p:nvPr/>
        </p:nvSpPr>
        <p:spPr>
          <a:xfrm>
            <a:off x="701040" y="1584921"/>
            <a:ext cx="5212080" cy="1046480"/>
          </a:xfrm>
          <a:prstGeom prst="rect">
            <a:avLst/>
          </a:prstGeom>
        </p:spPr>
        <p:txBody>
          <a:bodyPr vert="horz" wrap="square" lIns="0" tIns="0" rIns="0" bIns="0" rtlCol="0">
            <a:spAutoFit/>
          </a:bodyPr>
          <a:lstStyle/>
          <a:p>
            <a:pPr marL="1652270">
              <a:lnSpc>
                <a:spcPts val="1235"/>
              </a:lnSpc>
            </a:pPr>
            <a:r>
              <a:rPr sz="1200" dirty="0">
                <a:latin typeface="Calibri"/>
                <a:cs typeface="Calibri"/>
              </a:rPr>
              <a:t>w/RexNeXt-</a:t>
            </a:r>
            <a:r>
              <a:rPr sz="1200" spc="-25" dirty="0">
                <a:latin typeface="Calibri"/>
                <a:cs typeface="Calibri"/>
              </a:rPr>
              <a:t>152</a:t>
            </a:r>
            <a:endParaRPr sz="1200">
              <a:latin typeface="Calibri"/>
              <a:cs typeface="Calibri"/>
            </a:endParaRPr>
          </a:p>
          <a:p>
            <a:pPr marL="1652270">
              <a:lnSpc>
                <a:spcPct val="100000"/>
              </a:lnSpc>
            </a:pPr>
            <a:r>
              <a:rPr sz="1200" spc="-10" dirty="0">
                <a:latin typeface="Calibri"/>
                <a:cs typeface="Calibri"/>
              </a:rPr>
              <a:t>(281</a:t>
            </a:r>
            <a:r>
              <a:rPr sz="1200" spc="-50" dirty="0">
                <a:latin typeface="Calibri"/>
                <a:cs typeface="Calibri"/>
              </a:rPr>
              <a:t> </a:t>
            </a:r>
            <a:r>
              <a:rPr sz="1200" dirty="0">
                <a:latin typeface="Calibri"/>
                <a:cs typeface="Calibri"/>
              </a:rPr>
              <a:t>ms,</a:t>
            </a:r>
            <a:r>
              <a:rPr sz="1200" spc="-45" dirty="0">
                <a:latin typeface="Calibri"/>
                <a:cs typeface="Calibri"/>
              </a:rPr>
              <a:t> </a:t>
            </a:r>
            <a:r>
              <a:rPr sz="1200" dirty="0">
                <a:latin typeface="Calibri"/>
                <a:cs typeface="Calibri"/>
              </a:rPr>
              <a:t>49.3</a:t>
            </a:r>
            <a:r>
              <a:rPr sz="1200" spc="40" dirty="0">
                <a:latin typeface="Calibri"/>
                <a:cs typeface="Calibri"/>
              </a:rPr>
              <a:t> </a:t>
            </a:r>
            <a:r>
              <a:rPr sz="1200" spc="-20" dirty="0">
                <a:latin typeface="Calibri"/>
                <a:cs typeface="Calibri"/>
              </a:rPr>
              <a:t>mAP)</a:t>
            </a:r>
            <a:endParaRPr sz="1200">
              <a:latin typeface="Calibri"/>
              <a:cs typeface="Calibri"/>
            </a:endParaRPr>
          </a:p>
        </p:txBody>
      </p:sp>
      <p:pic>
        <p:nvPicPr>
          <p:cNvPr id="30" name="object 30"/>
          <p:cNvPicPr/>
          <p:nvPr/>
        </p:nvPicPr>
        <p:blipFill>
          <a:blip r:embed="rId5" cstate="print"/>
          <a:stretch>
            <a:fillRect/>
          </a:stretch>
        </p:blipFill>
        <p:spPr>
          <a:xfrm>
            <a:off x="2103120" y="1544319"/>
            <a:ext cx="132080" cy="121920"/>
          </a:xfrm>
          <a:prstGeom prst="rect">
            <a:avLst/>
          </a:prstGeom>
        </p:spPr>
      </p:pic>
      <p:sp>
        <p:nvSpPr>
          <p:cNvPr id="31" name="object 31"/>
          <p:cNvSpPr txBox="1"/>
          <p:nvPr/>
        </p:nvSpPr>
        <p:spPr>
          <a:xfrm>
            <a:off x="6548755" y="1340167"/>
            <a:ext cx="5083175" cy="1124585"/>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Calibri"/>
                <a:cs typeface="Calibri"/>
              </a:rPr>
              <a:t>These</a:t>
            </a:r>
            <a:r>
              <a:rPr sz="2400" spc="30" dirty="0">
                <a:latin typeface="Calibri"/>
                <a:cs typeface="Calibri"/>
              </a:rPr>
              <a:t> </a:t>
            </a:r>
            <a:r>
              <a:rPr sz="2400" dirty="0">
                <a:latin typeface="Calibri"/>
                <a:cs typeface="Calibri"/>
              </a:rPr>
              <a:t>results</a:t>
            </a:r>
            <a:r>
              <a:rPr sz="2400" spc="55" dirty="0">
                <a:latin typeface="Calibri"/>
                <a:cs typeface="Calibri"/>
              </a:rPr>
              <a:t> </a:t>
            </a:r>
            <a:r>
              <a:rPr sz="2400" dirty="0">
                <a:latin typeface="Calibri"/>
                <a:cs typeface="Calibri"/>
              </a:rPr>
              <a:t>are</a:t>
            </a:r>
            <a:r>
              <a:rPr sz="2400" spc="50"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few</a:t>
            </a:r>
            <a:r>
              <a:rPr sz="2400" spc="-60" dirty="0">
                <a:latin typeface="Calibri"/>
                <a:cs typeface="Calibri"/>
              </a:rPr>
              <a:t> </a:t>
            </a:r>
            <a:r>
              <a:rPr sz="2400" dirty="0">
                <a:latin typeface="Calibri"/>
                <a:cs typeface="Calibri"/>
              </a:rPr>
              <a:t>years</a:t>
            </a:r>
            <a:r>
              <a:rPr sz="2400" spc="60" dirty="0">
                <a:latin typeface="Calibri"/>
                <a:cs typeface="Calibri"/>
              </a:rPr>
              <a:t> </a:t>
            </a:r>
            <a:r>
              <a:rPr sz="2400" dirty="0">
                <a:latin typeface="Calibri"/>
                <a:cs typeface="Calibri"/>
              </a:rPr>
              <a:t>old</a:t>
            </a:r>
            <a:r>
              <a:rPr sz="2400" spc="60" dirty="0">
                <a:latin typeface="Calibri"/>
                <a:cs typeface="Calibri"/>
              </a:rPr>
              <a:t> </a:t>
            </a:r>
            <a:r>
              <a:rPr sz="2400" dirty="0">
                <a:latin typeface="Calibri"/>
                <a:cs typeface="Calibri"/>
              </a:rPr>
              <a:t>…</a:t>
            </a:r>
            <a:r>
              <a:rPr sz="2400" spc="-10" dirty="0">
                <a:latin typeface="Calibri"/>
                <a:cs typeface="Calibri"/>
              </a:rPr>
              <a:t> since </a:t>
            </a:r>
            <a:r>
              <a:rPr sz="2400" dirty="0">
                <a:latin typeface="Calibri"/>
                <a:cs typeface="Calibri"/>
              </a:rPr>
              <a:t>then</a:t>
            </a:r>
            <a:r>
              <a:rPr sz="2400" spc="114" dirty="0">
                <a:latin typeface="Calibri"/>
                <a:cs typeface="Calibri"/>
              </a:rPr>
              <a:t> </a:t>
            </a:r>
            <a:r>
              <a:rPr sz="2400" dirty="0">
                <a:latin typeface="Calibri"/>
                <a:cs typeface="Calibri"/>
              </a:rPr>
              <a:t>GPUs</a:t>
            </a:r>
            <a:r>
              <a:rPr sz="2400" spc="50" dirty="0">
                <a:latin typeface="Calibri"/>
                <a:cs typeface="Calibri"/>
              </a:rPr>
              <a:t> </a:t>
            </a:r>
            <a:r>
              <a:rPr sz="2400" dirty="0">
                <a:latin typeface="Calibri"/>
                <a:cs typeface="Calibri"/>
              </a:rPr>
              <a:t>have</a:t>
            </a:r>
            <a:r>
              <a:rPr sz="2400" spc="50" dirty="0">
                <a:latin typeface="Calibri"/>
                <a:cs typeface="Calibri"/>
              </a:rPr>
              <a:t> </a:t>
            </a:r>
            <a:r>
              <a:rPr sz="2400" dirty="0">
                <a:latin typeface="Calibri"/>
                <a:cs typeface="Calibri"/>
              </a:rPr>
              <a:t>gotten</a:t>
            </a:r>
            <a:r>
              <a:rPr sz="2400" spc="130" dirty="0">
                <a:latin typeface="Calibri"/>
                <a:cs typeface="Calibri"/>
              </a:rPr>
              <a:t> </a:t>
            </a:r>
            <a:r>
              <a:rPr sz="2400" spc="-90" dirty="0">
                <a:latin typeface="Calibri"/>
                <a:cs typeface="Calibri"/>
              </a:rPr>
              <a:t>faster,</a:t>
            </a:r>
            <a:r>
              <a:rPr sz="2400" dirty="0">
                <a:latin typeface="Calibri"/>
                <a:cs typeface="Calibri"/>
              </a:rPr>
              <a:t> and</a:t>
            </a:r>
            <a:r>
              <a:rPr sz="2400" spc="130" dirty="0">
                <a:latin typeface="Calibri"/>
                <a:cs typeface="Calibri"/>
              </a:rPr>
              <a:t> </a:t>
            </a:r>
            <a:r>
              <a:rPr sz="2400" spc="-10" dirty="0">
                <a:latin typeface="Calibri"/>
                <a:cs typeface="Calibri"/>
              </a:rPr>
              <a:t>we’ve </a:t>
            </a:r>
            <a:r>
              <a:rPr sz="2400" dirty="0">
                <a:latin typeface="Calibri"/>
                <a:cs typeface="Calibri"/>
              </a:rPr>
              <a:t>improved</a:t>
            </a:r>
            <a:r>
              <a:rPr sz="2400" spc="-210" dirty="0">
                <a:latin typeface="Calibri"/>
                <a:cs typeface="Calibri"/>
              </a:rPr>
              <a:t> </a:t>
            </a:r>
            <a:r>
              <a:rPr sz="2400" spc="-10" dirty="0">
                <a:latin typeface="Calibri"/>
                <a:cs typeface="Calibri"/>
              </a:rPr>
              <a:t>performance</a:t>
            </a:r>
            <a:r>
              <a:rPr sz="2400" spc="-120" dirty="0">
                <a:latin typeface="Calibri"/>
                <a:cs typeface="Calibri"/>
              </a:rPr>
              <a:t> </a:t>
            </a:r>
            <a:r>
              <a:rPr sz="2400" dirty="0">
                <a:latin typeface="Calibri"/>
                <a:cs typeface="Calibri"/>
              </a:rPr>
              <a:t>with</a:t>
            </a:r>
            <a:r>
              <a:rPr sz="2400" spc="-20" dirty="0">
                <a:latin typeface="Calibri"/>
                <a:cs typeface="Calibri"/>
              </a:rPr>
              <a:t> </a:t>
            </a:r>
            <a:r>
              <a:rPr sz="2400" dirty="0">
                <a:latin typeface="Calibri"/>
                <a:cs typeface="Calibri"/>
              </a:rPr>
              <a:t>many</a:t>
            </a:r>
            <a:r>
              <a:rPr sz="2400" spc="-75" dirty="0">
                <a:latin typeface="Calibri"/>
                <a:cs typeface="Calibri"/>
              </a:rPr>
              <a:t> </a:t>
            </a:r>
            <a:r>
              <a:rPr sz="2400" spc="-10" dirty="0">
                <a:latin typeface="Calibri"/>
                <a:cs typeface="Calibri"/>
              </a:rPr>
              <a:t>tricks:</a:t>
            </a:r>
            <a:endParaRPr sz="2400">
              <a:latin typeface="Calibri"/>
              <a:cs typeface="Calibri"/>
            </a:endParaRPr>
          </a:p>
        </p:txBody>
      </p:sp>
      <p:sp>
        <p:nvSpPr>
          <p:cNvPr id="33" name="object 33"/>
          <p:cNvSpPr txBox="1"/>
          <p:nvPr/>
        </p:nvSpPr>
        <p:spPr>
          <a:xfrm>
            <a:off x="106679" y="6143704"/>
            <a:ext cx="6870065"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5" dirty="0">
                <a:latin typeface="Calibri"/>
                <a:cs typeface="Calibri"/>
              </a:rPr>
              <a:t> </a:t>
            </a:r>
            <a:r>
              <a:rPr sz="1450" spc="-10" dirty="0">
                <a:latin typeface="Calibri"/>
                <a:cs typeface="Calibri"/>
              </a:rPr>
              <a:t>et</a:t>
            </a:r>
            <a:r>
              <a:rPr sz="1450" spc="-55" dirty="0">
                <a:latin typeface="Calibri"/>
                <a:cs typeface="Calibri"/>
              </a:rPr>
              <a:t> </a:t>
            </a:r>
            <a:r>
              <a:rPr sz="1450" dirty="0">
                <a:latin typeface="Calibri"/>
                <a:cs typeface="Calibri"/>
              </a:rPr>
              <a:t>al,</a:t>
            </a:r>
            <a:r>
              <a:rPr sz="1450" spc="5" dirty="0">
                <a:latin typeface="Calibri"/>
                <a:cs typeface="Calibri"/>
              </a:rPr>
              <a:t> </a:t>
            </a:r>
            <a:r>
              <a:rPr sz="1450" spc="-30" dirty="0">
                <a:latin typeface="Calibri"/>
                <a:cs typeface="Calibri"/>
              </a:rPr>
              <a:t>“Speed/accuracy</a:t>
            </a:r>
            <a:r>
              <a:rPr sz="1450" spc="-50" dirty="0">
                <a:latin typeface="Calibri"/>
                <a:cs typeface="Calibri"/>
              </a:rPr>
              <a:t> </a:t>
            </a:r>
            <a:r>
              <a:rPr sz="1450" spc="-40" dirty="0">
                <a:latin typeface="Calibri"/>
                <a:cs typeface="Calibri"/>
              </a:rPr>
              <a:t>trade-</a:t>
            </a:r>
            <a:r>
              <a:rPr sz="1450" spc="-45" dirty="0">
                <a:latin typeface="Calibri"/>
                <a:cs typeface="Calibri"/>
              </a:rPr>
              <a:t>offs</a:t>
            </a:r>
            <a:r>
              <a:rPr sz="1450" spc="-50" dirty="0">
                <a:latin typeface="Calibri"/>
                <a:cs typeface="Calibri"/>
              </a:rPr>
              <a:t>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50" dirty="0">
                <a:latin typeface="Calibri"/>
                <a:cs typeface="Calibri"/>
              </a:rPr>
              <a:t> </a:t>
            </a:r>
            <a:r>
              <a:rPr sz="1450" spc="-10" dirty="0">
                <a:latin typeface="Calibri"/>
                <a:cs typeface="Calibri"/>
              </a:rPr>
              <a:t>object</a:t>
            </a:r>
            <a:r>
              <a:rPr sz="1450" spc="-50" dirty="0">
                <a:latin typeface="Calibri"/>
                <a:cs typeface="Calibri"/>
              </a:rPr>
              <a:t> </a:t>
            </a:r>
            <a:r>
              <a:rPr sz="1450" spc="-60" dirty="0">
                <a:latin typeface="Calibri"/>
                <a:cs typeface="Calibri"/>
              </a:rPr>
              <a:t>detectors”,</a:t>
            </a:r>
            <a:r>
              <a:rPr sz="1450" spc="-9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sp>
        <p:nvSpPr>
          <p:cNvPr id="34" name="object 34"/>
          <p:cNvSpPr txBox="1"/>
          <p:nvPr/>
        </p:nvSpPr>
        <p:spPr>
          <a:xfrm>
            <a:off x="10200005" y="6187201"/>
            <a:ext cx="1896745" cy="158115"/>
          </a:xfrm>
          <a:prstGeom prst="rect">
            <a:avLst/>
          </a:prstGeom>
        </p:spPr>
        <p:txBody>
          <a:bodyPr vert="horz" wrap="square" lIns="0" tIns="0" rIns="0" bIns="0" rtlCol="0">
            <a:spAutoFit/>
          </a:bodyPr>
          <a:lstStyle/>
          <a:p>
            <a:pPr marL="12700">
              <a:lnSpc>
                <a:spcPts val="1090"/>
              </a:lnSpc>
            </a:pPr>
            <a:r>
              <a:rPr sz="1050" dirty="0">
                <a:latin typeface="Calibri"/>
                <a:cs typeface="Calibri"/>
              </a:rPr>
              <a:t>Wu</a:t>
            </a:r>
            <a:r>
              <a:rPr sz="1050" spc="-55" dirty="0">
                <a:latin typeface="Calibri"/>
                <a:cs typeface="Calibri"/>
              </a:rPr>
              <a:t> </a:t>
            </a:r>
            <a:r>
              <a:rPr sz="1050" dirty="0">
                <a:latin typeface="Calibri"/>
                <a:cs typeface="Calibri"/>
              </a:rPr>
              <a:t>et</a:t>
            </a:r>
            <a:r>
              <a:rPr sz="1050" spc="85" dirty="0">
                <a:latin typeface="Calibri"/>
                <a:cs typeface="Calibri"/>
              </a:rPr>
              <a:t> </a:t>
            </a:r>
            <a:r>
              <a:rPr sz="1050" dirty="0">
                <a:latin typeface="Calibri"/>
                <a:cs typeface="Calibri"/>
              </a:rPr>
              <a:t>al,</a:t>
            </a:r>
            <a:r>
              <a:rPr sz="1050" spc="-85" dirty="0">
                <a:latin typeface="Calibri"/>
                <a:cs typeface="Calibri"/>
              </a:rPr>
              <a:t> </a:t>
            </a:r>
            <a:r>
              <a:rPr sz="1050" spc="-10" dirty="0">
                <a:latin typeface="Calibri"/>
                <a:cs typeface="Calibri"/>
              </a:rPr>
              <a:t>Detectron2,</a:t>
            </a:r>
            <a:r>
              <a:rPr sz="1050" spc="-85" dirty="0">
                <a:latin typeface="Calibri"/>
                <a:cs typeface="Calibri"/>
              </a:rPr>
              <a:t> </a:t>
            </a:r>
            <a:r>
              <a:rPr sz="1050" dirty="0">
                <a:latin typeface="Calibri"/>
                <a:cs typeface="Calibri"/>
              </a:rPr>
              <a:t>GitHub</a:t>
            </a:r>
            <a:r>
              <a:rPr sz="1050" spc="-25" dirty="0">
                <a:latin typeface="Calibri"/>
                <a:cs typeface="Calibri"/>
              </a:rPr>
              <a:t> </a:t>
            </a:r>
            <a:r>
              <a:rPr sz="1050" spc="-20" dirty="0">
                <a:latin typeface="Calibri"/>
                <a:cs typeface="Calibri"/>
              </a:rPr>
              <a:t>2019</a:t>
            </a:r>
            <a:endParaRPr sz="1050">
              <a:latin typeface="Calibri"/>
              <a:cs typeface="Calibri"/>
            </a:endParaRPr>
          </a:p>
        </p:txBody>
      </p:sp>
      <p:sp>
        <p:nvSpPr>
          <p:cNvPr id="32" name="object 32"/>
          <p:cNvSpPr txBox="1"/>
          <p:nvPr/>
        </p:nvSpPr>
        <p:spPr>
          <a:xfrm>
            <a:off x="6548755" y="2408109"/>
            <a:ext cx="5065395" cy="2264410"/>
          </a:xfrm>
          <a:prstGeom prst="rect">
            <a:avLst/>
          </a:prstGeom>
        </p:spPr>
        <p:txBody>
          <a:bodyPr vert="horz" wrap="square" lIns="0" tIns="33655" rIns="0" bIns="0" rtlCol="0">
            <a:spAutoFit/>
          </a:bodyPr>
          <a:lstStyle/>
          <a:p>
            <a:pPr marL="358140" indent="-346075">
              <a:lnSpc>
                <a:spcPct val="100000"/>
              </a:lnSpc>
              <a:spcBef>
                <a:spcPts val="265"/>
              </a:spcBef>
              <a:buChar char="-"/>
              <a:tabLst>
                <a:tab pos="358140" algn="l"/>
                <a:tab pos="358775" algn="l"/>
              </a:tabLst>
            </a:pPr>
            <a:r>
              <a:rPr sz="2400" spc="-90" dirty="0">
                <a:latin typeface="Calibri"/>
                <a:cs typeface="Calibri"/>
              </a:rPr>
              <a:t>Train</a:t>
            </a:r>
            <a:r>
              <a:rPr sz="2400" spc="-35" dirty="0">
                <a:latin typeface="Calibri"/>
                <a:cs typeface="Calibri"/>
              </a:rPr>
              <a:t> </a:t>
            </a:r>
            <a:r>
              <a:rPr sz="2400" spc="-10" dirty="0">
                <a:latin typeface="Calibri"/>
                <a:cs typeface="Calibri"/>
              </a:rPr>
              <a:t>longer!</a:t>
            </a:r>
            <a:endParaRPr sz="2400">
              <a:latin typeface="Calibri"/>
              <a:cs typeface="Calibri"/>
            </a:endParaRPr>
          </a:p>
          <a:p>
            <a:pPr marL="358140" marR="5080" indent="-346075">
              <a:lnSpc>
                <a:spcPct val="100000"/>
              </a:lnSpc>
              <a:spcBef>
                <a:spcPts val="165"/>
              </a:spcBef>
              <a:buChar char="-"/>
              <a:tabLst>
                <a:tab pos="358140" algn="l"/>
                <a:tab pos="358775" algn="l"/>
              </a:tabLst>
            </a:pPr>
            <a:r>
              <a:rPr sz="2400" dirty="0">
                <a:latin typeface="Calibri"/>
                <a:cs typeface="Calibri"/>
              </a:rPr>
              <a:t>Multiscale</a:t>
            </a:r>
            <a:r>
              <a:rPr sz="2400" spc="-175" dirty="0">
                <a:latin typeface="Calibri"/>
                <a:cs typeface="Calibri"/>
              </a:rPr>
              <a:t> </a:t>
            </a:r>
            <a:r>
              <a:rPr sz="2400" dirty="0">
                <a:latin typeface="Calibri"/>
                <a:cs typeface="Calibri"/>
              </a:rPr>
              <a:t>backbone:</a:t>
            </a:r>
            <a:r>
              <a:rPr sz="2400" spc="-60" dirty="0">
                <a:latin typeface="Calibri"/>
                <a:cs typeface="Calibri"/>
              </a:rPr>
              <a:t> </a:t>
            </a:r>
            <a:r>
              <a:rPr sz="2400" spc="-10" dirty="0">
                <a:latin typeface="Calibri"/>
                <a:cs typeface="Calibri"/>
              </a:rPr>
              <a:t>Feature</a:t>
            </a:r>
            <a:r>
              <a:rPr sz="2400" spc="-175" dirty="0">
                <a:latin typeface="Calibri"/>
                <a:cs typeface="Calibri"/>
              </a:rPr>
              <a:t> </a:t>
            </a:r>
            <a:r>
              <a:rPr sz="2400" spc="-10" dirty="0">
                <a:latin typeface="Calibri"/>
                <a:cs typeface="Calibri"/>
              </a:rPr>
              <a:t>Pyramid Networks</a:t>
            </a:r>
            <a:endParaRPr sz="2400">
              <a:latin typeface="Calibri"/>
              <a:cs typeface="Calibri"/>
            </a:endParaRPr>
          </a:p>
          <a:p>
            <a:pPr marL="358140" indent="-346075">
              <a:lnSpc>
                <a:spcPts val="2845"/>
              </a:lnSpc>
              <a:spcBef>
                <a:spcPts val="5"/>
              </a:spcBef>
              <a:buChar char="-"/>
              <a:tabLst>
                <a:tab pos="358140" algn="l"/>
                <a:tab pos="358775" algn="l"/>
              </a:tabLst>
            </a:pPr>
            <a:r>
              <a:rPr sz="2400" spc="-10" dirty="0">
                <a:latin typeface="Calibri"/>
                <a:cs typeface="Calibri"/>
              </a:rPr>
              <a:t>Better</a:t>
            </a:r>
            <a:r>
              <a:rPr sz="2400" spc="-145" dirty="0">
                <a:latin typeface="Calibri"/>
                <a:cs typeface="Calibri"/>
              </a:rPr>
              <a:t> </a:t>
            </a:r>
            <a:r>
              <a:rPr sz="2400" dirty="0">
                <a:latin typeface="Calibri"/>
                <a:cs typeface="Calibri"/>
              </a:rPr>
              <a:t>backbone:</a:t>
            </a:r>
            <a:r>
              <a:rPr sz="2400" spc="-80" dirty="0">
                <a:latin typeface="Calibri"/>
                <a:cs typeface="Calibri"/>
              </a:rPr>
              <a:t> </a:t>
            </a:r>
            <a:r>
              <a:rPr sz="2400" spc="-10" dirty="0">
                <a:latin typeface="Calibri"/>
                <a:cs typeface="Calibri"/>
              </a:rPr>
              <a:t>ResNeXt</a:t>
            </a:r>
            <a:endParaRPr sz="2400">
              <a:latin typeface="Calibri"/>
              <a:cs typeface="Calibri"/>
            </a:endParaRPr>
          </a:p>
          <a:p>
            <a:pPr marL="358140" indent="-346075">
              <a:lnSpc>
                <a:spcPts val="2845"/>
              </a:lnSpc>
              <a:buChar char="-"/>
              <a:tabLst>
                <a:tab pos="358140" algn="l"/>
                <a:tab pos="358775" algn="l"/>
              </a:tabLst>
            </a:pPr>
            <a:r>
              <a:rPr sz="2400" dirty="0">
                <a:latin typeface="Calibri"/>
                <a:cs typeface="Calibri"/>
              </a:rPr>
              <a:t>Single-</a:t>
            </a:r>
            <a:r>
              <a:rPr sz="2400" spc="-10" dirty="0">
                <a:latin typeface="Calibri"/>
                <a:cs typeface="Calibri"/>
              </a:rPr>
              <a:t>Stage</a:t>
            </a:r>
            <a:r>
              <a:rPr sz="2400" spc="-204" dirty="0">
                <a:latin typeface="Calibri"/>
                <a:cs typeface="Calibri"/>
              </a:rPr>
              <a:t> </a:t>
            </a:r>
            <a:r>
              <a:rPr sz="2400" dirty="0">
                <a:latin typeface="Calibri"/>
                <a:cs typeface="Calibri"/>
              </a:rPr>
              <a:t>methods</a:t>
            </a:r>
            <a:r>
              <a:rPr sz="2400" spc="-90" dirty="0">
                <a:latin typeface="Calibri"/>
                <a:cs typeface="Calibri"/>
              </a:rPr>
              <a:t> </a:t>
            </a:r>
            <a:r>
              <a:rPr sz="2400" dirty="0">
                <a:latin typeface="Calibri"/>
                <a:cs typeface="Calibri"/>
              </a:rPr>
              <a:t>have</a:t>
            </a:r>
            <a:r>
              <a:rPr sz="2400" spc="-95" dirty="0">
                <a:latin typeface="Calibri"/>
                <a:cs typeface="Calibri"/>
              </a:rPr>
              <a:t> </a:t>
            </a:r>
            <a:r>
              <a:rPr sz="2400" spc="-10" dirty="0">
                <a:latin typeface="Calibri"/>
                <a:cs typeface="Calibri"/>
              </a:rPr>
              <a:t>improved</a:t>
            </a:r>
            <a:endParaRPr sz="2400">
              <a:latin typeface="Calibri"/>
              <a:cs typeface="Calibri"/>
            </a:endParaRPr>
          </a:p>
          <a:p>
            <a:pPr marL="358140" indent="-346075">
              <a:lnSpc>
                <a:spcPct val="100000"/>
              </a:lnSpc>
              <a:spcBef>
                <a:spcPts val="85"/>
              </a:spcBef>
              <a:buChar char="-"/>
              <a:tabLst>
                <a:tab pos="358140" algn="l"/>
                <a:tab pos="358775" algn="l"/>
              </a:tabLst>
            </a:pPr>
            <a:r>
              <a:rPr sz="2400" spc="-30" dirty="0">
                <a:latin typeface="Calibri"/>
                <a:cs typeface="Calibri"/>
              </a:rPr>
              <a:t>Very</a:t>
            </a:r>
            <a:r>
              <a:rPr sz="2400" spc="-125" dirty="0">
                <a:latin typeface="Calibri"/>
                <a:cs typeface="Calibri"/>
              </a:rPr>
              <a:t> </a:t>
            </a:r>
            <a:r>
              <a:rPr sz="2400" dirty="0">
                <a:latin typeface="Calibri"/>
                <a:cs typeface="Calibri"/>
              </a:rPr>
              <a:t>big</a:t>
            </a:r>
            <a:r>
              <a:rPr sz="2400" spc="-80" dirty="0">
                <a:latin typeface="Calibri"/>
                <a:cs typeface="Calibri"/>
              </a:rPr>
              <a:t> </a:t>
            </a:r>
            <a:r>
              <a:rPr sz="2400" dirty="0">
                <a:latin typeface="Calibri"/>
                <a:cs typeface="Calibri"/>
              </a:rPr>
              <a:t>models</a:t>
            </a:r>
            <a:r>
              <a:rPr sz="2400" spc="-120" dirty="0">
                <a:latin typeface="Calibri"/>
                <a:cs typeface="Calibri"/>
              </a:rPr>
              <a:t> </a:t>
            </a:r>
            <a:r>
              <a:rPr sz="2400" dirty="0">
                <a:latin typeface="Calibri"/>
                <a:cs typeface="Calibri"/>
              </a:rPr>
              <a:t>work</a:t>
            </a:r>
            <a:r>
              <a:rPr sz="2400" spc="-35" dirty="0">
                <a:latin typeface="Calibri"/>
                <a:cs typeface="Calibri"/>
              </a:rPr>
              <a:t> </a:t>
            </a:r>
            <a:r>
              <a:rPr sz="2400" spc="-10" dirty="0">
                <a:latin typeface="Calibri"/>
                <a:cs typeface="Calibri"/>
              </a:rPr>
              <a:t>better</a:t>
            </a:r>
            <a:endParaRPr sz="2400">
              <a:latin typeface="Calibri"/>
              <a:cs typeface="Calibri"/>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262572"/>
            <a:ext cx="7886700" cy="697230"/>
          </a:xfrm>
          <a:prstGeom prst="rect">
            <a:avLst/>
          </a:prstGeom>
        </p:spPr>
        <p:txBody>
          <a:bodyPr vert="horz" wrap="square" lIns="0" tIns="13335" rIns="0" bIns="0" rtlCol="0">
            <a:spAutoFit/>
          </a:bodyPr>
          <a:lstStyle/>
          <a:p>
            <a:pPr marL="12700">
              <a:lnSpc>
                <a:spcPct val="100000"/>
              </a:lnSpc>
              <a:spcBef>
                <a:spcPts val="105"/>
              </a:spcBef>
            </a:pPr>
            <a:r>
              <a:rPr dirty="0"/>
              <a:t>Object</a:t>
            </a:r>
            <a:r>
              <a:rPr spc="-70" dirty="0"/>
              <a:t> </a:t>
            </a:r>
            <a:r>
              <a:rPr spc="-10" dirty="0"/>
              <a:t>Detection:</a:t>
            </a:r>
            <a:r>
              <a:rPr spc="-70" dirty="0"/>
              <a:t> </a:t>
            </a:r>
            <a:r>
              <a:rPr dirty="0"/>
              <a:t>Lots of</a:t>
            </a:r>
            <a:r>
              <a:rPr spc="-90" dirty="0"/>
              <a:t> </a:t>
            </a:r>
            <a:r>
              <a:rPr spc="-10" dirty="0"/>
              <a:t>variables!</a:t>
            </a:r>
          </a:p>
        </p:txBody>
      </p:sp>
      <p:grpSp>
        <p:nvGrpSpPr>
          <p:cNvPr id="3" name="object 3"/>
          <p:cNvGrpSpPr/>
          <p:nvPr/>
        </p:nvGrpSpPr>
        <p:grpSpPr>
          <a:xfrm>
            <a:off x="335279" y="1065491"/>
            <a:ext cx="5740400" cy="4939665"/>
            <a:chOff x="335279" y="1065491"/>
            <a:chExt cx="5740400" cy="4939665"/>
          </a:xfrm>
        </p:grpSpPr>
        <p:pic>
          <p:nvPicPr>
            <p:cNvPr id="4" name="object 4"/>
            <p:cNvPicPr/>
            <p:nvPr/>
          </p:nvPicPr>
          <p:blipFill>
            <a:blip r:embed="rId2" cstate="print"/>
            <a:stretch>
              <a:fillRect/>
            </a:stretch>
          </p:blipFill>
          <p:spPr>
            <a:xfrm>
              <a:off x="335279" y="2580640"/>
              <a:ext cx="5740400" cy="3423920"/>
            </a:xfrm>
            <a:prstGeom prst="rect">
              <a:avLst/>
            </a:prstGeom>
          </p:spPr>
        </p:pic>
        <p:sp>
          <p:nvSpPr>
            <p:cNvPr id="5" name="object 5"/>
            <p:cNvSpPr/>
            <p:nvPr/>
          </p:nvSpPr>
          <p:spPr>
            <a:xfrm>
              <a:off x="701039" y="2103081"/>
              <a:ext cx="1036319" cy="528320"/>
            </a:xfrm>
            <a:custGeom>
              <a:avLst/>
              <a:gdLst/>
              <a:ahLst/>
              <a:cxnLst/>
              <a:rect l="l" t="t" r="r" b="b"/>
              <a:pathLst>
                <a:path w="1036319" h="528319">
                  <a:moveTo>
                    <a:pt x="1036281" y="0"/>
                  </a:moveTo>
                  <a:lnTo>
                    <a:pt x="0" y="0"/>
                  </a:lnTo>
                  <a:lnTo>
                    <a:pt x="0" y="528231"/>
                  </a:lnTo>
                  <a:lnTo>
                    <a:pt x="1036281" y="528231"/>
                  </a:lnTo>
                  <a:lnTo>
                    <a:pt x="1036281" y="0"/>
                  </a:lnTo>
                  <a:close/>
                </a:path>
              </a:pathLst>
            </a:custGeom>
            <a:solidFill>
              <a:srgbClr val="D9D9D9"/>
            </a:solidFill>
          </p:spPr>
          <p:txBody>
            <a:bodyPr wrap="square" lIns="0" tIns="0" rIns="0" bIns="0" rtlCol="0"/>
            <a:lstStyle/>
            <a:p>
              <a:endParaRPr/>
            </a:p>
          </p:txBody>
        </p:sp>
        <p:sp>
          <p:nvSpPr>
            <p:cNvPr id="6" name="object 6"/>
            <p:cNvSpPr/>
            <p:nvPr/>
          </p:nvSpPr>
          <p:spPr>
            <a:xfrm>
              <a:off x="706120" y="2108161"/>
              <a:ext cx="1036319" cy="528320"/>
            </a:xfrm>
            <a:custGeom>
              <a:avLst/>
              <a:gdLst/>
              <a:ahLst/>
              <a:cxnLst/>
              <a:rect l="l" t="t" r="r" b="b"/>
              <a:pathLst>
                <a:path w="1036319" h="528319">
                  <a:moveTo>
                    <a:pt x="0" y="528231"/>
                  </a:moveTo>
                  <a:lnTo>
                    <a:pt x="1036281" y="528231"/>
                  </a:lnTo>
                  <a:lnTo>
                    <a:pt x="1036281" y="0"/>
                  </a:lnTo>
                  <a:lnTo>
                    <a:pt x="0" y="0"/>
                  </a:lnTo>
                  <a:lnTo>
                    <a:pt x="0" y="528231"/>
                  </a:lnTo>
                  <a:close/>
                </a:path>
              </a:pathLst>
            </a:custGeom>
            <a:ln w="12699">
              <a:solidFill>
                <a:srgbClr val="FFFFFF"/>
              </a:solidFill>
            </a:ln>
          </p:spPr>
          <p:txBody>
            <a:bodyPr wrap="square" lIns="0" tIns="0" rIns="0" bIns="0" rtlCol="0"/>
            <a:lstStyle/>
            <a:p>
              <a:endParaRPr/>
            </a:p>
          </p:txBody>
        </p:sp>
        <p:sp>
          <p:nvSpPr>
            <p:cNvPr id="7" name="object 7"/>
            <p:cNvSpPr/>
            <p:nvPr/>
          </p:nvSpPr>
          <p:spPr>
            <a:xfrm>
              <a:off x="701039" y="1584921"/>
              <a:ext cx="1036319" cy="518159"/>
            </a:xfrm>
            <a:custGeom>
              <a:avLst/>
              <a:gdLst/>
              <a:ahLst/>
              <a:cxnLst/>
              <a:rect l="l" t="t" r="r" b="b"/>
              <a:pathLst>
                <a:path w="1036319" h="518160">
                  <a:moveTo>
                    <a:pt x="1036281" y="0"/>
                  </a:moveTo>
                  <a:lnTo>
                    <a:pt x="0" y="0"/>
                  </a:lnTo>
                  <a:lnTo>
                    <a:pt x="0" y="518071"/>
                  </a:lnTo>
                  <a:lnTo>
                    <a:pt x="1036281" y="518071"/>
                  </a:lnTo>
                  <a:lnTo>
                    <a:pt x="1036281" y="0"/>
                  </a:lnTo>
                  <a:close/>
                </a:path>
              </a:pathLst>
            </a:custGeom>
            <a:solidFill>
              <a:srgbClr val="D9D9D9"/>
            </a:solidFill>
          </p:spPr>
          <p:txBody>
            <a:bodyPr wrap="square" lIns="0" tIns="0" rIns="0" bIns="0" rtlCol="0"/>
            <a:lstStyle/>
            <a:p>
              <a:endParaRPr/>
            </a:p>
          </p:txBody>
        </p:sp>
        <p:sp>
          <p:nvSpPr>
            <p:cNvPr id="8" name="object 8"/>
            <p:cNvSpPr/>
            <p:nvPr/>
          </p:nvSpPr>
          <p:spPr>
            <a:xfrm>
              <a:off x="706120" y="1590001"/>
              <a:ext cx="1036319" cy="518159"/>
            </a:xfrm>
            <a:custGeom>
              <a:avLst/>
              <a:gdLst/>
              <a:ahLst/>
              <a:cxnLst/>
              <a:rect l="l" t="t" r="r" b="b"/>
              <a:pathLst>
                <a:path w="1036319" h="518160">
                  <a:moveTo>
                    <a:pt x="0" y="518071"/>
                  </a:moveTo>
                  <a:lnTo>
                    <a:pt x="1036281" y="518071"/>
                  </a:lnTo>
                  <a:lnTo>
                    <a:pt x="1036281" y="0"/>
                  </a:lnTo>
                  <a:lnTo>
                    <a:pt x="0" y="0"/>
                  </a:lnTo>
                  <a:lnTo>
                    <a:pt x="0" y="518071"/>
                  </a:lnTo>
                  <a:close/>
                </a:path>
              </a:pathLst>
            </a:custGeom>
            <a:ln w="12699">
              <a:solidFill>
                <a:srgbClr val="FFFFFF"/>
              </a:solidFill>
            </a:ln>
          </p:spPr>
          <p:txBody>
            <a:bodyPr wrap="square" lIns="0" tIns="0" rIns="0" bIns="0" rtlCol="0"/>
            <a:lstStyle/>
            <a:p>
              <a:endParaRPr/>
            </a:p>
          </p:txBody>
        </p:sp>
        <p:sp>
          <p:nvSpPr>
            <p:cNvPr id="9" name="object 9"/>
            <p:cNvSpPr/>
            <p:nvPr/>
          </p:nvSpPr>
          <p:spPr>
            <a:xfrm>
              <a:off x="701039" y="1066761"/>
              <a:ext cx="1036319" cy="518159"/>
            </a:xfrm>
            <a:custGeom>
              <a:avLst/>
              <a:gdLst/>
              <a:ahLst/>
              <a:cxnLst/>
              <a:rect l="l" t="t" r="r" b="b"/>
              <a:pathLst>
                <a:path w="1036319" h="518159">
                  <a:moveTo>
                    <a:pt x="1036281" y="0"/>
                  </a:moveTo>
                  <a:lnTo>
                    <a:pt x="0" y="0"/>
                  </a:lnTo>
                  <a:lnTo>
                    <a:pt x="0" y="518071"/>
                  </a:lnTo>
                  <a:lnTo>
                    <a:pt x="1036281" y="518071"/>
                  </a:lnTo>
                  <a:lnTo>
                    <a:pt x="1036281" y="0"/>
                  </a:lnTo>
                  <a:close/>
                </a:path>
              </a:pathLst>
            </a:custGeom>
            <a:solidFill>
              <a:srgbClr val="D9D9D9"/>
            </a:solidFill>
          </p:spPr>
          <p:txBody>
            <a:bodyPr wrap="square" lIns="0" tIns="0" rIns="0" bIns="0" rtlCol="0"/>
            <a:lstStyle/>
            <a:p>
              <a:endParaRPr/>
            </a:p>
          </p:txBody>
        </p:sp>
        <p:sp>
          <p:nvSpPr>
            <p:cNvPr id="10" name="object 10"/>
            <p:cNvSpPr/>
            <p:nvPr/>
          </p:nvSpPr>
          <p:spPr>
            <a:xfrm>
              <a:off x="706120" y="1071841"/>
              <a:ext cx="1036319" cy="518159"/>
            </a:xfrm>
            <a:custGeom>
              <a:avLst/>
              <a:gdLst/>
              <a:ahLst/>
              <a:cxnLst/>
              <a:rect l="l" t="t" r="r" b="b"/>
              <a:pathLst>
                <a:path w="1036319" h="518159">
                  <a:moveTo>
                    <a:pt x="0" y="518071"/>
                  </a:moveTo>
                  <a:lnTo>
                    <a:pt x="1036281" y="518071"/>
                  </a:lnTo>
                  <a:lnTo>
                    <a:pt x="1036281" y="0"/>
                  </a:lnTo>
                  <a:lnTo>
                    <a:pt x="0" y="0"/>
                  </a:lnTo>
                  <a:lnTo>
                    <a:pt x="0" y="518071"/>
                  </a:lnTo>
                  <a:close/>
                </a:path>
              </a:pathLst>
            </a:custGeom>
            <a:ln w="12699">
              <a:solidFill>
                <a:srgbClr val="FFFFFF"/>
              </a:solidFill>
            </a:ln>
          </p:spPr>
          <p:txBody>
            <a:bodyPr wrap="square" lIns="0" tIns="0" rIns="0" bIns="0" rtlCol="0"/>
            <a:lstStyle/>
            <a:p>
              <a:endParaRPr/>
            </a:p>
          </p:txBody>
        </p:sp>
        <p:sp>
          <p:nvSpPr>
            <p:cNvPr id="11" name="object 11"/>
            <p:cNvSpPr/>
            <p:nvPr/>
          </p:nvSpPr>
          <p:spPr>
            <a:xfrm>
              <a:off x="1737360" y="2103081"/>
              <a:ext cx="1046480" cy="528320"/>
            </a:xfrm>
            <a:custGeom>
              <a:avLst/>
              <a:gdLst/>
              <a:ahLst/>
              <a:cxnLst/>
              <a:rect l="l" t="t" r="r" b="b"/>
              <a:pathLst>
                <a:path w="1046480" h="528319">
                  <a:moveTo>
                    <a:pt x="1046441" y="0"/>
                  </a:moveTo>
                  <a:lnTo>
                    <a:pt x="0" y="0"/>
                  </a:lnTo>
                  <a:lnTo>
                    <a:pt x="0" y="528231"/>
                  </a:lnTo>
                  <a:lnTo>
                    <a:pt x="1046441" y="528231"/>
                  </a:lnTo>
                  <a:lnTo>
                    <a:pt x="1046441" y="0"/>
                  </a:lnTo>
                  <a:close/>
                </a:path>
              </a:pathLst>
            </a:custGeom>
            <a:solidFill>
              <a:srgbClr val="D9D9D9"/>
            </a:solidFill>
          </p:spPr>
          <p:txBody>
            <a:bodyPr wrap="square" lIns="0" tIns="0" rIns="0" bIns="0" rtlCol="0"/>
            <a:lstStyle/>
            <a:p>
              <a:endParaRPr/>
            </a:p>
          </p:txBody>
        </p:sp>
        <p:sp>
          <p:nvSpPr>
            <p:cNvPr id="12" name="object 12"/>
            <p:cNvSpPr/>
            <p:nvPr/>
          </p:nvSpPr>
          <p:spPr>
            <a:xfrm>
              <a:off x="1742440" y="2108161"/>
              <a:ext cx="1046480" cy="528320"/>
            </a:xfrm>
            <a:custGeom>
              <a:avLst/>
              <a:gdLst/>
              <a:ahLst/>
              <a:cxnLst/>
              <a:rect l="l" t="t" r="r" b="b"/>
              <a:pathLst>
                <a:path w="1046480" h="528319">
                  <a:moveTo>
                    <a:pt x="0" y="528231"/>
                  </a:moveTo>
                  <a:lnTo>
                    <a:pt x="1046441" y="528231"/>
                  </a:lnTo>
                  <a:lnTo>
                    <a:pt x="1046441" y="0"/>
                  </a:lnTo>
                  <a:lnTo>
                    <a:pt x="0" y="0"/>
                  </a:lnTo>
                  <a:lnTo>
                    <a:pt x="0" y="528231"/>
                  </a:lnTo>
                  <a:close/>
                </a:path>
              </a:pathLst>
            </a:custGeom>
            <a:ln w="12700">
              <a:solidFill>
                <a:srgbClr val="FFFFFF"/>
              </a:solidFill>
            </a:ln>
          </p:spPr>
          <p:txBody>
            <a:bodyPr wrap="square" lIns="0" tIns="0" rIns="0" bIns="0" rtlCol="0"/>
            <a:lstStyle/>
            <a:p>
              <a:endParaRPr/>
            </a:p>
          </p:txBody>
        </p:sp>
        <p:sp>
          <p:nvSpPr>
            <p:cNvPr id="13" name="object 13"/>
            <p:cNvSpPr/>
            <p:nvPr/>
          </p:nvSpPr>
          <p:spPr>
            <a:xfrm>
              <a:off x="1737360" y="1584921"/>
              <a:ext cx="1046480" cy="518159"/>
            </a:xfrm>
            <a:custGeom>
              <a:avLst/>
              <a:gdLst/>
              <a:ahLst/>
              <a:cxnLst/>
              <a:rect l="l" t="t" r="r" b="b"/>
              <a:pathLst>
                <a:path w="1046480" h="518160">
                  <a:moveTo>
                    <a:pt x="1046441" y="0"/>
                  </a:moveTo>
                  <a:lnTo>
                    <a:pt x="0" y="0"/>
                  </a:lnTo>
                  <a:lnTo>
                    <a:pt x="0" y="518071"/>
                  </a:lnTo>
                  <a:lnTo>
                    <a:pt x="1046441" y="518071"/>
                  </a:lnTo>
                  <a:lnTo>
                    <a:pt x="1046441" y="0"/>
                  </a:lnTo>
                  <a:close/>
                </a:path>
              </a:pathLst>
            </a:custGeom>
            <a:solidFill>
              <a:srgbClr val="D9D9D9"/>
            </a:solidFill>
          </p:spPr>
          <p:txBody>
            <a:bodyPr wrap="square" lIns="0" tIns="0" rIns="0" bIns="0" rtlCol="0"/>
            <a:lstStyle/>
            <a:p>
              <a:endParaRPr/>
            </a:p>
          </p:txBody>
        </p:sp>
        <p:sp>
          <p:nvSpPr>
            <p:cNvPr id="14" name="object 14"/>
            <p:cNvSpPr/>
            <p:nvPr/>
          </p:nvSpPr>
          <p:spPr>
            <a:xfrm>
              <a:off x="1742440" y="1590001"/>
              <a:ext cx="1046480" cy="518159"/>
            </a:xfrm>
            <a:custGeom>
              <a:avLst/>
              <a:gdLst/>
              <a:ahLst/>
              <a:cxnLst/>
              <a:rect l="l" t="t" r="r" b="b"/>
              <a:pathLst>
                <a:path w="1046480" h="518160">
                  <a:moveTo>
                    <a:pt x="0" y="518071"/>
                  </a:moveTo>
                  <a:lnTo>
                    <a:pt x="1046441" y="518071"/>
                  </a:lnTo>
                  <a:lnTo>
                    <a:pt x="1046441" y="0"/>
                  </a:lnTo>
                  <a:lnTo>
                    <a:pt x="0" y="0"/>
                  </a:lnTo>
                  <a:lnTo>
                    <a:pt x="0" y="518071"/>
                  </a:lnTo>
                  <a:close/>
                </a:path>
              </a:pathLst>
            </a:custGeom>
            <a:ln w="12699">
              <a:solidFill>
                <a:srgbClr val="FFFFFF"/>
              </a:solidFill>
            </a:ln>
          </p:spPr>
          <p:txBody>
            <a:bodyPr wrap="square" lIns="0" tIns="0" rIns="0" bIns="0" rtlCol="0"/>
            <a:lstStyle/>
            <a:p>
              <a:endParaRPr/>
            </a:p>
          </p:txBody>
        </p:sp>
        <p:sp>
          <p:nvSpPr>
            <p:cNvPr id="15" name="object 15"/>
            <p:cNvSpPr/>
            <p:nvPr/>
          </p:nvSpPr>
          <p:spPr>
            <a:xfrm>
              <a:off x="1737360" y="1066761"/>
              <a:ext cx="1046480" cy="518159"/>
            </a:xfrm>
            <a:custGeom>
              <a:avLst/>
              <a:gdLst/>
              <a:ahLst/>
              <a:cxnLst/>
              <a:rect l="l" t="t" r="r" b="b"/>
              <a:pathLst>
                <a:path w="1046480" h="518159">
                  <a:moveTo>
                    <a:pt x="1046441" y="0"/>
                  </a:moveTo>
                  <a:lnTo>
                    <a:pt x="0" y="0"/>
                  </a:lnTo>
                  <a:lnTo>
                    <a:pt x="0" y="518071"/>
                  </a:lnTo>
                  <a:lnTo>
                    <a:pt x="1046441" y="518071"/>
                  </a:lnTo>
                  <a:lnTo>
                    <a:pt x="1046441" y="0"/>
                  </a:lnTo>
                  <a:close/>
                </a:path>
              </a:pathLst>
            </a:custGeom>
            <a:solidFill>
              <a:srgbClr val="D9D9D9"/>
            </a:solidFill>
          </p:spPr>
          <p:txBody>
            <a:bodyPr wrap="square" lIns="0" tIns="0" rIns="0" bIns="0" rtlCol="0"/>
            <a:lstStyle/>
            <a:p>
              <a:endParaRPr/>
            </a:p>
          </p:txBody>
        </p:sp>
        <p:sp>
          <p:nvSpPr>
            <p:cNvPr id="16" name="object 16"/>
            <p:cNvSpPr/>
            <p:nvPr/>
          </p:nvSpPr>
          <p:spPr>
            <a:xfrm>
              <a:off x="1742440" y="1071841"/>
              <a:ext cx="1046480" cy="518159"/>
            </a:xfrm>
            <a:custGeom>
              <a:avLst/>
              <a:gdLst/>
              <a:ahLst/>
              <a:cxnLst/>
              <a:rect l="l" t="t" r="r" b="b"/>
              <a:pathLst>
                <a:path w="1046480" h="518159">
                  <a:moveTo>
                    <a:pt x="0" y="518071"/>
                  </a:moveTo>
                  <a:lnTo>
                    <a:pt x="1046441" y="518071"/>
                  </a:lnTo>
                  <a:lnTo>
                    <a:pt x="1046441" y="0"/>
                  </a:lnTo>
                  <a:lnTo>
                    <a:pt x="0" y="0"/>
                  </a:lnTo>
                  <a:lnTo>
                    <a:pt x="0" y="518071"/>
                  </a:lnTo>
                  <a:close/>
                </a:path>
              </a:pathLst>
            </a:custGeom>
            <a:ln w="12699">
              <a:solidFill>
                <a:srgbClr val="FFFFFF"/>
              </a:solidFill>
            </a:ln>
          </p:spPr>
          <p:txBody>
            <a:bodyPr wrap="square" lIns="0" tIns="0" rIns="0" bIns="0" rtlCol="0"/>
            <a:lstStyle/>
            <a:p>
              <a:endParaRPr/>
            </a:p>
          </p:txBody>
        </p:sp>
        <p:sp>
          <p:nvSpPr>
            <p:cNvPr id="17" name="object 17"/>
            <p:cNvSpPr/>
            <p:nvPr/>
          </p:nvSpPr>
          <p:spPr>
            <a:xfrm>
              <a:off x="2783840" y="2113241"/>
              <a:ext cx="1046480" cy="518159"/>
            </a:xfrm>
            <a:custGeom>
              <a:avLst/>
              <a:gdLst/>
              <a:ahLst/>
              <a:cxnLst/>
              <a:rect l="l" t="t" r="r" b="b"/>
              <a:pathLst>
                <a:path w="1046479" h="518160">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18" name="object 18"/>
            <p:cNvSpPr/>
            <p:nvPr/>
          </p:nvSpPr>
          <p:spPr>
            <a:xfrm>
              <a:off x="2788919" y="2118321"/>
              <a:ext cx="1046480" cy="518159"/>
            </a:xfrm>
            <a:custGeom>
              <a:avLst/>
              <a:gdLst/>
              <a:ahLst/>
              <a:cxnLst/>
              <a:rect l="l" t="t" r="r" b="b"/>
              <a:pathLst>
                <a:path w="1046479" h="518160">
                  <a:moveTo>
                    <a:pt x="0" y="518071"/>
                  </a:moveTo>
                  <a:lnTo>
                    <a:pt x="1046454" y="518071"/>
                  </a:lnTo>
                  <a:lnTo>
                    <a:pt x="1046454" y="0"/>
                  </a:lnTo>
                  <a:lnTo>
                    <a:pt x="0" y="0"/>
                  </a:lnTo>
                  <a:lnTo>
                    <a:pt x="0" y="518071"/>
                  </a:lnTo>
                  <a:close/>
                </a:path>
              </a:pathLst>
            </a:custGeom>
            <a:ln w="12700">
              <a:solidFill>
                <a:srgbClr val="FFFFFF"/>
              </a:solidFill>
            </a:ln>
          </p:spPr>
          <p:txBody>
            <a:bodyPr wrap="square" lIns="0" tIns="0" rIns="0" bIns="0" rtlCol="0"/>
            <a:lstStyle/>
            <a:p>
              <a:endParaRPr/>
            </a:p>
          </p:txBody>
        </p:sp>
        <p:sp>
          <p:nvSpPr>
            <p:cNvPr id="19" name="object 19"/>
            <p:cNvSpPr/>
            <p:nvPr/>
          </p:nvSpPr>
          <p:spPr>
            <a:xfrm>
              <a:off x="2783840" y="1584921"/>
              <a:ext cx="1046480" cy="528320"/>
            </a:xfrm>
            <a:custGeom>
              <a:avLst/>
              <a:gdLst/>
              <a:ahLst/>
              <a:cxnLst/>
              <a:rect l="l" t="t" r="r" b="b"/>
              <a:pathLst>
                <a:path w="1046479" h="528319">
                  <a:moveTo>
                    <a:pt x="1046454" y="0"/>
                  </a:moveTo>
                  <a:lnTo>
                    <a:pt x="0" y="0"/>
                  </a:lnTo>
                  <a:lnTo>
                    <a:pt x="0" y="528231"/>
                  </a:lnTo>
                  <a:lnTo>
                    <a:pt x="1046454" y="528231"/>
                  </a:lnTo>
                  <a:lnTo>
                    <a:pt x="1046454" y="0"/>
                  </a:lnTo>
                  <a:close/>
                </a:path>
              </a:pathLst>
            </a:custGeom>
            <a:solidFill>
              <a:srgbClr val="D9D9D9"/>
            </a:solidFill>
          </p:spPr>
          <p:txBody>
            <a:bodyPr wrap="square" lIns="0" tIns="0" rIns="0" bIns="0" rtlCol="0"/>
            <a:lstStyle/>
            <a:p>
              <a:endParaRPr/>
            </a:p>
          </p:txBody>
        </p:sp>
        <p:sp>
          <p:nvSpPr>
            <p:cNvPr id="20" name="object 20"/>
            <p:cNvSpPr/>
            <p:nvPr/>
          </p:nvSpPr>
          <p:spPr>
            <a:xfrm>
              <a:off x="2788919" y="1590001"/>
              <a:ext cx="1046480" cy="528320"/>
            </a:xfrm>
            <a:custGeom>
              <a:avLst/>
              <a:gdLst/>
              <a:ahLst/>
              <a:cxnLst/>
              <a:rect l="l" t="t" r="r" b="b"/>
              <a:pathLst>
                <a:path w="1046479" h="528319">
                  <a:moveTo>
                    <a:pt x="0" y="528231"/>
                  </a:moveTo>
                  <a:lnTo>
                    <a:pt x="1046454" y="528231"/>
                  </a:lnTo>
                  <a:lnTo>
                    <a:pt x="1046454" y="0"/>
                  </a:lnTo>
                  <a:lnTo>
                    <a:pt x="0" y="0"/>
                  </a:lnTo>
                  <a:lnTo>
                    <a:pt x="0" y="528231"/>
                  </a:lnTo>
                  <a:close/>
                </a:path>
              </a:pathLst>
            </a:custGeom>
            <a:ln w="12700">
              <a:solidFill>
                <a:srgbClr val="FFFFFF"/>
              </a:solidFill>
            </a:ln>
          </p:spPr>
          <p:txBody>
            <a:bodyPr wrap="square" lIns="0" tIns="0" rIns="0" bIns="0" rtlCol="0"/>
            <a:lstStyle/>
            <a:p>
              <a:endParaRPr/>
            </a:p>
          </p:txBody>
        </p:sp>
        <p:sp>
          <p:nvSpPr>
            <p:cNvPr id="21" name="object 21"/>
            <p:cNvSpPr/>
            <p:nvPr/>
          </p:nvSpPr>
          <p:spPr>
            <a:xfrm>
              <a:off x="2783840" y="1066761"/>
              <a:ext cx="1046480" cy="518159"/>
            </a:xfrm>
            <a:custGeom>
              <a:avLst/>
              <a:gdLst/>
              <a:ahLst/>
              <a:cxnLst/>
              <a:rect l="l" t="t" r="r" b="b"/>
              <a:pathLst>
                <a:path w="1046479" h="518159">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22" name="object 22"/>
            <p:cNvSpPr/>
            <p:nvPr/>
          </p:nvSpPr>
          <p:spPr>
            <a:xfrm>
              <a:off x="2788919" y="1071841"/>
              <a:ext cx="1046480" cy="518159"/>
            </a:xfrm>
            <a:custGeom>
              <a:avLst/>
              <a:gdLst/>
              <a:ahLst/>
              <a:cxnLst/>
              <a:rect l="l" t="t" r="r" b="b"/>
              <a:pathLst>
                <a:path w="1046479" h="518159">
                  <a:moveTo>
                    <a:pt x="0" y="518071"/>
                  </a:moveTo>
                  <a:lnTo>
                    <a:pt x="1046454" y="518071"/>
                  </a:lnTo>
                  <a:lnTo>
                    <a:pt x="1046454" y="0"/>
                  </a:lnTo>
                  <a:lnTo>
                    <a:pt x="0" y="0"/>
                  </a:lnTo>
                  <a:lnTo>
                    <a:pt x="0" y="518071"/>
                  </a:lnTo>
                  <a:close/>
                </a:path>
              </a:pathLst>
            </a:custGeom>
            <a:ln w="12700">
              <a:solidFill>
                <a:srgbClr val="FFFFFF"/>
              </a:solidFill>
            </a:ln>
          </p:spPr>
          <p:txBody>
            <a:bodyPr wrap="square" lIns="0" tIns="0" rIns="0" bIns="0" rtlCol="0"/>
            <a:lstStyle/>
            <a:p>
              <a:endParaRPr/>
            </a:p>
          </p:txBody>
        </p:sp>
        <p:sp>
          <p:nvSpPr>
            <p:cNvPr id="23" name="object 23"/>
            <p:cNvSpPr/>
            <p:nvPr/>
          </p:nvSpPr>
          <p:spPr>
            <a:xfrm>
              <a:off x="3830320" y="2103081"/>
              <a:ext cx="1036319" cy="528320"/>
            </a:xfrm>
            <a:custGeom>
              <a:avLst/>
              <a:gdLst/>
              <a:ahLst/>
              <a:cxnLst/>
              <a:rect l="l" t="t" r="r" b="b"/>
              <a:pathLst>
                <a:path w="1036320" h="528319">
                  <a:moveTo>
                    <a:pt x="1036294" y="0"/>
                  </a:moveTo>
                  <a:lnTo>
                    <a:pt x="0" y="0"/>
                  </a:lnTo>
                  <a:lnTo>
                    <a:pt x="0" y="528231"/>
                  </a:lnTo>
                  <a:lnTo>
                    <a:pt x="1036294" y="528231"/>
                  </a:lnTo>
                  <a:lnTo>
                    <a:pt x="1036294" y="0"/>
                  </a:lnTo>
                  <a:close/>
                </a:path>
              </a:pathLst>
            </a:custGeom>
            <a:solidFill>
              <a:srgbClr val="D9D9D9"/>
            </a:solidFill>
          </p:spPr>
          <p:txBody>
            <a:bodyPr wrap="square" lIns="0" tIns="0" rIns="0" bIns="0" rtlCol="0"/>
            <a:lstStyle/>
            <a:p>
              <a:endParaRPr/>
            </a:p>
          </p:txBody>
        </p:sp>
        <p:sp>
          <p:nvSpPr>
            <p:cNvPr id="24" name="object 24"/>
            <p:cNvSpPr/>
            <p:nvPr/>
          </p:nvSpPr>
          <p:spPr>
            <a:xfrm>
              <a:off x="3835400" y="2108161"/>
              <a:ext cx="1036319" cy="528320"/>
            </a:xfrm>
            <a:custGeom>
              <a:avLst/>
              <a:gdLst/>
              <a:ahLst/>
              <a:cxnLst/>
              <a:rect l="l" t="t" r="r" b="b"/>
              <a:pathLst>
                <a:path w="1036320" h="528319">
                  <a:moveTo>
                    <a:pt x="0" y="528231"/>
                  </a:moveTo>
                  <a:lnTo>
                    <a:pt x="1036294" y="528231"/>
                  </a:lnTo>
                  <a:lnTo>
                    <a:pt x="1036294" y="0"/>
                  </a:lnTo>
                  <a:lnTo>
                    <a:pt x="0" y="0"/>
                  </a:lnTo>
                  <a:lnTo>
                    <a:pt x="0" y="528231"/>
                  </a:lnTo>
                  <a:close/>
                </a:path>
              </a:pathLst>
            </a:custGeom>
            <a:ln w="12700">
              <a:solidFill>
                <a:srgbClr val="FFFFFF"/>
              </a:solidFill>
            </a:ln>
          </p:spPr>
          <p:txBody>
            <a:bodyPr wrap="square" lIns="0" tIns="0" rIns="0" bIns="0" rtlCol="0"/>
            <a:lstStyle/>
            <a:p>
              <a:endParaRPr/>
            </a:p>
          </p:txBody>
        </p:sp>
        <p:sp>
          <p:nvSpPr>
            <p:cNvPr id="25" name="object 25"/>
            <p:cNvSpPr/>
            <p:nvPr/>
          </p:nvSpPr>
          <p:spPr>
            <a:xfrm>
              <a:off x="3830320" y="1584921"/>
              <a:ext cx="1036319" cy="518159"/>
            </a:xfrm>
            <a:custGeom>
              <a:avLst/>
              <a:gdLst/>
              <a:ahLst/>
              <a:cxnLst/>
              <a:rect l="l" t="t" r="r" b="b"/>
              <a:pathLst>
                <a:path w="1036320" h="518160">
                  <a:moveTo>
                    <a:pt x="1036294" y="0"/>
                  </a:moveTo>
                  <a:lnTo>
                    <a:pt x="0" y="0"/>
                  </a:lnTo>
                  <a:lnTo>
                    <a:pt x="0" y="518071"/>
                  </a:lnTo>
                  <a:lnTo>
                    <a:pt x="1036294" y="518071"/>
                  </a:lnTo>
                  <a:lnTo>
                    <a:pt x="1036294" y="0"/>
                  </a:lnTo>
                  <a:close/>
                </a:path>
              </a:pathLst>
            </a:custGeom>
            <a:solidFill>
              <a:srgbClr val="D9D9D9"/>
            </a:solidFill>
          </p:spPr>
          <p:txBody>
            <a:bodyPr wrap="square" lIns="0" tIns="0" rIns="0" bIns="0" rtlCol="0"/>
            <a:lstStyle/>
            <a:p>
              <a:endParaRPr/>
            </a:p>
          </p:txBody>
        </p:sp>
        <p:sp>
          <p:nvSpPr>
            <p:cNvPr id="26" name="object 26"/>
            <p:cNvSpPr/>
            <p:nvPr/>
          </p:nvSpPr>
          <p:spPr>
            <a:xfrm>
              <a:off x="3835400" y="1590001"/>
              <a:ext cx="1036319" cy="518159"/>
            </a:xfrm>
            <a:custGeom>
              <a:avLst/>
              <a:gdLst/>
              <a:ahLst/>
              <a:cxnLst/>
              <a:rect l="l" t="t" r="r" b="b"/>
              <a:pathLst>
                <a:path w="1036320" h="518160">
                  <a:moveTo>
                    <a:pt x="0" y="518071"/>
                  </a:moveTo>
                  <a:lnTo>
                    <a:pt x="1036294" y="518071"/>
                  </a:lnTo>
                  <a:lnTo>
                    <a:pt x="1036294" y="0"/>
                  </a:lnTo>
                  <a:lnTo>
                    <a:pt x="0" y="0"/>
                  </a:lnTo>
                  <a:lnTo>
                    <a:pt x="0" y="518071"/>
                  </a:lnTo>
                  <a:close/>
                </a:path>
              </a:pathLst>
            </a:custGeom>
            <a:ln w="12700">
              <a:solidFill>
                <a:srgbClr val="FFFFFF"/>
              </a:solidFill>
            </a:ln>
          </p:spPr>
          <p:txBody>
            <a:bodyPr wrap="square" lIns="0" tIns="0" rIns="0" bIns="0" rtlCol="0"/>
            <a:lstStyle/>
            <a:p>
              <a:endParaRPr/>
            </a:p>
          </p:txBody>
        </p:sp>
        <p:sp>
          <p:nvSpPr>
            <p:cNvPr id="27" name="object 27"/>
            <p:cNvSpPr/>
            <p:nvPr/>
          </p:nvSpPr>
          <p:spPr>
            <a:xfrm>
              <a:off x="3830320" y="1066761"/>
              <a:ext cx="1036319" cy="518159"/>
            </a:xfrm>
            <a:custGeom>
              <a:avLst/>
              <a:gdLst/>
              <a:ahLst/>
              <a:cxnLst/>
              <a:rect l="l" t="t" r="r" b="b"/>
              <a:pathLst>
                <a:path w="1036320" h="518159">
                  <a:moveTo>
                    <a:pt x="1036294" y="0"/>
                  </a:moveTo>
                  <a:lnTo>
                    <a:pt x="0" y="0"/>
                  </a:lnTo>
                  <a:lnTo>
                    <a:pt x="0" y="518071"/>
                  </a:lnTo>
                  <a:lnTo>
                    <a:pt x="1036294" y="518071"/>
                  </a:lnTo>
                  <a:lnTo>
                    <a:pt x="1036294" y="0"/>
                  </a:lnTo>
                  <a:close/>
                </a:path>
              </a:pathLst>
            </a:custGeom>
            <a:solidFill>
              <a:srgbClr val="D9D9D9"/>
            </a:solidFill>
          </p:spPr>
          <p:txBody>
            <a:bodyPr wrap="square" lIns="0" tIns="0" rIns="0" bIns="0" rtlCol="0"/>
            <a:lstStyle/>
            <a:p>
              <a:endParaRPr/>
            </a:p>
          </p:txBody>
        </p:sp>
        <p:sp>
          <p:nvSpPr>
            <p:cNvPr id="28" name="object 28"/>
            <p:cNvSpPr/>
            <p:nvPr/>
          </p:nvSpPr>
          <p:spPr>
            <a:xfrm>
              <a:off x="3835400" y="1071841"/>
              <a:ext cx="1036319" cy="518159"/>
            </a:xfrm>
            <a:custGeom>
              <a:avLst/>
              <a:gdLst/>
              <a:ahLst/>
              <a:cxnLst/>
              <a:rect l="l" t="t" r="r" b="b"/>
              <a:pathLst>
                <a:path w="1036320" h="518159">
                  <a:moveTo>
                    <a:pt x="0" y="518071"/>
                  </a:moveTo>
                  <a:lnTo>
                    <a:pt x="1036294" y="518071"/>
                  </a:lnTo>
                  <a:lnTo>
                    <a:pt x="1036294" y="0"/>
                  </a:lnTo>
                  <a:lnTo>
                    <a:pt x="0" y="0"/>
                  </a:lnTo>
                  <a:lnTo>
                    <a:pt x="0" y="518071"/>
                  </a:lnTo>
                  <a:close/>
                </a:path>
              </a:pathLst>
            </a:custGeom>
            <a:ln w="12700">
              <a:solidFill>
                <a:srgbClr val="FFFFFF"/>
              </a:solidFill>
            </a:ln>
          </p:spPr>
          <p:txBody>
            <a:bodyPr wrap="square" lIns="0" tIns="0" rIns="0" bIns="0" rtlCol="0"/>
            <a:lstStyle/>
            <a:p>
              <a:endParaRPr/>
            </a:p>
          </p:txBody>
        </p:sp>
        <p:sp>
          <p:nvSpPr>
            <p:cNvPr id="29" name="object 29"/>
            <p:cNvSpPr/>
            <p:nvPr/>
          </p:nvSpPr>
          <p:spPr>
            <a:xfrm>
              <a:off x="4866639" y="2103081"/>
              <a:ext cx="1046480" cy="528320"/>
            </a:xfrm>
            <a:custGeom>
              <a:avLst/>
              <a:gdLst/>
              <a:ahLst/>
              <a:cxnLst/>
              <a:rect l="l" t="t" r="r" b="b"/>
              <a:pathLst>
                <a:path w="1046479" h="528319">
                  <a:moveTo>
                    <a:pt x="1046454" y="0"/>
                  </a:moveTo>
                  <a:lnTo>
                    <a:pt x="0" y="0"/>
                  </a:lnTo>
                  <a:lnTo>
                    <a:pt x="0" y="528231"/>
                  </a:lnTo>
                  <a:lnTo>
                    <a:pt x="1046454" y="528231"/>
                  </a:lnTo>
                  <a:lnTo>
                    <a:pt x="1046454" y="0"/>
                  </a:lnTo>
                  <a:close/>
                </a:path>
              </a:pathLst>
            </a:custGeom>
            <a:solidFill>
              <a:srgbClr val="D9D9D9"/>
            </a:solidFill>
          </p:spPr>
          <p:txBody>
            <a:bodyPr wrap="square" lIns="0" tIns="0" rIns="0" bIns="0" rtlCol="0"/>
            <a:lstStyle/>
            <a:p>
              <a:endParaRPr/>
            </a:p>
          </p:txBody>
        </p:sp>
        <p:sp>
          <p:nvSpPr>
            <p:cNvPr id="30" name="object 30"/>
            <p:cNvSpPr/>
            <p:nvPr/>
          </p:nvSpPr>
          <p:spPr>
            <a:xfrm>
              <a:off x="4871720" y="2108161"/>
              <a:ext cx="1046480" cy="528320"/>
            </a:xfrm>
            <a:custGeom>
              <a:avLst/>
              <a:gdLst/>
              <a:ahLst/>
              <a:cxnLst/>
              <a:rect l="l" t="t" r="r" b="b"/>
              <a:pathLst>
                <a:path w="1046479" h="528319">
                  <a:moveTo>
                    <a:pt x="0" y="528231"/>
                  </a:moveTo>
                  <a:lnTo>
                    <a:pt x="1046454" y="528231"/>
                  </a:lnTo>
                  <a:lnTo>
                    <a:pt x="1046454" y="0"/>
                  </a:lnTo>
                  <a:lnTo>
                    <a:pt x="0" y="0"/>
                  </a:lnTo>
                  <a:lnTo>
                    <a:pt x="0" y="528231"/>
                  </a:lnTo>
                  <a:close/>
                </a:path>
              </a:pathLst>
            </a:custGeom>
            <a:ln w="12700">
              <a:solidFill>
                <a:srgbClr val="FFFFFF"/>
              </a:solidFill>
            </a:ln>
          </p:spPr>
          <p:txBody>
            <a:bodyPr wrap="square" lIns="0" tIns="0" rIns="0" bIns="0" rtlCol="0"/>
            <a:lstStyle/>
            <a:p>
              <a:endParaRPr/>
            </a:p>
          </p:txBody>
        </p:sp>
        <p:sp>
          <p:nvSpPr>
            <p:cNvPr id="31" name="object 31"/>
            <p:cNvSpPr/>
            <p:nvPr/>
          </p:nvSpPr>
          <p:spPr>
            <a:xfrm>
              <a:off x="4866639" y="1584921"/>
              <a:ext cx="1046480" cy="518159"/>
            </a:xfrm>
            <a:custGeom>
              <a:avLst/>
              <a:gdLst/>
              <a:ahLst/>
              <a:cxnLst/>
              <a:rect l="l" t="t" r="r" b="b"/>
              <a:pathLst>
                <a:path w="1046479" h="518160">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32" name="object 32"/>
            <p:cNvSpPr/>
            <p:nvPr/>
          </p:nvSpPr>
          <p:spPr>
            <a:xfrm>
              <a:off x="4871720" y="1590001"/>
              <a:ext cx="1046480" cy="518159"/>
            </a:xfrm>
            <a:custGeom>
              <a:avLst/>
              <a:gdLst/>
              <a:ahLst/>
              <a:cxnLst/>
              <a:rect l="l" t="t" r="r" b="b"/>
              <a:pathLst>
                <a:path w="1046479" h="518160">
                  <a:moveTo>
                    <a:pt x="0" y="518071"/>
                  </a:moveTo>
                  <a:lnTo>
                    <a:pt x="1046454" y="518071"/>
                  </a:lnTo>
                  <a:lnTo>
                    <a:pt x="1046454" y="0"/>
                  </a:lnTo>
                  <a:lnTo>
                    <a:pt x="0" y="0"/>
                  </a:lnTo>
                  <a:lnTo>
                    <a:pt x="0" y="518071"/>
                  </a:lnTo>
                  <a:close/>
                </a:path>
              </a:pathLst>
            </a:custGeom>
            <a:ln w="12699">
              <a:solidFill>
                <a:srgbClr val="FFFFFF"/>
              </a:solidFill>
            </a:ln>
          </p:spPr>
          <p:txBody>
            <a:bodyPr wrap="square" lIns="0" tIns="0" rIns="0" bIns="0" rtlCol="0"/>
            <a:lstStyle/>
            <a:p>
              <a:endParaRPr/>
            </a:p>
          </p:txBody>
        </p:sp>
        <p:sp>
          <p:nvSpPr>
            <p:cNvPr id="33" name="object 33"/>
            <p:cNvSpPr/>
            <p:nvPr/>
          </p:nvSpPr>
          <p:spPr>
            <a:xfrm>
              <a:off x="4866639" y="1066761"/>
              <a:ext cx="1046480" cy="518159"/>
            </a:xfrm>
            <a:custGeom>
              <a:avLst/>
              <a:gdLst/>
              <a:ahLst/>
              <a:cxnLst/>
              <a:rect l="l" t="t" r="r" b="b"/>
              <a:pathLst>
                <a:path w="1046479" h="518159">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34" name="object 34"/>
            <p:cNvSpPr/>
            <p:nvPr/>
          </p:nvSpPr>
          <p:spPr>
            <a:xfrm>
              <a:off x="4871720" y="1071841"/>
              <a:ext cx="1046480" cy="518159"/>
            </a:xfrm>
            <a:custGeom>
              <a:avLst/>
              <a:gdLst/>
              <a:ahLst/>
              <a:cxnLst/>
              <a:rect l="l" t="t" r="r" b="b"/>
              <a:pathLst>
                <a:path w="1046479" h="518159">
                  <a:moveTo>
                    <a:pt x="0" y="518071"/>
                  </a:moveTo>
                  <a:lnTo>
                    <a:pt x="1046454" y="518071"/>
                  </a:lnTo>
                  <a:lnTo>
                    <a:pt x="1046454" y="0"/>
                  </a:lnTo>
                  <a:lnTo>
                    <a:pt x="0" y="0"/>
                  </a:lnTo>
                  <a:lnTo>
                    <a:pt x="0" y="518071"/>
                  </a:lnTo>
                  <a:close/>
                </a:path>
              </a:pathLst>
            </a:custGeom>
            <a:ln w="12699">
              <a:solidFill>
                <a:srgbClr val="FFFFFF"/>
              </a:solidFill>
            </a:ln>
          </p:spPr>
          <p:txBody>
            <a:bodyPr wrap="square" lIns="0" tIns="0" rIns="0" bIns="0" rtlCol="0"/>
            <a:lstStyle/>
            <a:p>
              <a:endParaRPr/>
            </a:p>
          </p:txBody>
        </p:sp>
        <p:pic>
          <p:nvPicPr>
            <p:cNvPr id="35" name="object 35"/>
            <p:cNvPicPr/>
            <p:nvPr/>
          </p:nvPicPr>
          <p:blipFill>
            <a:blip r:embed="rId3" cstate="print"/>
            <a:stretch>
              <a:fillRect/>
            </a:stretch>
          </p:blipFill>
          <p:spPr>
            <a:xfrm>
              <a:off x="995679" y="2387600"/>
              <a:ext cx="81280" cy="81279"/>
            </a:xfrm>
            <a:prstGeom prst="rect">
              <a:avLst/>
            </a:prstGeom>
          </p:spPr>
        </p:pic>
        <p:pic>
          <p:nvPicPr>
            <p:cNvPr id="36" name="object 36"/>
            <p:cNvPicPr/>
            <p:nvPr/>
          </p:nvPicPr>
          <p:blipFill>
            <a:blip r:embed="rId4" cstate="print"/>
            <a:stretch>
              <a:fillRect/>
            </a:stretch>
          </p:blipFill>
          <p:spPr>
            <a:xfrm>
              <a:off x="1280160" y="2326640"/>
              <a:ext cx="81280" cy="81279"/>
            </a:xfrm>
            <a:prstGeom prst="rect">
              <a:avLst/>
            </a:prstGeom>
          </p:spPr>
        </p:pic>
        <p:sp>
          <p:nvSpPr>
            <p:cNvPr id="37" name="object 37"/>
            <p:cNvSpPr/>
            <p:nvPr/>
          </p:nvSpPr>
          <p:spPr>
            <a:xfrm>
              <a:off x="1076960" y="2580640"/>
              <a:ext cx="142240" cy="142240"/>
            </a:xfrm>
            <a:custGeom>
              <a:avLst/>
              <a:gdLst/>
              <a:ahLst/>
              <a:cxnLst/>
              <a:rect l="l" t="t" r="r" b="b"/>
              <a:pathLst>
                <a:path w="142240" h="142239">
                  <a:moveTo>
                    <a:pt x="71069" y="0"/>
                  </a:moveTo>
                  <a:lnTo>
                    <a:pt x="0" y="71120"/>
                  </a:lnTo>
                  <a:lnTo>
                    <a:pt x="71069" y="142112"/>
                  </a:lnTo>
                  <a:lnTo>
                    <a:pt x="142138" y="71120"/>
                  </a:lnTo>
                  <a:lnTo>
                    <a:pt x="71069" y="0"/>
                  </a:lnTo>
                  <a:close/>
                </a:path>
              </a:pathLst>
            </a:custGeom>
            <a:solidFill>
              <a:srgbClr val="6FAC46"/>
            </a:solidFill>
          </p:spPr>
          <p:txBody>
            <a:bodyPr wrap="square" lIns="0" tIns="0" rIns="0" bIns="0" rtlCol="0"/>
            <a:lstStyle/>
            <a:p>
              <a:endParaRPr/>
            </a:p>
          </p:txBody>
        </p:sp>
      </p:grpSp>
      <p:sp>
        <p:nvSpPr>
          <p:cNvPr id="38" name="object 38"/>
          <p:cNvSpPr txBox="1"/>
          <p:nvPr/>
        </p:nvSpPr>
        <p:spPr>
          <a:xfrm>
            <a:off x="6548755" y="1340167"/>
            <a:ext cx="5078095" cy="1124585"/>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Calibri"/>
                <a:cs typeface="Calibri"/>
              </a:rPr>
              <a:t>These</a:t>
            </a:r>
            <a:r>
              <a:rPr sz="2400" spc="30" dirty="0">
                <a:latin typeface="Calibri"/>
                <a:cs typeface="Calibri"/>
              </a:rPr>
              <a:t> </a:t>
            </a:r>
            <a:r>
              <a:rPr sz="2400" dirty="0">
                <a:latin typeface="Calibri"/>
                <a:cs typeface="Calibri"/>
              </a:rPr>
              <a:t>results</a:t>
            </a:r>
            <a:r>
              <a:rPr sz="2400" spc="55" dirty="0">
                <a:latin typeface="Calibri"/>
                <a:cs typeface="Calibri"/>
              </a:rPr>
              <a:t> </a:t>
            </a:r>
            <a:r>
              <a:rPr sz="2400" dirty="0">
                <a:latin typeface="Calibri"/>
                <a:cs typeface="Calibri"/>
              </a:rPr>
              <a:t>are</a:t>
            </a:r>
            <a:r>
              <a:rPr sz="2400" spc="50"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few</a:t>
            </a:r>
            <a:r>
              <a:rPr sz="2400" spc="-60" dirty="0">
                <a:latin typeface="Calibri"/>
                <a:cs typeface="Calibri"/>
              </a:rPr>
              <a:t> </a:t>
            </a:r>
            <a:r>
              <a:rPr sz="2400" dirty="0">
                <a:latin typeface="Calibri"/>
                <a:cs typeface="Calibri"/>
              </a:rPr>
              <a:t>years</a:t>
            </a:r>
            <a:r>
              <a:rPr sz="2400" spc="60" dirty="0">
                <a:latin typeface="Calibri"/>
                <a:cs typeface="Calibri"/>
              </a:rPr>
              <a:t> </a:t>
            </a:r>
            <a:r>
              <a:rPr sz="2400" dirty="0">
                <a:latin typeface="Calibri"/>
                <a:cs typeface="Calibri"/>
              </a:rPr>
              <a:t>old</a:t>
            </a:r>
            <a:r>
              <a:rPr sz="2400" spc="60" dirty="0">
                <a:latin typeface="Calibri"/>
                <a:cs typeface="Calibri"/>
              </a:rPr>
              <a:t> </a:t>
            </a:r>
            <a:r>
              <a:rPr sz="2400" dirty="0">
                <a:latin typeface="Calibri"/>
                <a:cs typeface="Calibri"/>
              </a:rPr>
              <a:t>…</a:t>
            </a:r>
            <a:r>
              <a:rPr sz="2400" spc="-10" dirty="0">
                <a:latin typeface="Calibri"/>
                <a:cs typeface="Calibri"/>
              </a:rPr>
              <a:t> since </a:t>
            </a:r>
            <a:r>
              <a:rPr sz="2400" dirty="0">
                <a:latin typeface="Calibri"/>
                <a:cs typeface="Calibri"/>
              </a:rPr>
              <a:t>then</a:t>
            </a:r>
            <a:r>
              <a:rPr sz="2400" spc="114" dirty="0">
                <a:latin typeface="Calibri"/>
                <a:cs typeface="Calibri"/>
              </a:rPr>
              <a:t> </a:t>
            </a:r>
            <a:r>
              <a:rPr sz="2400" dirty="0">
                <a:latin typeface="Calibri"/>
                <a:cs typeface="Calibri"/>
              </a:rPr>
              <a:t>GPUs</a:t>
            </a:r>
            <a:r>
              <a:rPr sz="2400" spc="50" dirty="0">
                <a:latin typeface="Calibri"/>
                <a:cs typeface="Calibri"/>
              </a:rPr>
              <a:t> </a:t>
            </a:r>
            <a:r>
              <a:rPr sz="2400" dirty="0">
                <a:latin typeface="Calibri"/>
                <a:cs typeface="Calibri"/>
              </a:rPr>
              <a:t>have</a:t>
            </a:r>
            <a:r>
              <a:rPr sz="2400" spc="50" dirty="0">
                <a:latin typeface="Calibri"/>
                <a:cs typeface="Calibri"/>
              </a:rPr>
              <a:t> </a:t>
            </a:r>
            <a:r>
              <a:rPr sz="2400" dirty="0">
                <a:latin typeface="Calibri"/>
                <a:cs typeface="Calibri"/>
              </a:rPr>
              <a:t>gotten</a:t>
            </a:r>
            <a:r>
              <a:rPr sz="2400" spc="130" dirty="0">
                <a:latin typeface="Calibri"/>
                <a:cs typeface="Calibri"/>
              </a:rPr>
              <a:t> </a:t>
            </a:r>
            <a:r>
              <a:rPr sz="2400" spc="-90" dirty="0">
                <a:latin typeface="Calibri"/>
                <a:cs typeface="Calibri"/>
              </a:rPr>
              <a:t>faster,</a:t>
            </a:r>
            <a:r>
              <a:rPr sz="2400" dirty="0">
                <a:latin typeface="Calibri"/>
                <a:cs typeface="Calibri"/>
              </a:rPr>
              <a:t> and</a:t>
            </a:r>
            <a:r>
              <a:rPr sz="2400" spc="130" dirty="0">
                <a:latin typeface="Calibri"/>
                <a:cs typeface="Calibri"/>
              </a:rPr>
              <a:t> </a:t>
            </a:r>
            <a:r>
              <a:rPr sz="2400" spc="-10" dirty="0">
                <a:latin typeface="Calibri"/>
                <a:cs typeface="Calibri"/>
              </a:rPr>
              <a:t>we’ve </a:t>
            </a:r>
            <a:r>
              <a:rPr sz="2400" dirty="0">
                <a:latin typeface="Calibri"/>
                <a:cs typeface="Calibri"/>
              </a:rPr>
              <a:t>improved</a:t>
            </a:r>
            <a:r>
              <a:rPr sz="2400" spc="-210" dirty="0">
                <a:latin typeface="Calibri"/>
                <a:cs typeface="Calibri"/>
              </a:rPr>
              <a:t> </a:t>
            </a:r>
            <a:r>
              <a:rPr sz="2400" spc="-10" dirty="0">
                <a:latin typeface="Calibri"/>
                <a:cs typeface="Calibri"/>
              </a:rPr>
              <a:t>performance</a:t>
            </a:r>
            <a:r>
              <a:rPr sz="2400" spc="-120" dirty="0">
                <a:latin typeface="Calibri"/>
                <a:cs typeface="Calibri"/>
              </a:rPr>
              <a:t> </a:t>
            </a:r>
            <a:r>
              <a:rPr sz="2400" dirty="0">
                <a:latin typeface="Calibri"/>
                <a:cs typeface="Calibri"/>
              </a:rPr>
              <a:t>with</a:t>
            </a:r>
            <a:r>
              <a:rPr sz="2400" spc="-20" dirty="0">
                <a:latin typeface="Calibri"/>
                <a:cs typeface="Calibri"/>
              </a:rPr>
              <a:t> </a:t>
            </a:r>
            <a:r>
              <a:rPr sz="2400" dirty="0">
                <a:latin typeface="Calibri"/>
                <a:cs typeface="Calibri"/>
              </a:rPr>
              <a:t>many</a:t>
            </a:r>
            <a:r>
              <a:rPr sz="2400" spc="-75" dirty="0">
                <a:latin typeface="Calibri"/>
                <a:cs typeface="Calibri"/>
              </a:rPr>
              <a:t> </a:t>
            </a:r>
            <a:r>
              <a:rPr sz="2400" spc="-10" dirty="0">
                <a:latin typeface="Calibri"/>
                <a:cs typeface="Calibri"/>
              </a:rPr>
              <a:t>tricks:</a:t>
            </a:r>
            <a:endParaRPr sz="2400">
              <a:latin typeface="Calibri"/>
              <a:cs typeface="Calibri"/>
            </a:endParaRPr>
          </a:p>
        </p:txBody>
      </p:sp>
      <p:sp>
        <p:nvSpPr>
          <p:cNvPr id="39" name="object 39"/>
          <p:cNvSpPr txBox="1"/>
          <p:nvPr/>
        </p:nvSpPr>
        <p:spPr>
          <a:xfrm>
            <a:off x="6548755" y="2408109"/>
            <a:ext cx="5065395" cy="3007360"/>
          </a:xfrm>
          <a:prstGeom prst="rect">
            <a:avLst/>
          </a:prstGeom>
        </p:spPr>
        <p:txBody>
          <a:bodyPr vert="horz" wrap="square" lIns="0" tIns="33655" rIns="0" bIns="0" rtlCol="0">
            <a:spAutoFit/>
          </a:bodyPr>
          <a:lstStyle/>
          <a:p>
            <a:pPr marL="358140" indent="-346075">
              <a:lnSpc>
                <a:spcPct val="100000"/>
              </a:lnSpc>
              <a:spcBef>
                <a:spcPts val="265"/>
              </a:spcBef>
              <a:buChar char="-"/>
              <a:tabLst>
                <a:tab pos="358140" algn="l"/>
                <a:tab pos="358775" algn="l"/>
              </a:tabLst>
            </a:pPr>
            <a:r>
              <a:rPr sz="2400" spc="-90" dirty="0">
                <a:latin typeface="Calibri"/>
                <a:cs typeface="Calibri"/>
              </a:rPr>
              <a:t>Train</a:t>
            </a:r>
            <a:r>
              <a:rPr sz="2400" spc="-35" dirty="0">
                <a:latin typeface="Calibri"/>
                <a:cs typeface="Calibri"/>
              </a:rPr>
              <a:t> </a:t>
            </a:r>
            <a:r>
              <a:rPr sz="2400" spc="-10" dirty="0">
                <a:latin typeface="Calibri"/>
                <a:cs typeface="Calibri"/>
              </a:rPr>
              <a:t>longer!</a:t>
            </a:r>
            <a:endParaRPr sz="2400">
              <a:latin typeface="Calibri"/>
              <a:cs typeface="Calibri"/>
            </a:endParaRPr>
          </a:p>
          <a:p>
            <a:pPr marL="358140" marR="5080" indent="-346075">
              <a:lnSpc>
                <a:spcPct val="100000"/>
              </a:lnSpc>
              <a:spcBef>
                <a:spcPts val="165"/>
              </a:spcBef>
              <a:buChar char="-"/>
              <a:tabLst>
                <a:tab pos="358140" algn="l"/>
                <a:tab pos="358775" algn="l"/>
              </a:tabLst>
            </a:pPr>
            <a:r>
              <a:rPr sz="2400" dirty="0">
                <a:latin typeface="Calibri"/>
                <a:cs typeface="Calibri"/>
              </a:rPr>
              <a:t>Multiscale</a:t>
            </a:r>
            <a:r>
              <a:rPr sz="2400" spc="-175" dirty="0">
                <a:latin typeface="Calibri"/>
                <a:cs typeface="Calibri"/>
              </a:rPr>
              <a:t> </a:t>
            </a:r>
            <a:r>
              <a:rPr sz="2400" dirty="0">
                <a:latin typeface="Calibri"/>
                <a:cs typeface="Calibri"/>
              </a:rPr>
              <a:t>backbone:</a:t>
            </a:r>
            <a:r>
              <a:rPr sz="2400" spc="-60" dirty="0">
                <a:latin typeface="Calibri"/>
                <a:cs typeface="Calibri"/>
              </a:rPr>
              <a:t> </a:t>
            </a:r>
            <a:r>
              <a:rPr sz="2400" spc="-10" dirty="0">
                <a:latin typeface="Calibri"/>
                <a:cs typeface="Calibri"/>
              </a:rPr>
              <a:t>Feature</a:t>
            </a:r>
            <a:r>
              <a:rPr sz="2400" spc="-175" dirty="0">
                <a:latin typeface="Calibri"/>
                <a:cs typeface="Calibri"/>
              </a:rPr>
              <a:t> </a:t>
            </a:r>
            <a:r>
              <a:rPr sz="2400" spc="-10" dirty="0">
                <a:latin typeface="Calibri"/>
                <a:cs typeface="Calibri"/>
              </a:rPr>
              <a:t>Pyramid Networks</a:t>
            </a:r>
            <a:endParaRPr sz="2400">
              <a:latin typeface="Calibri"/>
              <a:cs typeface="Calibri"/>
            </a:endParaRPr>
          </a:p>
          <a:p>
            <a:pPr marL="358140" indent="-346075">
              <a:lnSpc>
                <a:spcPts val="2845"/>
              </a:lnSpc>
              <a:spcBef>
                <a:spcPts val="5"/>
              </a:spcBef>
              <a:buChar char="-"/>
              <a:tabLst>
                <a:tab pos="358140" algn="l"/>
                <a:tab pos="358775" algn="l"/>
              </a:tabLst>
            </a:pPr>
            <a:r>
              <a:rPr sz="2400" spc="-10" dirty="0">
                <a:latin typeface="Calibri"/>
                <a:cs typeface="Calibri"/>
              </a:rPr>
              <a:t>Better</a:t>
            </a:r>
            <a:r>
              <a:rPr sz="2400" spc="-145" dirty="0">
                <a:latin typeface="Calibri"/>
                <a:cs typeface="Calibri"/>
              </a:rPr>
              <a:t> </a:t>
            </a:r>
            <a:r>
              <a:rPr sz="2400" dirty="0">
                <a:latin typeface="Calibri"/>
                <a:cs typeface="Calibri"/>
              </a:rPr>
              <a:t>backbone:</a:t>
            </a:r>
            <a:r>
              <a:rPr sz="2400" spc="-80" dirty="0">
                <a:latin typeface="Calibri"/>
                <a:cs typeface="Calibri"/>
              </a:rPr>
              <a:t> </a:t>
            </a:r>
            <a:r>
              <a:rPr sz="2400" spc="-10" dirty="0">
                <a:latin typeface="Calibri"/>
                <a:cs typeface="Calibri"/>
              </a:rPr>
              <a:t>ResNeXt</a:t>
            </a:r>
            <a:endParaRPr sz="2400">
              <a:latin typeface="Calibri"/>
              <a:cs typeface="Calibri"/>
            </a:endParaRPr>
          </a:p>
          <a:p>
            <a:pPr marL="358140" indent="-346075">
              <a:lnSpc>
                <a:spcPts val="2845"/>
              </a:lnSpc>
              <a:buChar char="-"/>
              <a:tabLst>
                <a:tab pos="358140" algn="l"/>
                <a:tab pos="358775" algn="l"/>
              </a:tabLst>
            </a:pPr>
            <a:r>
              <a:rPr sz="2400" dirty="0">
                <a:latin typeface="Calibri"/>
                <a:cs typeface="Calibri"/>
              </a:rPr>
              <a:t>Single-</a:t>
            </a:r>
            <a:r>
              <a:rPr sz="2400" spc="-10" dirty="0">
                <a:latin typeface="Calibri"/>
                <a:cs typeface="Calibri"/>
              </a:rPr>
              <a:t>Stage</a:t>
            </a:r>
            <a:r>
              <a:rPr sz="2400" spc="-204" dirty="0">
                <a:latin typeface="Calibri"/>
                <a:cs typeface="Calibri"/>
              </a:rPr>
              <a:t> </a:t>
            </a:r>
            <a:r>
              <a:rPr sz="2400" dirty="0">
                <a:latin typeface="Calibri"/>
                <a:cs typeface="Calibri"/>
              </a:rPr>
              <a:t>methods</a:t>
            </a:r>
            <a:r>
              <a:rPr sz="2400" spc="-90" dirty="0">
                <a:latin typeface="Calibri"/>
                <a:cs typeface="Calibri"/>
              </a:rPr>
              <a:t> </a:t>
            </a:r>
            <a:r>
              <a:rPr sz="2400" dirty="0">
                <a:latin typeface="Calibri"/>
                <a:cs typeface="Calibri"/>
              </a:rPr>
              <a:t>have</a:t>
            </a:r>
            <a:r>
              <a:rPr sz="2400" spc="-95" dirty="0">
                <a:latin typeface="Calibri"/>
                <a:cs typeface="Calibri"/>
              </a:rPr>
              <a:t> </a:t>
            </a:r>
            <a:r>
              <a:rPr sz="2400" spc="-10" dirty="0">
                <a:latin typeface="Calibri"/>
                <a:cs typeface="Calibri"/>
              </a:rPr>
              <a:t>improved</a:t>
            </a:r>
            <a:endParaRPr sz="2400">
              <a:latin typeface="Calibri"/>
              <a:cs typeface="Calibri"/>
            </a:endParaRPr>
          </a:p>
          <a:p>
            <a:pPr marL="358140" indent="-346075">
              <a:lnSpc>
                <a:spcPct val="100000"/>
              </a:lnSpc>
              <a:spcBef>
                <a:spcPts val="5"/>
              </a:spcBef>
              <a:buChar char="-"/>
              <a:tabLst>
                <a:tab pos="358140" algn="l"/>
                <a:tab pos="358775" algn="l"/>
              </a:tabLst>
            </a:pPr>
            <a:r>
              <a:rPr sz="2400" spc="-30" dirty="0">
                <a:latin typeface="Calibri"/>
                <a:cs typeface="Calibri"/>
              </a:rPr>
              <a:t>Very</a:t>
            </a:r>
            <a:r>
              <a:rPr sz="2400" spc="-114" dirty="0">
                <a:latin typeface="Calibri"/>
                <a:cs typeface="Calibri"/>
              </a:rPr>
              <a:t> </a:t>
            </a:r>
            <a:r>
              <a:rPr sz="2400" dirty="0">
                <a:latin typeface="Calibri"/>
                <a:cs typeface="Calibri"/>
              </a:rPr>
              <a:t>big</a:t>
            </a:r>
            <a:r>
              <a:rPr sz="2400" spc="-85" dirty="0">
                <a:latin typeface="Calibri"/>
                <a:cs typeface="Calibri"/>
              </a:rPr>
              <a:t> </a:t>
            </a:r>
            <a:r>
              <a:rPr sz="2400" dirty="0">
                <a:latin typeface="Calibri"/>
                <a:cs typeface="Calibri"/>
              </a:rPr>
              <a:t>models</a:t>
            </a:r>
            <a:r>
              <a:rPr sz="2400" spc="-125" dirty="0">
                <a:latin typeface="Calibri"/>
                <a:cs typeface="Calibri"/>
              </a:rPr>
              <a:t> </a:t>
            </a:r>
            <a:r>
              <a:rPr sz="2400" dirty="0">
                <a:latin typeface="Calibri"/>
                <a:cs typeface="Calibri"/>
              </a:rPr>
              <a:t>work</a:t>
            </a:r>
            <a:r>
              <a:rPr sz="2400" spc="-45" dirty="0">
                <a:latin typeface="Calibri"/>
                <a:cs typeface="Calibri"/>
              </a:rPr>
              <a:t> </a:t>
            </a:r>
            <a:r>
              <a:rPr sz="2400" spc="-10" dirty="0">
                <a:latin typeface="Calibri"/>
                <a:cs typeface="Calibri"/>
              </a:rPr>
              <a:t>better</a:t>
            </a:r>
            <a:endParaRPr sz="2400">
              <a:latin typeface="Calibri"/>
              <a:cs typeface="Calibri"/>
            </a:endParaRPr>
          </a:p>
          <a:p>
            <a:pPr marL="358140" indent="-346075">
              <a:lnSpc>
                <a:spcPct val="100000"/>
              </a:lnSpc>
              <a:spcBef>
                <a:spcPts val="165"/>
              </a:spcBef>
              <a:buChar char="-"/>
              <a:tabLst>
                <a:tab pos="358140" algn="l"/>
                <a:tab pos="358775" algn="l"/>
              </a:tabLst>
            </a:pPr>
            <a:r>
              <a:rPr sz="2400" spc="-130" dirty="0">
                <a:latin typeface="Calibri"/>
                <a:cs typeface="Calibri"/>
              </a:rPr>
              <a:t>Test-</a:t>
            </a:r>
            <a:r>
              <a:rPr sz="2400" dirty="0">
                <a:latin typeface="Calibri"/>
                <a:cs typeface="Calibri"/>
              </a:rPr>
              <a:t>time</a:t>
            </a:r>
            <a:r>
              <a:rPr sz="2400" spc="60" dirty="0">
                <a:latin typeface="Calibri"/>
                <a:cs typeface="Calibri"/>
              </a:rPr>
              <a:t> </a:t>
            </a:r>
            <a:r>
              <a:rPr sz="2400" spc="-10" dirty="0">
                <a:latin typeface="Calibri"/>
                <a:cs typeface="Calibri"/>
              </a:rPr>
              <a:t>augmentation</a:t>
            </a:r>
            <a:r>
              <a:rPr sz="2400" spc="-215" dirty="0">
                <a:latin typeface="Calibri"/>
                <a:cs typeface="Calibri"/>
              </a:rPr>
              <a:t> </a:t>
            </a:r>
            <a:r>
              <a:rPr sz="2400" spc="-10" dirty="0">
                <a:latin typeface="Calibri"/>
                <a:cs typeface="Calibri"/>
              </a:rPr>
              <a:t>pushes</a:t>
            </a:r>
            <a:endParaRPr sz="2400">
              <a:latin typeface="Calibri"/>
              <a:cs typeface="Calibri"/>
            </a:endParaRPr>
          </a:p>
          <a:p>
            <a:pPr marL="358140">
              <a:lnSpc>
                <a:spcPct val="100000"/>
              </a:lnSpc>
              <a:spcBef>
                <a:spcPts val="5"/>
              </a:spcBef>
            </a:pPr>
            <a:r>
              <a:rPr sz="2400" dirty="0">
                <a:latin typeface="Calibri"/>
                <a:cs typeface="Calibri"/>
              </a:rPr>
              <a:t>numbers</a:t>
            </a:r>
            <a:r>
              <a:rPr sz="2400" spc="-120" dirty="0">
                <a:latin typeface="Calibri"/>
                <a:cs typeface="Calibri"/>
              </a:rPr>
              <a:t> </a:t>
            </a:r>
            <a:r>
              <a:rPr sz="2400" spc="-25" dirty="0">
                <a:latin typeface="Calibri"/>
                <a:cs typeface="Calibri"/>
              </a:rPr>
              <a:t>up</a:t>
            </a:r>
            <a:endParaRPr sz="2400">
              <a:latin typeface="Calibri"/>
              <a:cs typeface="Calibri"/>
            </a:endParaRPr>
          </a:p>
        </p:txBody>
      </p:sp>
      <p:sp>
        <p:nvSpPr>
          <p:cNvPr id="40" name="object 40"/>
          <p:cNvSpPr txBox="1"/>
          <p:nvPr/>
        </p:nvSpPr>
        <p:spPr>
          <a:xfrm>
            <a:off x="2340991" y="1363281"/>
            <a:ext cx="1230630" cy="575310"/>
          </a:xfrm>
          <a:prstGeom prst="rect">
            <a:avLst/>
          </a:prstGeom>
        </p:spPr>
        <p:txBody>
          <a:bodyPr vert="horz" wrap="square" lIns="0" tIns="12700" rIns="0" bIns="0" rtlCol="0">
            <a:spAutoFit/>
          </a:bodyPr>
          <a:lstStyle/>
          <a:p>
            <a:pPr marL="12700" marR="5080">
              <a:lnSpc>
                <a:spcPct val="100000"/>
              </a:lnSpc>
              <a:spcBef>
                <a:spcPts val="100"/>
              </a:spcBef>
            </a:pPr>
            <a:r>
              <a:rPr sz="1200" dirty="0">
                <a:latin typeface="Calibri"/>
                <a:cs typeface="Calibri"/>
              </a:rPr>
              <a:t>Mask</a:t>
            </a:r>
            <a:r>
              <a:rPr sz="1200" spc="-15" dirty="0">
                <a:latin typeface="Calibri"/>
                <a:cs typeface="Calibri"/>
              </a:rPr>
              <a:t> </a:t>
            </a:r>
            <a:r>
              <a:rPr sz="1200" dirty="0">
                <a:latin typeface="Calibri"/>
                <a:cs typeface="Calibri"/>
              </a:rPr>
              <a:t>R-</a:t>
            </a:r>
            <a:r>
              <a:rPr sz="1200" spc="-25" dirty="0">
                <a:latin typeface="Calibri"/>
                <a:cs typeface="Calibri"/>
              </a:rPr>
              <a:t>CNN </a:t>
            </a:r>
            <a:r>
              <a:rPr sz="1200" dirty="0">
                <a:latin typeface="Calibri"/>
                <a:cs typeface="Calibri"/>
              </a:rPr>
              <a:t>w/RexNeXt-</a:t>
            </a:r>
            <a:r>
              <a:rPr sz="1200" spc="-25" dirty="0">
                <a:latin typeface="Calibri"/>
                <a:cs typeface="Calibri"/>
              </a:rPr>
              <a:t>152 </a:t>
            </a:r>
            <a:r>
              <a:rPr sz="1200" spc="-10" dirty="0">
                <a:latin typeface="Calibri"/>
                <a:cs typeface="Calibri"/>
              </a:rPr>
              <a:t>(281</a:t>
            </a:r>
            <a:r>
              <a:rPr sz="1200" spc="-50" dirty="0">
                <a:latin typeface="Calibri"/>
                <a:cs typeface="Calibri"/>
              </a:rPr>
              <a:t> </a:t>
            </a:r>
            <a:r>
              <a:rPr sz="1200" dirty="0">
                <a:latin typeface="Calibri"/>
                <a:cs typeface="Calibri"/>
              </a:rPr>
              <a:t>ms,</a:t>
            </a:r>
            <a:r>
              <a:rPr sz="1200" spc="-40" dirty="0">
                <a:latin typeface="Calibri"/>
                <a:cs typeface="Calibri"/>
              </a:rPr>
              <a:t> </a:t>
            </a:r>
            <a:r>
              <a:rPr sz="1200" dirty="0">
                <a:latin typeface="Calibri"/>
                <a:cs typeface="Calibri"/>
              </a:rPr>
              <a:t>49.3</a:t>
            </a:r>
            <a:r>
              <a:rPr sz="1200" spc="40" dirty="0">
                <a:latin typeface="Calibri"/>
                <a:cs typeface="Calibri"/>
              </a:rPr>
              <a:t> </a:t>
            </a:r>
            <a:r>
              <a:rPr sz="1200" spc="-20" dirty="0">
                <a:latin typeface="Calibri"/>
                <a:cs typeface="Calibri"/>
              </a:rPr>
              <a:t>mAP)</a:t>
            </a:r>
            <a:endParaRPr sz="1200">
              <a:latin typeface="Calibri"/>
              <a:cs typeface="Calibri"/>
            </a:endParaRPr>
          </a:p>
        </p:txBody>
      </p:sp>
      <p:grpSp>
        <p:nvGrpSpPr>
          <p:cNvPr id="41" name="object 41"/>
          <p:cNvGrpSpPr/>
          <p:nvPr/>
        </p:nvGrpSpPr>
        <p:grpSpPr>
          <a:xfrm>
            <a:off x="2103120" y="1422400"/>
            <a:ext cx="3850640" cy="243840"/>
            <a:chOff x="2103120" y="1422400"/>
            <a:chExt cx="3850640" cy="243840"/>
          </a:xfrm>
        </p:grpSpPr>
        <p:pic>
          <p:nvPicPr>
            <p:cNvPr id="42" name="object 42"/>
            <p:cNvPicPr/>
            <p:nvPr/>
          </p:nvPicPr>
          <p:blipFill>
            <a:blip r:embed="rId5" cstate="print"/>
            <a:stretch>
              <a:fillRect/>
            </a:stretch>
          </p:blipFill>
          <p:spPr>
            <a:xfrm>
              <a:off x="5831840" y="1422400"/>
              <a:ext cx="121920" cy="132079"/>
            </a:xfrm>
            <a:prstGeom prst="rect">
              <a:avLst/>
            </a:prstGeom>
          </p:spPr>
        </p:pic>
        <p:pic>
          <p:nvPicPr>
            <p:cNvPr id="43" name="object 43"/>
            <p:cNvPicPr/>
            <p:nvPr/>
          </p:nvPicPr>
          <p:blipFill>
            <a:blip r:embed="rId6" cstate="print"/>
            <a:stretch>
              <a:fillRect/>
            </a:stretch>
          </p:blipFill>
          <p:spPr>
            <a:xfrm>
              <a:off x="2103120" y="1544320"/>
              <a:ext cx="132080" cy="121920"/>
            </a:xfrm>
            <a:prstGeom prst="rect">
              <a:avLst/>
            </a:prstGeom>
          </p:spPr>
        </p:pic>
      </p:grpSp>
      <p:sp>
        <p:nvSpPr>
          <p:cNvPr id="44" name="object 44"/>
          <p:cNvSpPr txBox="1"/>
          <p:nvPr/>
        </p:nvSpPr>
        <p:spPr>
          <a:xfrm>
            <a:off x="4432934" y="1585912"/>
            <a:ext cx="1795780" cy="208915"/>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Mask</a:t>
            </a:r>
            <a:r>
              <a:rPr sz="1200" spc="40" dirty="0">
                <a:latin typeface="Calibri"/>
                <a:cs typeface="Calibri"/>
              </a:rPr>
              <a:t> </a:t>
            </a:r>
            <a:r>
              <a:rPr sz="1200" dirty="0">
                <a:latin typeface="Calibri"/>
                <a:cs typeface="Calibri"/>
              </a:rPr>
              <a:t>R-CNN</a:t>
            </a:r>
            <a:r>
              <a:rPr sz="1200" spc="-90" dirty="0">
                <a:latin typeface="Calibri"/>
                <a:cs typeface="Calibri"/>
              </a:rPr>
              <a:t> </a:t>
            </a:r>
            <a:r>
              <a:rPr sz="1200" dirty="0">
                <a:latin typeface="Calibri"/>
                <a:cs typeface="Calibri"/>
              </a:rPr>
              <a:t>w/RexNeXt-</a:t>
            </a:r>
            <a:r>
              <a:rPr sz="1200" spc="-25" dirty="0">
                <a:latin typeface="Calibri"/>
                <a:cs typeface="Calibri"/>
              </a:rPr>
              <a:t>152</a:t>
            </a:r>
            <a:endParaRPr sz="1200">
              <a:latin typeface="Calibri"/>
              <a:cs typeface="Calibri"/>
            </a:endParaRPr>
          </a:p>
        </p:txBody>
      </p:sp>
      <p:sp>
        <p:nvSpPr>
          <p:cNvPr id="47" name="object 47"/>
          <p:cNvSpPr txBox="1"/>
          <p:nvPr/>
        </p:nvSpPr>
        <p:spPr>
          <a:xfrm>
            <a:off x="106679" y="6143704"/>
            <a:ext cx="6870065" cy="208915"/>
          </a:xfrm>
          <a:prstGeom prst="rect">
            <a:avLst/>
          </a:prstGeom>
        </p:spPr>
        <p:txBody>
          <a:bodyPr vert="horz" wrap="square" lIns="0" tIns="0" rIns="0" bIns="0" rtlCol="0">
            <a:spAutoFit/>
          </a:bodyPr>
          <a:lstStyle/>
          <a:p>
            <a:pPr marL="12700">
              <a:lnSpc>
                <a:spcPts val="1470"/>
              </a:lnSpc>
            </a:pPr>
            <a:r>
              <a:rPr sz="1450" spc="-20" dirty="0">
                <a:latin typeface="Calibri"/>
                <a:cs typeface="Calibri"/>
              </a:rPr>
              <a:t>Huang</a:t>
            </a:r>
            <a:r>
              <a:rPr sz="1450" spc="5" dirty="0">
                <a:latin typeface="Calibri"/>
                <a:cs typeface="Calibri"/>
              </a:rPr>
              <a:t> </a:t>
            </a:r>
            <a:r>
              <a:rPr sz="1450" spc="-10" dirty="0">
                <a:latin typeface="Calibri"/>
                <a:cs typeface="Calibri"/>
              </a:rPr>
              <a:t>et</a:t>
            </a:r>
            <a:r>
              <a:rPr sz="1450" spc="-55" dirty="0">
                <a:latin typeface="Calibri"/>
                <a:cs typeface="Calibri"/>
              </a:rPr>
              <a:t> </a:t>
            </a:r>
            <a:r>
              <a:rPr sz="1450" dirty="0">
                <a:latin typeface="Calibri"/>
                <a:cs typeface="Calibri"/>
              </a:rPr>
              <a:t>al,</a:t>
            </a:r>
            <a:r>
              <a:rPr sz="1450" spc="5" dirty="0">
                <a:latin typeface="Calibri"/>
                <a:cs typeface="Calibri"/>
              </a:rPr>
              <a:t> </a:t>
            </a:r>
            <a:r>
              <a:rPr sz="1450" spc="-30" dirty="0">
                <a:latin typeface="Calibri"/>
                <a:cs typeface="Calibri"/>
              </a:rPr>
              <a:t>“Speed/accuracy</a:t>
            </a:r>
            <a:r>
              <a:rPr sz="1450" spc="-50" dirty="0">
                <a:latin typeface="Calibri"/>
                <a:cs typeface="Calibri"/>
              </a:rPr>
              <a:t> </a:t>
            </a:r>
            <a:r>
              <a:rPr sz="1450" spc="-40" dirty="0">
                <a:latin typeface="Calibri"/>
                <a:cs typeface="Calibri"/>
              </a:rPr>
              <a:t>trade-</a:t>
            </a:r>
            <a:r>
              <a:rPr sz="1450" spc="-45" dirty="0">
                <a:latin typeface="Calibri"/>
                <a:cs typeface="Calibri"/>
              </a:rPr>
              <a:t>offs</a:t>
            </a:r>
            <a:r>
              <a:rPr sz="1450" spc="-50" dirty="0">
                <a:latin typeface="Calibri"/>
                <a:cs typeface="Calibri"/>
              </a:rPr>
              <a:t>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50" dirty="0">
                <a:latin typeface="Calibri"/>
                <a:cs typeface="Calibri"/>
              </a:rPr>
              <a:t> </a:t>
            </a:r>
            <a:r>
              <a:rPr sz="1450" spc="-10" dirty="0">
                <a:latin typeface="Calibri"/>
                <a:cs typeface="Calibri"/>
              </a:rPr>
              <a:t>object</a:t>
            </a:r>
            <a:r>
              <a:rPr sz="1450" spc="-50" dirty="0">
                <a:latin typeface="Calibri"/>
                <a:cs typeface="Calibri"/>
              </a:rPr>
              <a:t> </a:t>
            </a:r>
            <a:r>
              <a:rPr sz="1450" spc="-60" dirty="0">
                <a:latin typeface="Calibri"/>
                <a:cs typeface="Calibri"/>
              </a:rPr>
              <a:t>detectors”,</a:t>
            </a:r>
            <a:r>
              <a:rPr sz="1450" spc="-9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sp>
        <p:nvSpPr>
          <p:cNvPr id="48" name="object 48"/>
          <p:cNvSpPr txBox="1"/>
          <p:nvPr/>
        </p:nvSpPr>
        <p:spPr>
          <a:xfrm>
            <a:off x="10200005" y="6187201"/>
            <a:ext cx="1896745" cy="158115"/>
          </a:xfrm>
          <a:prstGeom prst="rect">
            <a:avLst/>
          </a:prstGeom>
        </p:spPr>
        <p:txBody>
          <a:bodyPr vert="horz" wrap="square" lIns="0" tIns="0" rIns="0" bIns="0" rtlCol="0">
            <a:spAutoFit/>
          </a:bodyPr>
          <a:lstStyle/>
          <a:p>
            <a:pPr marL="12700">
              <a:lnSpc>
                <a:spcPts val="1090"/>
              </a:lnSpc>
            </a:pPr>
            <a:r>
              <a:rPr sz="1050" dirty="0">
                <a:latin typeface="Calibri"/>
                <a:cs typeface="Calibri"/>
              </a:rPr>
              <a:t>Wu</a:t>
            </a:r>
            <a:r>
              <a:rPr sz="1050" spc="-55" dirty="0">
                <a:latin typeface="Calibri"/>
                <a:cs typeface="Calibri"/>
              </a:rPr>
              <a:t> </a:t>
            </a:r>
            <a:r>
              <a:rPr sz="1050" dirty="0">
                <a:latin typeface="Calibri"/>
                <a:cs typeface="Calibri"/>
              </a:rPr>
              <a:t>et</a:t>
            </a:r>
            <a:r>
              <a:rPr sz="1050" spc="85" dirty="0">
                <a:latin typeface="Calibri"/>
                <a:cs typeface="Calibri"/>
              </a:rPr>
              <a:t> </a:t>
            </a:r>
            <a:r>
              <a:rPr sz="1050" dirty="0">
                <a:latin typeface="Calibri"/>
                <a:cs typeface="Calibri"/>
              </a:rPr>
              <a:t>al,</a:t>
            </a:r>
            <a:r>
              <a:rPr sz="1050" spc="-85" dirty="0">
                <a:latin typeface="Calibri"/>
                <a:cs typeface="Calibri"/>
              </a:rPr>
              <a:t> </a:t>
            </a:r>
            <a:r>
              <a:rPr sz="1050" spc="-10" dirty="0">
                <a:latin typeface="Calibri"/>
                <a:cs typeface="Calibri"/>
              </a:rPr>
              <a:t>Detectron2,</a:t>
            </a:r>
            <a:r>
              <a:rPr sz="1050" spc="-85" dirty="0">
                <a:latin typeface="Calibri"/>
                <a:cs typeface="Calibri"/>
              </a:rPr>
              <a:t> </a:t>
            </a:r>
            <a:r>
              <a:rPr sz="1050" dirty="0">
                <a:latin typeface="Calibri"/>
                <a:cs typeface="Calibri"/>
              </a:rPr>
              <a:t>GitHub</a:t>
            </a:r>
            <a:r>
              <a:rPr sz="1050" spc="-25" dirty="0">
                <a:latin typeface="Calibri"/>
                <a:cs typeface="Calibri"/>
              </a:rPr>
              <a:t> </a:t>
            </a:r>
            <a:r>
              <a:rPr sz="1050" spc="-20" dirty="0">
                <a:latin typeface="Calibri"/>
                <a:cs typeface="Calibri"/>
              </a:rPr>
              <a:t>2019</a:t>
            </a:r>
            <a:endParaRPr sz="1050">
              <a:latin typeface="Calibri"/>
              <a:cs typeface="Calibri"/>
            </a:endParaRPr>
          </a:p>
        </p:txBody>
      </p:sp>
      <p:sp>
        <p:nvSpPr>
          <p:cNvPr id="45" name="object 45"/>
          <p:cNvSpPr txBox="1"/>
          <p:nvPr/>
        </p:nvSpPr>
        <p:spPr>
          <a:xfrm>
            <a:off x="4432934" y="1768157"/>
            <a:ext cx="1569085" cy="208915"/>
          </a:xfrm>
          <a:prstGeom prst="rect">
            <a:avLst/>
          </a:prstGeom>
        </p:spPr>
        <p:txBody>
          <a:bodyPr vert="horz" wrap="square" lIns="0" tIns="12700" rIns="0" bIns="0" rtlCol="0">
            <a:spAutoFit/>
          </a:bodyPr>
          <a:lstStyle/>
          <a:p>
            <a:pPr marL="12700">
              <a:lnSpc>
                <a:spcPct val="100000"/>
              </a:lnSpc>
              <a:spcBef>
                <a:spcPts val="100"/>
              </a:spcBef>
            </a:pPr>
            <a:r>
              <a:rPr sz="1200" spc="-20" dirty="0">
                <a:latin typeface="Calibri"/>
                <a:cs typeface="Calibri"/>
              </a:rPr>
              <a:t>+Test-</a:t>
            </a:r>
            <a:r>
              <a:rPr sz="1200" dirty="0">
                <a:latin typeface="Calibri"/>
                <a:cs typeface="Calibri"/>
              </a:rPr>
              <a:t>time</a:t>
            </a:r>
            <a:r>
              <a:rPr sz="1200" spc="-70" dirty="0">
                <a:latin typeface="Calibri"/>
                <a:cs typeface="Calibri"/>
              </a:rPr>
              <a:t> </a:t>
            </a:r>
            <a:r>
              <a:rPr sz="1200" spc="-10" dirty="0">
                <a:latin typeface="Calibri"/>
                <a:cs typeface="Calibri"/>
              </a:rPr>
              <a:t>augmentation</a:t>
            </a:r>
            <a:endParaRPr sz="1200">
              <a:latin typeface="Calibri"/>
              <a:cs typeface="Calibri"/>
            </a:endParaRPr>
          </a:p>
        </p:txBody>
      </p:sp>
      <p:sp>
        <p:nvSpPr>
          <p:cNvPr id="46" name="object 46"/>
          <p:cNvSpPr txBox="1"/>
          <p:nvPr/>
        </p:nvSpPr>
        <p:spPr>
          <a:xfrm>
            <a:off x="4432934" y="1950973"/>
            <a:ext cx="106807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a:t>
            </a:r>
            <a:r>
              <a:rPr sz="1200" spc="-120" dirty="0">
                <a:latin typeface="Calibri"/>
                <a:cs typeface="Calibri"/>
              </a:rPr>
              <a:t> </a:t>
            </a:r>
            <a:r>
              <a:rPr sz="1200" dirty="0">
                <a:latin typeface="Calibri"/>
                <a:cs typeface="Calibri"/>
              </a:rPr>
              <a:t>ms,</a:t>
            </a:r>
            <a:r>
              <a:rPr sz="1200" spc="-35" dirty="0">
                <a:latin typeface="Calibri"/>
                <a:cs typeface="Calibri"/>
              </a:rPr>
              <a:t> </a:t>
            </a:r>
            <a:r>
              <a:rPr sz="1200" dirty="0">
                <a:latin typeface="Calibri"/>
                <a:cs typeface="Calibri"/>
              </a:rPr>
              <a:t>51.4</a:t>
            </a:r>
            <a:r>
              <a:rPr sz="1200" spc="65" dirty="0">
                <a:latin typeface="Calibri"/>
                <a:cs typeface="Calibri"/>
              </a:rPr>
              <a:t> </a:t>
            </a:r>
            <a:r>
              <a:rPr sz="1200" spc="-20" dirty="0">
                <a:latin typeface="Calibri"/>
                <a:cs typeface="Calibri"/>
              </a:rPr>
              <a:t>mAP)</a:t>
            </a:r>
            <a:endParaRPr sz="1200">
              <a:latin typeface="Calibri"/>
              <a:cs typeface="Calibri"/>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372" y="245744"/>
            <a:ext cx="7884795" cy="697230"/>
          </a:xfrm>
          <a:prstGeom prst="rect">
            <a:avLst/>
          </a:prstGeom>
        </p:spPr>
        <p:txBody>
          <a:bodyPr vert="horz" wrap="square" lIns="0" tIns="13335" rIns="0" bIns="0" rtlCol="0">
            <a:spAutoFit/>
          </a:bodyPr>
          <a:lstStyle/>
          <a:p>
            <a:pPr marL="12700">
              <a:lnSpc>
                <a:spcPct val="100000"/>
              </a:lnSpc>
              <a:spcBef>
                <a:spcPts val="105"/>
              </a:spcBef>
            </a:pPr>
            <a:r>
              <a:rPr dirty="0"/>
              <a:t>Object</a:t>
            </a:r>
            <a:r>
              <a:rPr spc="-85" dirty="0"/>
              <a:t> </a:t>
            </a:r>
            <a:r>
              <a:rPr dirty="0"/>
              <a:t>Detection:</a:t>
            </a:r>
            <a:r>
              <a:rPr spc="-95" dirty="0"/>
              <a:t> </a:t>
            </a:r>
            <a:r>
              <a:rPr dirty="0"/>
              <a:t>Lots</a:t>
            </a:r>
            <a:r>
              <a:rPr spc="-15" dirty="0"/>
              <a:t> </a:t>
            </a:r>
            <a:r>
              <a:rPr dirty="0"/>
              <a:t>of</a:t>
            </a:r>
            <a:r>
              <a:rPr spc="-105" dirty="0"/>
              <a:t> </a:t>
            </a:r>
            <a:r>
              <a:rPr spc="-10" dirty="0"/>
              <a:t>variables!</a:t>
            </a:r>
          </a:p>
        </p:txBody>
      </p:sp>
      <p:sp>
        <p:nvSpPr>
          <p:cNvPr id="3" name="object 3"/>
          <p:cNvSpPr txBox="1"/>
          <p:nvPr/>
        </p:nvSpPr>
        <p:spPr>
          <a:xfrm>
            <a:off x="106679" y="6098222"/>
            <a:ext cx="6869430" cy="245745"/>
          </a:xfrm>
          <a:prstGeom prst="rect">
            <a:avLst/>
          </a:prstGeom>
        </p:spPr>
        <p:txBody>
          <a:bodyPr vert="horz" wrap="square" lIns="0" tIns="11430" rIns="0" bIns="0" rtlCol="0">
            <a:spAutoFit/>
          </a:bodyPr>
          <a:lstStyle/>
          <a:p>
            <a:pPr marL="12700">
              <a:lnSpc>
                <a:spcPct val="100000"/>
              </a:lnSpc>
              <a:spcBef>
                <a:spcPts val="90"/>
              </a:spcBef>
            </a:pPr>
            <a:r>
              <a:rPr sz="1450" spc="-20" dirty="0">
                <a:latin typeface="Calibri"/>
                <a:cs typeface="Calibri"/>
              </a:rPr>
              <a:t>Huang</a:t>
            </a:r>
            <a:r>
              <a:rPr sz="1450" spc="10" dirty="0">
                <a:latin typeface="Calibri"/>
                <a:cs typeface="Calibri"/>
              </a:rPr>
              <a:t> </a:t>
            </a:r>
            <a:r>
              <a:rPr sz="1450" spc="-10" dirty="0">
                <a:latin typeface="Calibri"/>
                <a:cs typeface="Calibri"/>
              </a:rPr>
              <a:t>et</a:t>
            </a:r>
            <a:r>
              <a:rPr sz="1450" spc="-50" dirty="0">
                <a:latin typeface="Calibri"/>
                <a:cs typeface="Calibri"/>
              </a:rPr>
              <a:t> </a:t>
            </a:r>
            <a:r>
              <a:rPr sz="1450" dirty="0">
                <a:latin typeface="Calibri"/>
                <a:cs typeface="Calibri"/>
              </a:rPr>
              <a:t>al,</a:t>
            </a:r>
            <a:r>
              <a:rPr sz="1450" spc="10" dirty="0">
                <a:latin typeface="Calibri"/>
                <a:cs typeface="Calibri"/>
              </a:rPr>
              <a:t> </a:t>
            </a:r>
            <a:r>
              <a:rPr sz="1450" spc="-30" dirty="0">
                <a:latin typeface="Calibri"/>
                <a:cs typeface="Calibri"/>
              </a:rPr>
              <a:t>“Speed/accuracy</a:t>
            </a:r>
            <a:r>
              <a:rPr sz="1450" spc="-45" dirty="0">
                <a:latin typeface="Calibri"/>
                <a:cs typeface="Calibri"/>
              </a:rPr>
              <a:t> </a:t>
            </a:r>
            <a:r>
              <a:rPr sz="1450" spc="-40" dirty="0">
                <a:latin typeface="Calibri"/>
                <a:cs typeface="Calibri"/>
              </a:rPr>
              <a:t>trade-</a:t>
            </a:r>
            <a:r>
              <a:rPr sz="1450" spc="-45" dirty="0">
                <a:latin typeface="Calibri"/>
                <a:cs typeface="Calibri"/>
              </a:rPr>
              <a:t>offs </a:t>
            </a:r>
            <a:r>
              <a:rPr sz="1450" spc="-10" dirty="0">
                <a:latin typeface="Calibri"/>
                <a:cs typeface="Calibri"/>
              </a:rPr>
              <a:t>for</a:t>
            </a:r>
            <a:r>
              <a:rPr sz="1450" spc="-70" dirty="0">
                <a:latin typeface="Calibri"/>
                <a:cs typeface="Calibri"/>
              </a:rPr>
              <a:t> </a:t>
            </a:r>
            <a:r>
              <a:rPr sz="1450" spc="-40" dirty="0">
                <a:latin typeface="Calibri"/>
                <a:cs typeface="Calibri"/>
              </a:rPr>
              <a:t>modern</a:t>
            </a:r>
            <a:r>
              <a:rPr sz="1450" spc="-95" dirty="0">
                <a:latin typeface="Calibri"/>
                <a:cs typeface="Calibri"/>
              </a:rPr>
              <a:t> </a:t>
            </a:r>
            <a:r>
              <a:rPr sz="1450" spc="-35" dirty="0">
                <a:latin typeface="Calibri"/>
                <a:cs typeface="Calibri"/>
              </a:rPr>
              <a:t>convolutional</a:t>
            </a:r>
            <a:r>
              <a:rPr sz="1450" spc="-45" dirty="0">
                <a:latin typeface="Calibri"/>
                <a:cs typeface="Calibri"/>
              </a:rPr>
              <a:t> </a:t>
            </a:r>
            <a:r>
              <a:rPr sz="1450" spc="-10" dirty="0">
                <a:latin typeface="Calibri"/>
                <a:cs typeface="Calibri"/>
              </a:rPr>
              <a:t>object</a:t>
            </a:r>
            <a:r>
              <a:rPr sz="1450" spc="-45" dirty="0">
                <a:latin typeface="Calibri"/>
                <a:cs typeface="Calibri"/>
              </a:rPr>
              <a:t> </a:t>
            </a:r>
            <a:r>
              <a:rPr sz="1450" spc="-65" dirty="0">
                <a:latin typeface="Calibri"/>
                <a:cs typeface="Calibri"/>
              </a:rPr>
              <a:t>detectors”,</a:t>
            </a:r>
            <a:r>
              <a:rPr sz="1450" spc="-85" dirty="0">
                <a:latin typeface="Calibri"/>
                <a:cs typeface="Calibri"/>
              </a:rPr>
              <a:t> </a:t>
            </a:r>
            <a:r>
              <a:rPr sz="1450" spc="-20" dirty="0">
                <a:latin typeface="Calibri"/>
                <a:cs typeface="Calibri"/>
              </a:rPr>
              <a:t>CVPR</a:t>
            </a:r>
            <a:r>
              <a:rPr sz="1450" spc="-30" dirty="0">
                <a:latin typeface="Calibri"/>
                <a:cs typeface="Calibri"/>
              </a:rPr>
              <a:t> </a:t>
            </a:r>
            <a:r>
              <a:rPr sz="1450" spc="-20" dirty="0">
                <a:latin typeface="Calibri"/>
                <a:cs typeface="Calibri"/>
              </a:rPr>
              <a:t>2017</a:t>
            </a:r>
            <a:endParaRPr sz="1450">
              <a:latin typeface="Calibri"/>
              <a:cs typeface="Calibri"/>
            </a:endParaRPr>
          </a:p>
        </p:txBody>
      </p:sp>
      <p:grpSp>
        <p:nvGrpSpPr>
          <p:cNvPr id="4" name="object 4"/>
          <p:cNvGrpSpPr/>
          <p:nvPr/>
        </p:nvGrpSpPr>
        <p:grpSpPr>
          <a:xfrm>
            <a:off x="335279" y="1065491"/>
            <a:ext cx="5740400" cy="4939665"/>
            <a:chOff x="335279" y="1065491"/>
            <a:chExt cx="5740400" cy="4939665"/>
          </a:xfrm>
        </p:grpSpPr>
        <p:pic>
          <p:nvPicPr>
            <p:cNvPr id="5" name="object 5"/>
            <p:cNvPicPr/>
            <p:nvPr/>
          </p:nvPicPr>
          <p:blipFill>
            <a:blip r:embed="rId2" cstate="print"/>
            <a:stretch>
              <a:fillRect/>
            </a:stretch>
          </p:blipFill>
          <p:spPr>
            <a:xfrm>
              <a:off x="335279" y="2580640"/>
              <a:ext cx="5740400" cy="3423920"/>
            </a:xfrm>
            <a:prstGeom prst="rect">
              <a:avLst/>
            </a:prstGeom>
          </p:spPr>
        </p:pic>
        <p:sp>
          <p:nvSpPr>
            <p:cNvPr id="6" name="object 6"/>
            <p:cNvSpPr/>
            <p:nvPr/>
          </p:nvSpPr>
          <p:spPr>
            <a:xfrm>
              <a:off x="701039" y="2103081"/>
              <a:ext cx="1036319" cy="528320"/>
            </a:xfrm>
            <a:custGeom>
              <a:avLst/>
              <a:gdLst/>
              <a:ahLst/>
              <a:cxnLst/>
              <a:rect l="l" t="t" r="r" b="b"/>
              <a:pathLst>
                <a:path w="1036319" h="528319">
                  <a:moveTo>
                    <a:pt x="1036281" y="0"/>
                  </a:moveTo>
                  <a:lnTo>
                    <a:pt x="0" y="0"/>
                  </a:lnTo>
                  <a:lnTo>
                    <a:pt x="0" y="528231"/>
                  </a:lnTo>
                  <a:lnTo>
                    <a:pt x="1036281" y="528231"/>
                  </a:lnTo>
                  <a:lnTo>
                    <a:pt x="1036281" y="0"/>
                  </a:lnTo>
                  <a:close/>
                </a:path>
              </a:pathLst>
            </a:custGeom>
            <a:solidFill>
              <a:srgbClr val="D9D9D9"/>
            </a:solidFill>
          </p:spPr>
          <p:txBody>
            <a:bodyPr wrap="square" lIns="0" tIns="0" rIns="0" bIns="0" rtlCol="0"/>
            <a:lstStyle/>
            <a:p>
              <a:endParaRPr/>
            </a:p>
          </p:txBody>
        </p:sp>
        <p:sp>
          <p:nvSpPr>
            <p:cNvPr id="7" name="object 7"/>
            <p:cNvSpPr/>
            <p:nvPr/>
          </p:nvSpPr>
          <p:spPr>
            <a:xfrm>
              <a:off x="706120" y="2108161"/>
              <a:ext cx="1036319" cy="528320"/>
            </a:xfrm>
            <a:custGeom>
              <a:avLst/>
              <a:gdLst/>
              <a:ahLst/>
              <a:cxnLst/>
              <a:rect l="l" t="t" r="r" b="b"/>
              <a:pathLst>
                <a:path w="1036319" h="528319">
                  <a:moveTo>
                    <a:pt x="0" y="528231"/>
                  </a:moveTo>
                  <a:lnTo>
                    <a:pt x="1036281" y="528231"/>
                  </a:lnTo>
                  <a:lnTo>
                    <a:pt x="1036281" y="0"/>
                  </a:lnTo>
                  <a:lnTo>
                    <a:pt x="0" y="0"/>
                  </a:lnTo>
                  <a:lnTo>
                    <a:pt x="0" y="528231"/>
                  </a:lnTo>
                  <a:close/>
                </a:path>
              </a:pathLst>
            </a:custGeom>
            <a:ln w="12699">
              <a:solidFill>
                <a:srgbClr val="FFFFFF"/>
              </a:solidFill>
            </a:ln>
          </p:spPr>
          <p:txBody>
            <a:bodyPr wrap="square" lIns="0" tIns="0" rIns="0" bIns="0" rtlCol="0"/>
            <a:lstStyle/>
            <a:p>
              <a:endParaRPr/>
            </a:p>
          </p:txBody>
        </p:sp>
        <p:sp>
          <p:nvSpPr>
            <p:cNvPr id="8" name="object 8"/>
            <p:cNvSpPr/>
            <p:nvPr/>
          </p:nvSpPr>
          <p:spPr>
            <a:xfrm>
              <a:off x="701039" y="1584921"/>
              <a:ext cx="1036319" cy="518159"/>
            </a:xfrm>
            <a:custGeom>
              <a:avLst/>
              <a:gdLst/>
              <a:ahLst/>
              <a:cxnLst/>
              <a:rect l="l" t="t" r="r" b="b"/>
              <a:pathLst>
                <a:path w="1036319" h="518160">
                  <a:moveTo>
                    <a:pt x="1036281" y="0"/>
                  </a:moveTo>
                  <a:lnTo>
                    <a:pt x="0" y="0"/>
                  </a:lnTo>
                  <a:lnTo>
                    <a:pt x="0" y="518071"/>
                  </a:lnTo>
                  <a:lnTo>
                    <a:pt x="1036281" y="518071"/>
                  </a:lnTo>
                  <a:lnTo>
                    <a:pt x="1036281" y="0"/>
                  </a:lnTo>
                  <a:close/>
                </a:path>
              </a:pathLst>
            </a:custGeom>
            <a:solidFill>
              <a:srgbClr val="D9D9D9"/>
            </a:solidFill>
          </p:spPr>
          <p:txBody>
            <a:bodyPr wrap="square" lIns="0" tIns="0" rIns="0" bIns="0" rtlCol="0"/>
            <a:lstStyle/>
            <a:p>
              <a:endParaRPr/>
            </a:p>
          </p:txBody>
        </p:sp>
        <p:sp>
          <p:nvSpPr>
            <p:cNvPr id="9" name="object 9"/>
            <p:cNvSpPr/>
            <p:nvPr/>
          </p:nvSpPr>
          <p:spPr>
            <a:xfrm>
              <a:off x="706120" y="1590001"/>
              <a:ext cx="1036319" cy="518159"/>
            </a:xfrm>
            <a:custGeom>
              <a:avLst/>
              <a:gdLst/>
              <a:ahLst/>
              <a:cxnLst/>
              <a:rect l="l" t="t" r="r" b="b"/>
              <a:pathLst>
                <a:path w="1036319" h="518160">
                  <a:moveTo>
                    <a:pt x="0" y="518071"/>
                  </a:moveTo>
                  <a:lnTo>
                    <a:pt x="1036281" y="518071"/>
                  </a:lnTo>
                  <a:lnTo>
                    <a:pt x="1036281" y="0"/>
                  </a:lnTo>
                  <a:lnTo>
                    <a:pt x="0" y="0"/>
                  </a:lnTo>
                  <a:lnTo>
                    <a:pt x="0" y="518071"/>
                  </a:lnTo>
                  <a:close/>
                </a:path>
              </a:pathLst>
            </a:custGeom>
            <a:ln w="12699">
              <a:solidFill>
                <a:srgbClr val="FFFFFF"/>
              </a:solidFill>
            </a:ln>
          </p:spPr>
          <p:txBody>
            <a:bodyPr wrap="square" lIns="0" tIns="0" rIns="0" bIns="0" rtlCol="0"/>
            <a:lstStyle/>
            <a:p>
              <a:endParaRPr/>
            </a:p>
          </p:txBody>
        </p:sp>
        <p:sp>
          <p:nvSpPr>
            <p:cNvPr id="10" name="object 10"/>
            <p:cNvSpPr/>
            <p:nvPr/>
          </p:nvSpPr>
          <p:spPr>
            <a:xfrm>
              <a:off x="701039" y="1066761"/>
              <a:ext cx="1036319" cy="518159"/>
            </a:xfrm>
            <a:custGeom>
              <a:avLst/>
              <a:gdLst/>
              <a:ahLst/>
              <a:cxnLst/>
              <a:rect l="l" t="t" r="r" b="b"/>
              <a:pathLst>
                <a:path w="1036319" h="518159">
                  <a:moveTo>
                    <a:pt x="1036281" y="0"/>
                  </a:moveTo>
                  <a:lnTo>
                    <a:pt x="0" y="0"/>
                  </a:lnTo>
                  <a:lnTo>
                    <a:pt x="0" y="518071"/>
                  </a:lnTo>
                  <a:lnTo>
                    <a:pt x="1036281" y="518071"/>
                  </a:lnTo>
                  <a:lnTo>
                    <a:pt x="1036281" y="0"/>
                  </a:lnTo>
                  <a:close/>
                </a:path>
              </a:pathLst>
            </a:custGeom>
            <a:solidFill>
              <a:srgbClr val="D9D9D9"/>
            </a:solidFill>
          </p:spPr>
          <p:txBody>
            <a:bodyPr wrap="square" lIns="0" tIns="0" rIns="0" bIns="0" rtlCol="0"/>
            <a:lstStyle/>
            <a:p>
              <a:endParaRPr/>
            </a:p>
          </p:txBody>
        </p:sp>
        <p:sp>
          <p:nvSpPr>
            <p:cNvPr id="11" name="object 11"/>
            <p:cNvSpPr/>
            <p:nvPr/>
          </p:nvSpPr>
          <p:spPr>
            <a:xfrm>
              <a:off x="706120" y="1071841"/>
              <a:ext cx="1036319" cy="518159"/>
            </a:xfrm>
            <a:custGeom>
              <a:avLst/>
              <a:gdLst/>
              <a:ahLst/>
              <a:cxnLst/>
              <a:rect l="l" t="t" r="r" b="b"/>
              <a:pathLst>
                <a:path w="1036319" h="518159">
                  <a:moveTo>
                    <a:pt x="0" y="518071"/>
                  </a:moveTo>
                  <a:lnTo>
                    <a:pt x="1036281" y="518071"/>
                  </a:lnTo>
                  <a:lnTo>
                    <a:pt x="1036281" y="0"/>
                  </a:lnTo>
                  <a:lnTo>
                    <a:pt x="0" y="0"/>
                  </a:lnTo>
                  <a:lnTo>
                    <a:pt x="0" y="518071"/>
                  </a:lnTo>
                  <a:close/>
                </a:path>
              </a:pathLst>
            </a:custGeom>
            <a:ln w="12699">
              <a:solidFill>
                <a:srgbClr val="FFFFFF"/>
              </a:solidFill>
            </a:ln>
          </p:spPr>
          <p:txBody>
            <a:bodyPr wrap="square" lIns="0" tIns="0" rIns="0" bIns="0" rtlCol="0"/>
            <a:lstStyle/>
            <a:p>
              <a:endParaRPr/>
            </a:p>
          </p:txBody>
        </p:sp>
        <p:sp>
          <p:nvSpPr>
            <p:cNvPr id="12" name="object 12"/>
            <p:cNvSpPr/>
            <p:nvPr/>
          </p:nvSpPr>
          <p:spPr>
            <a:xfrm>
              <a:off x="1737360" y="2103081"/>
              <a:ext cx="1046480" cy="528320"/>
            </a:xfrm>
            <a:custGeom>
              <a:avLst/>
              <a:gdLst/>
              <a:ahLst/>
              <a:cxnLst/>
              <a:rect l="l" t="t" r="r" b="b"/>
              <a:pathLst>
                <a:path w="1046480" h="528319">
                  <a:moveTo>
                    <a:pt x="1046441" y="0"/>
                  </a:moveTo>
                  <a:lnTo>
                    <a:pt x="0" y="0"/>
                  </a:lnTo>
                  <a:lnTo>
                    <a:pt x="0" y="528231"/>
                  </a:lnTo>
                  <a:lnTo>
                    <a:pt x="1046441" y="528231"/>
                  </a:lnTo>
                  <a:lnTo>
                    <a:pt x="1046441" y="0"/>
                  </a:lnTo>
                  <a:close/>
                </a:path>
              </a:pathLst>
            </a:custGeom>
            <a:solidFill>
              <a:srgbClr val="D9D9D9"/>
            </a:solidFill>
          </p:spPr>
          <p:txBody>
            <a:bodyPr wrap="square" lIns="0" tIns="0" rIns="0" bIns="0" rtlCol="0"/>
            <a:lstStyle/>
            <a:p>
              <a:endParaRPr/>
            </a:p>
          </p:txBody>
        </p:sp>
        <p:sp>
          <p:nvSpPr>
            <p:cNvPr id="13" name="object 13"/>
            <p:cNvSpPr/>
            <p:nvPr/>
          </p:nvSpPr>
          <p:spPr>
            <a:xfrm>
              <a:off x="1742440" y="2108161"/>
              <a:ext cx="1046480" cy="528320"/>
            </a:xfrm>
            <a:custGeom>
              <a:avLst/>
              <a:gdLst/>
              <a:ahLst/>
              <a:cxnLst/>
              <a:rect l="l" t="t" r="r" b="b"/>
              <a:pathLst>
                <a:path w="1046480" h="528319">
                  <a:moveTo>
                    <a:pt x="0" y="528231"/>
                  </a:moveTo>
                  <a:lnTo>
                    <a:pt x="1046441" y="528231"/>
                  </a:lnTo>
                  <a:lnTo>
                    <a:pt x="1046441" y="0"/>
                  </a:lnTo>
                  <a:lnTo>
                    <a:pt x="0" y="0"/>
                  </a:lnTo>
                  <a:lnTo>
                    <a:pt x="0" y="528231"/>
                  </a:lnTo>
                  <a:close/>
                </a:path>
              </a:pathLst>
            </a:custGeom>
            <a:ln w="12700">
              <a:solidFill>
                <a:srgbClr val="FFFFFF"/>
              </a:solidFill>
            </a:ln>
          </p:spPr>
          <p:txBody>
            <a:bodyPr wrap="square" lIns="0" tIns="0" rIns="0" bIns="0" rtlCol="0"/>
            <a:lstStyle/>
            <a:p>
              <a:endParaRPr/>
            </a:p>
          </p:txBody>
        </p:sp>
        <p:sp>
          <p:nvSpPr>
            <p:cNvPr id="14" name="object 14"/>
            <p:cNvSpPr/>
            <p:nvPr/>
          </p:nvSpPr>
          <p:spPr>
            <a:xfrm>
              <a:off x="1737360" y="1584921"/>
              <a:ext cx="1046480" cy="518159"/>
            </a:xfrm>
            <a:custGeom>
              <a:avLst/>
              <a:gdLst/>
              <a:ahLst/>
              <a:cxnLst/>
              <a:rect l="l" t="t" r="r" b="b"/>
              <a:pathLst>
                <a:path w="1046480" h="518160">
                  <a:moveTo>
                    <a:pt x="1046441" y="0"/>
                  </a:moveTo>
                  <a:lnTo>
                    <a:pt x="0" y="0"/>
                  </a:lnTo>
                  <a:lnTo>
                    <a:pt x="0" y="518071"/>
                  </a:lnTo>
                  <a:lnTo>
                    <a:pt x="1046441" y="518071"/>
                  </a:lnTo>
                  <a:lnTo>
                    <a:pt x="1046441" y="0"/>
                  </a:lnTo>
                  <a:close/>
                </a:path>
              </a:pathLst>
            </a:custGeom>
            <a:solidFill>
              <a:srgbClr val="D9D9D9"/>
            </a:solidFill>
          </p:spPr>
          <p:txBody>
            <a:bodyPr wrap="square" lIns="0" tIns="0" rIns="0" bIns="0" rtlCol="0"/>
            <a:lstStyle/>
            <a:p>
              <a:endParaRPr/>
            </a:p>
          </p:txBody>
        </p:sp>
        <p:sp>
          <p:nvSpPr>
            <p:cNvPr id="15" name="object 15"/>
            <p:cNvSpPr/>
            <p:nvPr/>
          </p:nvSpPr>
          <p:spPr>
            <a:xfrm>
              <a:off x="1742440" y="1590001"/>
              <a:ext cx="1046480" cy="518159"/>
            </a:xfrm>
            <a:custGeom>
              <a:avLst/>
              <a:gdLst/>
              <a:ahLst/>
              <a:cxnLst/>
              <a:rect l="l" t="t" r="r" b="b"/>
              <a:pathLst>
                <a:path w="1046480" h="518160">
                  <a:moveTo>
                    <a:pt x="0" y="518071"/>
                  </a:moveTo>
                  <a:lnTo>
                    <a:pt x="1046441" y="518071"/>
                  </a:lnTo>
                  <a:lnTo>
                    <a:pt x="1046441" y="0"/>
                  </a:lnTo>
                  <a:lnTo>
                    <a:pt x="0" y="0"/>
                  </a:lnTo>
                  <a:lnTo>
                    <a:pt x="0" y="518071"/>
                  </a:lnTo>
                  <a:close/>
                </a:path>
              </a:pathLst>
            </a:custGeom>
            <a:ln w="12699">
              <a:solidFill>
                <a:srgbClr val="FFFFFF"/>
              </a:solidFill>
            </a:ln>
          </p:spPr>
          <p:txBody>
            <a:bodyPr wrap="square" lIns="0" tIns="0" rIns="0" bIns="0" rtlCol="0"/>
            <a:lstStyle/>
            <a:p>
              <a:endParaRPr/>
            </a:p>
          </p:txBody>
        </p:sp>
        <p:sp>
          <p:nvSpPr>
            <p:cNvPr id="16" name="object 16"/>
            <p:cNvSpPr/>
            <p:nvPr/>
          </p:nvSpPr>
          <p:spPr>
            <a:xfrm>
              <a:off x="1737360" y="1066761"/>
              <a:ext cx="1046480" cy="518159"/>
            </a:xfrm>
            <a:custGeom>
              <a:avLst/>
              <a:gdLst/>
              <a:ahLst/>
              <a:cxnLst/>
              <a:rect l="l" t="t" r="r" b="b"/>
              <a:pathLst>
                <a:path w="1046480" h="518159">
                  <a:moveTo>
                    <a:pt x="1046441" y="0"/>
                  </a:moveTo>
                  <a:lnTo>
                    <a:pt x="0" y="0"/>
                  </a:lnTo>
                  <a:lnTo>
                    <a:pt x="0" y="518071"/>
                  </a:lnTo>
                  <a:lnTo>
                    <a:pt x="1046441" y="518071"/>
                  </a:lnTo>
                  <a:lnTo>
                    <a:pt x="1046441" y="0"/>
                  </a:lnTo>
                  <a:close/>
                </a:path>
              </a:pathLst>
            </a:custGeom>
            <a:solidFill>
              <a:srgbClr val="D9D9D9"/>
            </a:solidFill>
          </p:spPr>
          <p:txBody>
            <a:bodyPr wrap="square" lIns="0" tIns="0" rIns="0" bIns="0" rtlCol="0"/>
            <a:lstStyle/>
            <a:p>
              <a:endParaRPr/>
            </a:p>
          </p:txBody>
        </p:sp>
        <p:sp>
          <p:nvSpPr>
            <p:cNvPr id="17" name="object 17"/>
            <p:cNvSpPr/>
            <p:nvPr/>
          </p:nvSpPr>
          <p:spPr>
            <a:xfrm>
              <a:off x="1742440" y="1071841"/>
              <a:ext cx="1046480" cy="518159"/>
            </a:xfrm>
            <a:custGeom>
              <a:avLst/>
              <a:gdLst/>
              <a:ahLst/>
              <a:cxnLst/>
              <a:rect l="l" t="t" r="r" b="b"/>
              <a:pathLst>
                <a:path w="1046480" h="518159">
                  <a:moveTo>
                    <a:pt x="0" y="518071"/>
                  </a:moveTo>
                  <a:lnTo>
                    <a:pt x="1046441" y="518071"/>
                  </a:lnTo>
                  <a:lnTo>
                    <a:pt x="1046441" y="0"/>
                  </a:lnTo>
                  <a:lnTo>
                    <a:pt x="0" y="0"/>
                  </a:lnTo>
                  <a:lnTo>
                    <a:pt x="0" y="518071"/>
                  </a:lnTo>
                  <a:close/>
                </a:path>
              </a:pathLst>
            </a:custGeom>
            <a:ln w="12699">
              <a:solidFill>
                <a:srgbClr val="FFFFFF"/>
              </a:solidFill>
            </a:ln>
          </p:spPr>
          <p:txBody>
            <a:bodyPr wrap="square" lIns="0" tIns="0" rIns="0" bIns="0" rtlCol="0"/>
            <a:lstStyle/>
            <a:p>
              <a:endParaRPr/>
            </a:p>
          </p:txBody>
        </p:sp>
        <p:sp>
          <p:nvSpPr>
            <p:cNvPr id="18" name="object 18"/>
            <p:cNvSpPr/>
            <p:nvPr/>
          </p:nvSpPr>
          <p:spPr>
            <a:xfrm>
              <a:off x="2783840" y="2113241"/>
              <a:ext cx="1046480" cy="518159"/>
            </a:xfrm>
            <a:custGeom>
              <a:avLst/>
              <a:gdLst/>
              <a:ahLst/>
              <a:cxnLst/>
              <a:rect l="l" t="t" r="r" b="b"/>
              <a:pathLst>
                <a:path w="1046479" h="518160">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19" name="object 19"/>
            <p:cNvSpPr/>
            <p:nvPr/>
          </p:nvSpPr>
          <p:spPr>
            <a:xfrm>
              <a:off x="2788919" y="2118321"/>
              <a:ext cx="1046480" cy="518159"/>
            </a:xfrm>
            <a:custGeom>
              <a:avLst/>
              <a:gdLst/>
              <a:ahLst/>
              <a:cxnLst/>
              <a:rect l="l" t="t" r="r" b="b"/>
              <a:pathLst>
                <a:path w="1046479" h="518160">
                  <a:moveTo>
                    <a:pt x="0" y="518071"/>
                  </a:moveTo>
                  <a:lnTo>
                    <a:pt x="1046454" y="518071"/>
                  </a:lnTo>
                  <a:lnTo>
                    <a:pt x="1046454" y="0"/>
                  </a:lnTo>
                  <a:lnTo>
                    <a:pt x="0" y="0"/>
                  </a:lnTo>
                  <a:lnTo>
                    <a:pt x="0" y="518071"/>
                  </a:lnTo>
                  <a:close/>
                </a:path>
              </a:pathLst>
            </a:custGeom>
            <a:ln w="12700">
              <a:solidFill>
                <a:srgbClr val="FFFFFF"/>
              </a:solidFill>
            </a:ln>
          </p:spPr>
          <p:txBody>
            <a:bodyPr wrap="square" lIns="0" tIns="0" rIns="0" bIns="0" rtlCol="0"/>
            <a:lstStyle/>
            <a:p>
              <a:endParaRPr/>
            </a:p>
          </p:txBody>
        </p:sp>
        <p:sp>
          <p:nvSpPr>
            <p:cNvPr id="20" name="object 20"/>
            <p:cNvSpPr/>
            <p:nvPr/>
          </p:nvSpPr>
          <p:spPr>
            <a:xfrm>
              <a:off x="2783840" y="1584921"/>
              <a:ext cx="1046480" cy="528320"/>
            </a:xfrm>
            <a:custGeom>
              <a:avLst/>
              <a:gdLst/>
              <a:ahLst/>
              <a:cxnLst/>
              <a:rect l="l" t="t" r="r" b="b"/>
              <a:pathLst>
                <a:path w="1046479" h="528319">
                  <a:moveTo>
                    <a:pt x="1046454" y="0"/>
                  </a:moveTo>
                  <a:lnTo>
                    <a:pt x="0" y="0"/>
                  </a:lnTo>
                  <a:lnTo>
                    <a:pt x="0" y="528231"/>
                  </a:lnTo>
                  <a:lnTo>
                    <a:pt x="1046454" y="528231"/>
                  </a:lnTo>
                  <a:lnTo>
                    <a:pt x="1046454" y="0"/>
                  </a:lnTo>
                  <a:close/>
                </a:path>
              </a:pathLst>
            </a:custGeom>
            <a:solidFill>
              <a:srgbClr val="D9D9D9"/>
            </a:solidFill>
          </p:spPr>
          <p:txBody>
            <a:bodyPr wrap="square" lIns="0" tIns="0" rIns="0" bIns="0" rtlCol="0"/>
            <a:lstStyle/>
            <a:p>
              <a:endParaRPr/>
            </a:p>
          </p:txBody>
        </p:sp>
        <p:sp>
          <p:nvSpPr>
            <p:cNvPr id="21" name="object 21"/>
            <p:cNvSpPr/>
            <p:nvPr/>
          </p:nvSpPr>
          <p:spPr>
            <a:xfrm>
              <a:off x="2788919" y="1590001"/>
              <a:ext cx="1046480" cy="528320"/>
            </a:xfrm>
            <a:custGeom>
              <a:avLst/>
              <a:gdLst/>
              <a:ahLst/>
              <a:cxnLst/>
              <a:rect l="l" t="t" r="r" b="b"/>
              <a:pathLst>
                <a:path w="1046479" h="528319">
                  <a:moveTo>
                    <a:pt x="0" y="528231"/>
                  </a:moveTo>
                  <a:lnTo>
                    <a:pt x="1046454" y="528231"/>
                  </a:lnTo>
                  <a:lnTo>
                    <a:pt x="1046454" y="0"/>
                  </a:lnTo>
                  <a:lnTo>
                    <a:pt x="0" y="0"/>
                  </a:lnTo>
                  <a:lnTo>
                    <a:pt x="0" y="528231"/>
                  </a:lnTo>
                  <a:close/>
                </a:path>
              </a:pathLst>
            </a:custGeom>
            <a:ln w="12700">
              <a:solidFill>
                <a:srgbClr val="FFFFFF"/>
              </a:solidFill>
            </a:ln>
          </p:spPr>
          <p:txBody>
            <a:bodyPr wrap="square" lIns="0" tIns="0" rIns="0" bIns="0" rtlCol="0"/>
            <a:lstStyle/>
            <a:p>
              <a:endParaRPr/>
            </a:p>
          </p:txBody>
        </p:sp>
        <p:sp>
          <p:nvSpPr>
            <p:cNvPr id="22" name="object 22"/>
            <p:cNvSpPr/>
            <p:nvPr/>
          </p:nvSpPr>
          <p:spPr>
            <a:xfrm>
              <a:off x="2783840" y="1066761"/>
              <a:ext cx="1046480" cy="518159"/>
            </a:xfrm>
            <a:custGeom>
              <a:avLst/>
              <a:gdLst/>
              <a:ahLst/>
              <a:cxnLst/>
              <a:rect l="l" t="t" r="r" b="b"/>
              <a:pathLst>
                <a:path w="1046479" h="518159">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23" name="object 23"/>
            <p:cNvSpPr/>
            <p:nvPr/>
          </p:nvSpPr>
          <p:spPr>
            <a:xfrm>
              <a:off x="2788919" y="1071841"/>
              <a:ext cx="1046480" cy="518159"/>
            </a:xfrm>
            <a:custGeom>
              <a:avLst/>
              <a:gdLst/>
              <a:ahLst/>
              <a:cxnLst/>
              <a:rect l="l" t="t" r="r" b="b"/>
              <a:pathLst>
                <a:path w="1046479" h="518159">
                  <a:moveTo>
                    <a:pt x="0" y="518071"/>
                  </a:moveTo>
                  <a:lnTo>
                    <a:pt x="1046454" y="518071"/>
                  </a:lnTo>
                  <a:lnTo>
                    <a:pt x="1046454" y="0"/>
                  </a:lnTo>
                  <a:lnTo>
                    <a:pt x="0" y="0"/>
                  </a:lnTo>
                  <a:lnTo>
                    <a:pt x="0" y="518071"/>
                  </a:lnTo>
                  <a:close/>
                </a:path>
              </a:pathLst>
            </a:custGeom>
            <a:ln w="12700">
              <a:solidFill>
                <a:srgbClr val="FFFFFF"/>
              </a:solidFill>
            </a:ln>
          </p:spPr>
          <p:txBody>
            <a:bodyPr wrap="square" lIns="0" tIns="0" rIns="0" bIns="0" rtlCol="0"/>
            <a:lstStyle/>
            <a:p>
              <a:endParaRPr/>
            </a:p>
          </p:txBody>
        </p:sp>
        <p:sp>
          <p:nvSpPr>
            <p:cNvPr id="24" name="object 24"/>
            <p:cNvSpPr/>
            <p:nvPr/>
          </p:nvSpPr>
          <p:spPr>
            <a:xfrm>
              <a:off x="3830320" y="2103081"/>
              <a:ext cx="1036319" cy="528320"/>
            </a:xfrm>
            <a:custGeom>
              <a:avLst/>
              <a:gdLst/>
              <a:ahLst/>
              <a:cxnLst/>
              <a:rect l="l" t="t" r="r" b="b"/>
              <a:pathLst>
                <a:path w="1036320" h="528319">
                  <a:moveTo>
                    <a:pt x="1036294" y="0"/>
                  </a:moveTo>
                  <a:lnTo>
                    <a:pt x="0" y="0"/>
                  </a:lnTo>
                  <a:lnTo>
                    <a:pt x="0" y="528231"/>
                  </a:lnTo>
                  <a:lnTo>
                    <a:pt x="1036294" y="528231"/>
                  </a:lnTo>
                  <a:lnTo>
                    <a:pt x="1036294" y="0"/>
                  </a:lnTo>
                  <a:close/>
                </a:path>
              </a:pathLst>
            </a:custGeom>
            <a:solidFill>
              <a:srgbClr val="D9D9D9"/>
            </a:solidFill>
          </p:spPr>
          <p:txBody>
            <a:bodyPr wrap="square" lIns="0" tIns="0" rIns="0" bIns="0" rtlCol="0"/>
            <a:lstStyle/>
            <a:p>
              <a:endParaRPr/>
            </a:p>
          </p:txBody>
        </p:sp>
        <p:sp>
          <p:nvSpPr>
            <p:cNvPr id="25" name="object 25"/>
            <p:cNvSpPr/>
            <p:nvPr/>
          </p:nvSpPr>
          <p:spPr>
            <a:xfrm>
              <a:off x="3835400" y="2108161"/>
              <a:ext cx="1036319" cy="528320"/>
            </a:xfrm>
            <a:custGeom>
              <a:avLst/>
              <a:gdLst/>
              <a:ahLst/>
              <a:cxnLst/>
              <a:rect l="l" t="t" r="r" b="b"/>
              <a:pathLst>
                <a:path w="1036320" h="528319">
                  <a:moveTo>
                    <a:pt x="0" y="528231"/>
                  </a:moveTo>
                  <a:lnTo>
                    <a:pt x="1036294" y="528231"/>
                  </a:lnTo>
                  <a:lnTo>
                    <a:pt x="1036294" y="0"/>
                  </a:lnTo>
                  <a:lnTo>
                    <a:pt x="0" y="0"/>
                  </a:lnTo>
                  <a:lnTo>
                    <a:pt x="0" y="528231"/>
                  </a:lnTo>
                  <a:close/>
                </a:path>
              </a:pathLst>
            </a:custGeom>
            <a:ln w="12700">
              <a:solidFill>
                <a:srgbClr val="FFFFFF"/>
              </a:solidFill>
            </a:ln>
          </p:spPr>
          <p:txBody>
            <a:bodyPr wrap="square" lIns="0" tIns="0" rIns="0" bIns="0" rtlCol="0"/>
            <a:lstStyle/>
            <a:p>
              <a:endParaRPr/>
            </a:p>
          </p:txBody>
        </p:sp>
        <p:sp>
          <p:nvSpPr>
            <p:cNvPr id="26" name="object 26"/>
            <p:cNvSpPr/>
            <p:nvPr/>
          </p:nvSpPr>
          <p:spPr>
            <a:xfrm>
              <a:off x="3830320" y="1584921"/>
              <a:ext cx="1036319" cy="518159"/>
            </a:xfrm>
            <a:custGeom>
              <a:avLst/>
              <a:gdLst/>
              <a:ahLst/>
              <a:cxnLst/>
              <a:rect l="l" t="t" r="r" b="b"/>
              <a:pathLst>
                <a:path w="1036320" h="518160">
                  <a:moveTo>
                    <a:pt x="1036294" y="0"/>
                  </a:moveTo>
                  <a:lnTo>
                    <a:pt x="0" y="0"/>
                  </a:lnTo>
                  <a:lnTo>
                    <a:pt x="0" y="518071"/>
                  </a:lnTo>
                  <a:lnTo>
                    <a:pt x="1036294" y="518071"/>
                  </a:lnTo>
                  <a:lnTo>
                    <a:pt x="1036294" y="0"/>
                  </a:lnTo>
                  <a:close/>
                </a:path>
              </a:pathLst>
            </a:custGeom>
            <a:solidFill>
              <a:srgbClr val="D9D9D9"/>
            </a:solidFill>
          </p:spPr>
          <p:txBody>
            <a:bodyPr wrap="square" lIns="0" tIns="0" rIns="0" bIns="0" rtlCol="0"/>
            <a:lstStyle/>
            <a:p>
              <a:endParaRPr/>
            </a:p>
          </p:txBody>
        </p:sp>
        <p:sp>
          <p:nvSpPr>
            <p:cNvPr id="27" name="object 27"/>
            <p:cNvSpPr/>
            <p:nvPr/>
          </p:nvSpPr>
          <p:spPr>
            <a:xfrm>
              <a:off x="3835400" y="1590001"/>
              <a:ext cx="1036319" cy="518159"/>
            </a:xfrm>
            <a:custGeom>
              <a:avLst/>
              <a:gdLst/>
              <a:ahLst/>
              <a:cxnLst/>
              <a:rect l="l" t="t" r="r" b="b"/>
              <a:pathLst>
                <a:path w="1036320" h="518160">
                  <a:moveTo>
                    <a:pt x="0" y="518071"/>
                  </a:moveTo>
                  <a:lnTo>
                    <a:pt x="1036294" y="518071"/>
                  </a:lnTo>
                  <a:lnTo>
                    <a:pt x="1036294" y="0"/>
                  </a:lnTo>
                  <a:lnTo>
                    <a:pt x="0" y="0"/>
                  </a:lnTo>
                  <a:lnTo>
                    <a:pt x="0" y="518071"/>
                  </a:lnTo>
                  <a:close/>
                </a:path>
              </a:pathLst>
            </a:custGeom>
            <a:ln w="12700">
              <a:solidFill>
                <a:srgbClr val="FFFFFF"/>
              </a:solidFill>
            </a:ln>
          </p:spPr>
          <p:txBody>
            <a:bodyPr wrap="square" lIns="0" tIns="0" rIns="0" bIns="0" rtlCol="0"/>
            <a:lstStyle/>
            <a:p>
              <a:endParaRPr/>
            </a:p>
          </p:txBody>
        </p:sp>
        <p:sp>
          <p:nvSpPr>
            <p:cNvPr id="28" name="object 28"/>
            <p:cNvSpPr/>
            <p:nvPr/>
          </p:nvSpPr>
          <p:spPr>
            <a:xfrm>
              <a:off x="3830320" y="1066761"/>
              <a:ext cx="1036319" cy="518159"/>
            </a:xfrm>
            <a:custGeom>
              <a:avLst/>
              <a:gdLst/>
              <a:ahLst/>
              <a:cxnLst/>
              <a:rect l="l" t="t" r="r" b="b"/>
              <a:pathLst>
                <a:path w="1036320" h="518159">
                  <a:moveTo>
                    <a:pt x="1036294" y="0"/>
                  </a:moveTo>
                  <a:lnTo>
                    <a:pt x="0" y="0"/>
                  </a:lnTo>
                  <a:lnTo>
                    <a:pt x="0" y="518071"/>
                  </a:lnTo>
                  <a:lnTo>
                    <a:pt x="1036294" y="518071"/>
                  </a:lnTo>
                  <a:lnTo>
                    <a:pt x="1036294" y="0"/>
                  </a:lnTo>
                  <a:close/>
                </a:path>
              </a:pathLst>
            </a:custGeom>
            <a:solidFill>
              <a:srgbClr val="D9D9D9"/>
            </a:solidFill>
          </p:spPr>
          <p:txBody>
            <a:bodyPr wrap="square" lIns="0" tIns="0" rIns="0" bIns="0" rtlCol="0"/>
            <a:lstStyle/>
            <a:p>
              <a:endParaRPr/>
            </a:p>
          </p:txBody>
        </p:sp>
        <p:sp>
          <p:nvSpPr>
            <p:cNvPr id="29" name="object 29"/>
            <p:cNvSpPr/>
            <p:nvPr/>
          </p:nvSpPr>
          <p:spPr>
            <a:xfrm>
              <a:off x="3835400" y="1071841"/>
              <a:ext cx="1036319" cy="518159"/>
            </a:xfrm>
            <a:custGeom>
              <a:avLst/>
              <a:gdLst/>
              <a:ahLst/>
              <a:cxnLst/>
              <a:rect l="l" t="t" r="r" b="b"/>
              <a:pathLst>
                <a:path w="1036320" h="518159">
                  <a:moveTo>
                    <a:pt x="0" y="518071"/>
                  </a:moveTo>
                  <a:lnTo>
                    <a:pt x="1036294" y="518071"/>
                  </a:lnTo>
                  <a:lnTo>
                    <a:pt x="1036294" y="0"/>
                  </a:lnTo>
                  <a:lnTo>
                    <a:pt x="0" y="0"/>
                  </a:lnTo>
                  <a:lnTo>
                    <a:pt x="0" y="518071"/>
                  </a:lnTo>
                  <a:close/>
                </a:path>
              </a:pathLst>
            </a:custGeom>
            <a:ln w="12700">
              <a:solidFill>
                <a:srgbClr val="FFFFFF"/>
              </a:solidFill>
            </a:ln>
          </p:spPr>
          <p:txBody>
            <a:bodyPr wrap="square" lIns="0" tIns="0" rIns="0" bIns="0" rtlCol="0"/>
            <a:lstStyle/>
            <a:p>
              <a:endParaRPr/>
            </a:p>
          </p:txBody>
        </p:sp>
        <p:sp>
          <p:nvSpPr>
            <p:cNvPr id="30" name="object 30"/>
            <p:cNvSpPr/>
            <p:nvPr/>
          </p:nvSpPr>
          <p:spPr>
            <a:xfrm>
              <a:off x="4866639" y="2103081"/>
              <a:ext cx="1046480" cy="528320"/>
            </a:xfrm>
            <a:custGeom>
              <a:avLst/>
              <a:gdLst/>
              <a:ahLst/>
              <a:cxnLst/>
              <a:rect l="l" t="t" r="r" b="b"/>
              <a:pathLst>
                <a:path w="1046479" h="528319">
                  <a:moveTo>
                    <a:pt x="1046454" y="0"/>
                  </a:moveTo>
                  <a:lnTo>
                    <a:pt x="0" y="0"/>
                  </a:lnTo>
                  <a:lnTo>
                    <a:pt x="0" y="528231"/>
                  </a:lnTo>
                  <a:lnTo>
                    <a:pt x="1046454" y="528231"/>
                  </a:lnTo>
                  <a:lnTo>
                    <a:pt x="1046454" y="0"/>
                  </a:lnTo>
                  <a:close/>
                </a:path>
              </a:pathLst>
            </a:custGeom>
            <a:solidFill>
              <a:srgbClr val="D9D9D9"/>
            </a:solidFill>
          </p:spPr>
          <p:txBody>
            <a:bodyPr wrap="square" lIns="0" tIns="0" rIns="0" bIns="0" rtlCol="0"/>
            <a:lstStyle/>
            <a:p>
              <a:endParaRPr/>
            </a:p>
          </p:txBody>
        </p:sp>
        <p:sp>
          <p:nvSpPr>
            <p:cNvPr id="31" name="object 31"/>
            <p:cNvSpPr/>
            <p:nvPr/>
          </p:nvSpPr>
          <p:spPr>
            <a:xfrm>
              <a:off x="4871720" y="2108161"/>
              <a:ext cx="1046480" cy="528320"/>
            </a:xfrm>
            <a:custGeom>
              <a:avLst/>
              <a:gdLst/>
              <a:ahLst/>
              <a:cxnLst/>
              <a:rect l="l" t="t" r="r" b="b"/>
              <a:pathLst>
                <a:path w="1046479" h="528319">
                  <a:moveTo>
                    <a:pt x="0" y="528231"/>
                  </a:moveTo>
                  <a:lnTo>
                    <a:pt x="1046454" y="528231"/>
                  </a:lnTo>
                  <a:lnTo>
                    <a:pt x="1046454" y="0"/>
                  </a:lnTo>
                  <a:lnTo>
                    <a:pt x="0" y="0"/>
                  </a:lnTo>
                  <a:lnTo>
                    <a:pt x="0" y="528231"/>
                  </a:lnTo>
                  <a:close/>
                </a:path>
              </a:pathLst>
            </a:custGeom>
            <a:ln w="12700">
              <a:solidFill>
                <a:srgbClr val="FFFFFF"/>
              </a:solidFill>
            </a:ln>
          </p:spPr>
          <p:txBody>
            <a:bodyPr wrap="square" lIns="0" tIns="0" rIns="0" bIns="0" rtlCol="0"/>
            <a:lstStyle/>
            <a:p>
              <a:endParaRPr/>
            </a:p>
          </p:txBody>
        </p:sp>
        <p:sp>
          <p:nvSpPr>
            <p:cNvPr id="32" name="object 32"/>
            <p:cNvSpPr/>
            <p:nvPr/>
          </p:nvSpPr>
          <p:spPr>
            <a:xfrm>
              <a:off x="4866639" y="1584921"/>
              <a:ext cx="1046480" cy="518159"/>
            </a:xfrm>
            <a:custGeom>
              <a:avLst/>
              <a:gdLst/>
              <a:ahLst/>
              <a:cxnLst/>
              <a:rect l="l" t="t" r="r" b="b"/>
              <a:pathLst>
                <a:path w="1046479" h="518160">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33" name="object 33"/>
            <p:cNvSpPr/>
            <p:nvPr/>
          </p:nvSpPr>
          <p:spPr>
            <a:xfrm>
              <a:off x="4871720" y="1590001"/>
              <a:ext cx="1046480" cy="518159"/>
            </a:xfrm>
            <a:custGeom>
              <a:avLst/>
              <a:gdLst/>
              <a:ahLst/>
              <a:cxnLst/>
              <a:rect l="l" t="t" r="r" b="b"/>
              <a:pathLst>
                <a:path w="1046479" h="518160">
                  <a:moveTo>
                    <a:pt x="0" y="518071"/>
                  </a:moveTo>
                  <a:lnTo>
                    <a:pt x="1046454" y="518071"/>
                  </a:lnTo>
                  <a:lnTo>
                    <a:pt x="1046454" y="0"/>
                  </a:lnTo>
                  <a:lnTo>
                    <a:pt x="0" y="0"/>
                  </a:lnTo>
                  <a:lnTo>
                    <a:pt x="0" y="518071"/>
                  </a:lnTo>
                  <a:close/>
                </a:path>
              </a:pathLst>
            </a:custGeom>
            <a:ln w="12699">
              <a:solidFill>
                <a:srgbClr val="FFFFFF"/>
              </a:solidFill>
            </a:ln>
          </p:spPr>
          <p:txBody>
            <a:bodyPr wrap="square" lIns="0" tIns="0" rIns="0" bIns="0" rtlCol="0"/>
            <a:lstStyle/>
            <a:p>
              <a:endParaRPr/>
            </a:p>
          </p:txBody>
        </p:sp>
        <p:sp>
          <p:nvSpPr>
            <p:cNvPr id="34" name="object 34"/>
            <p:cNvSpPr/>
            <p:nvPr/>
          </p:nvSpPr>
          <p:spPr>
            <a:xfrm>
              <a:off x="4866639" y="1066761"/>
              <a:ext cx="1046480" cy="518159"/>
            </a:xfrm>
            <a:custGeom>
              <a:avLst/>
              <a:gdLst/>
              <a:ahLst/>
              <a:cxnLst/>
              <a:rect l="l" t="t" r="r" b="b"/>
              <a:pathLst>
                <a:path w="1046479" h="518159">
                  <a:moveTo>
                    <a:pt x="1046454" y="0"/>
                  </a:moveTo>
                  <a:lnTo>
                    <a:pt x="0" y="0"/>
                  </a:lnTo>
                  <a:lnTo>
                    <a:pt x="0" y="518071"/>
                  </a:lnTo>
                  <a:lnTo>
                    <a:pt x="1046454" y="518071"/>
                  </a:lnTo>
                  <a:lnTo>
                    <a:pt x="1046454" y="0"/>
                  </a:lnTo>
                  <a:close/>
                </a:path>
              </a:pathLst>
            </a:custGeom>
            <a:solidFill>
              <a:srgbClr val="D9D9D9"/>
            </a:solidFill>
          </p:spPr>
          <p:txBody>
            <a:bodyPr wrap="square" lIns="0" tIns="0" rIns="0" bIns="0" rtlCol="0"/>
            <a:lstStyle/>
            <a:p>
              <a:endParaRPr/>
            </a:p>
          </p:txBody>
        </p:sp>
        <p:sp>
          <p:nvSpPr>
            <p:cNvPr id="35" name="object 35"/>
            <p:cNvSpPr/>
            <p:nvPr/>
          </p:nvSpPr>
          <p:spPr>
            <a:xfrm>
              <a:off x="4871720" y="1071841"/>
              <a:ext cx="1046480" cy="518159"/>
            </a:xfrm>
            <a:custGeom>
              <a:avLst/>
              <a:gdLst/>
              <a:ahLst/>
              <a:cxnLst/>
              <a:rect l="l" t="t" r="r" b="b"/>
              <a:pathLst>
                <a:path w="1046479" h="518159">
                  <a:moveTo>
                    <a:pt x="0" y="518071"/>
                  </a:moveTo>
                  <a:lnTo>
                    <a:pt x="1046454" y="518071"/>
                  </a:lnTo>
                  <a:lnTo>
                    <a:pt x="1046454" y="0"/>
                  </a:lnTo>
                  <a:lnTo>
                    <a:pt x="0" y="0"/>
                  </a:lnTo>
                  <a:lnTo>
                    <a:pt x="0" y="518071"/>
                  </a:lnTo>
                  <a:close/>
                </a:path>
              </a:pathLst>
            </a:custGeom>
            <a:ln w="12699">
              <a:solidFill>
                <a:srgbClr val="FFFFFF"/>
              </a:solidFill>
            </a:ln>
          </p:spPr>
          <p:txBody>
            <a:bodyPr wrap="square" lIns="0" tIns="0" rIns="0" bIns="0" rtlCol="0"/>
            <a:lstStyle/>
            <a:p>
              <a:endParaRPr/>
            </a:p>
          </p:txBody>
        </p:sp>
        <p:pic>
          <p:nvPicPr>
            <p:cNvPr id="36" name="object 36"/>
            <p:cNvPicPr/>
            <p:nvPr/>
          </p:nvPicPr>
          <p:blipFill>
            <a:blip r:embed="rId3" cstate="print"/>
            <a:stretch>
              <a:fillRect/>
            </a:stretch>
          </p:blipFill>
          <p:spPr>
            <a:xfrm>
              <a:off x="995679" y="2387600"/>
              <a:ext cx="81280" cy="81279"/>
            </a:xfrm>
            <a:prstGeom prst="rect">
              <a:avLst/>
            </a:prstGeom>
          </p:spPr>
        </p:pic>
        <p:pic>
          <p:nvPicPr>
            <p:cNvPr id="37" name="object 37"/>
            <p:cNvPicPr/>
            <p:nvPr/>
          </p:nvPicPr>
          <p:blipFill>
            <a:blip r:embed="rId4" cstate="print"/>
            <a:stretch>
              <a:fillRect/>
            </a:stretch>
          </p:blipFill>
          <p:spPr>
            <a:xfrm>
              <a:off x="1280160" y="2326640"/>
              <a:ext cx="81280" cy="81279"/>
            </a:xfrm>
            <a:prstGeom prst="rect">
              <a:avLst/>
            </a:prstGeom>
          </p:spPr>
        </p:pic>
        <p:sp>
          <p:nvSpPr>
            <p:cNvPr id="38" name="object 38"/>
            <p:cNvSpPr/>
            <p:nvPr/>
          </p:nvSpPr>
          <p:spPr>
            <a:xfrm>
              <a:off x="1076960" y="2580640"/>
              <a:ext cx="142240" cy="142240"/>
            </a:xfrm>
            <a:custGeom>
              <a:avLst/>
              <a:gdLst/>
              <a:ahLst/>
              <a:cxnLst/>
              <a:rect l="l" t="t" r="r" b="b"/>
              <a:pathLst>
                <a:path w="142240" h="142239">
                  <a:moveTo>
                    <a:pt x="71069" y="0"/>
                  </a:moveTo>
                  <a:lnTo>
                    <a:pt x="0" y="71120"/>
                  </a:lnTo>
                  <a:lnTo>
                    <a:pt x="71069" y="142112"/>
                  </a:lnTo>
                  <a:lnTo>
                    <a:pt x="142138" y="71120"/>
                  </a:lnTo>
                  <a:lnTo>
                    <a:pt x="71069" y="0"/>
                  </a:lnTo>
                  <a:close/>
                </a:path>
              </a:pathLst>
            </a:custGeom>
            <a:solidFill>
              <a:srgbClr val="6FAC46"/>
            </a:solidFill>
          </p:spPr>
          <p:txBody>
            <a:bodyPr wrap="square" lIns="0" tIns="0" rIns="0" bIns="0" rtlCol="0"/>
            <a:lstStyle/>
            <a:p>
              <a:endParaRPr/>
            </a:p>
          </p:txBody>
        </p:sp>
      </p:grpSp>
      <p:sp>
        <p:nvSpPr>
          <p:cNvPr id="39" name="object 39"/>
          <p:cNvSpPr txBox="1"/>
          <p:nvPr/>
        </p:nvSpPr>
        <p:spPr>
          <a:xfrm>
            <a:off x="6548755" y="1340167"/>
            <a:ext cx="5083175" cy="1124585"/>
          </a:xfrm>
          <a:prstGeom prst="rect">
            <a:avLst/>
          </a:prstGeom>
        </p:spPr>
        <p:txBody>
          <a:bodyPr vert="horz" wrap="square" lIns="0" tIns="12700" rIns="0" bIns="0" rtlCol="0">
            <a:spAutoFit/>
          </a:bodyPr>
          <a:lstStyle/>
          <a:p>
            <a:pPr marL="12700" marR="5080" algn="just">
              <a:lnSpc>
                <a:spcPct val="100000"/>
              </a:lnSpc>
              <a:spcBef>
                <a:spcPts val="100"/>
              </a:spcBef>
            </a:pPr>
            <a:r>
              <a:rPr sz="2400" dirty="0">
                <a:latin typeface="Calibri"/>
                <a:cs typeface="Calibri"/>
              </a:rPr>
              <a:t>These</a:t>
            </a:r>
            <a:r>
              <a:rPr sz="2400" spc="30" dirty="0">
                <a:latin typeface="Calibri"/>
                <a:cs typeface="Calibri"/>
              </a:rPr>
              <a:t> </a:t>
            </a:r>
            <a:r>
              <a:rPr sz="2400" dirty="0">
                <a:latin typeface="Calibri"/>
                <a:cs typeface="Calibri"/>
              </a:rPr>
              <a:t>results</a:t>
            </a:r>
            <a:r>
              <a:rPr sz="2400" spc="55" dirty="0">
                <a:latin typeface="Calibri"/>
                <a:cs typeface="Calibri"/>
              </a:rPr>
              <a:t> </a:t>
            </a:r>
            <a:r>
              <a:rPr sz="2400" dirty="0">
                <a:latin typeface="Calibri"/>
                <a:cs typeface="Calibri"/>
              </a:rPr>
              <a:t>are</a:t>
            </a:r>
            <a:r>
              <a:rPr sz="2400" spc="50"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few</a:t>
            </a:r>
            <a:r>
              <a:rPr sz="2400" spc="-60" dirty="0">
                <a:latin typeface="Calibri"/>
                <a:cs typeface="Calibri"/>
              </a:rPr>
              <a:t> </a:t>
            </a:r>
            <a:r>
              <a:rPr sz="2400" dirty="0">
                <a:latin typeface="Calibri"/>
                <a:cs typeface="Calibri"/>
              </a:rPr>
              <a:t>years</a:t>
            </a:r>
            <a:r>
              <a:rPr sz="2400" spc="60" dirty="0">
                <a:latin typeface="Calibri"/>
                <a:cs typeface="Calibri"/>
              </a:rPr>
              <a:t> </a:t>
            </a:r>
            <a:r>
              <a:rPr sz="2400" dirty="0">
                <a:latin typeface="Calibri"/>
                <a:cs typeface="Calibri"/>
              </a:rPr>
              <a:t>old</a:t>
            </a:r>
            <a:r>
              <a:rPr sz="2400" spc="60" dirty="0">
                <a:latin typeface="Calibri"/>
                <a:cs typeface="Calibri"/>
              </a:rPr>
              <a:t> </a:t>
            </a:r>
            <a:r>
              <a:rPr sz="2400" dirty="0">
                <a:latin typeface="Calibri"/>
                <a:cs typeface="Calibri"/>
              </a:rPr>
              <a:t>…</a:t>
            </a:r>
            <a:r>
              <a:rPr sz="2400" spc="-10" dirty="0">
                <a:latin typeface="Calibri"/>
                <a:cs typeface="Calibri"/>
              </a:rPr>
              <a:t> since </a:t>
            </a:r>
            <a:r>
              <a:rPr sz="2400" dirty="0">
                <a:latin typeface="Calibri"/>
                <a:cs typeface="Calibri"/>
              </a:rPr>
              <a:t>then</a:t>
            </a:r>
            <a:r>
              <a:rPr sz="2400" spc="114" dirty="0">
                <a:latin typeface="Calibri"/>
                <a:cs typeface="Calibri"/>
              </a:rPr>
              <a:t> </a:t>
            </a:r>
            <a:r>
              <a:rPr sz="2400" dirty="0">
                <a:latin typeface="Calibri"/>
                <a:cs typeface="Calibri"/>
              </a:rPr>
              <a:t>GPUs</a:t>
            </a:r>
            <a:r>
              <a:rPr sz="2400" spc="50" dirty="0">
                <a:latin typeface="Calibri"/>
                <a:cs typeface="Calibri"/>
              </a:rPr>
              <a:t> </a:t>
            </a:r>
            <a:r>
              <a:rPr sz="2400" dirty="0">
                <a:latin typeface="Calibri"/>
                <a:cs typeface="Calibri"/>
              </a:rPr>
              <a:t>have</a:t>
            </a:r>
            <a:r>
              <a:rPr sz="2400" spc="50" dirty="0">
                <a:latin typeface="Calibri"/>
                <a:cs typeface="Calibri"/>
              </a:rPr>
              <a:t> </a:t>
            </a:r>
            <a:r>
              <a:rPr sz="2400" dirty="0">
                <a:latin typeface="Calibri"/>
                <a:cs typeface="Calibri"/>
              </a:rPr>
              <a:t>gotten</a:t>
            </a:r>
            <a:r>
              <a:rPr sz="2400" spc="130" dirty="0">
                <a:latin typeface="Calibri"/>
                <a:cs typeface="Calibri"/>
              </a:rPr>
              <a:t> </a:t>
            </a:r>
            <a:r>
              <a:rPr sz="2400" spc="-90" dirty="0">
                <a:latin typeface="Calibri"/>
                <a:cs typeface="Calibri"/>
              </a:rPr>
              <a:t>faster,</a:t>
            </a:r>
            <a:r>
              <a:rPr sz="2400" dirty="0">
                <a:latin typeface="Calibri"/>
                <a:cs typeface="Calibri"/>
              </a:rPr>
              <a:t> and</a:t>
            </a:r>
            <a:r>
              <a:rPr sz="2400" spc="130" dirty="0">
                <a:latin typeface="Calibri"/>
                <a:cs typeface="Calibri"/>
              </a:rPr>
              <a:t> </a:t>
            </a:r>
            <a:r>
              <a:rPr sz="2400" spc="-10" dirty="0">
                <a:latin typeface="Calibri"/>
                <a:cs typeface="Calibri"/>
              </a:rPr>
              <a:t>we’ve </a:t>
            </a:r>
            <a:r>
              <a:rPr sz="2400" dirty="0">
                <a:latin typeface="Calibri"/>
                <a:cs typeface="Calibri"/>
              </a:rPr>
              <a:t>improved</a:t>
            </a:r>
            <a:r>
              <a:rPr sz="2400" spc="-210" dirty="0">
                <a:latin typeface="Calibri"/>
                <a:cs typeface="Calibri"/>
              </a:rPr>
              <a:t> </a:t>
            </a:r>
            <a:r>
              <a:rPr sz="2400" spc="-10" dirty="0">
                <a:latin typeface="Calibri"/>
                <a:cs typeface="Calibri"/>
              </a:rPr>
              <a:t>performance</a:t>
            </a:r>
            <a:r>
              <a:rPr sz="2400" spc="-120" dirty="0">
                <a:latin typeface="Calibri"/>
                <a:cs typeface="Calibri"/>
              </a:rPr>
              <a:t> </a:t>
            </a:r>
            <a:r>
              <a:rPr sz="2400" dirty="0">
                <a:latin typeface="Calibri"/>
                <a:cs typeface="Calibri"/>
              </a:rPr>
              <a:t>with</a:t>
            </a:r>
            <a:r>
              <a:rPr sz="2400" spc="-20" dirty="0">
                <a:latin typeface="Calibri"/>
                <a:cs typeface="Calibri"/>
              </a:rPr>
              <a:t> </a:t>
            </a:r>
            <a:r>
              <a:rPr sz="2400" dirty="0">
                <a:latin typeface="Calibri"/>
                <a:cs typeface="Calibri"/>
              </a:rPr>
              <a:t>many</a:t>
            </a:r>
            <a:r>
              <a:rPr sz="2400" spc="-75" dirty="0">
                <a:latin typeface="Calibri"/>
                <a:cs typeface="Calibri"/>
              </a:rPr>
              <a:t> </a:t>
            </a:r>
            <a:r>
              <a:rPr sz="2400" spc="-10" dirty="0">
                <a:latin typeface="Calibri"/>
                <a:cs typeface="Calibri"/>
              </a:rPr>
              <a:t>tricks:</a:t>
            </a:r>
            <a:endParaRPr sz="2400">
              <a:latin typeface="Calibri"/>
              <a:cs typeface="Calibri"/>
            </a:endParaRPr>
          </a:p>
        </p:txBody>
      </p:sp>
      <p:sp>
        <p:nvSpPr>
          <p:cNvPr id="40" name="object 40"/>
          <p:cNvSpPr txBox="1"/>
          <p:nvPr/>
        </p:nvSpPr>
        <p:spPr>
          <a:xfrm>
            <a:off x="6548755" y="2408109"/>
            <a:ext cx="5065395" cy="3373754"/>
          </a:xfrm>
          <a:prstGeom prst="rect">
            <a:avLst/>
          </a:prstGeom>
        </p:spPr>
        <p:txBody>
          <a:bodyPr vert="horz" wrap="square" lIns="0" tIns="33655" rIns="0" bIns="0" rtlCol="0">
            <a:spAutoFit/>
          </a:bodyPr>
          <a:lstStyle/>
          <a:p>
            <a:pPr marL="358140" indent="-346075">
              <a:lnSpc>
                <a:spcPct val="100000"/>
              </a:lnSpc>
              <a:spcBef>
                <a:spcPts val="265"/>
              </a:spcBef>
              <a:buChar char="-"/>
              <a:tabLst>
                <a:tab pos="358140" algn="l"/>
                <a:tab pos="358775" algn="l"/>
              </a:tabLst>
            </a:pPr>
            <a:r>
              <a:rPr sz="2400" spc="-90" dirty="0">
                <a:latin typeface="Calibri"/>
                <a:cs typeface="Calibri"/>
              </a:rPr>
              <a:t>Train</a:t>
            </a:r>
            <a:r>
              <a:rPr sz="2400" spc="-35" dirty="0">
                <a:latin typeface="Calibri"/>
                <a:cs typeface="Calibri"/>
              </a:rPr>
              <a:t> </a:t>
            </a:r>
            <a:r>
              <a:rPr sz="2400" spc="-10" dirty="0">
                <a:latin typeface="Calibri"/>
                <a:cs typeface="Calibri"/>
              </a:rPr>
              <a:t>longer!</a:t>
            </a:r>
            <a:endParaRPr sz="2400">
              <a:latin typeface="Calibri"/>
              <a:cs typeface="Calibri"/>
            </a:endParaRPr>
          </a:p>
          <a:p>
            <a:pPr marL="358140" marR="5080" indent="-346075">
              <a:lnSpc>
                <a:spcPct val="100000"/>
              </a:lnSpc>
              <a:spcBef>
                <a:spcPts val="165"/>
              </a:spcBef>
              <a:buChar char="-"/>
              <a:tabLst>
                <a:tab pos="358140" algn="l"/>
                <a:tab pos="358775" algn="l"/>
              </a:tabLst>
            </a:pPr>
            <a:r>
              <a:rPr sz="2400" dirty="0">
                <a:latin typeface="Calibri"/>
                <a:cs typeface="Calibri"/>
              </a:rPr>
              <a:t>Multiscale</a:t>
            </a:r>
            <a:r>
              <a:rPr sz="2400" spc="-175" dirty="0">
                <a:latin typeface="Calibri"/>
                <a:cs typeface="Calibri"/>
              </a:rPr>
              <a:t> </a:t>
            </a:r>
            <a:r>
              <a:rPr sz="2400" dirty="0">
                <a:latin typeface="Calibri"/>
                <a:cs typeface="Calibri"/>
              </a:rPr>
              <a:t>backbone:</a:t>
            </a:r>
            <a:r>
              <a:rPr sz="2400" spc="-60" dirty="0">
                <a:latin typeface="Calibri"/>
                <a:cs typeface="Calibri"/>
              </a:rPr>
              <a:t> </a:t>
            </a:r>
            <a:r>
              <a:rPr sz="2400" spc="-10" dirty="0">
                <a:latin typeface="Calibri"/>
                <a:cs typeface="Calibri"/>
              </a:rPr>
              <a:t>Feature</a:t>
            </a:r>
            <a:r>
              <a:rPr sz="2400" spc="-175" dirty="0">
                <a:latin typeface="Calibri"/>
                <a:cs typeface="Calibri"/>
              </a:rPr>
              <a:t> </a:t>
            </a:r>
            <a:r>
              <a:rPr sz="2400" spc="-10" dirty="0">
                <a:latin typeface="Calibri"/>
                <a:cs typeface="Calibri"/>
              </a:rPr>
              <a:t>Pyramid Networks</a:t>
            </a:r>
            <a:endParaRPr sz="2400">
              <a:latin typeface="Calibri"/>
              <a:cs typeface="Calibri"/>
            </a:endParaRPr>
          </a:p>
          <a:p>
            <a:pPr marL="358140" indent="-346075">
              <a:lnSpc>
                <a:spcPts val="2845"/>
              </a:lnSpc>
              <a:spcBef>
                <a:spcPts val="5"/>
              </a:spcBef>
              <a:buChar char="-"/>
              <a:tabLst>
                <a:tab pos="358140" algn="l"/>
                <a:tab pos="358775" algn="l"/>
              </a:tabLst>
            </a:pPr>
            <a:r>
              <a:rPr sz="2400" spc="-10" dirty="0">
                <a:latin typeface="Calibri"/>
                <a:cs typeface="Calibri"/>
              </a:rPr>
              <a:t>Better</a:t>
            </a:r>
            <a:r>
              <a:rPr sz="2400" spc="-145" dirty="0">
                <a:latin typeface="Calibri"/>
                <a:cs typeface="Calibri"/>
              </a:rPr>
              <a:t> </a:t>
            </a:r>
            <a:r>
              <a:rPr sz="2400" dirty="0">
                <a:latin typeface="Calibri"/>
                <a:cs typeface="Calibri"/>
              </a:rPr>
              <a:t>backbone:</a:t>
            </a:r>
            <a:r>
              <a:rPr sz="2400" spc="-80" dirty="0">
                <a:latin typeface="Calibri"/>
                <a:cs typeface="Calibri"/>
              </a:rPr>
              <a:t> </a:t>
            </a:r>
            <a:r>
              <a:rPr sz="2400" spc="-10" dirty="0">
                <a:latin typeface="Calibri"/>
                <a:cs typeface="Calibri"/>
              </a:rPr>
              <a:t>ResNeXt</a:t>
            </a:r>
            <a:endParaRPr sz="2400">
              <a:latin typeface="Calibri"/>
              <a:cs typeface="Calibri"/>
            </a:endParaRPr>
          </a:p>
          <a:p>
            <a:pPr marL="358140" indent="-346075">
              <a:lnSpc>
                <a:spcPts val="2845"/>
              </a:lnSpc>
              <a:buChar char="-"/>
              <a:tabLst>
                <a:tab pos="358140" algn="l"/>
                <a:tab pos="358775" algn="l"/>
              </a:tabLst>
            </a:pPr>
            <a:r>
              <a:rPr sz="2400" dirty="0">
                <a:latin typeface="Calibri"/>
                <a:cs typeface="Calibri"/>
              </a:rPr>
              <a:t>Single-</a:t>
            </a:r>
            <a:r>
              <a:rPr sz="2400" spc="-10" dirty="0">
                <a:latin typeface="Calibri"/>
                <a:cs typeface="Calibri"/>
              </a:rPr>
              <a:t>Stage</a:t>
            </a:r>
            <a:r>
              <a:rPr sz="2400" spc="-204" dirty="0">
                <a:latin typeface="Calibri"/>
                <a:cs typeface="Calibri"/>
              </a:rPr>
              <a:t> </a:t>
            </a:r>
            <a:r>
              <a:rPr sz="2400" dirty="0">
                <a:latin typeface="Calibri"/>
                <a:cs typeface="Calibri"/>
              </a:rPr>
              <a:t>methods</a:t>
            </a:r>
            <a:r>
              <a:rPr sz="2400" spc="-90" dirty="0">
                <a:latin typeface="Calibri"/>
                <a:cs typeface="Calibri"/>
              </a:rPr>
              <a:t> </a:t>
            </a:r>
            <a:r>
              <a:rPr sz="2400" dirty="0">
                <a:latin typeface="Calibri"/>
                <a:cs typeface="Calibri"/>
              </a:rPr>
              <a:t>have</a:t>
            </a:r>
            <a:r>
              <a:rPr sz="2400" spc="-95" dirty="0">
                <a:latin typeface="Calibri"/>
                <a:cs typeface="Calibri"/>
              </a:rPr>
              <a:t> </a:t>
            </a:r>
            <a:r>
              <a:rPr sz="2400" spc="-10" dirty="0">
                <a:latin typeface="Calibri"/>
                <a:cs typeface="Calibri"/>
              </a:rPr>
              <a:t>improved</a:t>
            </a:r>
            <a:endParaRPr sz="2400">
              <a:latin typeface="Calibri"/>
              <a:cs typeface="Calibri"/>
            </a:endParaRPr>
          </a:p>
          <a:p>
            <a:pPr marL="358140" indent="-346075">
              <a:lnSpc>
                <a:spcPct val="100000"/>
              </a:lnSpc>
              <a:spcBef>
                <a:spcPts val="5"/>
              </a:spcBef>
              <a:buChar char="-"/>
              <a:tabLst>
                <a:tab pos="358140" algn="l"/>
                <a:tab pos="358775" algn="l"/>
              </a:tabLst>
            </a:pPr>
            <a:r>
              <a:rPr sz="2400" spc="-30" dirty="0">
                <a:latin typeface="Calibri"/>
                <a:cs typeface="Calibri"/>
              </a:rPr>
              <a:t>Very</a:t>
            </a:r>
            <a:r>
              <a:rPr sz="2400" spc="-114" dirty="0">
                <a:latin typeface="Calibri"/>
                <a:cs typeface="Calibri"/>
              </a:rPr>
              <a:t> </a:t>
            </a:r>
            <a:r>
              <a:rPr sz="2400" dirty="0">
                <a:latin typeface="Calibri"/>
                <a:cs typeface="Calibri"/>
              </a:rPr>
              <a:t>big</a:t>
            </a:r>
            <a:r>
              <a:rPr sz="2400" spc="-85" dirty="0">
                <a:latin typeface="Calibri"/>
                <a:cs typeface="Calibri"/>
              </a:rPr>
              <a:t> </a:t>
            </a:r>
            <a:r>
              <a:rPr sz="2400" dirty="0">
                <a:latin typeface="Calibri"/>
                <a:cs typeface="Calibri"/>
              </a:rPr>
              <a:t>models</a:t>
            </a:r>
            <a:r>
              <a:rPr sz="2400" spc="-125" dirty="0">
                <a:latin typeface="Calibri"/>
                <a:cs typeface="Calibri"/>
              </a:rPr>
              <a:t> </a:t>
            </a:r>
            <a:r>
              <a:rPr sz="2400" dirty="0">
                <a:latin typeface="Calibri"/>
                <a:cs typeface="Calibri"/>
              </a:rPr>
              <a:t>work</a:t>
            </a:r>
            <a:r>
              <a:rPr sz="2400" spc="-45" dirty="0">
                <a:latin typeface="Calibri"/>
                <a:cs typeface="Calibri"/>
              </a:rPr>
              <a:t> </a:t>
            </a:r>
            <a:r>
              <a:rPr sz="2400" spc="-10" dirty="0">
                <a:latin typeface="Calibri"/>
                <a:cs typeface="Calibri"/>
              </a:rPr>
              <a:t>better</a:t>
            </a:r>
            <a:endParaRPr sz="2400">
              <a:latin typeface="Calibri"/>
              <a:cs typeface="Calibri"/>
            </a:endParaRPr>
          </a:p>
          <a:p>
            <a:pPr marL="358140" indent="-346075">
              <a:lnSpc>
                <a:spcPct val="100000"/>
              </a:lnSpc>
              <a:spcBef>
                <a:spcPts val="165"/>
              </a:spcBef>
              <a:buChar char="-"/>
              <a:tabLst>
                <a:tab pos="358140" algn="l"/>
                <a:tab pos="358775" algn="l"/>
              </a:tabLst>
            </a:pPr>
            <a:r>
              <a:rPr sz="2400" spc="-130" dirty="0">
                <a:latin typeface="Calibri"/>
                <a:cs typeface="Calibri"/>
              </a:rPr>
              <a:t>Test-</a:t>
            </a:r>
            <a:r>
              <a:rPr sz="2400" dirty="0">
                <a:latin typeface="Calibri"/>
                <a:cs typeface="Calibri"/>
              </a:rPr>
              <a:t>time</a:t>
            </a:r>
            <a:r>
              <a:rPr sz="2400" spc="60" dirty="0">
                <a:latin typeface="Calibri"/>
                <a:cs typeface="Calibri"/>
              </a:rPr>
              <a:t> </a:t>
            </a:r>
            <a:r>
              <a:rPr sz="2400" spc="-10" dirty="0">
                <a:latin typeface="Calibri"/>
                <a:cs typeface="Calibri"/>
              </a:rPr>
              <a:t>augmentation</a:t>
            </a:r>
            <a:r>
              <a:rPr sz="2400" spc="-215" dirty="0">
                <a:latin typeface="Calibri"/>
                <a:cs typeface="Calibri"/>
              </a:rPr>
              <a:t> </a:t>
            </a:r>
            <a:r>
              <a:rPr sz="2400" spc="-10" dirty="0">
                <a:latin typeface="Calibri"/>
                <a:cs typeface="Calibri"/>
              </a:rPr>
              <a:t>pushes</a:t>
            </a:r>
            <a:endParaRPr sz="2400">
              <a:latin typeface="Calibri"/>
              <a:cs typeface="Calibri"/>
            </a:endParaRPr>
          </a:p>
          <a:p>
            <a:pPr marL="358140">
              <a:lnSpc>
                <a:spcPct val="100000"/>
              </a:lnSpc>
              <a:spcBef>
                <a:spcPts val="5"/>
              </a:spcBef>
            </a:pPr>
            <a:r>
              <a:rPr sz="2400" dirty="0">
                <a:latin typeface="Calibri"/>
                <a:cs typeface="Calibri"/>
              </a:rPr>
              <a:t>numbers</a:t>
            </a:r>
            <a:r>
              <a:rPr sz="2400" spc="-120" dirty="0">
                <a:latin typeface="Calibri"/>
                <a:cs typeface="Calibri"/>
              </a:rPr>
              <a:t> </a:t>
            </a:r>
            <a:r>
              <a:rPr sz="2400" spc="-25" dirty="0">
                <a:latin typeface="Calibri"/>
                <a:cs typeface="Calibri"/>
              </a:rPr>
              <a:t>up</a:t>
            </a:r>
            <a:endParaRPr sz="2400">
              <a:latin typeface="Calibri"/>
              <a:cs typeface="Calibri"/>
            </a:endParaRPr>
          </a:p>
          <a:p>
            <a:pPr marL="358140" indent="-346075">
              <a:lnSpc>
                <a:spcPct val="100000"/>
              </a:lnSpc>
              <a:spcBef>
                <a:spcPts val="5"/>
              </a:spcBef>
              <a:buChar char="-"/>
              <a:tabLst>
                <a:tab pos="358140" algn="l"/>
                <a:tab pos="358775" algn="l"/>
              </a:tabLst>
            </a:pPr>
            <a:r>
              <a:rPr sz="2400" dirty="0">
                <a:latin typeface="Calibri"/>
                <a:cs typeface="Calibri"/>
              </a:rPr>
              <a:t>Big</a:t>
            </a:r>
            <a:r>
              <a:rPr sz="2400" spc="25" dirty="0">
                <a:latin typeface="Calibri"/>
                <a:cs typeface="Calibri"/>
              </a:rPr>
              <a:t> </a:t>
            </a:r>
            <a:r>
              <a:rPr sz="2400" dirty="0">
                <a:latin typeface="Calibri"/>
                <a:cs typeface="Calibri"/>
              </a:rPr>
              <a:t>ensembles,</a:t>
            </a:r>
            <a:r>
              <a:rPr sz="2400" spc="-165" dirty="0">
                <a:latin typeface="Calibri"/>
                <a:cs typeface="Calibri"/>
              </a:rPr>
              <a:t> </a:t>
            </a:r>
            <a:r>
              <a:rPr sz="2400" spc="-10" dirty="0">
                <a:latin typeface="Calibri"/>
                <a:cs typeface="Calibri"/>
              </a:rPr>
              <a:t>more</a:t>
            </a:r>
            <a:r>
              <a:rPr sz="2400" spc="-120" dirty="0">
                <a:latin typeface="Calibri"/>
                <a:cs typeface="Calibri"/>
              </a:rPr>
              <a:t> </a:t>
            </a:r>
            <a:r>
              <a:rPr sz="2400" spc="-10" dirty="0">
                <a:latin typeface="Calibri"/>
                <a:cs typeface="Calibri"/>
              </a:rPr>
              <a:t>data,</a:t>
            </a:r>
            <a:r>
              <a:rPr sz="2400" spc="-80" dirty="0">
                <a:latin typeface="Calibri"/>
                <a:cs typeface="Calibri"/>
              </a:rPr>
              <a:t> </a:t>
            </a:r>
            <a:r>
              <a:rPr sz="2400" spc="-25" dirty="0">
                <a:latin typeface="Calibri"/>
                <a:cs typeface="Calibri"/>
              </a:rPr>
              <a:t>etc</a:t>
            </a:r>
            <a:endParaRPr sz="2400">
              <a:latin typeface="Calibri"/>
              <a:cs typeface="Calibri"/>
            </a:endParaRPr>
          </a:p>
        </p:txBody>
      </p:sp>
      <p:sp>
        <p:nvSpPr>
          <p:cNvPr id="41" name="object 41"/>
          <p:cNvSpPr txBox="1"/>
          <p:nvPr/>
        </p:nvSpPr>
        <p:spPr>
          <a:xfrm>
            <a:off x="2353691" y="1363281"/>
            <a:ext cx="1027430" cy="758825"/>
          </a:xfrm>
          <a:prstGeom prst="rect">
            <a:avLst/>
          </a:prstGeom>
        </p:spPr>
        <p:txBody>
          <a:bodyPr vert="horz" wrap="square" lIns="0" tIns="12700" rIns="0" bIns="0" rtlCol="0">
            <a:spAutoFit/>
          </a:bodyPr>
          <a:lstStyle/>
          <a:p>
            <a:pPr marR="5080">
              <a:lnSpc>
                <a:spcPct val="100000"/>
              </a:lnSpc>
              <a:spcBef>
                <a:spcPts val="100"/>
              </a:spcBef>
            </a:pPr>
            <a:r>
              <a:rPr sz="1200" dirty="0">
                <a:latin typeface="Calibri"/>
                <a:cs typeface="Calibri"/>
              </a:rPr>
              <a:t>Mask</a:t>
            </a:r>
            <a:r>
              <a:rPr sz="1200" spc="40" dirty="0">
                <a:latin typeface="Calibri"/>
                <a:cs typeface="Calibri"/>
              </a:rPr>
              <a:t> </a:t>
            </a:r>
            <a:r>
              <a:rPr sz="1200" dirty="0">
                <a:latin typeface="Calibri"/>
                <a:cs typeface="Calibri"/>
              </a:rPr>
              <a:t>R-CNN</a:t>
            </a:r>
            <a:r>
              <a:rPr sz="1200" spc="204" dirty="0">
                <a:latin typeface="Calibri"/>
                <a:cs typeface="Calibri"/>
              </a:rPr>
              <a:t> </a:t>
            </a:r>
            <a:r>
              <a:rPr sz="1200" spc="-25" dirty="0">
                <a:latin typeface="Calibri"/>
                <a:cs typeface="Calibri"/>
              </a:rPr>
              <a:t>w/ </a:t>
            </a:r>
            <a:r>
              <a:rPr sz="1200" spc="-10" dirty="0">
                <a:latin typeface="Calibri"/>
                <a:cs typeface="Calibri"/>
              </a:rPr>
              <a:t>(281</a:t>
            </a:r>
            <a:r>
              <a:rPr sz="1200" spc="-20" dirty="0">
                <a:latin typeface="Calibri"/>
                <a:cs typeface="Calibri"/>
              </a:rPr>
              <a:t> </a:t>
            </a:r>
            <a:r>
              <a:rPr sz="1200" dirty="0">
                <a:latin typeface="Calibri"/>
                <a:cs typeface="Calibri"/>
              </a:rPr>
              <a:t>ms,</a:t>
            </a:r>
            <a:r>
              <a:rPr sz="1200" spc="-20" dirty="0">
                <a:latin typeface="Calibri"/>
                <a:cs typeface="Calibri"/>
              </a:rPr>
              <a:t> </a:t>
            </a:r>
            <a:r>
              <a:rPr sz="1200" spc="-25" dirty="0">
                <a:latin typeface="Calibri"/>
                <a:cs typeface="Calibri"/>
              </a:rPr>
              <a:t>49.</a:t>
            </a:r>
            <a:endParaRPr sz="1200">
              <a:latin typeface="Calibri"/>
              <a:cs typeface="Calibri"/>
            </a:endParaRPr>
          </a:p>
          <a:p>
            <a:pPr marR="138430">
              <a:lnSpc>
                <a:spcPct val="100000"/>
              </a:lnSpc>
              <a:spcBef>
                <a:spcPts val="5"/>
              </a:spcBef>
            </a:pPr>
            <a:r>
              <a:rPr sz="1200" dirty="0">
                <a:latin typeface="Calibri"/>
                <a:cs typeface="Calibri"/>
              </a:rPr>
              <a:t>RexNeXt-</a:t>
            </a:r>
            <a:r>
              <a:rPr sz="1200" spc="-45" dirty="0">
                <a:latin typeface="Calibri"/>
                <a:cs typeface="Calibri"/>
              </a:rPr>
              <a:t>1523 </a:t>
            </a:r>
            <a:r>
              <a:rPr sz="1200" spc="-20" dirty="0">
                <a:latin typeface="Calibri"/>
                <a:cs typeface="Calibri"/>
              </a:rPr>
              <a:t>mAP)</a:t>
            </a:r>
            <a:endParaRPr sz="1200">
              <a:latin typeface="Calibri"/>
              <a:cs typeface="Calibri"/>
            </a:endParaRPr>
          </a:p>
        </p:txBody>
      </p:sp>
      <p:grpSp>
        <p:nvGrpSpPr>
          <p:cNvPr id="42" name="object 42"/>
          <p:cNvGrpSpPr/>
          <p:nvPr/>
        </p:nvGrpSpPr>
        <p:grpSpPr>
          <a:xfrm>
            <a:off x="2103120" y="934719"/>
            <a:ext cx="3931285" cy="731520"/>
            <a:chOff x="2103120" y="934719"/>
            <a:chExt cx="3931285" cy="731520"/>
          </a:xfrm>
        </p:grpSpPr>
        <p:pic>
          <p:nvPicPr>
            <p:cNvPr id="43" name="object 43"/>
            <p:cNvPicPr/>
            <p:nvPr/>
          </p:nvPicPr>
          <p:blipFill>
            <a:blip r:embed="rId5" cstate="print"/>
            <a:stretch>
              <a:fillRect/>
            </a:stretch>
          </p:blipFill>
          <p:spPr>
            <a:xfrm>
              <a:off x="2103120" y="1544319"/>
              <a:ext cx="132080" cy="121920"/>
            </a:xfrm>
            <a:prstGeom prst="rect">
              <a:avLst/>
            </a:prstGeom>
          </p:spPr>
        </p:pic>
        <p:pic>
          <p:nvPicPr>
            <p:cNvPr id="44" name="object 44"/>
            <p:cNvPicPr/>
            <p:nvPr/>
          </p:nvPicPr>
          <p:blipFill>
            <a:blip r:embed="rId6" cstate="print"/>
            <a:stretch>
              <a:fillRect/>
            </a:stretch>
          </p:blipFill>
          <p:spPr>
            <a:xfrm>
              <a:off x="5831840" y="1422400"/>
              <a:ext cx="121920" cy="132079"/>
            </a:xfrm>
            <a:prstGeom prst="rect">
              <a:avLst/>
            </a:prstGeom>
          </p:spPr>
        </p:pic>
        <p:sp>
          <p:nvSpPr>
            <p:cNvPr id="45" name="object 45"/>
            <p:cNvSpPr/>
            <p:nvPr/>
          </p:nvSpPr>
          <p:spPr>
            <a:xfrm>
              <a:off x="5750560" y="934719"/>
              <a:ext cx="283845" cy="294005"/>
            </a:xfrm>
            <a:custGeom>
              <a:avLst/>
              <a:gdLst/>
              <a:ahLst/>
              <a:cxnLst/>
              <a:rect l="l" t="t" r="r" b="b"/>
              <a:pathLst>
                <a:path w="283845" h="294005">
                  <a:moveTo>
                    <a:pt x="141986" y="0"/>
                  </a:moveTo>
                  <a:lnTo>
                    <a:pt x="92837" y="88900"/>
                  </a:lnTo>
                  <a:lnTo>
                    <a:pt x="0" y="112267"/>
                  </a:lnTo>
                  <a:lnTo>
                    <a:pt x="62484" y="190626"/>
                  </a:lnTo>
                  <a:lnTo>
                    <a:pt x="54228" y="294004"/>
                  </a:lnTo>
                  <a:lnTo>
                    <a:pt x="141986" y="253491"/>
                  </a:lnTo>
                  <a:lnTo>
                    <a:pt x="229615" y="294004"/>
                  </a:lnTo>
                  <a:lnTo>
                    <a:pt x="221361" y="190626"/>
                  </a:lnTo>
                  <a:lnTo>
                    <a:pt x="283844" y="112267"/>
                  </a:lnTo>
                  <a:lnTo>
                    <a:pt x="191007" y="88900"/>
                  </a:lnTo>
                  <a:lnTo>
                    <a:pt x="141986" y="0"/>
                  </a:lnTo>
                  <a:close/>
                </a:path>
              </a:pathLst>
            </a:custGeom>
            <a:solidFill>
              <a:srgbClr val="EC7C30"/>
            </a:solidFill>
          </p:spPr>
          <p:txBody>
            <a:bodyPr wrap="square" lIns="0" tIns="0" rIns="0" bIns="0" rtlCol="0"/>
            <a:lstStyle/>
            <a:p>
              <a:endParaRPr/>
            </a:p>
          </p:txBody>
        </p:sp>
      </p:grpSp>
      <p:sp>
        <p:nvSpPr>
          <p:cNvPr id="46" name="object 46"/>
          <p:cNvSpPr txBox="1"/>
          <p:nvPr/>
        </p:nvSpPr>
        <p:spPr>
          <a:xfrm>
            <a:off x="4460621" y="878204"/>
            <a:ext cx="12954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Calibri"/>
                <a:cs typeface="Calibri"/>
              </a:rPr>
              <a:t>Current</a:t>
            </a:r>
            <a:r>
              <a:rPr sz="1200" spc="-105" dirty="0">
                <a:latin typeface="Calibri"/>
                <a:cs typeface="Calibri"/>
              </a:rPr>
              <a:t> </a:t>
            </a:r>
            <a:r>
              <a:rPr sz="1200" spc="-10" dirty="0">
                <a:latin typeface="Calibri"/>
                <a:cs typeface="Calibri"/>
              </a:rPr>
              <a:t>leaderboard</a:t>
            </a:r>
            <a:endParaRPr sz="1200">
              <a:latin typeface="Calibri"/>
              <a:cs typeface="Calibri"/>
            </a:endParaRPr>
          </a:p>
        </p:txBody>
      </p:sp>
      <p:sp>
        <p:nvSpPr>
          <p:cNvPr id="47" name="object 47"/>
          <p:cNvSpPr txBox="1"/>
          <p:nvPr/>
        </p:nvSpPr>
        <p:spPr>
          <a:xfrm>
            <a:off x="4473321" y="1060450"/>
            <a:ext cx="986155" cy="574675"/>
          </a:xfrm>
          <a:prstGeom prst="rect">
            <a:avLst/>
          </a:prstGeom>
        </p:spPr>
        <p:txBody>
          <a:bodyPr vert="horz" wrap="square" lIns="0" tIns="12700" rIns="0" bIns="0" rtlCol="0">
            <a:spAutoFit/>
          </a:bodyPr>
          <a:lstStyle/>
          <a:p>
            <a:pPr marR="5080">
              <a:lnSpc>
                <a:spcPct val="100000"/>
              </a:lnSpc>
              <a:spcBef>
                <a:spcPts val="100"/>
              </a:spcBef>
            </a:pPr>
            <a:r>
              <a:rPr sz="1200" dirty="0">
                <a:latin typeface="Calibri"/>
                <a:cs typeface="Calibri"/>
              </a:rPr>
              <a:t>winner:</a:t>
            </a:r>
            <a:r>
              <a:rPr sz="1200" spc="-65" dirty="0">
                <a:latin typeface="Calibri"/>
                <a:cs typeface="Calibri"/>
              </a:rPr>
              <a:t> </a:t>
            </a:r>
            <a:r>
              <a:rPr sz="1200" spc="-25" dirty="0">
                <a:latin typeface="Calibri"/>
                <a:cs typeface="Calibri"/>
              </a:rPr>
              <a:t>55</a:t>
            </a:r>
            <a:r>
              <a:rPr sz="1200" spc="-30" dirty="0">
                <a:latin typeface="Calibri"/>
                <a:cs typeface="Calibri"/>
              </a:rPr>
              <a:t> </a:t>
            </a:r>
            <a:r>
              <a:rPr sz="1200" spc="-25" dirty="0">
                <a:latin typeface="Calibri"/>
                <a:cs typeface="Calibri"/>
              </a:rPr>
              <a:t>mAP </a:t>
            </a:r>
            <a:r>
              <a:rPr sz="1200" dirty="0">
                <a:latin typeface="Calibri"/>
                <a:cs typeface="Calibri"/>
              </a:rPr>
              <a:t>Method</a:t>
            </a:r>
            <a:r>
              <a:rPr sz="1200" spc="-40" dirty="0">
                <a:latin typeface="Calibri"/>
                <a:cs typeface="Calibri"/>
              </a:rPr>
              <a:t> </a:t>
            </a:r>
            <a:r>
              <a:rPr sz="1200" spc="-25" dirty="0">
                <a:latin typeface="Calibri"/>
                <a:cs typeface="Calibri"/>
              </a:rPr>
              <a:t>???</a:t>
            </a:r>
            <a:endParaRPr sz="1200">
              <a:latin typeface="Calibri"/>
              <a:cs typeface="Calibri"/>
            </a:endParaRPr>
          </a:p>
          <a:p>
            <a:pPr>
              <a:lnSpc>
                <a:spcPct val="100000"/>
              </a:lnSpc>
            </a:pPr>
            <a:r>
              <a:rPr sz="1200" dirty="0">
                <a:latin typeface="Calibri"/>
                <a:cs typeface="Calibri"/>
              </a:rPr>
              <a:t>Runtime</a:t>
            </a:r>
            <a:r>
              <a:rPr sz="1200" spc="-35" dirty="0">
                <a:latin typeface="Calibri"/>
                <a:cs typeface="Calibri"/>
              </a:rPr>
              <a:t> </a:t>
            </a:r>
            <a:r>
              <a:rPr sz="1200" spc="-25" dirty="0">
                <a:latin typeface="Calibri"/>
                <a:cs typeface="Calibri"/>
              </a:rPr>
              <a:t>???</a:t>
            </a:r>
            <a:endParaRPr sz="1200">
              <a:latin typeface="Calibri"/>
              <a:cs typeface="Calibri"/>
            </a:endParaRPr>
          </a:p>
        </p:txBody>
      </p:sp>
      <p:sp>
        <p:nvSpPr>
          <p:cNvPr id="48" name="object 48"/>
          <p:cNvSpPr txBox="1"/>
          <p:nvPr/>
        </p:nvSpPr>
        <p:spPr>
          <a:xfrm>
            <a:off x="8733535" y="6167120"/>
            <a:ext cx="3394710" cy="184785"/>
          </a:xfrm>
          <a:prstGeom prst="rect">
            <a:avLst/>
          </a:prstGeom>
        </p:spPr>
        <p:txBody>
          <a:bodyPr vert="horz" wrap="square" lIns="0" tIns="11430" rIns="0" bIns="0" rtlCol="0">
            <a:spAutoFit/>
          </a:bodyPr>
          <a:lstStyle/>
          <a:p>
            <a:pPr marL="12700">
              <a:lnSpc>
                <a:spcPct val="100000"/>
              </a:lnSpc>
              <a:spcBef>
                <a:spcPts val="90"/>
              </a:spcBef>
            </a:pPr>
            <a:r>
              <a:rPr sz="1050" u="sng" spc="-10" dirty="0">
                <a:solidFill>
                  <a:srgbClr val="0462C1"/>
                </a:solidFill>
                <a:uFill>
                  <a:solidFill>
                    <a:srgbClr val="0462C1"/>
                  </a:solidFill>
                </a:uFill>
                <a:latin typeface="Calibri"/>
                <a:cs typeface="Calibri"/>
              </a:rPr>
              <a:t>https://competitions.codalab.org/competitions/20794#results</a:t>
            </a:r>
            <a:endParaRPr sz="1050">
              <a:latin typeface="Calibri"/>
              <a:cs typeface="Calibri"/>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7022465" cy="1368425"/>
          </a:xfrm>
          <a:prstGeom prst="rect">
            <a:avLst/>
          </a:prstGeom>
        </p:spPr>
        <p:txBody>
          <a:bodyPr vert="horz" wrap="square" lIns="0" tIns="13335" rIns="0" bIns="0" rtlCol="0">
            <a:spAutoFit/>
          </a:bodyPr>
          <a:lstStyle/>
          <a:p>
            <a:pPr marL="12700" marR="5080">
              <a:lnSpc>
                <a:spcPct val="100000"/>
              </a:lnSpc>
              <a:spcBef>
                <a:spcPts val="105"/>
              </a:spcBef>
            </a:pPr>
            <a:r>
              <a:rPr dirty="0"/>
              <a:t>Object</a:t>
            </a:r>
            <a:r>
              <a:rPr spc="-120" dirty="0"/>
              <a:t> </a:t>
            </a:r>
            <a:r>
              <a:rPr dirty="0"/>
              <a:t>Detection:</a:t>
            </a:r>
            <a:r>
              <a:rPr spc="-120" dirty="0"/>
              <a:t> </a:t>
            </a:r>
            <a:r>
              <a:rPr dirty="0"/>
              <a:t>Open-</a:t>
            </a:r>
            <a:r>
              <a:rPr spc="-10" dirty="0"/>
              <a:t>Source </a:t>
            </a:r>
            <a:r>
              <a:rPr spc="-20" dirty="0"/>
              <a:t>Code</a:t>
            </a:r>
          </a:p>
        </p:txBody>
      </p:sp>
      <p:sp>
        <p:nvSpPr>
          <p:cNvPr id="3" name="object 3"/>
          <p:cNvSpPr txBox="1"/>
          <p:nvPr/>
        </p:nvSpPr>
        <p:spPr>
          <a:xfrm>
            <a:off x="915035" y="1210563"/>
            <a:ext cx="9811385" cy="4665345"/>
          </a:xfrm>
          <a:prstGeom prst="rect">
            <a:avLst/>
          </a:prstGeom>
        </p:spPr>
        <p:txBody>
          <a:bodyPr vert="horz" wrap="square" lIns="0" tIns="13335" rIns="0" bIns="0" rtlCol="0">
            <a:spAutoFit/>
          </a:bodyPr>
          <a:lstStyle/>
          <a:p>
            <a:pPr marL="12700" marR="1085850">
              <a:lnSpc>
                <a:spcPct val="100000"/>
              </a:lnSpc>
              <a:spcBef>
                <a:spcPts val="105"/>
              </a:spcBef>
            </a:pPr>
            <a:r>
              <a:rPr sz="3200" dirty="0">
                <a:latin typeface="Calibri"/>
                <a:cs typeface="Calibri"/>
              </a:rPr>
              <a:t>Object</a:t>
            </a:r>
            <a:r>
              <a:rPr sz="3200" spc="-85" dirty="0">
                <a:latin typeface="Calibri"/>
                <a:cs typeface="Calibri"/>
              </a:rPr>
              <a:t> </a:t>
            </a:r>
            <a:r>
              <a:rPr sz="3200" dirty="0">
                <a:latin typeface="Calibri"/>
                <a:cs typeface="Calibri"/>
              </a:rPr>
              <a:t>detection</a:t>
            </a:r>
            <a:r>
              <a:rPr sz="3200" spc="-120" dirty="0">
                <a:latin typeface="Calibri"/>
                <a:cs typeface="Calibri"/>
              </a:rPr>
              <a:t> </a:t>
            </a:r>
            <a:r>
              <a:rPr sz="3200" dirty="0">
                <a:latin typeface="Calibri"/>
                <a:cs typeface="Calibri"/>
              </a:rPr>
              <a:t>is</a:t>
            </a:r>
            <a:r>
              <a:rPr sz="3200" spc="-20" dirty="0">
                <a:latin typeface="Calibri"/>
                <a:cs typeface="Calibri"/>
              </a:rPr>
              <a:t> </a:t>
            </a:r>
            <a:r>
              <a:rPr sz="3200" dirty="0">
                <a:latin typeface="Calibri"/>
                <a:cs typeface="Calibri"/>
              </a:rPr>
              <a:t>hard!</a:t>
            </a:r>
            <a:r>
              <a:rPr sz="3200" spc="-40" dirty="0">
                <a:latin typeface="Calibri"/>
                <a:cs typeface="Calibri"/>
              </a:rPr>
              <a:t> </a:t>
            </a:r>
            <a:r>
              <a:rPr sz="3200" dirty="0">
                <a:latin typeface="Calibri"/>
                <a:cs typeface="Calibri"/>
              </a:rPr>
              <a:t>Don’t</a:t>
            </a:r>
            <a:r>
              <a:rPr sz="3200" spc="-5" dirty="0">
                <a:latin typeface="Calibri"/>
                <a:cs typeface="Calibri"/>
              </a:rPr>
              <a:t> </a:t>
            </a:r>
            <a:r>
              <a:rPr sz="3200" dirty="0">
                <a:latin typeface="Calibri"/>
                <a:cs typeface="Calibri"/>
              </a:rPr>
              <a:t>implement</a:t>
            </a:r>
            <a:r>
              <a:rPr sz="3200" spc="-75" dirty="0">
                <a:latin typeface="Calibri"/>
                <a:cs typeface="Calibri"/>
              </a:rPr>
              <a:t> </a:t>
            </a:r>
            <a:r>
              <a:rPr sz="3200" dirty="0">
                <a:latin typeface="Calibri"/>
                <a:cs typeface="Calibri"/>
              </a:rPr>
              <a:t>it</a:t>
            </a:r>
            <a:r>
              <a:rPr sz="3200" spc="-70" dirty="0">
                <a:latin typeface="Calibri"/>
                <a:cs typeface="Calibri"/>
              </a:rPr>
              <a:t> </a:t>
            </a:r>
            <a:r>
              <a:rPr sz="3200" spc="-10" dirty="0">
                <a:latin typeface="Calibri"/>
                <a:cs typeface="Calibri"/>
              </a:rPr>
              <a:t>yourself </a:t>
            </a:r>
            <a:r>
              <a:rPr sz="3200" dirty="0">
                <a:latin typeface="Calibri"/>
                <a:cs typeface="Calibri"/>
              </a:rPr>
              <a:t>(Unless</a:t>
            </a:r>
            <a:r>
              <a:rPr sz="3200" spc="-85" dirty="0">
                <a:latin typeface="Calibri"/>
                <a:cs typeface="Calibri"/>
              </a:rPr>
              <a:t> </a:t>
            </a:r>
            <a:r>
              <a:rPr sz="3200" dirty="0">
                <a:latin typeface="Calibri"/>
                <a:cs typeface="Calibri"/>
              </a:rPr>
              <a:t>you</a:t>
            </a:r>
            <a:r>
              <a:rPr sz="3200" spc="-120" dirty="0">
                <a:latin typeface="Calibri"/>
                <a:cs typeface="Calibri"/>
              </a:rPr>
              <a:t> </a:t>
            </a:r>
            <a:r>
              <a:rPr sz="3200" dirty="0">
                <a:latin typeface="Calibri"/>
                <a:cs typeface="Calibri"/>
              </a:rPr>
              <a:t>are</a:t>
            </a:r>
            <a:r>
              <a:rPr sz="3200" spc="-25" dirty="0">
                <a:latin typeface="Calibri"/>
                <a:cs typeface="Calibri"/>
              </a:rPr>
              <a:t> </a:t>
            </a:r>
            <a:r>
              <a:rPr sz="3200" dirty="0">
                <a:latin typeface="Calibri"/>
                <a:cs typeface="Calibri"/>
              </a:rPr>
              <a:t>working</a:t>
            </a:r>
            <a:r>
              <a:rPr sz="3200" spc="-100" dirty="0">
                <a:latin typeface="Calibri"/>
                <a:cs typeface="Calibri"/>
              </a:rPr>
              <a:t> </a:t>
            </a:r>
            <a:r>
              <a:rPr sz="3200" dirty="0">
                <a:latin typeface="Calibri"/>
                <a:cs typeface="Calibri"/>
              </a:rPr>
              <a:t>on</a:t>
            </a:r>
            <a:r>
              <a:rPr sz="3200" spc="-35" dirty="0">
                <a:latin typeface="Calibri"/>
                <a:cs typeface="Calibri"/>
              </a:rPr>
              <a:t> </a:t>
            </a:r>
            <a:r>
              <a:rPr sz="3200" spc="-20" dirty="0">
                <a:latin typeface="Calibri"/>
                <a:cs typeface="Calibri"/>
              </a:rPr>
              <a:t>A5…)</a:t>
            </a:r>
            <a:endParaRPr sz="3200">
              <a:latin typeface="Calibri"/>
              <a:cs typeface="Calibri"/>
            </a:endParaRPr>
          </a:p>
          <a:p>
            <a:pPr>
              <a:lnSpc>
                <a:spcPct val="100000"/>
              </a:lnSpc>
              <a:spcBef>
                <a:spcPts val="50"/>
              </a:spcBef>
            </a:pPr>
            <a:endParaRPr sz="3050">
              <a:latin typeface="Calibri"/>
              <a:cs typeface="Calibri"/>
            </a:endParaRPr>
          </a:p>
          <a:p>
            <a:pPr marL="12700">
              <a:lnSpc>
                <a:spcPct val="100000"/>
              </a:lnSpc>
            </a:pPr>
            <a:r>
              <a:rPr sz="3200" b="1" spc="-40" dirty="0">
                <a:latin typeface="Calibri"/>
                <a:cs typeface="Calibri"/>
              </a:rPr>
              <a:t>TensorFlow</a:t>
            </a:r>
            <a:r>
              <a:rPr sz="3200" b="1" spc="-280" dirty="0">
                <a:latin typeface="Calibri"/>
                <a:cs typeface="Calibri"/>
              </a:rPr>
              <a:t> </a:t>
            </a:r>
            <a:r>
              <a:rPr sz="3200" b="1" dirty="0">
                <a:latin typeface="Calibri"/>
                <a:cs typeface="Calibri"/>
              </a:rPr>
              <a:t>Detection</a:t>
            </a:r>
            <a:r>
              <a:rPr sz="3200" b="1" spc="-135" dirty="0">
                <a:latin typeface="Calibri"/>
                <a:cs typeface="Calibri"/>
              </a:rPr>
              <a:t> </a:t>
            </a:r>
            <a:r>
              <a:rPr sz="3200" b="1" spc="-20" dirty="0">
                <a:latin typeface="Calibri"/>
                <a:cs typeface="Calibri"/>
              </a:rPr>
              <a:t>API:</a:t>
            </a:r>
            <a:endParaRPr sz="3200">
              <a:latin typeface="Calibri"/>
              <a:cs typeface="Calibri"/>
            </a:endParaRPr>
          </a:p>
          <a:p>
            <a:pPr marL="12700">
              <a:lnSpc>
                <a:spcPct val="100000"/>
              </a:lnSpc>
              <a:spcBef>
                <a:spcPts val="5"/>
              </a:spcBef>
            </a:pPr>
            <a:r>
              <a:rPr sz="2400" u="heavy" spc="-10" dirty="0">
                <a:solidFill>
                  <a:srgbClr val="0462C1"/>
                </a:solidFill>
                <a:uFill>
                  <a:solidFill>
                    <a:srgbClr val="0462C1"/>
                  </a:solidFill>
                </a:uFill>
                <a:latin typeface="Calibri"/>
                <a:cs typeface="Calibri"/>
              </a:rPr>
              <a:t>https://github.com/tensorflow/models/tree/master/research/object_detection</a:t>
            </a:r>
            <a:endParaRPr sz="2400">
              <a:latin typeface="Calibri"/>
              <a:cs typeface="Calibri"/>
            </a:endParaRPr>
          </a:p>
          <a:p>
            <a:pPr marL="12700">
              <a:lnSpc>
                <a:spcPct val="100000"/>
              </a:lnSpc>
              <a:spcBef>
                <a:spcPts val="5"/>
              </a:spcBef>
            </a:pPr>
            <a:r>
              <a:rPr sz="2400" spc="-20" dirty="0">
                <a:latin typeface="Calibri"/>
                <a:cs typeface="Calibri"/>
              </a:rPr>
              <a:t>Faster</a:t>
            </a:r>
            <a:r>
              <a:rPr sz="2400" spc="-190" dirty="0">
                <a:latin typeface="Calibri"/>
                <a:cs typeface="Calibri"/>
              </a:rPr>
              <a:t> </a:t>
            </a:r>
            <a:r>
              <a:rPr sz="2400" spc="-30" dirty="0">
                <a:latin typeface="Calibri"/>
                <a:cs typeface="Calibri"/>
              </a:rPr>
              <a:t>R-</a:t>
            </a:r>
            <a:r>
              <a:rPr sz="2400" dirty="0">
                <a:latin typeface="Calibri"/>
                <a:cs typeface="Calibri"/>
              </a:rPr>
              <a:t>CNN,</a:t>
            </a:r>
            <a:r>
              <a:rPr sz="2400" spc="-70" dirty="0">
                <a:latin typeface="Calibri"/>
                <a:cs typeface="Calibri"/>
              </a:rPr>
              <a:t> </a:t>
            </a:r>
            <a:r>
              <a:rPr sz="2400" dirty="0">
                <a:latin typeface="Calibri"/>
                <a:cs typeface="Calibri"/>
              </a:rPr>
              <a:t>SSD,</a:t>
            </a:r>
            <a:r>
              <a:rPr sz="2400" spc="-35" dirty="0">
                <a:latin typeface="Calibri"/>
                <a:cs typeface="Calibri"/>
              </a:rPr>
              <a:t> </a:t>
            </a:r>
            <a:r>
              <a:rPr sz="2400" spc="-10" dirty="0">
                <a:latin typeface="Calibri"/>
                <a:cs typeface="Calibri"/>
              </a:rPr>
              <a:t>RFCN,</a:t>
            </a:r>
            <a:r>
              <a:rPr sz="2400" spc="-110" dirty="0">
                <a:latin typeface="Calibri"/>
                <a:cs typeface="Calibri"/>
              </a:rPr>
              <a:t> </a:t>
            </a:r>
            <a:r>
              <a:rPr sz="2400" dirty="0">
                <a:latin typeface="Calibri"/>
                <a:cs typeface="Calibri"/>
              </a:rPr>
              <a:t>Mask</a:t>
            </a:r>
            <a:r>
              <a:rPr sz="2400" spc="-50" dirty="0">
                <a:latin typeface="Calibri"/>
                <a:cs typeface="Calibri"/>
              </a:rPr>
              <a:t> </a:t>
            </a:r>
            <a:r>
              <a:rPr sz="2400" spc="-30" dirty="0">
                <a:latin typeface="Calibri"/>
                <a:cs typeface="Calibri"/>
              </a:rPr>
              <a:t>R-</a:t>
            </a:r>
            <a:r>
              <a:rPr sz="2400" spc="-25" dirty="0">
                <a:latin typeface="Calibri"/>
                <a:cs typeface="Calibri"/>
              </a:rPr>
              <a:t>CNN</a:t>
            </a:r>
            <a:endParaRPr sz="2400">
              <a:latin typeface="Calibri"/>
              <a:cs typeface="Calibri"/>
            </a:endParaRPr>
          </a:p>
          <a:p>
            <a:pPr>
              <a:lnSpc>
                <a:spcPct val="100000"/>
              </a:lnSpc>
            </a:pPr>
            <a:endParaRPr sz="2400">
              <a:latin typeface="Calibri"/>
              <a:cs typeface="Calibri"/>
            </a:endParaRPr>
          </a:p>
          <a:p>
            <a:pPr>
              <a:lnSpc>
                <a:spcPct val="100000"/>
              </a:lnSpc>
              <a:spcBef>
                <a:spcPts val="60"/>
              </a:spcBef>
            </a:pPr>
            <a:endParaRPr sz="2150">
              <a:latin typeface="Calibri"/>
              <a:cs typeface="Calibri"/>
            </a:endParaRPr>
          </a:p>
          <a:p>
            <a:pPr marL="12700">
              <a:lnSpc>
                <a:spcPct val="100000"/>
              </a:lnSpc>
            </a:pPr>
            <a:r>
              <a:rPr sz="3200" b="1" spc="-10" dirty="0">
                <a:latin typeface="Calibri"/>
                <a:cs typeface="Calibri"/>
              </a:rPr>
              <a:t>Detectron2</a:t>
            </a:r>
            <a:r>
              <a:rPr sz="3200" b="1" spc="-215" dirty="0">
                <a:latin typeface="Calibri"/>
                <a:cs typeface="Calibri"/>
              </a:rPr>
              <a:t> </a:t>
            </a:r>
            <a:r>
              <a:rPr sz="3200" b="1" spc="-10" dirty="0">
                <a:latin typeface="Calibri"/>
                <a:cs typeface="Calibri"/>
              </a:rPr>
              <a:t>(PyTorch):</a:t>
            </a:r>
            <a:endParaRPr sz="3200">
              <a:latin typeface="Calibri"/>
              <a:cs typeface="Calibri"/>
            </a:endParaRPr>
          </a:p>
          <a:p>
            <a:pPr marL="12700">
              <a:lnSpc>
                <a:spcPct val="100000"/>
              </a:lnSpc>
              <a:spcBef>
                <a:spcPts val="245"/>
              </a:spcBef>
            </a:pPr>
            <a:r>
              <a:rPr sz="2400" u="heavy" spc="-10" dirty="0">
                <a:solidFill>
                  <a:srgbClr val="0462C1"/>
                </a:solidFill>
                <a:uFill>
                  <a:solidFill>
                    <a:srgbClr val="0462C1"/>
                  </a:solidFill>
                </a:uFill>
                <a:latin typeface="Calibri"/>
                <a:cs typeface="Calibri"/>
              </a:rPr>
              <a:t>https://github.com/facebookresearch/detectron2</a:t>
            </a:r>
            <a:endParaRPr sz="2400">
              <a:latin typeface="Calibri"/>
              <a:cs typeface="Calibri"/>
            </a:endParaRPr>
          </a:p>
          <a:p>
            <a:pPr marL="12700">
              <a:lnSpc>
                <a:spcPct val="100000"/>
              </a:lnSpc>
              <a:spcBef>
                <a:spcPts val="5"/>
              </a:spcBef>
            </a:pPr>
            <a:r>
              <a:rPr sz="2400" spc="-25" dirty="0">
                <a:latin typeface="Calibri"/>
                <a:cs typeface="Calibri"/>
              </a:rPr>
              <a:t>Fast</a:t>
            </a:r>
            <a:r>
              <a:rPr sz="2400" spc="-150" dirty="0">
                <a:latin typeface="Calibri"/>
                <a:cs typeface="Calibri"/>
              </a:rPr>
              <a:t> </a:t>
            </a:r>
            <a:r>
              <a:rPr sz="2400" dirty="0">
                <a:latin typeface="Calibri"/>
                <a:cs typeface="Calibri"/>
              </a:rPr>
              <a:t>/</a:t>
            </a:r>
            <a:r>
              <a:rPr sz="2400" spc="-35" dirty="0">
                <a:latin typeface="Calibri"/>
                <a:cs typeface="Calibri"/>
              </a:rPr>
              <a:t> </a:t>
            </a:r>
            <a:r>
              <a:rPr sz="2400" spc="-20" dirty="0">
                <a:latin typeface="Calibri"/>
                <a:cs typeface="Calibri"/>
              </a:rPr>
              <a:t>Faster</a:t>
            </a:r>
            <a:r>
              <a:rPr sz="2400" spc="-180" dirty="0">
                <a:latin typeface="Calibri"/>
                <a:cs typeface="Calibri"/>
              </a:rPr>
              <a:t> </a:t>
            </a:r>
            <a:r>
              <a:rPr sz="2400" dirty="0">
                <a:latin typeface="Calibri"/>
                <a:cs typeface="Calibri"/>
              </a:rPr>
              <a:t>/</a:t>
            </a:r>
            <a:r>
              <a:rPr sz="2400" spc="-35" dirty="0">
                <a:latin typeface="Calibri"/>
                <a:cs typeface="Calibri"/>
              </a:rPr>
              <a:t> </a:t>
            </a:r>
            <a:r>
              <a:rPr sz="2400" dirty="0">
                <a:latin typeface="Calibri"/>
                <a:cs typeface="Calibri"/>
              </a:rPr>
              <a:t>Mask</a:t>
            </a:r>
            <a:r>
              <a:rPr sz="2400" spc="-30" dirty="0">
                <a:latin typeface="Calibri"/>
                <a:cs typeface="Calibri"/>
              </a:rPr>
              <a:t> </a:t>
            </a:r>
            <a:r>
              <a:rPr sz="2400" spc="-20" dirty="0">
                <a:latin typeface="Calibri"/>
                <a:cs typeface="Calibri"/>
              </a:rPr>
              <a:t>R-</a:t>
            </a:r>
            <a:r>
              <a:rPr sz="2400" dirty="0">
                <a:latin typeface="Calibri"/>
                <a:cs typeface="Calibri"/>
              </a:rPr>
              <a:t>CNN,</a:t>
            </a:r>
            <a:r>
              <a:rPr sz="2400" spc="-20" dirty="0">
                <a:latin typeface="Calibri"/>
                <a:cs typeface="Calibri"/>
              </a:rPr>
              <a:t> </a:t>
            </a:r>
            <a:r>
              <a:rPr sz="2400" spc="-10" dirty="0">
                <a:latin typeface="Calibri"/>
                <a:cs typeface="Calibri"/>
              </a:rPr>
              <a:t>RetinaNet</a:t>
            </a:r>
            <a:endParaRPr sz="2400">
              <a:latin typeface="Calibri"/>
              <a:cs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262572"/>
            <a:ext cx="2174240" cy="697230"/>
          </a:xfrm>
          <a:prstGeom prst="rect">
            <a:avLst/>
          </a:prstGeom>
        </p:spPr>
        <p:txBody>
          <a:bodyPr vert="horz" wrap="square" lIns="0" tIns="13335" rIns="0" bIns="0" rtlCol="0">
            <a:spAutoFit/>
          </a:bodyPr>
          <a:lstStyle/>
          <a:p>
            <a:pPr marL="12700">
              <a:lnSpc>
                <a:spcPct val="100000"/>
              </a:lnSpc>
              <a:spcBef>
                <a:spcPts val="105"/>
              </a:spcBef>
            </a:pPr>
            <a:r>
              <a:rPr spc="-10" dirty="0"/>
              <a:t>Summary</a:t>
            </a:r>
          </a:p>
        </p:txBody>
      </p:sp>
      <p:grpSp>
        <p:nvGrpSpPr>
          <p:cNvPr id="3" name="object 3"/>
          <p:cNvGrpSpPr/>
          <p:nvPr/>
        </p:nvGrpSpPr>
        <p:grpSpPr>
          <a:xfrm>
            <a:off x="835660" y="3677920"/>
            <a:ext cx="1783080" cy="840740"/>
            <a:chOff x="835660" y="3677920"/>
            <a:chExt cx="1783080" cy="840740"/>
          </a:xfrm>
        </p:grpSpPr>
        <p:sp>
          <p:nvSpPr>
            <p:cNvPr id="4" name="object 4"/>
            <p:cNvSpPr/>
            <p:nvPr/>
          </p:nvSpPr>
          <p:spPr>
            <a:xfrm>
              <a:off x="1493520" y="3677920"/>
              <a:ext cx="284480" cy="91440"/>
            </a:xfrm>
            <a:custGeom>
              <a:avLst/>
              <a:gdLst/>
              <a:ahLst/>
              <a:cxnLst/>
              <a:rect l="l" t="t" r="r" b="b"/>
              <a:pathLst>
                <a:path w="284480" h="91439">
                  <a:moveTo>
                    <a:pt x="284225" y="0"/>
                  </a:moveTo>
                  <a:lnTo>
                    <a:pt x="84709" y="0"/>
                  </a:lnTo>
                  <a:lnTo>
                    <a:pt x="0" y="91439"/>
                  </a:lnTo>
                  <a:lnTo>
                    <a:pt x="199517" y="91439"/>
                  </a:lnTo>
                  <a:lnTo>
                    <a:pt x="284225" y="0"/>
                  </a:lnTo>
                  <a:close/>
                </a:path>
              </a:pathLst>
            </a:custGeom>
            <a:solidFill>
              <a:srgbClr val="E7E6E6">
                <a:alpha val="79998"/>
              </a:srgbClr>
            </a:solidFill>
          </p:spPr>
          <p:txBody>
            <a:bodyPr wrap="square" lIns="0" tIns="0" rIns="0" bIns="0" rtlCol="0"/>
            <a:lstStyle/>
            <a:p>
              <a:endParaRPr/>
            </a:p>
          </p:txBody>
        </p:sp>
        <p:sp>
          <p:nvSpPr>
            <p:cNvPr id="5" name="object 5"/>
            <p:cNvSpPr/>
            <p:nvPr/>
          </p:nvSpPr>
          <p:spPr>
            <a:xfrm>
              <a:off x="1498600" y="3683000"/>
              <a:ext cx="284480" cy="91440"/>
            </a:xfrm>
            <a:custGeom>
              <a:avLst/>
              <a:gdLst/>
              <a:ahLst/>
              <a:cxnLst/>
              <a:rect l="l" t="t" r="r" b="b"/>
              <a:pathLst>
                <a:path w="284480" h="91439">
                  <a:moveTo>
                    <a:pt x="0" y="91439"/>
                  </a:moveTo>
                  <a:lnTo>
                    <a:pt x="84709" y="0"/>
                  </a:lnTo>
                  <a:lnTo>
                    <a:pt x="284225" y="0"/>
                  </a:lnTo>
                  <a:lnTo>
                    <a:pt x="199517" y="91439"/>
                  </a:lnTo>
                  <a:lnTo>
                    <a:pt x="0" y="91439"/>
                  </a:lnTo>
                  <a:close/>
                </a:path>
              </a:pathLst>
            </a:custGeom>
            <a:ln w="4696">
              <a:solidFill>
                <a:srgbClr val="1D7E66"/>
              </a:solidFill>
            </a:ln>
          </p:spPr>
          <p:txBody>
            <a:bodyPr wrap="square" lIns="0" tIns="0" rIns="0" bIns="0" rtlCol="0"/>
            <a:lstStyle/>
            <a:p>
              <a:endParaRPr/>
            </a:p>
          </p:txBody>
        </p:sp>
        <p:pic>
          <p:nvPicPr>
            <p:cNvPr id="6" name="object 6"/>
            <p:cNvPicPr/>
            <p:nvPr/>
          </p:nvPicPr>
          <p:blipFill>
            <a:blip r:embed="rId2" cstate="print"/>
            <a:stretch>
              <a:fillRect/>
            </a:stretch>
          </p:blipFill>
          <p:spPr>
            <a:xfrm>
              <a:off x="842284" y="3917909"/>
              <a:ext cx="1768835" cy="593130"/>
            </a:xfrm>
            <a:prstGeom prst="rect">
              <a:avLst/>
            </a:prstGeom>
          </p:spPr>
        </p:pic>
        <p:sp>
          <p:nvSpPr>
            <p:cNvPr id="7" name="object 7"/>
            <p:cNvSpPr/>
            <p:nvPr/>
          </p:nvSpPr>
          <p:spPr>
            <a:xfrm>
              <a:off x="838200" y="3916680"/>
              <a:ext cx="1778000" cy="599440"/>
            </a:xfrm>
            <a:custGeom>
              <a:avLst/>
              <a:gdLst/>
              <a:ahLst/>
              <a:cxnLst/>
              <a:rect l="l" t="t" r="r" b="b"/>
              <a:pathLst>
                <a:path w="1778000" h="599439">
                  <a:moveTo>
                    <a:pt x="0" y="599313"/>
                  </a:moveTo>
                  <a:lnTo>
                    <a:pt x="556260" y="0"/>
                  </a:lnTo>
                  <a:lnTo>
                    <a:pt x="1777492" y="0"/>
                  </a:lnTo>
                  <a:lnTo>
                    <a:pt x="1221105" y="599313"/>
                  </a:lnTo>
                  <a:lnTo>
                    <a:pt x="0" y="599313"/>
                  </a:lnTo>
                  <a:close/>
                </a:path>
              </a:pathLst>
            </a:custGeom>
            <a:ln w="4696">
              <a:solidFill>
                <a:srgbClr val="1D7E66"/>
              </a:solidFill>
            </a:ln>
          </p:spPr>
          <p:txBody>
            <a:bodyPr wrap="square" lIns="0" tIns="0" rIns="0" bIns="0" rtlCol="0"/>
            <a:lstStyle/>
            <a:p>
              <a:endParaRPr/>
            </a:p>
          </p:txBody>
        </p:sp>
      </p:grpSp>
      <p:sp>
        <p:nvSpPr>
          <p:cNvPr id="8" name="object 8"/>
          <p:cNvSpPr txBox="1"/>
          <p:nvPr/>
        </p:nvSpPr>
        <p:spPr>
          <a:xfrm>
            <a:off x="615950" y="4052951"/>
            <a:ext cx="315595" cy="311150"/>
          </a:xfrm>
          <a:prstGeom prst="rect">
            <a:avLst/>
          </a:prstGeom>
        </p:spPr>
        <p:txBody>
          <a:bodyPr vert="horz" wrap="square" lIns="0" tIns="11430" rIns="0" bIns="0" rtlCol="0">
            <a:spAutoFit/>
          </a:bodyPr>
          <a:lstStyle/>
          <a:p>
            <a:pPr marL="12700" marR="5080">
              <a:lnSpc>
                <a:spcPct val="110100"/>
              </a:lnSpc>
              <a:spcBef>
                <a:spcPts val="90"/>
              </a:spcBef>
            </a:pPr>
            <a:r>
              <a:rPr sz="850" spc="-10" dirty="0">
                <a:latin typeface="Calibri"/>
                <a:cs typeface="Calibri"/>
              </a:rPr>
              <a:t>Input</a:t>
            </a:r>
            <a:r>
              <a:rPr sz="850" spc="500" dirty="0">
                <a:latin typeface="Calibri"/>
                <a:cs typeface="Calibri"/>
              </a:rPr>
              <a:t> </a:t>
            </a:r>
            <a:r>
              <a:rPr sz="850" spc="-10" dirty="0">
                <a:latin typeface="Calibri"/>
                <a:cs typeface="Calibri"/>
              </a:rPr>
              <a:t>image</a:t>
            </a:r>
            <a:endParaRPr sz="850">
              <a:latin typeface="Calibri"/>
              <a:cs typeface="Calibri"/>
            </a:endParaRPr>
          </a:p>
        </p:txBody>
      </p:sp>
      <p:grpSp>
        <p:nvGrpSpPr>
          <p:cNvPr id="9" name="object 9"/>
          <p:cNvGrpSpPr/>
          <p:nvPr/>
        </p:nvGrpSpPr>
        <p:grpSpPr>
          <a:xfrm>
            <a:off x="863600" y="2976879"/>
            <a:ext cx="1643380" cy="1531620"/>
            <a:chOff x="863600" y="2976879"/>
            <a:chExt cx="1643380" cy="1531620"/>
          </a:xfrm>
        </p:grpSpPr>
        <p:sp>
          <p:nvSpPr>
            <p:cNvPr id="10" name="object 10"/>
            <p:cNvSpPr/>
            <p:nvPr/>
          </p:nvSpPr>
          <p:spPr>
            <a:xfrm>
              <a:off x="1178559" y="3942079"/>
              <a:ext cx="894080" cy="386080"/>
            </a:xfrm>
            <a:custGeom>
              <a:avLst/>
              <a:gdLst/>
              <a:ahLst/>
              <a:cxnLst/>
              <a:rect l="l" t="t" r="r" b="b"/>
              <a:pathLst>
                <a:path w="894080" h="386079">
                  <a:moveTo>
                    <a:pt x="893953" y="0"/>
                  </a:moveTo>
                  <a:lnTo>
                    <a:pt x="354711" y="0"/>
                  </a:lnTo>
                  <a:lnTo>
                    <a:pt x="0" y="385826"/>
                  </a:lnTo>
                  <a:lnTo>
                    <a:pt x="539241" y="385826"/>
                  </a:lnTo>
                  <a:lnTo>
                    <a:pt x="893953" y="0"/>
                  </a:lnTo>
                  <a:close/>
                </a:path>
              </a:pathLst>
            </a:custGeom>
            <a:solidFill>
              <a:srgbClr val="E7E6E6">
                <a:alpha val="79998"/>
              </a:srgbClr>
            </a:solidFill>
          </p:spPr>
          <p:txBody>
            <a:bodyPr wrap="square" lIns="0" tIns="0" rIns="0" bIns="0" rtlCol="0"/>
            <a:lstStyle/>
            <a:p>
              <a:endParaRPr/>
            </a:p>
          </p:txBody>
        </p:sp>
        <p:sp>
          <p:nvSpPr>
            <p:cNvPr id="11" name="object 11"/>
            <p:cNvSpPr/>
            <p:nvPr/>
          </p:nvSpPr>
          <p:spPr>
            <a:xfrm>
              <a:off x="1183640" y="3947159"/>
              <a:ext cx="894080" cy="386080"/>
            </a:xfrm>
            <a:custGeom>
              <a:avLst/>
              <a:gdLst/>
              <a:ahLst/>
              <a:cxnLst/>
              <a:rect l="l" t="t" r="r" b="b"/>
              <a:pathLst>
                <a:path w="894080" h="386079">
                  <a:moveTo>
                    <a:pt x="0" y="385825"/>
                  </a:moveTo>
                  <a:lnTo>
                    <a:pt x="354710" y="0"/>
                  </a:lnTo>
                  <a:lnTo>
                    <a:pt x="893953" y="0"/>
                  </a:lnTo>
                  <a:lnTo>
                    <a:pt x="539241" y="385825"/>
                  </a:lnTo>
                  <a:lnTo>
                    <a:pt x="0" y="385825"/>
                  </a:lnTo>
                  <a:close/>
                </a:path>
              </a:pathLst>
            </a:custGeom>
            <a:ln w="4696">
              <a:solidFill>
                <a:srgbClr val="1D7E66"/>
              </a:solidFill>
            </a:ln>
          </p:spPr>
          <p:txBody>
            <a:bodyPr wrap="square" lIns="0" tIns="0" rIns="0" bIns="0" rtlCol="0"/>
            <a:lstStyle/>
            <a:p>
              <a:endParaRPr/>
            </a:p>
          </p:txBody>
        </p:sp>
        <p:sp>
          <p:nvSpPr>
            <p:cNvPr id="12" name="object 12"/>
            <p:cNvSpPr/>
            <p:nvPr/>
          </p:nvSpPr>
          <p:spPr>
            <a:xfrm>
              <a:off x="2072639" y="3952239"/>
              <a:ext cx="426720" cy="162560"/>
            </a:xfrm>
            <a:custGeom>
              <a:avLst/>
              <a:gdLst/>
              <a:ahLst/>
              <a:cxnLst/>
              <a:rect l="l" t="t" r="r" b="b"/>
              <a:pathLst>
                <a:path w="426719" h="162560">
                  <a:moveTo>
                    <a:pt x="426212" y="0"/>
                  </a:moveTo>
                  <a:lnTo>
                    <a:pt x="147193" y="0"/>
                  </a:lnTo>
                  <a:lnTo>
                    <a:pt x="0" y="162179"/>
                  </a:lnTo>
                  <a:lnTo>
                    <a:pt x="279019" y="162179"/>
                  </a:lnTo>
                  <a:lnTo>
                    <a:pt x="426212" y="0"/>
                  </a:lnTo>
                  <a:close/>
                </a:path>
              </a:pathLst>
            </a:custGeom>
            <a:solidFill>
              <a:srgbClr val="E7E6E6">
                <a:alpha val="79998"/>
              </a:srgbClr>
            </a:solidFill>
          </p:spPr>
          <p:txBody>
            <a:bodyPr wrap="square" lIns="0" tIns="0" rIns="0" bIns="0" rtlCol="0"/>
            <a:lstStyle/>
            <a:p>
              <a:endParaRPr/>
            </a:p>
          </p:txBody>
        </p:sp>
        <p:sp>
          <p:nvSpPr>
            <p:cNvPr id="13" name="object 13"/>
            <p:cNvSpPr/>
            <p:nvPr/>
          </p:nvSpPr>
          <p:spPr>
            <a:xfrm>
              <a:off x="2077719" y="3957319"/>
              <a:ext cx="426720" cy="162560"/>
            </a:xfrm>
            <a:custGeom>
              <a:avLst/>
              <a:gdLst/>
              <a:ahLst/>
              <a:cxnLst/>
              <a:rect l="l" t="t" r="r" b="b"/>
              <a:pathLst>
                <a:path w="426719" h="162560">
                  <a:moveTo>
                    <a:pt x="0" y="162178"/>
                  </a:moveTo>
                  <a:lnTo>
                    <a:pt x="147193" y="0"/>
                  </a:lnTo>
                  <a:lnTo>
                    <a:pt x="426212" y="0"/>
                  </a:lnTo>
                  <a:lnTo>
                    <a:pt x="279019" y="162178"/>
                  </a:lnTo>
                  <a:lnTo>
                    <a:pt x="0" y="162178"/>
                  </a:lnTo>
                  <a:close/>
                </a:path>
              </a:pathLst>
            </a:custGeom>
            <a:ln w="4696">
              <a:solidFill>
                <a:srgbClr val="1D7E66"/>
              </a:solidFill>
            </a:ln>
          </p:spPr>
          <p:txBody>
            <a:bodyPr wrap="square" lIns="0" tIns="0" rIns="0" bIns="0" rtlCol="0"/>
            <a:lstStyle/>
            <a:p>
              <a:endParaRPr/>
            </a:p>
          </p:txBody>
        </p:sp>
        <p:sp>
          <p:nvSpPr>
            <p:cNvPr id="14" name="object 14"/>
            <p:cNvSpPr/>
            <p:nvPr/>
          </p:nvSpPr>
          <p:spPr>
            <a:xfrm>
              <a:off x="863600" y="4257039"/>
              <a:ext cx="416559" cy="243840"/>
            </a:xfrm>
            <a:custGeom>
              <a:avLst/>
              <a:gdLst/>
              <a:ahLst/>
              <a:cxnLst/>
              <a:rect l="l" t="t" r="r" b="b"/>
              <a:pathLst>
                <a:path w="416559" h="243839">
                  <a:moveTo>
                    <a:pt x="416178" y="0"/>
                  </a:moveTo>
                  <a:lnTo>
                    <a:pt x="224739" y="0"/>
                  </a:lnTo>
                  <a:lnTo>
                    <a:pt x="0" y="243586"/>
                  </a:lnTo>
                  <a:lnTo>
                    <a:pt x="191414" y="243586"/>
                  </a:lnTo>
                  <a:lnTo>
                    <a:pt x="416178" y="0"/>
                  </a:lnTo>
                  <a:close/>
                </a:path>
              </a:pathLst>
            </a:custGeom>
            <a:solidFill>
              <a:srgbClr val="E7E6E6">
                <a:alpha val="79998"/>
              </a:srgbClr>
            </a:solidFill>
          </p:spPr>
          <p:txBody>
            <a:bodyPr wrap="square" lIns="0" tIns="0" rIns="0" bIns="0" rtlCol="0"/>
            <a:lstStyle/>
            <a:p>
              <a:endParaRPr/>
            </a:p>
          </p:txBody>
        </p:sp>
        <p:sp>
          <p:nvSpPr>
            <p:cNvPr id="15" name="object 15"/>
            <p:cNvSpPr/>
            <p:nvPr/>
          </p:nvSpPr>
          <p:spPr>
            <a:xfrm>
              <a:off x="868680" y="4262119"/>
              <a:ext cx="416559" cy="243840"/>
            </a:xfrm>
            <a:custGeom>
              <a:avLst/>
              <a:gdLst/>
              <a:ahLst/>
              <a:cxnLst/>
              <a:rect l="l" t="t" r="r" b="b"/>
              <a:pathLst>
                <a:path w="416559" h="243839">
                  <a:moveTo>
                    <a:pt x="0" y="243585"/>
                  </a:moveTo>
                  <a:lnTo>
                    <a:pt x="224739" y="0"/>
                  </a:lnTo>
                  <a:lnTo>
                    <a:pt x="416178" y="0"/>
                  </a:lnTo>
                  <a:lnTo>
                    <a:pt x="191414" y="243585"/>
                  </a:lnTo>
                  <a:lnTo>
                    <a:pt x="0" y="243585"/>
                  </a:lnTo>
                  <a:close/>
                </a:path>
              </a:pathLst>
            </a:custGeom>
            <a:ln w="4696">
              <a:solidFill>
                <a:srgbClr val="1D7E66"/>
              </a:solidFill>
            </a:ln>
          </p:spPr>
          <p:txBody>
            <a:bodyPr wrap="square" lIns="0" tIns="0" rIns="0" bIns="0" rtlCol="0"/>
            <a:lstStyle/>
            <a:p>
              <a:endParaRPr/>
            </a:p>
          </p:txBody>
        </p:sp>
        <p:sp>
          <p:nvSpPr>
            <p:cNvPr id="16" name="object 16"/>
            <p:cNvSpPr/>
            <p:nvPr/>
          </p:nvSpPr>
          <p:spPr>
            <a:xfrm>
              <a:off x="1849119" y="2976879"/>
              <a:ext cx="132080" cy="629920"/>
            </a:xfrm>
            <a:custGeom>
              <a:avLst/>
              <a:gdLst/>
              <a:ahLst/>
              <a:cxnLst/>
              <a:rect l="l" t="t" r="r" b="b"/>
              <a:pathLst>
                <a:path w="132080" h="629920">
                  <a:moveTo>
                    <a:pt x="131699" y="0"/>
                  </a:moveTo>
                  <a:lnTo>
                    <a:pt x="0" y="128270"/>
                  </a:lnTo>
                  <a:lnTo>
                    <a:pt x="0" y="629666"/>
                  </a:lnTo>
                  <a:lnTo>
                    <a:pt x="131699" y="501396"/>
                  </a:lnTo>
                  <a:lnTo>
                    <a:pt x="131699" y="0"/>
                  </a:lnTo>
                  <a:close/>
                </a:path>
              </a:pathLst>
            </a:custGeom>
            <a:solidFill>
              <a:srgbClr val="CDCDCD">
                <a:alpha val="92939"/>
              </a:srgbClr>
            </a:solidFill>
          </p:spPr>
          <p:txBody>
            <a:bodyPr wrap="square" lIns="0" tIns="0" rIns="0" bIns="0" rtlCol="0"/>
            <a:lstStyle/>
            <a:p>
              <a:endParaRPr/>
            </a:p>
          </p:txBody>
        </p:sp>
        <p:sp>
          <p:nvSpPr>
            <p:cNvPr id="17" name="object 17"/>
            <p:cNvSpPr/>
            <p:nvPr/>
          </p:nvSpPr>
          <p:spPr>
            <a:xfrm>
              <a:off x="1463040" y="2976879"/>
              <a:ext cx="518159" cy="132080"/>
            </a:xfrm>
            <a:custGeom>
              <a:avLst/>
              <a:gdLst/>
              <a:ahLst/>
              <a:cxnLst/>
              <a:rect l="l" t="t" r="r" b="b"/>
              <a:pathLst>
                <a:path w="518160" h="132080">
                  <a:moveTo>
                    <a:pt x="517905" y="0"/>
                  </a:moveTo>
                  <a:lnTo>
                    <a:pt x="129540" y="0"/>
                  </a:lnTo>
                  <a:lnTo>
                    <a:pt x="0" y="131699"/>
                  </a:lnTo>
                  <a:lnTo>
                    <a:pt x="388492" y="131699"/>
                  </a:lnTo>
                  <a:lnTo>
                    <a:pt x="517905" y="0"/>
                  </a:lnTo>
                  <a:close/>
                </a:path>
              </a:pathLst>
            </a:custGeom>
            <a:solidFill>
              <a:srgbClr val="FFFFFF">
                <a:alpha val="92939"/>
              </a:srgbClr>
            </a:solidFill>
          </p:spPr>
          <p:txBody>
            <a:bodyPr wrap="square" lIns="0" tIns="0" rIns="0" bIns="0" rtlCol="0"/>
            <a:lstStyle/>
            <a:p>
              <a:endParaRPr/>
            </a:p>
          </p:txBody>
        </p:sp>
        <p:sp>
          <p:nvSpPr>
            <p:cNvPr id="18" name="object 18"/>
            <p:cNvSpPr/>
            <p:nvPr/>
          </p:nvSpPr>
          <p:spPr>
            <a:xfrm>
              <a:off x="1468119" y="2981959"/>
              <a:ext cx="518159" cy="629920"/>
            </a:xfrm>
            <a:custGeom>
              <a:avLst/>
              <a:gdLst/>
              <a:ahLst/>
              <a:cxnLst/>
              <a:rect l="l" t="t" r="r" b="b"/>
              <a:pathLst>
                <a:path w="518160" h="629920">
                  <a:moveTo>
                    <a:pt x="0" y="128269"/>
                  </a:moveTo>
                  <a:lnTo>
                    <a:pt x="129540" y="0"/>
                  </a:lnTo>
                  <a:lnTo>
                    <a:pt x="517906" y="0"/>
                  </a:lnTo>
                  <a:lnTo>
                    <a:pt x="517906" y="501395"/>
                  </a:lnTo>
                  <a:lnTo>
                    <a:pt x="388493" y="629665"/>
                  </a:lnTo>
                  <a:lnTo>
                    <a:pt x="0" y="629665"/>
                  </a:lnTo>
                  <a:lnTo>
                    <a:pt x="0" y="128269"/>
                  </a:lnTo>
                  <a:close/>
                </a:path>
                <a:path w="518160" h="629920">
                  <a:moveTo>
                    <a:pt x="0" y="128269"/>
                  </a:moveTo>
                  <a:lnTo>
                    <a:pt x="388493" y="128269"/>
                  </a:lnTo>
                  <a:lnTo>
                    <a:pt x="517906" y="0"/>
                  </a:lnTo>
                </a:path>
                <a:path w="518160" h="629920">
                  <a:moveTo>
                    <a:pt x="388493" y="128269"/>
                  </a:moveTo>
                  <a:lnTo>
                    <a:pt x="388493" y="629665"/>
                  </a:lnTo>
                </a:path>
              </a:pathLst>
            </a:custGeom>
            <a:ln w="4696">
              <a:solidFill>
                <a:srgbClr val="1D7E66"/>
              </a:solidFill>
            </a:ln>
          </p:spPr>
          <p:txBody>
            <a:bodyPr wrap="square" lIns="0" tIns="0" rIns="0" bIns="0" rtlCol="0"/>
            <a:lstStyle/>
            <a:p>
              <a:endParaRPr/>
            </a:p>
          </p:txBody>
        </p:sp>
      </p:grpSp>
      <p:sp>
        <p:nvSpPr>
          <p:cNvPr id="19" name="object 19"/>
          <p:cNvSpPr txBox="1"/>
          <p:nvPr/>
        </p:nvSpPr>
        <p:spPr>
          <a:xfrm>
            <a:off x="1523111" y="3192144"/>
            <a:ext cx="259079" cy="292100"/>
          </a:xfrm>
          <a:prstGeom prst="rect">
            <a:avLst/>
          </a:prstGeom>
        </p:spPr>
        <p:txBody>
          <a:bodyPr vert="horz" wrap="square" lIns="0" tIns="13335" rIns="0" bIns="0" rtlCol="0">
            <a:spAutoFit/>
          </a:bodyPr>
          <a:lstStyle/>
          <a:p>
            <a:pPr marL="52705" marR="5080" indent="-40640">
              <a:lnSpc>
                <a:spcPct val="102200"/>
              </a:lnSpc>
              <a:spcBef>
                <a:spcPts val="105"/>
              </a:spcBef>
            </a:pPr>
            <a:r>
              <a:rPr sz="850" spc="-20" dirty="0">
                <a:latin typeface="Calibri"/>
                <a:cs typeface="Calibri"/>
              </a:rPr>
              <a:t>Conv</a:t>
            </a:r>
            <a:r>
              <a:rPr sz="850" spc="500" dirty="0">
                <a:latin typeface="Calibri"/>
                <a:cs typeface="Calibri"/>
              </a:rPr>
              <a:t> </a:t>
            </a:r>
            <a:r>
              <a:rPr sz="850" spc="-25" dirty="0">
                <a:latin typeface="Calibri"/>
                <a:cs typeface="Calibri"/>
              </a:rPr>
              <a:t>Net</a:t>
            </a:r>
            <a:endParaRPr sz="850">
              <a:latin typeface="Calibri"/>
              <a:cs typeface="Calibri"/>
            </a:endParaRPr>
          </a:p>
        </p:txBody>
      </p:sp>
      <p:grpSp>
        <p:nvGrpSpPr>
          <p:cNvPr id="20" name="object 20"/>
          <p:cNvGrpSpPr/>
          <p:nvPr/>
        </p:nvGrpSpPr>
        <p:grpSpPr>
          <a:xfrm>
            <a:off x="2072639" y="2834639"/>
            <a:ext cx="525780" cy="647700"/>
            <a:chOff x="2072639" y="2834639"/>
            <a:chExt cx="525780" cy="647700"/>
          </a:xfrm>
        </p:grpSpPr>
        <p:sp>
          <p:nvSpPr>
            <p:cNvPr id="21" name="object 21"/>
            <p:cNvSpPr/>
            <p:nvPr/>
          </p:nvSpPr>
          <p:spPr>
            <a:xfrm>
              <a:off x="2468879" y="2834639"/>
              <a:ext cx="121920" cy="640080"/>
            </a:xfrm>
            <a:custGeom>
              <a:avLst/>
              <a:gdLst/>
              <a:ahLst/>
              <a:cxnLst/>
              <a:rect l="l" t="t" r="r" b="b"/>
              <a:pathLst>
                <a:path w="121919" h="640079">
                  <a:moveTo>
                    <a:pt x="121538" y="0"/>
                  </a:moveTo>
                  <a:lnTo>
                    <a:pt x="0" y="130301"/>
                  </a:lnTo>
                  <a:lnTo>
                    <a:pt x="0" y="639826"/>
                  </a:lnTo>
                  <a:lnTo>
                    <a:pt x="121538" y="509524"/>
                  </a:lnTo>
                  <a:lnTo>
                    <a:pt x="121538" y="0"/>
                  </a:lnTo>
                  <a:close/>
                </a:path>
              </a:pathLst>
            </a:custGeom>
            <a:solidFill>
              <a:srgbClr val="CDCDCD">
                <a:alpha val="92939"/>
              </a:srgbClr>
            </a:solidFill>
          </p:spPr>
          <p:txBody>
            <a:bodyPr wrap="square" lIns="0" tIns="0" rIns="0" bIns="0" rtlCol="0"/>
            <a:lstStyle/>
            <a:p>
              <a:endParaRPr/>
            </a:p>
          </p:txBody>
        </p:sp>
        <p:sp>
          <p:nvSpPr>
            <p:cNvPr id="22" name="object 22"/>
            <p:cNvSpPr/>
            <p:nvPr/>
          </p:nvSpPr>
          <p:spPr>
            <a:xfrm>
              <a:off x="2072639" y="2834639"/>
              <a:ext cx="518159" cy="132080"/>
            </a:xfrm>
            <a:custGeom>
              <a:avLst/>
              <a:gdLst/>
              <a:ahLst/>
              <a:cxnLst/>
              <a:rect l="l" t="t" r="r" b="b"/>
              <a:pathLst>
                <a:path w="518160" h="132080">
                  <a:moveTo>
                    <a:pt x="517906" y="0"/>
                  </a:moveTo>
                  <a:lnTo>
                    <a:pt x="129540" y="0"/>
                  </a:lnTo>
                  <a:lnTo>
                    <a:pt x="0" y="131699"/>
                  </a:lnTo>
                  <a:lnTo>
                    <a:pt x="388493" y="131699"/>
                  </a:lnTo>
                  <a:lnTo>
                    <a:pt x="517906" y="0"/>
                  </a:lnTo>
                  <a:close/>
                </a:path>
              </a:pathLst>
            </a:custGeom>
            <a:solidFill>
              <a:srgbClr val="FFFFFF">
                <a:alpha val="92939"/>
              </a:srgbClr>
            </a:solidFill>
          </p:spPr>
          <p:txBody>
            <a:bodyPr wrap="square" lIns="0" tIns="0" rIns="0" bIns="0" rtlCol="0"/>
            <a:lstStyle/>
            <a:p>
              <a:endParaRPr/>
            </a:p>
          </p:txBody>
        </p:sp>
        <p:sp>
          <p:nvSpPr>
            <p:cNvPr id="23" name="object 23"/>
            <p:cNvSpPr/>
            <p:nvPr/>
          </p:nvSpPr>
          <p:spPr>
            <a:xfrm>
              <a:off x="2077719" y="2839719"/>
              <a:ext cx="518159" cy="640080"/>
            </a:xfrm>
            <a:custGeom>
              <a:avLst/>
              <a:gdLst/>
              <a:ahLst/>
              <a:cxnLst/>
              <a:rect l="l" t="t" r="r" b="b"/>
              <a:pathLst>
                <a:path w="518160" h="640079">
                  <a:moveTo>
                    <a:pt x="0" y="130301"/>
                  </a:moveTo>
                  <a:lnTo>
                    <a:pt x="129540" y="0"/>
                  </a:lnTo>
                  <a:lnTo>
                    <a:pt x="517906" y="0"/>
                  </a:lnTo>
                  <a:lnTo>
                    <a:pt x="517906" y="509524"/>
                  </a:lnTo>
                  <a:lnTo>
                    <a:pt x="388493" y="639826"/>
                  </a:lnTo>
                  <a:lnTo>
                    <a:pt x="0" y="639826"/>
                  </a:lnTo>
                  <a:lnTo>
                    <a:pt x="0" y="130301"/>
                  </a:lnTo>
                  <a:close/>
                </a:path>
                <a:path w="518160" h="640079">
                  <a:moveTo>
                    <a:pt x="0" y="130301"/>
                  </a:moveTo>
                  <a:lnTo>
                    <a:pt x="388493" y="130301"/>
                  </a:lnTo>
                  <a:lnTo>
                    <a:pt x="517906" y="0"/>
                  </a:lnTo>
                </a:path>
                <a:path w="518160" h="640079">
                  <a:moveTo>
                    <a:pt x="388493" y="130301"/>
                  </a:moveTo>
                  <a:lnTo>
                    <a:pt x="388493" y="639826"/>
                  </a:lnTo>
                </a:path>
              </a:pathLst>
            </a:custGeom>
            <a:ln w="4696">
              <a:solidFill>
                <a:srgbClr val="1D7E66"/>
              </a:solidFill>
            </a:ln>
          </p:spPr>
          <p:txBody>
            <a:bodyPr wrap="square" lIns="0" tIns="0" rIns="0" bIns="0" rtlCol="0"/>
            <a:lstStyle/>
            <a:p>
              <a:endParaRPr/>
            </a:p>
          </p:txBody>
        </p:sp>
      </p:grpSp>
      <p:sp>
        <p:nvSpPr>
          <p:cNvPr id="24" name="object 24"/>
          <p:cNvSpPr txBox="1"/>
          <p:nvPr/>
        </p:nvSpPr>
        <p:spPr>
          <a:xfrm>
            <a:off x="2136139" y="3050793"/>
            <a:ext cx="259079" cy="292100"/>
          </a:xfrm>
          <a:prstGeom prst="rect">
            <a:avLst/>
          </a:prstGeom>
        </p:spPr>
        <p:txBody>
          <a:bodyPr vert="horz" wrap="square" lIns="0" tIns="16510" rIns="0" bIns="0" rtlCol="0">
            <a:spAutoFit/>
          </a:bodyPr>
          <a:lstStyle/>
          <a:p>
            <a:pPr marL="12700">
              <a:lnSpc>
                <a:spcPct val="100000"/>
              </a:lnSpc>
              <a:spcBef>
                <a:spcPts val="130"/>
              </a:spcBef>
            </a:pPr>
            <a:r>
              <a:rPr sz="850" spc="-20" dirty="0">
                <a:latin typeface="Calibri"/>
                <a:cs typeface="Calibri"/>
              </a:rPr>
              <a:t>Conv</a:t>
            </a:r>
            <a:endParaRPr sz="850">
              <a:latin typeface="Calibri"/>
              <a:cs typeface="Calibri"/>
            </a:endParaRPr>
          </a:p>
          <a:p>
            <a:pPr marL="53340">
              <a:lnSpc>
                <a:spcPct val="100000"/>
              </a:lnSpc>
              <a:spcBef>
                <a:spcPts val="20"/>
              </a:spcBef>
            </a:pPr>
            <a:r>
              <a:rPr sz="850" spc="-25" dirty="0">
                <a:latin typeface="Calibri"/>
                <a:cs typeface="Calibri"/>
              </a:rPr>
              <a:t>Net</a:t>
            </a:r>
            <a:endParaRPr sz="850">
              <a:latin typeface="Calibri"/>
              <a:cs typeface="Calibri"/>
            </a:endParaRPr>
          </a:p>
        </p:txBody>
      </p:sp>
      <p:grpSp>
        <p:nvGrpSpPr>
          <p:cNvPr id="25" name="object 25"/>
          <p:cNvGrpSpPr/>
          <p:nvPr/>
        </p:nvGrpSpPr>
        <p:grpSpPr>
          <a:xfrm>
            <a:off x="894080" y="3169920"/>
            <a:ext cx="535305" cy="647700"/>
            <a:chOff x="894080" y="3169920"/>
            <a:chExt cx="535305" cy="647700"/>
          </a:xfrm>
        </p:grpSpPr>
        <p:sp>
          <p:nvSpPr>
            <p:cNvPr id="26" name="object 26"/>
            <p:cNvSpPr/>
            <p:nvPr/>
          </p:nvSpPr>
          <p:spPr>
            <a:xfrm>
              <a:off x="1290320" y="3169920"/>
              <a:ext cx="132080" cy="640080"/>
            </a:xfrm>
            <a:custGeom>
              <a:avLst/>
              <a:gdLst/>
              <a:ahLst/>
              <a:cxnLst/>
              <a:rect l="l" t="t" r="r" b="b"/>
              <a:pathLst>
                <a:path w="132080" h="640079">
                  <a:moveTo>
                    <a:pt x="131572" y="0"/>
                  </a:moveTo>
                  <a:lnTo>
                    <a:pt x="0" y="131571"/>
                  </a:lnTo>
                  <a:lnTo>
                    <a:pt x="0" y="639825"/>
                  </a:lnTo>
                  <a:lnTo>
                    <a:pt x="131572" y="508253"/>
                  </a:lnTo>
                  <a:lnTo>
                    <a:pt x="131572" y="0"/>
                  </a:lnTo>
                  <a:close/>
                </a:path>
              </a:pathLst>
            </a:custGeom>
            <a:solidFill>
              <a:srgbClr val="CDCDCD">
                <a:alpha val="92939"/>
              </a:srgbClr>
            </a:solidFill>
          </p:spPr>
          <p:txBody>
            <a:bodyPr wrap="square" lIns="0" tIns="0" rIns="0" bIns="0" rtlCol="0"/>
            <a:lstStyle/>
            <a:p>
              <a:endParaRPr/>
            </a:p>
          </p:txBody>
        </p:sp>
        <p:sp>
          <p:nvSpPr>
            <p:cNvPr id="27" name="object 27"/>
            <p:cNvSpPr/>
            <p:nvPr/>
          </p:nvSpPr>
          <p:spPr>
            <a:xfrm>
              <a:off x="894080" y="3169920"/>
              <a:ext cx="527685" cy="132080"/>
            </a:xfrm>
            <a:custGeom>
              <a:avLst/>
              <a:gdLst/>
              <a:ahLst/>
              <a:cxnLst/>
              <a:rect l="l" t="t" r="r" b="b"/>
              <a:pathLst>
                <a:path w="527685" h="132079">
                  <a:moveTo>
                    <a:pt x="527685" y="0"/>
                  </a:moveTo>
                  <a:lnTo>
                    <a:pt x="131927" y="0"/>
                  </a:lnTo>
                  <a:lnTo>
                    <a:pt x="0" y="131571"/>
                  </a:lnTo>
                  <a:lnTo>
                    <a:pt x="395858" y="131571"/>
                  </a:lnTo>
                  <a:lnTo>
                    <a:pt x="527685" y="0"/>
                  </a:lnTo>
                  <a:close/>
                </a:path>
              </a:pathLst>
            </a:custGeom>
            <a:solidFill>
              <a:srgbClr val="FFFFFF">
                <a:alpha val="92939"/>
              </a:srgbClr>
            </a:solidFill>
          </p:spPr>
          <p:txBody>
            <a:bodyPr wrap="square" lIns="0" tIns="0" rIns="0" bIns="0" rtlCol="0"/>
            <a:lstStyle/>
            <a:p>
              <a:endParaRPr/>
            </a:p>
          </p:txBody>
        </p:sp>
        <p:sp>
          <p:nvSpPr>
            <p:cNvPr id="28" name="object 28"/>
            <p:cNvSpPr/>
            <p:nvPr/>
          </p:nvSpPr>
          <p:spPr>
            <a:xfrm>
              <a:off x="899160" y="3175000"/>
              <a:ext cx="527685" cy="640080"/>
            </a:xfrm>
            <a:custGeom>
              <a:avLst/>
              <a:gdLst/>
              <a:ahLst/>
              <a:cxnLst/>
              <a:rect l="l" t="t" r="r" b="b"/>
              <a:pathLst>
                <a:path w="527685" h="640079">
                  <a:moveTo>
                    <a:pt x="0" y="131572"/>
                  </a:moveTo>
                  <a:lnTo>
                    <a:pt x="131927" y="0"/>
                  </a:lnTo>
                  <a:lnTo>
                    <a:pt x="527685" y="0"/>
                  </a:lnTo>
                  <a:lnTo>
                    <a:pt x="527685" y="508254"/>
                  </a:lnTo>
                  <a:lnTo>
                    <a:pt x="395859" y="639826"/>
                  </a:lnTo>
                  <a:lnTo>
                    <a:pt x="0" y="639826"/>
                  </a:lnTo>
                  <a:lnTo>
                    <a:pt x="0" y="131572"/>
                  </a:lnTo>
                  <a:close/>
                </a:path>
                <a:path w="527685" h="640079">
                  <a:moveTo>
                    <a:pt x="0" y="131572"/>
                  </a:moveTo>
                  <a:lnTo>
                    <a:pt x="395859" y="131572"/>
                  </a:lnTo>
                  <a:lnTo>
                    <a:pt x="527685" y="0"/>
                  </a:lnTo>
                </a:path>
                <a:path w="527685" h="640079">
                  <a:moveTo>
                    <a:pt x="395859" y="131572"/>
                  </a:moveTo>
                  <a:lnTo>
                    <a:pt x="395859" y="639826"/>
                  </a:lnTo>
                </a:path>
              </a:pathLst>
            </a:custGeom>
            <a:ln w="4696">
              <a:solidFill>
                <a:srgbClr val="1D7E66"/>
              </a:solidFill>
            </a:ln>
          </p:spPr>
          <p:txBody>
            <a:bodyPr wrap="square" lIns="0" tIns="0" rIns="0" bIns="0" rtlCol="0"/>
            <a:lstStyle/>
            <a:p>
              <a:endParaRPr/>
            </a:p>
          </p:txBody>
        </p:sp>
      </p:grpSp>
      <p:sp>
        <p:nvSpPr>
          <p:cNvPr id="29" name="object 29"/>
          <p:cNvSpPr txBox="1"/>
          <p:nvPr/>
        </p:nvSpPr>
        <p:spPr>
          <a:xfrm>
            <a:off x="956944" y="3388614"/>
            <a:ext cx="259079" cy="292100"/>
          </a:xfrm>
          <a:prstGeom prst="rect">
            <a:avLst/>
          </a:prstGeom>
        </p:spPr>
        <p:txBody>
          <a:bodyPr vert="horz" wrap="square" lIns="0" tIns="16510" rIns="0" bIns="0" rtlCol="0">
            <a:spAutoFit/>
          </a:bodyPr>
          <a:lstStyle/>
          <a:p>
            <a:pPr marL="12700">
              <a:lnSpc>
                <a:spcPct val="100000"/>
              </a:lnSpc>
              <a:spcBef>
                <a:spcPts val="130"/>
              </a:spcBef>
            </a:pPr>
            <a:r>
              <a:rPr sz="850" spc="-20" dirty="0">
                <a:latin typeface="Calibri"/>
                <a:cs typeface="Calibri"/>
              </a:rPr>
              <a:t>Conv</a:t>
            </a:r>
            <a:endParaRPr sz="850">
              <a:latin typeface="Calibri"/>
              <a:cs typeface="Calibri"/>
            </a:endParaRPr>
          </a:p>
          <a:p>
            <a:pPr marL="53340">
              <a:lnSpc>
                <a:spcPct val="100000"/>
              </a:lnSpc>
              <a:spcBef>
                <a:spcPts val="20"/>
              </a:spcBef>
            </a:pPr>
            <a:r>
              <a:rPr sz="850" spc="-25" dirty="0">
                <a:latin typeface="Calibri"/>
                <a:cs typeface="Calibri"/>
              </a:rPr>
              <a:t>Net</a:t>
            </a:r>
            <a:endParaRPr sz="850">
              <a:latin typeface="Calibri"/>
              <a:cs typeface="Calibri"/>
            </a:endParaRPr>
          </a:p>
        </p:txBody>
      </p:sp>
      <p:grpSp>
        <p:nvGrpSpPr>
          <p:cNvPr id="30" name="object 30"/>
          <p:cNvGrpSpPr/>
          <p:nvPr/>
        </p:nvGrpSpPr>
        <p:grpSpPr>
          <a:xfrm>
            <a:off x="985519" y="3556000"/>
            <a:ext cx="1470660" cy="444500"/>
            <a:chOff x="985519" y="3556000"/>
            <a:chExt cx="1470660" cy="444500"/>
          </a:xfrm>
        </p:grpSpPr>
        <p:sp>
          <p:nvSpPr>
            <p:cNvPr id="31" name="object 31"/>
            <p:cNvSpPr/>
            <p:nvPr/>
          </p:nvSpPr>
          <p:spPr>
            <a:xfrm>
              <a:off x="985519" y="3901440"/>
              <a:ext cx="294640" cy="91440"/>
            </a:xfrm>
            <a:custGeom>
              <a:avLst/>
              <a:gdLst/>
              <a:ahLst/>
              <a:cxnLst/>
              <a:rect l="l" t="t" r="r" b="b"/>
              <a:pathLst>
                <a:path w="294640" h="91439">
                  <a:moveTo>
                    <a:pt x="294386" y="0"/>
                  </a:moveTo>
                  <a:lnTo>
                    <a:pt x="87782" y="0"/>
                  </a:lnTo>
                  <a:lnTo>
                    <a:pt x="0" y="91440"/>
                  </a:lnTo>
                  <a:lnTo>
                    <a:pt x="206616" y="91440"/>
                  </a:lnTo>
                  <a:lnTo>
                    <a:pt x="294386" y="0"/>
                  </a:lnTo>
                  <a:close/>
                </a:path>
              </a:pathLst>
            </a:custGeom>
            <a:solidFill>
              <a:srgbClr val="E7E6E6">
                <a:alpha val="79998"/>
              </a:srgbClr>
            </a:solidFill>
          </p:spPr>
          <p:txBody>
            <a:bodyPr wrap="square" lIns="0" tIns="0" rIns="0" bIns="0" rtlCol="0"/>
            <a:lstStyle/>
            <a:p>
              <a:endParaRPr/>
            </a:p>
          </p:txBody>
        </p:sp>
        <p:sp>
          <p:nvSpPr>
            <p:cNvPr id="32" name="object 32"/>
            <p:cNvSpPr/>
            <p:nvPr/>
          </p:nvSpPr>
          <p:spPr>
            <a:xfrm>
              <a:off x="990599" y="3906520"/>
              <a:ext cx="294640" cy="91440"/>
            </a:xfrm>
            <a:custGeom>
              <a:avLst/>
              <a:gdLst/>
              <a:ahLst/>
              <a:cxnLst/>
              <a:rect l="l" t="t" r="r" b="b"/>
              <a:pathLst>
                <a:path w="294640" h="91439">
                  <a:moveTo>
                    <a:pt x="0" y="91439"/>
                  </a:moveTo>
                  <a:lnTo>
                    <a:pt x="87782" y="0"/>
                  </a:lnTo>
                  <a:lnTo>
                    <a:pt x="294386" y="0"/>
                  </a:lnTo>
                  <a:lnTo>
                    <a:pt x="206616" y="91439"/>
                  </a:lnTo>
                  <a:lnTo>
                    <a:pt x="0" y="91439"/>
                  </a:lnTo>
                  <a:close/>
                </a:path>
              </a:pathLst>
            </a:custGeom>
            <a:ln w="4696">
              <a:solidFill>
                <a:srgbClr val="1D7E66"/>
              </a:solidFill>
            </a:ln>
          </p:spPr>
          <p:txBody>
            <a:bodyPr wrap="square" lIns="0" tIns="0" rIns="0" bIns="0" rtlCol="0"/>
            <a:lstStyle/>
            <a:p>
              <a:endParaRPr/>
            </a:p>
          </p:txBody>
        </p:sp>
        <p:sp>
          <p:nvSpPr>
            <p:cNvPr id="33" name="object 33"/>
            <p:cNvSpPr/>
            <p:nvPr/>
          </p:nvSpPr>
          <p:spPr>
            <a:xfrm>
              <a:off x="2153919" y="3556000"/>
              <a:ext cx="294640" cy="101600"/>
            </a:xfrm>
            <a:custGeom>
              <a:avLst/>
              <a:gdLst/>
              <a:ahLst/>
              <a:cxnLst/>
              <a:rect l="l" t="t" r="r" b="b"/>
              <a:pathLst>
                <a:path w="294639" h="101600">
                  <a:moveTo>
                    <a:pt x="294386" y="0"/>
                  </a:moveTo>
                  <a:lnTo>
                    <a:pt x="87756" y="0"/>
                  </a:lnTo>
                  <a:lnTo>
                    <a:pt x="0" y="101600"/>
                  </a:lnTo>
                  <a:lnTo>
                    <a:pt x="206629" y="101600"/>
                  </a:lnTo>
                  <a:lnTo>
                    <a:pt x="294386" y="0"/>
                  </a:lnTo>
                  <a:close/>
                </a:path>
              </a:pathLst>
            </a:custGeom>
            <a:solidFill>
              <a:srgbClr val="E7E6E6">
                <a:alpha val="79998"/>
              </a:srgbClr>
            </a:solidFill>
          </p:spPr>
          <p:txBody>
            <a:bodyPr wrap="square" lIns="0" tIns="0" rIns="0" bIns="0" rtlCol="0"/>
            <a:lstStyle/>
            <a:p>
              <a:endParaRPr/>
            </a:p>
          </p:txBody>
        </p:sp>
        <p:sp>
          <p:nvSpPr>
            <p:cNvPr id="34" name="object 34"/>
            <p:cNvSpPr/>
            <p:nvPr/>
          </p:nvSpPr>
          <p:spPr>
            <a:xfrm>
              <a:off x="2159000" y="3561080"/>
              <a:ext cx="294640" cy="101600"/>
            </a:xfrm>
            <a:custGeom>
              <a:avLst/>
              <a:gdLst/>
              <a:ahLst/>
              <a:cxnLst/>
              <a:rect l="l" t="t" r="r" b="b"/>
              <a:pathLst>
                <a:path w="294639" h="101600">
                  <a:moveTo>
                    <a:pt x="0" y="101600"/>
                  </a:moveTo>
                  <a:lnTo>
                    <a:pt x="87756" y="0"/>
                  </a:lnTo>
                  <a:lnTo>
                    <a:pt x="294386" y="0"/>
                  </a:lnTo>
                  <a:lnTo>
                    <a:pt x="206629" y="101600"/>
                  </a:lnTo>
                  <a:lnTo>
                    <a:pt x="0" y="101600"/>
                  </a:lnTo>
                  <a:close/>
                </a:path>
              </a:pathLst>
            </a:custGeom>
            <a:ln w="4696">
              <a:solidFill>
                <a:srgbClr val="1D7E66"/>
              </a:solidFill>
            </a:ln>
          </p:spPr>
          <p:txBody>
            <a:bodyPr wrap="square" lIns="0" tIns="0" rIns="0" bIns="0" rtlCol="0"/>
            <a:lstStyle/>
            <a:p>
              <a:endParaRPr/>
            </a:p>
          </p:txBody>
        </p:sp>
      </p:grpSp>
      <p:sp>
        <p:nvSpPr>
          <p:cNvPr id="35" name="object 35"/>
          <p:cNvSpPr txBox="1"/>
          <p:nvPr/>
        </p:nvSpPr>
        <p:spPr>
          <a:xfrm>
            <a:off x="1010919" y="2981960"/>
            <a:ext cx="335280" cy="142240"/>
          </a:xfrm>
          <a:prstGeom prst="rect">
            <a:avLst/>
          </a:prstGeom>
          <a:ln w="9394">
            <a:solidFill>
              <a:srgbClr val="7B5FC5"/>
            </a:solidFill>
          </a:ln>
        </p:spPr>
        <p:txBody>
          <a:bodyPr vert="horz" wrap="square" lIns="0" tIns="0" rIns="0" bIns="0" rtlCol="0">
            <a:spAutoFit/>
          </a:bodyPr>
          <a:lstStyle/>
          <a:p>
            <a:pPr marL="44450">
              <a:lnSpc>
                <a:spcPts val="944"/>
              </a:lnSpc>
            </a:pPr>
            <a:r>
              <a:rPr sz="850" spc="-10" dirty="0">
                <a:latin typeface="Calibri"/>
                <a:cs typeface="Calibri"/>
              </a:rPr>
              <a:t>Class</a:t>
            </a:r>
            <a:endParaRPr sz="850">
              <a:latin typeface="Calibri"/>
              <a:cs typeface="Calibri"/>
            </a:endParaRPr>
          </a:p>
        </p:txBody>
      </p:sp>
      <p:graphicFrame>
        <p:nvGraphicFramePr>
          <p:cNvPr id="36" name="object 36"/>
          <p:cNvGraphicFramePr>
            <a:graphicFrameLocks noGrp="1"/>
          </p:cNvGraphicFramePr>
          <p:nvPr/>
        </p:nvGraphicFramePr>
        <p:xfrm>
          <a:off x="1493837" y="2635948"/>
          <a:ext cx="1112519" cy="300355"/>
        </p:xfrm>
        <a:graphic>
          <a:graphicData uri="http://schemas.openxmlformats.org/drawingml/2006/table">
            <a:tbl>
              <a:tblPr firstRow="1" bandRow="1">
                <a:tableStyleId>{2D5ABB26-0587-4C30-8999-92F81FD0307C}</a:tableStyleId>
              </a:tblPr>
              <a:tblGrid>
                <a:gridCol w="384175">
                  <a:extLst>
                    <a:ext uri="{9D8B030D-6E8A-4147-A177-3AD203B41FA5}">
                      <a16:colId xmlns:a16="http://schemas.microsoft.com/office/drawing/2014/main" val="20000"/>
                    </a:ext>
                  </a:extLst>
                </a:gridCol>
                <a:gridCol w="356870">
                  <a:extLst>
                    <a:ext uri="{9D8B030D-6E8A-4147-A177-3AD203B41FA5}">
                      <a16:colId xmlns:a16="http://schemas.microsoft.com/office/drawing/2014/main" val="20001"/>
                    </a:ext>
                  </a:extLst>
                </a:gridCol>
                <a:gridCol w="42545">
                  <a:extLst>
                    <a:ext uri="{9D8B030D-6E8A-4147-A177-3AD203B41FA5}">
                      <a16:colId xmlns:a16="http://schemas.microsoft.com/office/drawing/2014/main" val="20002"/>
                    </a:ext>
                  </a:extLst>
                </a:gridCol>
                <a:gridCol w="328929">
                  <a:extLst>
                    <a:ext uri="{9D8B030D-6E8A-4147-A177-3AD203B41FA5}">
                      <a16:colId xmlns:a16="http://schemas.microsoft.com/office/drawing/2014/main" val="20003"/>
                    </a:ext>
                  </a:extLst>
                </a:gridCol>
              </a:tblGrid>
              <a:tr h="144145">
                <a:tc>
                  <a:txBody>
                    <a:bodyPr/>
                    <a:lstStyle/>
                    <a:p>
                      <a:pPr>
                        <a:lnSpc>
                          <a:spcPct val="100000"/>
                        </a:lnSpc>
                      </a:pPr>
                      <a:endParaRPr sz="800">
                        <a:latin typeface="Times New Roman"/>
                        <a:cs typeface="Times New Roman"/>
                      </a:endParaRPr>
                    </a:p>
                  </a:txBody>
                  <a:tcPr marL="0" marR="0" marT="0" marB="0">
                    <a:lnR w="9525">
                      <a:solidFill>
                        <a:srgbClr val="0000FF"/>
                      </a:solidFill>
                      <a:prstDash val="solid"/>
                    </a:lnR>
                    <a:lnB w="9525">
                      <a:solidFill>
                        <a:srgbClr val="7B5FC5"/>
                      </a:solidFill>
                      <a:prstDash val="solid"/>
                    </a:lnB>
                  </a:tcPr>
                </a:tc>
                <a:tc>
                  <a:txBody>
                    <a:bodyPr/>
                    <a:lstStyle/>
                    <a:p>
                      <a:pPr marL="70485">
                        <a:lnSpc>
                          <a:spcPts val="1000"/>
                        </a:lnSpc>
                      </a:pPr>
                      <a:r>
                        <a:rPr sz="850" spc="-20" dirty="0">
                          <a:latin typeface="Calibri"/>
                          <a:cs typeface="Calibri"/>
                        </a:rPr>
                        <a:t>Bbox</a:t>
                      </a:r>
                      <a:endParaRPr sz="850">
                        <a:latin typeface="Calibri"/>
                        <a:cs typeface="Calibri"/>
                      </a:endParaRPr>
                    </a:p>
                  </a:txBody>
                  <a:tcPr marL="0" marR="0" marT="0" marB="0">
                    <a:lnL w="9525">
                      <a:solidFill>
                        <a:srgbClr val="0000FF"/>
                      </a:solidFill>
                      <a:prstDash val="solid"/>
                    </a:lnL>
                    <a:lnR w="9525">
                      <a:solidFill>
                        <a:srgbClr val="0000FF"/>
                      </a:solidFill>
                      <a:prstDash val="solid"/>
                    </a:lnR>
                    <a:lnT w="9525">
                      <a:solidFill>
                        <a:srgbClr val="0000FF"/>
                      </a:solidFill>
                      <a:prstDash val="solid"/>
                    </a:lnT>
                    <a:lnB w="9525">
                      <a:solidFill>
                        <a:srgbClr val="0000FF"/>
                      </a:solidFill>
                      <a:prstDash val="solid"/>
                    </a:lnB>
                  </a:tcPr>
                </a:tc>
                <a:tc>
                  <a:txBody>
                    <a:bodyPr/>
                    <a:lstStyle/>
                    <a:p>
                      <a:pPr>
                        <a:lnSpc>
                          <a:spcPct val="100000"/>
                        </a:lnSpc>
                      </a:pPr>
                      <a:endParaRPr sz="800">
                        <a:latin typeface="Times New Roman"/>
                        <a:cs typeface="Times New Roman"/>
                      </a:endParaRPr>
                    </a:p>
                  </a:txBody>
                  <a:tcPr marL="0" marR="0" marT="0" marB="0">
                    <a:lnL w="9525">
                      <a:solidFill>
                        <a:srgbClr val="0000FF"/>
                      </a:solidFill>
                      <a:prstDash val="solid"/>
                    </a:lnL>
                    <a:lnR w="9525">
                      <a:solidFill>
                        <a:srgbClr val="7B5FC5"/>
                      </a:solidFill>
                      <a:prstDash val="solid"/>
                    </a:lnR>
                  </a:tcPr>
                </a:tc>
                <a:tc>
                  <a:txBody>
                    <a:bodyPr/>
                    <a:lstStyle/>
                    <a:p>
                      <a:pPr marL="42545">
                        <a:lnSpc>
                          <a:spcPts val="1000"/>
                        </a:lnSpc>
                      </a:pPr>
                      <a:r>
                        <a:rPr sz="850" spc="-10" dirty="0">
                          <a:latin typeface="Calibri"/>
                          <a:cs typeface="Calibri"/>
                        </a:rPr>
                        <a:t>Class</a:t>
                      </a:r>
                      <a:endParaRPr sz="850">
                        <a:latin typeface="Calibri"/>
                        <a:cs typeface="Calibri"/>
                      </a:endParaRPr>
                    </a:p>
                  </a:txBody>
                  <a:tcPr marL="0" marR="0" marT="0" marB="0">
                    <a:lnL w="9525">
                      <a:solidFill>
                        <a:srgbClr val="7B5FC5"/>
                      </a:solidFill>
                      <a:prstDash val="solid"/>
                    </a:lnL>
                    <a:lnR w="9525">
                      <a:solidFill>
                        <a:srgbClr val="7B5FC5"/>
                      </a:solidFill>
                      <a:prstDash val="solid"/>
                    </a:lnR>
                    <a:lnT w="9525">
                      <a:solidFill>
                        <a:srgbClr val="7B5FC5"/>
                      </a:solidFill>
                      <a:prstDash val="solid"/>
                    </a:lnT>
                    <a:lnB w="9525">
                      <a:solidFill>
                        <a:srgbClr val="7B5FC5"/>
                      </a:solidFill>
                      <a:prstDash val="solid"/>
                    </a:lnB>
                  </a:tcPr>
                </a:tc>
                <a:extLst>
                  <a:ext uri="{0D108BD9-81ED-4DB2-BD59-A6C34878D82A}">
                    <a16:rowId xmlns:a16="http://schemas.microsoft.com/office/drawing/2014/main" val="10000"/>
                  </a:ext>
                </a:extLst>
              </a:tr>
              <a:tr h="156210">
                <a:tc>
                  <a:txBody>
                    <a:bodyPr/>
                    <a:lstStyle/>
                    <a:p>
                      <a:pPr marL="55880">
                        <a:lnSpc>
                          <a:spcPts val="1015"/>
                        </a:lnSpc>
                      </a:pPr>
                      <a:r>
                        <a:rPr sz="850" spc="-10" dirty="0">
                          <a:latin typeface="Calibri"/>
                          <a:cs typeface="Calibri"/>
                        </a:rPr>
                        <a:t>Class</a:t>
                      </a:r>
                      <a:endParaRPr sz="850">
                        <a:latin typeface="Calibri"/>
                        <a:cs typeface="Calibri"/>
                      </a:endParaRPr>
                    </a:p>
                  </a:txBody>
                  <a:tcPr marL="0" marR="0" marT="0" marB="0">
                    <a:lnL w="9525">
                      <a:solidFill>
                        <a:srgbClr val="7B5FC5"/>
                      </a:solidFill>
                      <a:prstDash val="solid"/>
                    </a:lnL>
                    <a:lnR w="9525">
                      <a:solidFill>
                        <a:srgbClr val="7B5FC5"/>
                      </a:solidFill>
                      <a:prstDash val="solid"/>
                    </a:lnR>
                    <a:lnT w="9525">
                      <a:solidFill>
                        <a:srgbClr val="7B5FC5"/>
                      </a:solidFill>
                      <a:prstDash val="solid"/>
                    </a:lnT>
                  </a:tcPr>
                </a:tc>
                <a:tc gridSpan="3">
                  <a:txBody>
                    <a:bodyPr/>
                    <a:lstStyle/>
                    <a:p>
                      <a:pPr>
                        <a:lnSpc>
                          <a:spcPct val="100000"/>
                        </a:lnSpc>
                      </a:pPr>
                      <a:endParaRPr sz="800">
                        <a:latin typeface="Times New Roman"/>
                        <a:cs typeface="Times New Roman"/>
                      </a:endParaRPr>
                    </a:p>
                  </a:txBody>
                  <a:tcPr marL="0" marR="0" marT="0" marB="0">
                    <a:lnL w="9525">
                      <a:solidFill>
                        <a:srgbClr val="7B5FC5"/>
                      </a:solidFill>
                      <a:prstDash val="solid"/>
                    </a:lnL>
                    <a:lnT w="9525" cap="flat" cmpd="sng" algn="ctr">
                      <a:solidFill>
                        <a:srgbClr val="0000FF"/>
                      </a:solidFill>
                      <a:prstDash val="solid"/>
                      <a:round/>
                      <a:headEnd type="none" w="med" len="med"/>
                      <a:tailEnd type="none" w="med" len="med"/>
                    </a:lnT>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bl>
          </a:graphicData>
        </a:graphic>
      </p:graphicFrame>
      <p:pic>
        <p:nvPicPr>
          <p:cNvPr id="37" name="object 37"/>
          <p:cNvPicPr/>
          <p:nvPr/>
        </p:nvPicPr>
        <p:blipFill>
          <a:blip r:embed="rId3" cstate="print"/>
          <a:stretch>
            <a:fillRect/>
          </a:stretch>
        </p:blipFill>
        <p:spPr>
          <a:xfrm>
            <a:off x="2336800" y="2804160"/>
            <a:ext cx="91439" cy="111760"/>
          </a:xfrm>
          <a:prstGeom prst="rect">
            <a:avLst/>
          </a:prstGeom>
        </p:spPr>
      </p:pic>
      <p:grpSp>
        <p:nvGrpSpPr>
          <p:cNvPr id="38" name="object 38"/>
          <p:cNvGrpSpPr/>
          <p:nvPr/>
        </p:nvGrpSpPr>
        <p:grpSpPr>
          <a:xfrm>
            <a:off x="1056639" y="2946400"/>
            <a:ext cx="1625600" cy="1473200"/>
            <a:chOff x="1056639" y="2946400"/>
            <a:chExt cx="1625600" cy="1473200"/>
          </a:xfrm>
        </p:grpSpPr>
        <p:sp>
          <p:nvSpPr>
            <p:cNvPr id="39" name="object 39"/>
            <p:cNvSpPr/>
            <p:nvPr/>
          </p:nvSpPr>
          <p:spPr>
            <a:xfrm>
              <a:off x="1056639" y="4003039"/>
              <a:ext cx="91440" cy="386080"/>
            </a:xfrm>
            <a:custGeom>
              <a:avLst/>
              <a:gdLst/>
              <a:ahLst/>
              <a:cxnLst/>
              <a:rect l="l" t="t" r="r" b="b"/>
              <a:pathLst>
                <a:path w="91440" h="386079">
                  <a:moveTo>
                    <a:pt x="45707" y="0"/>
                  </a:moveTo>
                  <a:lnTo>
                    <a:pt x="0" y="47625"/>
                  </a:lnTo>
                  <a:lnTo>
                    <a:pt x="22847" y="47625"/>
                  </a:lnTo>
                  <a:lnTo>
                    <a:pt x="22847" y="385572"/>
                  </a:lnTo>
                  <a:lnTo>
                    <a:pt x="68554" y="385572"/>
                  </a:lnTo>
                  <a:lnTo>
                    <a:pt x="68554" y="47625"/>
                  </a:lnTo>
                  <a:lnTo>
                    <a:pt x="91401" y="47625"/>
                  </a:lnTo>
                  <a:lnTo>
                    <a:pt x="45707" y="0"/>
                  </a:lnTo>
                  <a:close/>
                </a:path>
              </a:pathLst>
            </a:custGeom>
            <a:solidFill>
              <a:srgbClr val="29AE8B"/>
            </a:solidFill>
          </p:spPr>
          <p:txBody>
            <a:bodyPr wrap="square" lIns="0" tIns="0" rIns="0" bIns="0" rtlCol="0"/>
            <a:lstStyle/>
            <a:p>
              <a:endParaRPr/>
            </a:p>
          </p:txBody>
        </p:sp>
        <p:sp>
          <p:nvSpPr>
            <p:cNvPr id="40" name="object 40"/>
            <p:cNvSpPr/>
            <p:nvPr/>
          </p:nvSpPr>
          <p:spPr>
            <a:xfrm>
              <a:off x="1061719" y="4008119"/>
              <a:ext cx="91440" cy="386080"/>
            </a:xfrm>
            <a:custGeom>
              <a:avLst/>
              <a:gdLst/>
              <a:ahLst/>
              <a:cxnLst/>
              <a:rect l="l" t="t" r="r" b="b"/>
              <a:pathLst>
                <a:path w="91440" h="386079">
                  <a:moveTo>
                    <a:pt x="0" y="47624"/>
                  </a:moveTo>
                  <a:lnTo>
                    <a:pt x="45707" y="0"/>
                  </a:lnTo>
                  <a:lnTo>
                    <a:pt x="91401" y="47624"/>
                  </a:lnTo>
                  <a:lnTo>
                    <a:pt x="68554" y="47624"/>
                  </a:lnTo>
                  <a:lnTo>
                    <a:pt x="68554" y="385571"/>
                  </a:lnTo>
                  <a:lnTo>
                    <a:pt x="22847" y="385571"/>
                  </a:lnTo>
                  <a:lnTo>
                    <a:pt x="22847" y="47624"/>
                  </a:lnTo>
                  <a:lnTo>
                    <a:pt x="0" y="47624"/>
                  </a:lnTo>
                  <a:close/>
                </a:path>
              </a:pathLst>
            </a:custGeom>
            <a:ln w="4696">
              <a:solidFill>
                <a:srgbClr val="1D7E66"/>
              </a:solidFill>
            </a:ln>
          </p:spPr>
          <p:txBody>
            <a:bodyPr wrap="square" lIns="0" tIns="0" rIns="0" bIns="0" rtlCol="0"/>
            <a:lstStyle/>
            <a:p>
              <a:endParaRPr/>
            </a:p>
          </p:txBody>
        </p:sp>
        <p:pic>
          <p:nvPicPr>
            <p:cNvPr id="41" name="object 41"/>
            <p:cNvPicPr/>
            <p:nvPr/>
          </p:nvPicPr>
          <p:blipFill>
            <a:blip r:embed="rId4" cstate="print"/>
            <a:stretch>
              <a:fillRect/>
            </a:stretch>
          </p:blipFill>
          <p:spPr>
            <a:xfrm>
              <a:off x="1097279" y="3129279"/>
              <a:ext cx="91440" cy="121920"/>
            </a:xfrm>
            <a:prstGeom prst="rect">
              <a:avLst/>
            </a:prstGeom>
          </p:spPr>
        </p:pic>
        <p:pic>
          <p:nvPicPr>
            <p:cNvPr id="42" name="object 42"/>
            <p:cNvPicPr/>
            <p:nvPr/>
          </p:nvPicPr>
          <p:blipFill>
            <a:blip r:embed="rId5" cstate="print"/>
            <a:stretch>
              <a:fillRect/>
            </a:stretch>
          </p:blipFill>
          <p:spPr>
            <a:xfrm>
              <a:off x="1656079" y="2946400"/>
              <a:ext cx="91439" cy="111760"/>
            </a:xfrm>
            <a:prstGeom prst="rect">
              <a:avLst/>
            </a:prstGeom>
          </p:spPr>
        </p:pic>
        <p:pic>
          <p:nvPicPr>
            <p:cNvPr id="43" name="object 43"/>
            <p:cNvPicPr/>
            <p:nvPr/>
          </p:nvPicPr>
          <p:blipFill>
            <a:blip r:embed="rId4" cstate="print"/>
            <a:stretch>
              <a:fillRect/>
            </a:stretch>
          </p:blipFill>
          <p:spPr>
            <a:xfrm>
              <a:off x="1056639" y="3810000"/>
              <a:ext cx="101600" cy="121919"/>
            </a:xfrm>
            <a:prstGeom prst="rect">
              <a:avLst/>
            </a:prstGeom>
          </p:spPr>
        </p:pic>
        <p:sp>
          <p:nvSpPr>
            <p:cNvPr id="44" name="object 44"/>
            <p:cNvSpPr/>
            <p:nvPr/>
          </p:nvSpPr>
          <p:spPr>
            <a:xfrm>
              <a:off x="1584959" y="3799839"/>
              <a:ext cx="101600" cy="375920"/>
            </a:xfrm>
            <a:custGeom>
              <a:avLst/>
              <a:gdLst/>
              <a:ahLst/>
              <a:cxnLst/>
              <a:rect l="l" t="t" r="r" b="b"/>
              <a:pathLst>
                <a:path w="101600" h="375920">
                  <a:moveTo>
                    <a:pt x="50800" y="0"/>
                  </a:moveTo>
                  <a:lnTo>
                    <a:pt x="0" y="46990"/>
                  </a:lnTo>
                  <a:lnTo>
                    <a:pt x="25400" y="46990"/>
                  </a:lnTo>
                  <a:lnTo>
                    <a:pt x="25400" y="375793"/>
                  </a:lnTo>
                  <a:lnTo>
                    <a:pt x="76200" y="375793"/>
                  </a:lnTo>
                  <a:lnTo>
                    <a:pt x="76200" y="46990"/>
                  </a:lnTo>
                  <a:lnTo>
                    <a:pt x="101600" y="46990"/>
                  </a:lnTo>
                  <a:lnTo>
                    <a:pt x="50800" y="0"/>
                  </a:lnTo>
                  <a:close/>
                </a:path>
              </a:pathLst>
            </a:custGeom>
            <a:solidFill>
              <a:srgbClr val="29AE8B"/>
            </a:solidFill>
          </p:spPr>
          <p:txBody>
            <a:bodyPr wrap="square" lIns="0" tIns="0" rIns="0" bIns="0" rtlCol="0"/>
            <a:lstStyle/>
            <a:p>
              <a:endParaRPr/>
            </a:p>
          </p:txBody>
        </p:sp>
        <p:sp>
          <p:nvSpPr>
            <p:cNvPr id="45" name="object 45"/>
            <p:cNvSpPr/>
            <p:nvPr/>
          </p:nvSpPr>
          <p:spPr>
            <a:xfrm>
              <a:off x="1590039" y="3804919"/>
              <a:ext cx="101600" cy="375920"/>
            </a:xfrm>
            <a:custGeom>
              <a:avLst/>
              <a:gdLst/>
              <a:ahLst/>
              <a:cxnLst/>
              <a:rect l="l" t="t" r="r" b="b"/>
              <a:pathLst>
                <a:path w="101600" h="375920">
                  <a:moveTo>
                    <a:pt x="0" y="46989"/>
                  </a:moveTo>
                  <a:lnTo>
                    <a:pt x="50799" y="0"/>
                  </a:lnTo>
                  <a:lnTo>
                    <a:pt x="101599" y="46989"/>
                  </a:lnTo>
                  <a:lnTo>
                    <a:pt x="76199" y="46989"/>
                  </a:lnTo>
                  <a:lnTo>
                    <a:pt x="76199" y="375792"/>
                  </a:lnTo>
                  <a:lnTo>
                    <a:pt x="25400" y="375792"/>
                  </a:lnTo>
                  <a:lnTo>
                    <a:pt x="25400" y="46989"/>
                  </a:lnTo>
                  <a:lnTo>
                    <a:pt x="0" y="46989"/>
                  </a:lnTo>
                  <a:close/>
                </a:path>
              </a:pathLst>
            </a:custGeom>
            <a:ln w="4696">
              <a:solidFill>
                <a:srgbClr val="1D7E66"/>
              </a:solidFill>
            </a:ln>
          </p:spPr>
          <p:txBody>
            <a:bodyPr wrap="square" lIns="0" tIns="0" rIns="0" bIns="0" rtlCol="0"/>
            <a:lstStyle/>
            <a:p>
              <a:endParaRPr/>
            </a:p>
          </p:txBody>
        </p:sp>
        <p:pic>
          <p:nvPicPr>
            <p:cNvPr id="46" name="object 46"/>
            <p:cNvPicPr/>
            <p:nvPr/>
          </p:nvPicPr>
          <p:blipFill>
            <a:blip r:embed="rId6" cstate="print"/>
            <a:stretch>
              <a:fillRect/>
            </a:stretch>
          </p:blipFill>
          <p:spPr>
            <a:xfrm>
              <a:off x="1584959" y="3616959"/>
              <a:ext cx="101600" cy="121919"/>
            </a:xfrm>
            <a:prstGeom prst="rect">
              <a:avLst/>
            </a:prstGeom>
          </p:spPr>
        </p:pic>
        <p:sp>
          <p:nvSpPr>
            <p:cNvPr id="47" name="object 47"/>
            <p:cNvSpPr/>
            <p:nvPr/>
          </p:nvSpPr>
          <p:spPr>
            <a:xfrm>
              <a:off x="2245359" y="3667759"/>
              <a:ext cx="91440" cy="375920"/>
            </a:xfrm>
            <a:custGeom>
              <a:avLst/>
              <a:gdLst/>
              <a:ahLst/>
              <a:cxnLst/>
              <a:rect l="l" t="t" r="r" b="b"/>
              <a:pathLst>
                <a:path w="91439" h="375920">
                  <a:moveTo>
                    <a:pt x="45719" y="0"/>
                  </a:moveTo>
                  <a:lnTo>
                    <a:pt x="0" y="46989"/>
                  </a:lnTo>
                  <a:lnTo>
                    <a:pt x="22859" y="46989"/>
                  </a:lnTo>
                  <a:lnTo>
                    <a:pt x="22859" y="375792"/>
                  </a:lnTo>
                  <a:lnTo>
                    <a:pt x="68579" y="375792"/>
                  </a:lnTo>
                  <a:lnTo>
                    <a:pt x="68579" y="46989"/>
                  </a:lnTo>
                  <a:lnTo>
                    <a:pt x="91439" y="46989"/>
                  </a:lnTo>
                  <a:lnTo>
                    <a:pt x="45719" y="0"/>
                  </a:lnTo>
                  <a:close/>
                </a:path>
              </a:pathLst>
            </a:custGeom>
            <a:solidFill>
              <a:srgbClr val="29AE8B"/>
            </a:solidFill>
          </p:spPr>
          <p:txBody>
            <a:bodyPr wrap="square" lIns="0" tIns="0" rIns="0" bIns="0" rtlCol="0"/>
            <a:lstStyle/>
            <a:p>
              <a:endParaRPr/>
            </a:p>
          </p:txBody>
        </p:sp>
        <p:sp>
          <p:nvSpPr>
            <p:cNvPr id="48" name="object 48"/>
            <p:cNvSpPr/>
            <p:nvPr/>
          </p:nvSpPr>
          <p:spPr>
            <a:xfrm>
              <a:off x="2250439" y="3672840"/>
              <a:ext cx="91440" cy="375920"/>
            </a:xfrm>
            <a:custGeom>
              <a:avLst/>
              <a:gdLst/>
              <a:ahLst/>
              <a:cxnLst/>
              <a:rect l="l" t="t" r="r" b="b"/>
              <a:pathLst>
                <a:path w="91439" h="375920">
                  <a:moveTo>
                    <a:pt x="0" y="46990"/>
                  </a:moveTo>
                  <a:lnTo>
                    <a:pt x="45720" y="0"/>
                  </a:lnTo>
                  <a:lnTo>
                    <a:pt x="91440" y="46990"/>
                  </a:lnTo>
                  <a:lnTo>
                    <a:pt x="68580" y="46990"/>
                  </a:lnTo>
                  <a:lnTo>
                    <a:pt x="68580" y="375793"/>
                  </a:lnTo>
                  <a:lnTo>
                    <a:pt x="22860" y="375793"/>
                  </a:lnTo>
                  <a:lnTo>
                    <a:pt x="22860" y="46990"/>
                  </a:lnTo>
                  <a:lnTo>
                    <a:pt x="0" y="46990"/>
                  </a:lnTo>
                  <a:close/>
                </a:path>
              </a:pathLst>
            </a:custGeom>
            <a:ln w="4696">
              <a:solidFill>
                <a:srgbClr val="1D7E66"/>
              </a:solidFill>
            </a:ln>
          </p:spPr>
          <p:txBody>
            <a:bodyPr wrap="square" lIns="0" tIns="0" rIns="0" bIns="0" rtlCol="0"/>
            <a:lstStyle/>
            <a:p>
              <a:endParaRPr/>
            </a:p>
          </p:txBody>
        </p:sp>
        <p:pic>
          <p:nvPicPr>
            <p:cNvPr id="49" name="object 49"/>
            <p:cNvPicPr/>
            <p:nvPr/>
          </p:nvPicPr>
          <p:blipFill>
            <a:blip r:embed="rId7" cstate="print"/>
            <a:stretch>
              <a:fillRect/>
            </a:stretch>
          </p:blipFill>
          <p:spPr>
            <a:xfrm>
              <a:off x="2235200" y="3484880"/>
              <a:ext cx="101600" cy="111760"/>
            </a:xfrm>
            <a:prstGeom prst="rect">
              <a:avLst/>
            </a:prstGeom>
          </p:spPr>
        </p:pic>
        <p:sp>
          <p:nvSpPr>
            <p:cNvPr id="50" name="object 50"/>
            <p:cNvSpPr/>
            <p:nvPr/>
          </p:nvSpPr>
          <p:spPr>
            <a:xfrm>
              <a:off x="1087119" y="3992880"/>
              <a:ext cx="1595120" cy="426720"/>
            </a:xfrm>
            <a:custGeom>
              <a:avLst/>
              <a:gdLst/>
              <a:ahLst/>
              <a:cxnLst/>
              <a:rect l="l" t="t" r="r" b="b"/>
              <a:pathLst>
                <a:path w="1595120" h="426720">
                  <a:moveTo>
                    <a:pt x="1282954" y="0"/>
                  </a:moveTo>
                  <a:lnTo>
                    <a:pt x="1254887" y="13843"/>
                  </a:lnTo>
                  <a:lnTo>
                    <a:pt x="1282954" y="27686"/>
                  </a:lnTo>
                  <a:lnTo>
                    <a:pt x="1282954" y="18542"/>
                  </a:lnTo>
                  <a:lnTo>
                    <a:pt x="1531112" y="18542"/>
                  </a:lnTo>
                  <a:lnTo>
                    <a:pt x="631063" y="153289"/>
                  </a:lnTo>
                  <a:lnTo>
                    <a:pt x="629666" y="144145"/>
                  </a:lnTo>
                  <a:lnTo>
                    <a:pt x="604012" y="161925"/>
                  </a:lnTo>
                  <a:lnTo>
                    <a:pt x="633857" y="171450"/>
                  </a:lnTo>
                  <a:lnTo>
                    <a:pt x="632460" y="162306"/>
                  </a:lnTo>
                  <a:lnTo>
                    <a:pt x="1517523" y="29845"/>
                  </a:lnTo>
                  <a:lnTo>
                    <a:pt x="26035" y="408305"/>
                  </a:lnTo>
                  <a:lnTo>
                    <a:pt x="23710" y="399415"/>
                  </a:lnTo>
                  <a:lnTo>
                    <a:pt x="0" y="419735"/>
                  </a:lnTo>
                  <a:lnTo>
                    <a:pt x="30695" y="426212"/>
                  </a:lnTo>
                  <a:lnTo>
                    <a:pt x="28371" y="417322"/>
                  </a:lnTo>
                  <a:lnTo>
                    <a:pt x="1582420" y="22987"/>
                  </a:lnTo>
                  <a:lnTo>
                    <a:pt x="1581658" y="20320"/>
                  </a:lnTo>
                  <a:lnTo>
                    <a:pt x="1593596" y="18542"/>
                  </a:lnTo>
                  <a:lnTo>
                    <a:pt x="1594612" y="18542"/>
                  </a:lnTo>
                  <a:lnTo>
                    <a:pt x="1594612" y="9271"/>
                  </a:lnTo>
                  <a:lnTo>
                    <a:pt x="1282954" y="9271"/>
                  </a:lnTo>
                  <a:lnTo>
                    <a:pt x="1282954" y="0"/>
                  </a:lnTo>
                  <a:close/>
                </a:path>
              </a:pathLst>
            </a:custGeom>
            <a:solidFill>
              <a:srgbClr val="C8482C"/>
            </a:solidFill>
          </p:spPr>
          <p:txBody>
            <a:bodyPr wrap="square" lIns="0" tIns="0" rIns="0" bIns="0" rtlCol="0"/>
            <a:lstStyle/>
            <a:p>
              <a:endParaRPr/>
            </a:p>
          </p:txBody>
        </p:sp>
      </p:grpSp>
      <p:sp>
        <p:nvSpPr>
          <p:cNvPr id="51" name="object 51"/>
          <p:cNvSpPr txBox="1"/>
          <p:nvPr/>
        </p:nvSpPr>
        <p:spPr>
          <a:xfrm>
            <a:off x="2676779" y="3940555"/>
            <a:ext cx="752475" cy="585470"/>
          </a:xfrm>
          <a:prstGeom prst="rect">
            <a:avLst/>
          </a:prstGeom>
        </p:spPr>
        <p:txBody>
          <a:bodyPr vert="horz" wrap="square" lIns="0" tIns="15240" rIns="0" bIns="0" rtlCol="0">
            <a:spAutoFit/>
          </a:bodyPr>
          <a:lstStyle/>
          <a:p>
            <a:pPr marL="12700" marR="5080">
              <a:lnSpc>
                <a:spcPct val="107400"/>
              </a:lnSpc>
              <a:spcBef>
                <a:spcPts val="120"/>
              </a:spcBef>
            </a:pPr>
            <a:r>
              <a:rPr sz="850" dirty="0">
                <a:latin typeface="Calibri"/>
                <a:cs typeface="Calibri"/>
              </a:rPr>
              <a:t>Regions</a:t>
            </a:r>
            <a:r>
              <a:rPr sz="850" spc="110" dirty="0">
                <a:latin typeface="Calibri"/>
                <a:cs typeface="Calibri"/>
              </a:rPr>
              <a:t> </a:t>
            </a:r>
            <a:r>
              <a:rPr sz="850" spc="-35" dirty="0">
                <a:latin typeface="Calibri"/>
                <a:cs typeface="Calibri"/>
              </a:rPr>
              <a:t>of</a:t>
            </a:r>
            <a:r>
              <a:rPr sz="850" spc="500" dirty="0">
                <a:latin typeface="Calibri"/>
                <a:cs typeface="Calibri"/>
              </a:rPr>
              <a:t> </a:t>
            </a:r>
            <a:r>
              <a:rPr sz="850" spc="-10" dirty="0">
                <a:latin typeface="Calibri"/>
                <a:cs typeface="Calibri"/>
              </a:rPr>
              <a:t>Interest(RoI)</a:t>
            </a:r>
            <a:r>
              <a:rPr sz="850" spc="500" dirty="0">
                <a:latin typeface="Calibri"/>
                <a:cs typeface="Calibri"/>
              </a:rPr>
              <a:t> </a:t>
            </a:r>
            <a:r>
              <a:rPr sz="850" dirty="0">
                <a:latin typeface="Calibri"/>
                <a:cs typeface="Calibri"/>
              </a:rPr>
              <a:t>froma</a:t>
            </a:r>
            <a:r>
              <a:rPr sz="850" spc="170" dirty="0">
                <a:latin typeface="Calibri"/>
                <a:cs typeface="Calibri"/>
              </a:rPr>
              <a:t> </a:t>
            </a:r>
            <a:r>
              <a:rPr sz="850" spc="-10" dirty="0">
                <a:latin typeface="Calibri"/>
                <a:cs typeface="Calibri"/>
              </a:rPr>
              <a:t>proposal</a:t>
            </a:r>
            <a:r>
              <a:rPr sz="850" spc="500" dirty="0">
                <a:latin typeface="Calibri"/>
                <a:cs typeface="Calibri"/>
              </a:rPr>
              <a:t> </a:t>
            </a:r>
            <a:r>
              <a:rPr sz="850" spc="-10" dirty="0">
                <a:latin typeface="Calibri"/>
                <a:cs typeface="Calibri"/>
              </a:rPr>
              <a:t>method(~2k)</a:t>
            </a:r>
            <a:endParaRPr sz="850">
              <a:latin typeface="Calibri"/>
              <a:cs typeface="Calibri"/>
            </a:endParaRPr>
          </a:p>
        </p:txBody>
      </p:sp>
      <p:sp>
        <p:nvSpPr>
          <p:cNvPr id="52" name="object 52"/>
          <p:cNvSpPr txBox="1"/>
          <p:nvPr/>
        </p:nvSpPr>
        <p:spPr>
          <a:xfrm>
            <a:off x="2656839" y="3008693"/>
            <a:ext cx="715010" cy="434975"/>
          </a:xfrm>
          <a:prstGeom prst="rect">
            <a:avLst/>
          </a:prstGeom>
        </p:spPr>
        <p:txBody>
          <a:bodyPr vert="horz" wrap="square" lIns="0" tIns="8890" rIns="0" bIns="0" rtlCol="0">
            <a:spAutoFit/>
          </a:bodyPr>
          <a:lstStyle/>
          <a:p>
            <a:pPr marL="12700" marR="5080">
              <a:lnSpc>
                <a:spcPct val="106000"/>
              </a:lnSpc>
              <a:spcBef>
                <a:spcPts val="70"/>
              </a:spcBef>
            </a:pPr>
            <a:r>
              <a:rPr sz="850" dirty="0">
                <a:latin typeface="Calibri"/>
                <a:cs typeface="Calibri"/>
              </a:rPr>
              <a:t>Forward</a:t>
            </a:r>
            <a:r>
              <a:rPr sz="850" spc="145" dirty="0">
                <a:latin typeface="Calibri"/>
                <a:cs typeface="Calibri"/>
              </a:rPr>
              <a:t> </a:t>
            </a:r>
            <a:r>
              <a:rPr sz="850" spc="-20" dirty="0">
                <a:latin typeface="Calibri"/>
                <a:cs typeface="Calibri"/>
              </a:rPr>
              <a:t>each</a:t>
            </a:r>
            <a:r>
              <a:rPr sz="850" spc="500" dirty="0">
                <a:latin typeface="Calibri"/>
                <a:cs typeface="Calibri"/>
              </a:rPr>
              <a:t> </a:t>
            </a:r>
            <a:r>
              <a:rPr sz="850" dirty="0">
                <a:latin typeface="Calibri"/>
                <a:cs typeface="Calibri"/>
              </a:rPr>
              <a:t>region</a:t>
            </a:r>
            <a:r>
              <a:rPr sz="850" spc="135" dirty="0">
                <a:latin typeface="Calibri"/>
                <a:cs typeface="Calibri"/>
              </a:rPr>
              <a:t> </a:t>
            </a:r>
            <a:r>
              <a:rPr sz="850" spc="-10" dirty="0">
                <a:latin typeface="Calibri"/>
                <a:cs typeface="Calibri"/>
              </a:rPr>
              <a:t>through</a:t>
            </a:r>
            <a:r>
              <a:rPr sz="850" spc="500" dirty="0">
                <a:latin typeface="Calibri"/>
                <a:cs typeface="Calibri"/>
              </a:rPr>
              <a:t> </a:t>
            </a:r>
            <a:r>
              <a:rPr sz="850" spc="-10" dirty="0">
                <a:latin typeface="Calibri"/>
                <a:cs typeface="Calibri"/>
              </a:rPr>
              <a:t>ConvNet</a:t>
            </a:r>
            <a:endParaRPr sz="850">
              <a:latin typeface="Calibri"/>
              <a:cs typeface="Calibri"/>
            </a:endParaRPr>
          </a:p>
        </p:txBody>
      </p:sp>
      <p:sp>
        <p:nvSpPr>
          <p:cNvPr id="53" name="object 53"/>
          <p:cNvSpPr txBox="1"/>
          <p:nvPr/>
        </p:nvSpPr>
        <p:spPr>
          <a:xfrm>
            <a:off x="2463545" y="3507168"/>
            <a:ext cx="852805" cy="292735"/>
          </a:xfrm>
          <a:prstGeom prst="rect">
            <a:avLst/>
          </a:prstGeom>
        </p:spPr>
        <p:txBody>
          <a:bodyPr vert="horz" wrap="square" lIns="0" tIns="13970" rIns="0" bIns="0" rtlCol="0">
            <a:spAutoFit/>
          </a:bodyPr>
          <a:lstStyle/>
          <a:p>
            <a:pPr marL="12700" marR="5080">
              <a:lnSpc>
                <a:spcPct val="102200"/>
              </a:lnSpc>
              <a:spcBef>
                <a:spcPts val="110"/>
              </a:spcBef>
            </a:pPr>
            <a:r>
              <a:rPr sz="850" dirty="0">
                <a:latin typeface="Calibri"/>
                <a:cs typeface="Calibri"/>
              </a:rPr>
              <a:t>Warped</a:t>
            </a:r>
            <a:r>
              <a:rPr sz="850" spc="195" dirty="0">
                <a:latin typeface="Calibri"/>
                <a:cs typeface="Calibri"/>
              </a:rPr>
              <a:t> </a:t>
            </a:r>
            <a:r>
              <a:rPr sz="850" spc="-10" dirty="0">
                <a:latin typeface="Calibri"/>
                <a:cs typeface="Calibri"/>
              </a:rPr>
              <a:t>image</a:t>
            </a:r>
            <a:r>
              <a:rPr sz="850" spc="500" dirty="0">
                <a:latin typeface="Calibri"/>
                <a:cs typeface="Calibri"/>
              </a:rPr>
              <a:t> </a:t>
            </a:r>
            <a:r>
              <a:rPr sz="850" dirty="0">
                <a:latin typeface="Calibri"/>
                <a:cs typeface="Calibri"/>
              </a:rPr>
              <a:t>regions</a:t>
            </a:r>
            <a:r>
              <a:rPr sz="850" spc="185" dirty="0">
                <a:latin typeface="Calibri"/>
                <a:cs typeface="Calibri"/>
              </a:rPr>
              <a:t> </a:t>
            </a:r>
            <a:r>
              <a:rPr sz="850" spc="-10" dirty="0">
                <a:latin typeface="Calibri"/>
                <a:cs typeface="Calibri"/>
              </a:rPr>
              <a:t>(224x224)</a:t>
            </a:r>
            <a:endParaRPr sz="850">
              <a:latin typeface="Calibri"/>
              <a:cs typeface="Calibri"/>
            </a:endParaRPr>
          </a:p>
        </p:txBody>
      </p:sp>
      <p:pic>
        <p:nvPicPr>
          <p:cNvPr id="54" name="object 54"/>
          <p:cNvPicPr/>
          <p:nvPr/>
        </p:nvPicPr>
        <p:blipFill>
          <a:blip r:embed="rId8" cstate="print"/>
          <a:stretch>
            <a:fillRect/>
          </a:stretch>
        </p:blipFill>
        <p:spPr>
          <a:xfrm>
            <a:off x="2153920" y="2814320"/>
            <a:ext cx="101600" cy="101600"/>
          </a:xfrm>
          <a:prstGeom prst="rect">
            <a:avLst/>
          </a:prstGeom>
        </p:spPr>
      </p:pic>
      <p:grpSp>
        <p:nvGrpSpPr>
          <p:cNvPr id="55" name="object 55"/>
          <p:cNvGrpSpPr/>
          <p:nvPr/>
        </p:nvGrpSpPr>
        <p:grpSpPr>
          <a:xfrm>
            <a:off x="914400" y="2966720"/>
            <a:ext cx="599440" cy="284480"/>
            <a:chOff x="914400" y="2966720"/>
            <a:chExt cx="599440" cy="284480"/>
          </a:xfrm>
        </p:grpSpPr>
        <p:pic>
          <p:nvPicPr>
            <p:cNvPr id="56" name="object 56"/>
            <p:cNvPicPr/>
            <p:nvPr/>
          </p:nvPicPr>
          <p:blipFill>
            <a:blip r:embed="rId8" cstate="print"/>
            <a:stretch>
              <a:fillRect/>
            </a:stretch>
          </p:blipFill>
          <p:spPr>
            <a:xfrm>
              <a:off x="1412240" y="2966720"/>
              <a:ext cx="101600" cy="101600"/>
            </a:xfrm>
            <a:prstGeom prst="rect">
              <a:avLst/>
            </a:prstGeom>
          </p:spPr>
        </p:pic>
        <p:pic>
          <p:nvPicPr>
            <p:cNvPr id="57" name="object 57"/>
            <p:cNvPicPr/>
            <p:nvPr/>
          </p:nvPicPr>
          <p:blipFill>
            <a:blip r:embed="rId8" cstate="print"/>
            <a:stretch>
              <a:fillRect/>
            </a:stretch>
          </p:blipFill>
          <p:spPr>
            <a:xfrm>
              <a:off x="914400" y="3149600"/>
              <a:ext cx="101600" cy="101600"/>
            </a:xfrm>
            <a:prstGeom prst="rect">
              <a:avLst/>
            </a:prstGeom>
          </p:spPr>
        </p:pic>
      </p:grpSp>
      <p:sp>
        <p:nvSpPr>
          <p:cNvPr id="58" name="object 58"/>
          <p:cNvSpPr txBox="1"/>
          <p:nvPr/>
        </p:nvSpPr>
        <p:spPr>
          <a:xfrm>
            <a:off x="1092200" y="2788920"/>
            <a:ext cx="335280" cy="142240"/>
          </a:xfrm>
          <a:prstGeom prst="rect">
            <a:avLst/>
          </a:prstGeom>
          <a:ln w="9394">
            <a:solidFill>
              <a:srgbClr val="0000FF"/>
            </a:solidFill>
          </a:ln>
        </p:spPr>
        <p:txBody>
          <a:bodyPr vert="horz" wrap="square" lIns="0" tIns="0" rIns="0" bIns="0" rtlCol="0">
            <a:spAutoFit/>
          </a:bodyPr>
          <a:lstStyle/>
          <a:p>
            <a:pPr marL="47625">
              <a:lnSpc>
                <a:spcPts val="985"/>
              </a:lnSpc>
            </a:pPr>
            <a:r>
              <a:rPr sz="850" spc="-20" dirty="0">
                <a:latin typeface="Calibri"/>
                <a:cs typeface="Calibri"/>
              </a:rPr>
              <a:t>Bbox</a:t>
            </a:r>
            <a:endParaRPr sz="850">
              <a:latin typeface="Calibri"/>
              <a:cs typeface="Calibri"/>
            </a:endParaRPr>
          </a:p>
        </p:txBody>
      </p:sp>
      <p:sp>
        <p:nvSpPr>
          <p:cNvPr id="59" name="object 59"/>
          <p:cNvSpPr txBox="1"/>
          <p:nvPr/>
        </p:nvSpPr>
        <p:spPr>
          <a:xfrm>
            <a:off x="614680" y="2981960"/>
            <a:ext cx="335280" cy="142240"/>
          </a:xfrm>
          <a:prstGeom prst="rect">
            <a:avLst/>
          </a:prstGeom>
          <a:ln w="9394">
            <a:solidFill>
              <a:srgbClr val="0000FF"/>
            </a:solidFill>
          </a:ln>
        </p:spPr>
        <p:txBody>
          <a:bodyPr vert="horz" wrap="square" lIns="0" tIns="0" rIns="0" bIns="0" rtlCol="0">
            <a:spAutoFit/>
          </a:bodyPr>
          <a:lstStyle/>
          <a:p>
            <a:pPr marL="45720">
              <a:lnSpc>
                <a:spcPts val="980"/>
              </a:lnSpc>
            </a:pPr>
            <a:r>
              <a:rPr sz="850" spc="-20" dirty="0">
                <a:latin typeface="Calibri"/>
                <a:cs typeface="Calibri"/>
              </a:rPr>
              <a:t>Bbox</a:t>
            </a:r>
            <a:endParaRPr sz="850">
              <a:latin typeface="Calibri"/>
              <a:cs typeface="Calibri"/>
            </a:endParaRPr>
          </a:p>
        </p:txBody>
      </p:sp>
      <p:sp>
        <p:nvSpPr>
          <p:cNvPr id="60" name="object 60"/>
          <p:cNvSpPr txBox="1"/>
          <p:nvPr/>
        </p:nvSpPr>
        <p:spPr>
          <a:xfrm>
            <a:off x="3826509" y="1364932"/>
            <a:ext cx="2320925" cy="1123950"/>
          </a:xfrm>
          <a:prstGeom prst="rect">
            <a:avLst/>
          </a:prstGeom>
        </p:spPr>
        <p:txBody>
          <a:bodyPr vert="horz" wrap="square" lIns="0" tIns="12700" rIns="0" bIns="0" rtlCol="0">
            <a:spAutoFit/>
          </a:bodyPr>
          <a:lstStyle/>
          <a:p>
            <a:pPr marL="12700" marR="5080">
              <a:lnSpc>
                <a:spcPct val="100000"/>
              </a:lnSpc>
              <a:spcBef>
                <a:spcPts val="100"/>
              </a:spcBef>
            </a:pPr>
            <a:r>
              <a:rPr sz="2400" b="1" spc="-20" dirty="0">
                <a:latin typeface="Calibri"/>
                <a:cs typeface="Calibri"/>
              </a:rPr>
              <a:t>Fast</a:t>
            </a:r>
            <a:r>
              <a:rPr sz="2400" b="1" spc="-140" dirty="0">
                <a:latin typeface="Calibri"/>
                <a:cs typeface="Calibri"/>
              </a:rPr>
              <a:t> </a:t>
            </a:r>
            <a:r>
              <a:rPr sz="2400" b="1" spc="-10" dirty="0">
                <a:latin typeface="Calibri"/>
                <a:cs typeface="Calibri"/>
              </a:rPr>
              <a:t>R-</a:t>
            </a:r>
            <a:r>
              <a:rPr sz="2400" b="1" dirty="0">
                <a:latin typeface="Calibri"/>
                <a:cs typeface="Calibri"/>
              </a:rPr>
              <a:t>CNN</a:t>
            </a:r>
            <a:r>
              <a:rPr sz="2400" dirty="0">
                <a:latin typeface="Calibri"/>
                <a:cs typeface="Calibri"/>
              </a:rPr>
              <a:t>:</a:t>
            </a:r>
            <a:r>
              <a:rPr sz="2400" spc="-20" dirty="0">
                <a:latin typeface="Calibri"/>
                <a:cs typeface="Calibri"/>
              </a:rPr>
              <a:t> Apply </a:t>
            </a:r>
            <a:r>
              <a:rPr sz="2400" spc="-10" dirty="0">
                <a:latin typeface="Calibri"/>
                <a:cs typeface="Calibri"/>
              </a:rPr>
              <a:t>differentiable </a:t>
            </a:r>
            <a:r>
              <a:rPr sz="2400" dirty="0">
                <a:latin typeface="Calibri"/>
                <a:cs typeface="Calibri"/>
              </a:rPr>
              <a:t>cropping</a:t>
            </a:r>
            <a:r>
              <a:rPr sz="2400" spc="-225" dirty="0">
                <a:latin typeface="Calibri"/>
                <a:cs typeface="Calibri"/>
              </a:rPr>
              <a:t> </a:t>
            </a:r>
            <a:r>
              <a:rPr sz="2400" dirty="0">
                <a:latin typeface="Calibri"/>
                <a:cs typeface="Calibri"/>
              </a:rPr>
              <a:t>to</a:t>
            </a:r>
            <a:r>
              <a:rPr sz="2400" spc="-105" dirty="0">
                <a:latin typeface="Calibri"/>
                <a:cs typeface="Calibri"/>
              </a:rPr>
              <a:t> </a:t>
            </a:r>
            <a:r>
              <a:rPr sz="2400" spc="-10" dirty="0">
                <a:latin typeface="Calibri"/>
                <a:cs typeface="Calibri"/>
              </a:rPr>
              <a:t>shared</a:t>
            </a:r>
            <a:endParaRPr sz="2400">
              <a:latin typeface="Calibri"/>
              <a:cs typeface="Calibri"/>
            </a:endParaRPr>
          </a:p>
        </p:txBody>
      </p:sp>
      <p:sp>
        <p:nvSpPr>
          <p:cNvPr id="61" name="object 61"/>
          <p:cNvSpPr txBox="1"/>
          <p:nvPr/>
        </p:nvSpPr>
        <p:spPr>
          <a:xfrm>
            <a:off x="3826509" y="2467355"/>
            <a:ext cx="1842770"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image</a:t>
            </a:r>
            <a:r>
              <a:rPr sz="2400" spc="-125" dirty="0">
                <a:latin typeface="Calibri"/>
                <a:cs typeface="Calibri"/>
              </a:rPr>
              <a:t> </a:t>
            </a:r>
            <a:r>
              <a:rPr sz="2400" spc="-10" dirty="0">
                <a:latin typeface="Calibri"/>
                <a:cs typeface="Calibri"/>
              </a:rPr>
              <a:t>features</a:t>
            </a:r>
            <a:endParaRPr sz="2400">
              <a:latin typeface="Calibri"/>
              <a:cs typeface="Calibri"/>
            </a:endParaRPr>
          </a:p>
        </p:txBody>
      </p:sp>
      <p:sp>
        <p:nvSpPr>
          <p:cNvPr id="62" name="object 62"/>
          <p:cNvSpPr txBox="1"/>
          <p:nvPr/>
        </p:nvSpPr>
        <p:spPr>
          <a:xfrm>
            <a:off x="568959" y="1364932"/>
            <a:ext cx="2457450" cy="1123950"/>
          </a:xfrm>
          <a:prstGeom prst="rect">
            <a:avLst/>
          </a:prstGeom>
        </p:spPr>
        <p:txBody>
          <a:bodyPr vert="horz" wrap="square" lIns="0" tIns="12700" rIns="0" bIns="0" rtlCol="0">
            <a:spAutoFit/>
          </a:bodyPr>
          <a:lstStyle/>
          <a:p>
            <a:pPr marL="12700" marR="5080" algn="just">
              <a:lnSpc>
                <a:spcPct val="100000"/>
              </a:lnSpc>
              <a:spcBef>
                <a:spcPts val="100"/>
              </a:spcBef>
            </a:pPr>
            <a:r>
              <a:rPr sz="2400" b="1" dirty="0">
                <a:latin typeface="Calibri"/>
                <a:cs typeface="Calibri"/>
              </a:rPr>
              <a:t>“Slow”</a:t>
            </a:r>
            <a:r>
              <a:rPr sz="2400" b="1" spc="65" dirty="0">
                <a:latin typeface="Calibri"/>
                <a:cs typeface="Calibri"/>
              </a:rPr>
              <a:t> </a:t>
            </a:r>
            <a:r>
              <a:rPr sz="2400" b="1" spc="-10" dirty="0">
                <a:latin typeface="Calibri"/>
                <a:cs typeface="Calibri"/>
              </a:rPr>
              <a:t>R-</a:t>
            </a:r>
            <a:r>
              <a:rPr sz="2400" b="1" dirty="0">
                <a:latin typeface="Calibri"/>
                <a:cs typeface="Calibri"/>
              </a:rPr>
              <a:t>CNN</a:t>
            </a:r>
            <a:r>
              <a:rPr sz="2400" dirty="0">
                <a:latin typeface="Calibri"/>
                <a:cs typeface="Calibri"/>
              </a:rPr>
              <a:t>:</a:t>
            </a:r>
            <a:r>
              <a:rPr sz="2400" spc="60" dirty="0">
                <a:latin typeface="Calibri"/>
                <a:cs typeface="Calibri"/>
              </a:rPr>
              <a:t> </a:t>
            </a:r>
            <a:r>
              <a:rPr sz="2400" spc="-25" dirty="0">
                <a:latin typeface="Calibri"/>
                <a:cs typeface="Calibri"/>
              </a:rPr>
              <a:t>Run </a:t>
            </a:r>
            <a:r>
              <a:rPr sz="2400" dirty="0">
                <a:latin typeface="Calibri"/>
                <a:cs typeface="Calibri"/>
              </a:rPr>
              <a:t>CNN</a:t>
            </a:r>
            <a:r>
              <a:rPr sz="2400" spc="25" dirty="0">
                <a:latin typeface="Calibri"/>
                <a:cs typeface="Calibri"/>
              </a:rPr>
              <a:t> </a:t>
            </a:r>
            <a:r>
              <a:rPr sz="2400" spc="-10" dirty="0">
                <a:latin typeface="Calibri"/>
                <a:cs typeface="Calibri"/>
              </a:rPr>
              <a:t>independently </a:t>
            </a:r>
            <a:r>
              <a:rPr sz="2400" dirty="0">
                <a:latin typeface="Calibri"/>
                <a:cs typeface="Calibri"/>
              </a:rPr>
              <a:t>for</a:t>
            </a:r>
            <a:r>
              <a:rPr sz="2400" spc="-70" dirty="0">
                <a:latin typeface="Calibri"/>
                <a:cs typeface="Calibri"/>
              </a:rPr>
              <a:t> </a:t>
            </a:r>
            <a:r>
              <a:rPr sz="2400" dirty="0">
                <a:latin typeface="Calibri"/>
                <a:cs typeface="Calibri"/>
              </a:rPr>
              <a:t>each</a:t>
            </a:r>
            <a:r>
              <a:rPr sz="2400" spc="-90" dirty="0">
                <a:latin typeface="Calibri"/>
                <a:cs typeface="Calibri"/>
              </a:rPr>
              <a:t> </a:t>
            </a:r>
            <a:r>
              <a:rPr sz="2400" spc="-10" dirty="0">
                <a:latin typeface="Calibri"/>
                <a:cs typeface="Calibri"/>
              </a:rPr>
              <a:t>region</a:t>
            </a:r>
            <a:endParaRPr sz="2400">
              <a:latin typeface="Calibri"/>
              <a:cs typeface="Calibri"/>
            </a:endParaRPr>
          </a:p>
        </p:txBody>
      </p:sp>
      <p:grpSp>
        <p:nvGrpSpPr>
          <p:cNvPr id="63" name="object 63"/>
          <p:cNvGrpSpPr/>
          <p:nvPr/>
        </p:nvGrpSpPr>
        <p:grpSpPr>
          <a:xfrm>
            <a:off x="5984240" y="2854909"/>
            <a:ext cx="3078480" cy="2093595"/>
            <a:chOff x="5984240" y="2854909"/>
            <a:chExt cx="3078480" cy="2093595"/>
          </a:xfrm>
        </p:grpSpPr>
        <p:pic>
          <p:nvPicPr>
            <p:cNvPr id="64" name="object 64"/>
            <p:cNvPicPr/>
            <p:nvPr/>
          </p:nvPicPr>
          <p:blipFill>
            <a:blip r:embed="rId9" cstate="print"/>
            <a:stretch>
              <a:fillRect/>
            </a:stretch>
          </p:blipFill>
          <p:spPr>
            <a:xfrm>
              <a:off x="6644640" y="2966720"/>
              <a:ext cx="2418079" cy="1981199"/>
            </a:xfrm>
            <a:prstGeom prst="rect">
              <a:avLst/>
            </a:prstGeom>
          </p:spPr>
        </p:pic>
        <p:sp>
          <p:nvSpPr>
            <p:cNvPr id="65" name="object 65"/>
            <p:cNvSpPr/>
            <p:nvPr/>
          </p:nvSpPr>
          <p:spPr>
            <a:xfrm>
              <a:off x="5984240" y="2854909"/>
              <a:ext cx="1717039" cy="447040"/>
            </a:xfrm>
            <a:custGeom>
              <a:avLst/>
              <a:gdLst/>
              <a:ahLst/>
              <a:cxnLst/>
              <a:rect l="l" t="t" r="r" b="b"/>
              <a:pathLst>
                <a:path w="1717040" h="447039">
                  <a:moveTo>
                    <a:pt x="1716913" y="0"/>
                  </a:moveTo>
                  <a:lnTo>
                    <a:pt x="0" y="0"/>
                  </a:lnTo>
                  <a:lnTo>
                    <a:pt x="0" y="446836"/>
                  </a:lnTo>
                  <a:lnTo>
                    <a:pt x="1716913" y="446836"/>
                  </a:lnTo>
                  <a:lnTo>
                    <a:pt x="1716913" y="0"/>
                  </a:lnTo>
                  <a:close/>
                </a:path>
              </a:pathLst>
            </a:custGeom>
            <a:solidFill>
              <a:srgbClr val="FFFFFF"/>
            </a:solidFill>
          </p:spPr>
          <p:txBody>
            <a:bodyPr wrap="square" lIns="0" tIns="0" rIns="0" bIns="0" rtlCol="0"/>
            <a:lstStyle/>
            <a:p>
              <a:endParaRPr/>
            </a:p>
          </p:txBody>
        </p:sp>
      </p:grpSp>
      <p:sp>
        <p:nvSpPr>
          <p:cNvPr id="66" name="object 66"/>
          <p:cNvSpPr txBox="1"/>
          <p:nvPr/>
        </p:nvSpPr>
        <p:spPr>
          <a:xfrm>
            <a:off x="6980555" y="1420431"/>
            <a:ext cx="2420620" cy="1124585"/>
          </a:xfrm>
          <a:prstGeom prst="rect">
            <a:avLst/>
          </a:prstGeom>
        </p:spPr>
        <p:txBody>
          <a:bodyPr vert="horz" wrap="square" lIns="0" tIns="12700" rIns="0" bIns="0" rtlCol="0">
            <a:spAutoFit/>
          </a:bodyPr>
          <a:lstStyle/>
          <a:p>
            <a:pPr marL="12700" marR="5080">
              <a:lnSpc>
                <a:spcPct val="100000"/>
              </a:lnSpc>
              <a:spcBef>
                <a:spcPts val="100"/>
              </a:spcBef>
            </a:pPr>
            <a:r>
              <a:rPr sz="2400" b="1" spc="-25" dirty="0">
                <a:latin typeface="Calibri"/>
                <a:cs typeface="Calibri"/>
              </a:rPr>
              <a:t>Faster</a:t>
            </a:r>
            <a:r>
              <a:rPr sz="2400" b="1" spc="-135" dirty="0">
                <a:latin typeface="Calibri"/>
                <a:cs typeface="Calibri"/>
              </a:rPr>
              <a:t> </a:t>
            </a:r>
            <a:r>
              <a:rPr sz="2400" b="1" spc="-10" dirty="0">
                <a:latin typeface="Calibri"/>
                <a:cs typeface="Calibri"/>
              </a:rPr>
              <a:t>R-</a:t>
            </a:r>
            <a:r>
              <a:rPr sz="2400" b="1" spc="-20" dirty="0">
                <a:latin typeface="Calibri"/>
                <a:cs typeface="Calibri"/>
              </a:rPr>
              <a:t>CNN</a:t>
            </a:r>
            <a:r>
              <a:rPr sz="2400" spc="-20" dirty="0">
                <a:latin typeface="Calibri"/>
                <a:cs typeface="Calibri"/>
              </a:rPr>
              <a:t>: </a:t>
            </a:r>
            <a:r>
              <a:rPr sz="2400" dirty="0">
                <a:latin typeface="Calibri"/>
                <a:cs typeface="Calibri"/>
              </a:rPr>
              <a:t>Compute</a:t>
            </a:r>
            <a:r>
              <a:rPr sz="2400" spc="-180" dirty="0">
                <a:latin typeface="Calibri"/>
                <a:cs typeface="Calibri"/>
              </a:rPr>
              <a:t> </a:t>
            </a:r>
            <a:r>
              <a:rPr sz="2400" spc="-10" dirty="0">
                <a:latin typeface="Calibri"/>
                <a:cs typeface="Calibri"/>
              </a:rPr>
              <a:t>proposals </a:t>
            </a:r>
            <a:r>
              <a:rPr sz="2400" dirty="0">
                <a:latin typeface="Calibri"/>
                <a:cs typeface="Calibri"/>
              </a:rPr>
              <a:t>with</a:t>
            </a:r>
            <a:r>
              <a:rPr sz="2400" spc="-85" dirty="0">
                <a:latin typeface="Calibri"/>
                <a:cs typeface="Calibri"/>
              </a:rPr>
              <a:t> </a:t>
            </a:r>
            <a:r>
              <a:rPr sz="2400" spc="-25" dirty="0">
                <a:latin typeface="Calibri"/>
                <a:cs typeface="Calibri"/>
              </a:rPr>
              <a:t>CNN</a:t>
            </a:r>
            <a:endParaRPr sz="2400">
              <a:latin typeface="Calibri"/>
              <a:cs typeface="Calibri"/>
            </a:endParaRPr>
          </a:p>
        </p:txBody>
      </p:sp>
      <p:grpSp>
        <p:nvGrpSpPr>
          <p:cNvPr id="67" name="object 67"/>
          <p:cNvGrpSpPr/>
          <p:nvPr/>
        </p:nvGrpSpPr>
        <p:grpSpPr>
          <a:xfrm>
            <a:off x="4168457" y="4114800"/>
            <a:ext cx="1609725" cy="810260"/>
            <a:chOff x="4168457" y="4114800"/>
            <a:chExt cx="1609725" cy="810260"/>
          </a:xfrm>
        </p:grpSpPr>
        <p:pic>
          <p:nvPicPr>
            <p:cNvPr id="68" name="object 68"/>
            <p:cNvPicPr/>
            <p:nvPr/>
          </p:nvPicPr>
          <p:blipFill>
            <a:blip r:embed="rId10" cstate="print"/>
            <a:stretch>
              <a:fillRect/>
            </a:stretch>
          </p:blipFill>
          <p:spPr>
            <a:xfrm>
              <a:off x="4174746" y="4395409"/>
              <a:ext cx="1596133" cy="522030"/>
            </a:xfrm>
            <a:prstGeom prst="rect">
              <a:avLst/>
            </a:prstGeom>
          </p:spPr>
        </p:pic>
        <p:sp>
          <p:nvSpPr>
            <p:cNvPr id="69" name="object 69"/>
            <p:cNvSpPr/>
            <p:nvPr/>
          </p:nvSpPr>
          <p:spPr>
            <a:xfrm>
              <a:off x="4170680" y="4394200"/>
              <a:ext cx="1605280" cy="528320"/>
            </a:xfrm>
            <a:custGeom>
              <a:avLst/>
              <a:gdLst/>
              <a:ahLst/>
              <a:cxnLst/>
              <a:rect l="l" t="t" r="r" b="b"/>
              <a:pathLst>
                <a:path w="1605279" h="528320">
                  <a:moveTo>
                    <a:pt x="0" y="528193"/>
                  </a:moveTo>
                  <a:lnTo>
                    <a:pt x="493141" y="0"/>
                  </a:lnTo>
                  <a:lnTo>
                    <a:pt x="1604899" y="0"/>
                  </a:lnTo>
                  <a:lnTo>
                    <a:pt x="1111758" y="528193"/>
                  </a:lnTo>
                  <a:lnTo>
                    <a:pt x="0" y="528193"/>
                  </a:lnTo>
                  <a:close/>
                </a:path>
              </a:pathLst>
            </a:custGeom>
            <a:ln w="4380">
              <a:solidFill>
                <a:srgbClr val="1D7E66"/>
              </a:solidFill>
            </a:ln>
          </p:spPr>
          <p:txBody>
            <a:bodyPr wrap="square" lIns="0" tIns="0" rIns="0" bIns="0" rtlCol="0"/>
            <a:lstStyle/>
            <a:p>
              <a:endParaRPr/>
            </a:p>
          </p:txBody>
        </p:sp>
        <p:sp>
          <p:nvSpPr>
            <p:cNvPr id="70" name="object 70"/>
            <p:cNvSpPr/>
            <p:nvPr/>
          </p:nvSpPr>
          <p:spPr>
            <a:xfrm>
              <a:off x="4521200" y="4277398"/>
              <a:ext cx="782320" cy="487680"/>
            </a:xfrm>
            <a:custGeom>
              <a:avLst/>
              <a:gdLst/>
              <a:ahLst/>
              <a:cxnLst/>
              <a:rect l="l" t="t" r="r" b="b"/>
              <a:pathLst>
                <a:path w="782320" h="487679">
                  <a:moveTo>
                    <a:pt x="781723" y="0"/>
                  </a:moveTo>
                  <a:lnTo>
                    <a:pt x="0" y="0"/>
                  </a:lnTo>
                  <a:lnTo>
                    <a:pt x="0" y="487514"/>
                  </a:lnTo>
                  <a:lnTo>
                    <a:pt x="781723" y="487514"/>
                  </a:lnTo>
                  <a:lnTo>
                    <a:pt x="781723" y="0"/>
                  </a:lnTo>
                  <a:close/>
                </a:path>
              </a:pathLst>
            </a:custGeom>
            <a:solidFill>
              <a:srgbClr val="FFFFFF">
                <a:alpha val="92939"/>
              </a:srgbClr>
            </a:solidFill>
          </p:spPr>
          <p:txBody>
            <a:bodyPr wrap="square" lIns="0" tIns="0" rIns="0" bIns="0" rtlCol="0"/>
            <a:lstStyle/>
            <a:p>
              <a:endParaRPr/>
            </a:p>
          </p:txBody>
        </p:sp>
        <p:sp>
          <p:nvSpPr>
            <p:cNvPr id="71" name="object 71"/>
            <p:cNvSpPr/>
            <p:nvPr/>
          </p:nvSpPr>
          <p:spPr>
            <a:xfrm>
              <a:off x="5303520" y="4114800"/>
              <a:ext cx="162560" cy="650240"/>
            </a:xfrm>
            <a:custGeom>
              <a:avLst/>
              <a:gdLst/>
              <a:ahLst/>
              <a:cxnLst/>
              <a:rect l="l" t="t" r="r" b="b"/>
              <a:pathLst>
                <a:path w="162560" h="650239">
                  <a:moveTo>
                    <a:pt x="162305" y="0"/>
                  </a:moveTo>
                  <a:lnTo>
                    <a:pt x="0" y="162432"/>
                  </a:lnTo>
                  <a:lnTo>
                    <a:pt x="0" y="649858"/>
                  </a:lnTo>
                  <a:lnTo>
                    <a:pt x="162305" y="487299"/>
                  </a:lnTo>
                  <a:lnTo>
                    <a:pt x="162305" y="0"/>
                  </a:lnTo>
                  <a:close/>
                </a:path>
              </a:pathLst>
            </a:custGeom>
            <a:solidFill>
              <a:srgbClr val="CDCDCD">
                <a:alpha val="92939"/>
              </a:srgbClr>
            </a:solidFill>
          </p:spPr>
          <p:txBody>
            <a:bodyPr wrap="square" lIns="0" tIns="0" rIns="0" bIns="0" rtlCol="0"/>
            <a:lstStyle/>
            <a:p>
              <a:endParaRPr/>
            </a:p>
          </p:txBody>
        </p:sp>
        <p:sp>
          <p:nvSpPr>
            <p:cNvPr id="72" name="object 72"/>
            <p:cNvSpPr/>
            <p:nvPr/>
          </p:nvSpPr>
          <p:spPr>
            <a:xfrm>
              <a:off x="4521200" y="4114800"/>
              <a:ext cx="944880" cy="162560"/>
            </a:xfrm>
            <a:custGeom>
              <a:avLst/>
              <a:gdLst/>
              <a:ahLst/>
              <a:cxnLst/>
              <a:rect l="l" t="t" r="r" b="b"/>
              <a:pathLst>
                <a:path w="944879" h="162560">
                  <a:moveTo>
                    <a:pt x="944626" y="0"/>
                  </a:moveTo>
                  <a:lnTo>
                    <a:pt x="162178" y="0"/>
                  </a:lnTo>
                  <a:lnTo>
                    <a:pt x="0" y="162306"/>
                  </a:lnTo>
                  <a:lnTo>
                    <a:pt x="782447" y="162306"/>
                  </a:lnTo>
                  <a:lnTo>
                    <a:pt x="944626" y="0"/>
                  </a:lnTo>
                  <a:close/>
                </a:path>
              </a:pathLst>
            </a:custGeom>
            <a:solidFill>
              <a:srgbClr val="FFFFFF">
                <a:alpha val="92939"/>
              </a:srgbClr>
            </a:solidFill>
          </p:spPr>
          <p:txBody>
            <a:bodyPr wrap="square" lIns="0" tIns="0" rIns="0" bIns="0" rtlCol="0"/>
            <a:lstStyle/>
            <a:p>
              <a:endParaRPr/>
            </a:p>
          </p:txBody>
        </p:sp>
        <p:sp>
          <p:nvSpPr>
            <p:cNvPr id="73" name="object 73"/>
            <p:cNvSpPr/>
            <p:nvPr/>
          </p:nvSpPr>
          <p:spPr>
            <a:xfrm>
              <a:off x="4526280" y="4119880"/>
              <a:ext cx="944880" cy="650240"/>
            </a:xfrm>
            <a:custGeom>
              <a:avLst/>
              <a:gdLst/>
              <a:ahLst/>
              <a:cxnLst/>
              <a:rect l="l" t="t" r="r" b="b"/>
              <a:pathLst>
                <a:path w="944879" h="650239">
                  <a:moveTo>
                    <a:pt x="0" y="162433"/>
                  </a:moveTo>
                  <a:lnTo>
                    <a:pt x="162179" y="0"/>
                  </a:lnTo>
                  <a:lnTo>
                    <a:pt x="944626" y="0"/>
                  </a:lnTo>
                  <a:lnTo>
                    <a:pt x="944626" y="487299"/>
                  </a:lnTo>
                  <a:lnTo>
                    <a:pt x="782447" y="649859"/>
                  </a:lnTo>
                  <a:lnTo>
                    <a:pt x="0" y="649859"/>
                  </a:lnTo>
                  <a:lnTo>
                    <a:pt x="0" y="162433"/>
                  </a:lnTo>
                  <a:close/>
                </a:path>
                <a:path w="944879" h="650239">
                  <a:moveTo>
                    <a:pt x="0" y="162433"/>
                  </a:moveTo>
                  <a:lnTo>
                    <a:pt x="782447" y="162433"/>
                  </a:lnTo>
                  <a:lnTo>
                    <a:pt x="944626" y="0"/>
                  </a:lnTo>
                </a:path>
                <a:path w="944879" h="650239">
                  <a:moveTo>
                    <a:pt x="782447" y="162433"/>
                  </a:moveTo>
                  <a:lnTo>
                    <a:pt x="782447" y="649859"/>
                  </a:lnTo>
                </a:path>
              </a:pathLst>
            </a:custGeom>
            <a:ln w="4380">
              <a:solidFill>
                <a:srgbClr val="1D7E66"/>
              </a:solidFill>
            </a:ln>
          </p:spPr>
          <p:txBody>
            <a:bodyPr wrap="square" lIns="0" tIns="0" rIns="0" bIns="0" rtlCol="0"/>
            <a:lstStyle/>
            <a:p>
              <a:endParaRPr/>
            </a:p>
          </p:txBody>
        </p:sp>
      </p:grpSp>
      <p:sp>
        <p:nvSpPr>
          <p:cNvPr id="74" name="object 74"/>
          <p:cNvSpPr txBox="1"/>
          <p:nvPr/>
        </p:nvSpPr>
        <p:spPr>
          <a:xfrm>
            <a:off x="4712334" y="4436745"/>
            <a:ext cx="375285" cy="147320"/>
          </a:xfrm>
          <a:prstGeom prst="rect">
            <a:avLst/>
          </a:prstGeom>
        </p:spPr>
        <p:txBody>
          <a:bodyPr vert="horz" wrap="square" lIns="0" tIns="12700" rIns="0" bIns="0" rtlCol="0">
            <a:spAutoFit/>
          </a:bodyPr>
          <a:lstStyle/>
          <a:p>
            <a:pPr marL="12700">
              <a:lnSpc>
                <a:spcPct val="100000"/>
              </a:lnSpc>
              <a:spcBef>
                <a:spcPts val="100"/>
              </a:spcBef>
            </a:pPr>
            <a:r>
              <a:rPr sz="800" spc="-10" dirty="0">
                <a:latin typeface="Calibri"/>
                <a:cs typeface="Calibri"/>
              </a:rPr>
              <a:t>ConvNet</a:t>
            </a:r>
            <a:endParaRPr sz="800">
              <a:latin typeface="Calibri"/>
              <a:cs typeface="Calibri"/>
            </a:endParaRPr>
          </a:p>
        </p:txBody>
      </p:sp>
      <p:grpSp>
        <p:nvGrpSpPr>
          <p:cNvPr id="75" name="object 75"/>
          <p:cNvGrpSpPr/>
          <p:nvPr/>
        </p:nvGrpSpPr>
        <p:grpSpPr>
          <a:xfrm>
            <a:off x="4521200" y="3830320"/>
            <a:ext cx="952500" cy="375920"/>
            <a:chOff x="4521200" y="3830320"/>
            <a:chExt cx="952500" cy="375920"/>
          </a:xfrm>
        </p:grpSpPr>
        <p:sp>
          <p:nvSpPr>
            <p:cNvPr id="76" name="object 76"/>
            <p:cNvSpPr/>
            <p:nvPr/>
          </p:nvSpPr>
          <p:spPr>
            <a:xfrm>
              <a:off x="4521200" y="3931920"/>
              <a:ext cx="944880" cy="162560"/>
            </a:xfrm>
            <a:custGeom>
              <a:avLst/>
              <a:gdLst/>
              <a:ahLst/>
              <a:cxnLst/>
              <a:rect l="l" t="t" r="r" b="b"/>
              <a:pathLst>
                <a:path w="944879" h="162560">
                  <a:moveTo>
                    <a:pt x="944626" y="0"/>
                  </a:moveTo>
                  <a:lnTo>
                    <a:pt x="146938" y="0"/>
                  </a:lnTo>
                  <a:lnTo>
                    <a:pt x="0" y="162178"/>
                  </a:lnTo>
                  <a:lnTo>
                    <a:pt x="797813" y="162178"/>
                  </a:lnTo>
                  <a:lnTo>
                    <a:pt x="944626" y="0"/>
                  </a:lnTo>
                  <a:close/>
                </a:path>
              </a:pathLst>
            </a:custGeom>
            <a:solidFill>
              <a:srgbClr val="E7E6E6"/>
            </a:solidFill>
          </p:spPr>
          <p:txBody>
            <a:bodyPr wrap="square" lIns="0" tIns="0" rIns="0" bIns="0" rtlCol="0"/>
            <a:lstStyle/>
            <a:p>
              <a:endParaRPr/>
            </a:p>
          </p:txBody>
        </p:sp>
        <p:sp>
          <p:nvSpPr>
            <p:cNvPr id="77" name="object 77"/>
            <p:cNvSpPr/>
            <p:nvPr/>
          </p:nvSpPr>
          <p:spPr>
            <a:xfrm>
              <a:off x="4526280" y="3937000"/>
              <a:ext cx="944880" cy="162560"/>
            </a:xfrm>
            <a:custGeom>
              <a:avLst/>
              <a:gdLst/>
              <a:ahLst/>
              <a:cxnLst/>
              <a:rect l="l" t="t" r="r" b="b"/>
              <a:pathLst>
                <a:path w="944879" h="162560">
                  <a:moveTo>
                    <a:pt x="0" y="162179"/>
                  </a:moveTo>
                  <a:lnTo>
                    <a:pt x="146939" y="0"/>
                  </a:lnTo>
                  <a:lnTo>
                    <a:pt x="944626" y="0"/>
                  </a:lnTo>
                  <a:lnTo>
                    <a:pt x="797814" y="162179"/>
                  </a:lnTo>
                  <a:lnTo>
                    <a:pt x="0" y="162179"/>
                  </a:lnTo>
                  <a:close/>
                </a:path>
              </a:pathLst>
            </a:custGeom>
            <a:ln w="4380">
              <a:solidFill>
                <a:srgbClr val="1D7E66"/>
              </a:solidFill>
            </a:ln>
          </p:spPr>
          <p:txBody>
            <a:bodyPr wrap="square" lIns="0" tIns="0" rIns="0" bIns="0" rtlCol="0"/>
            <a:lstStyle/>
            <a:p>
              <a:endParaRPr/>
            </a:p>
          </p:txBody>
        </p:sp>
        <p:pic>
          <p:nvPicPr>
            <p:cNvPr id="78" name="object 78"/>
            <p:cNvPicPr/>
            <p:nvPr/>
          </p:nvPicPr>
          <p:blipFill>
            <a:blip r:embed="rId11" cstate="print"/>
            <a:stretch>
              <a:fillRect/>
            </a:stretch>
          </p:blipFill>
          <p:spPr>
            <a:xfrm>
              <a:off x="4927600" y="4104640"/>
              <a:ext cx="91439" cy="101600"/>
            </a:xfrm>
            <a:prstGeom prst="rect">
              <a:avLst/>
            </a:prstGeom>
          </p:spPr>
        </p:pic>
        <p:sp>
          <p:nvSpPr>
            <p:cNvPr id="79" name="object 79"/>
            <p:cNvSpPr/>
            <p:nvPr/>
          </p:nvSpPr>
          <p:spPr>
            <a:xfrm>
              <a:off x="4612639" y="3972560"/>
              <a:ext cx="254000" cy="101600"/>
            </a:xfrm>
            <a:custGeom>
              <a:avLst/>
              <a:gdLst/>
              <a:ahLst/>
              <a:cxnLst/>
              <a:rect l="l" t="t" r="r" b="b"/>
              <a:pathLst>
                <a:path w="254000" h="101600">
                  <a:moveTo>
                    <a:pt x="253492" y="0"/>
                  </a:moveTo>
                  <a:lnTo>
                    <a:pt x="91312" y="0"/>
                  </a:lnTo>
                  <a:lnTo>
                    <a:pt x="0" y="101472"/>
                  </a:lnTo>
                  <a:lnTo>
                    <a:pt x="162179" y="101472"/>
                  </a:lnTo>
                  <a:lnTo>
                    <a:pt x="253492" y="0"/>
                  </a:lnTo>
                  <a:close/>
                </a:path>
              </a:pathLst>
            </a:custGeom>
            <a:solidFill>
              <a:srgbClr val="E7E6E6"/>
            </a:solidFill>
          </p:spPr>
          <p:txBody>
            <a:bodyPr wrap="square" lIns="0" tIns="0" rIns="0" bIns="0" rtlCol="0"/>
            <a:lstStyle/>
            <a:p>
              <a:endParaRPr/>
            </a:p>
          </p:txBody>
        </p:sp>
        <p:sp>
          <p:nvSpPr>
            <p:cNvPr id="80" name="object 80"/>
            <p:cNvSpPr/>
            <p:nvPr/>
          </p:nvSpPr>
          <p:spPr>
            <a:xfrm>
              <a:off x="4617719" y="3977640"/>
              <a:ext cx="254000" cy="101600"/>
            </a:xfrm>
            <a:custGeom>
              <a:avLst/>
              <a:gdLst/>
              <a:ahLst/>
              <a:cxnLst/>
              <a:rect l="l" t="t" r="r" b="b"/>
              <a:pathLst>
                <a:path w="254000" h="101600">
                  <a:moveTo>
                    <a:pt x="0" y="101473"/>
                  </a:moveTo>
                  <a:lnTo>
                    <a:pt x="91312" y="0"/>
                  </a:lnTo>
                  <a:lnTo>
                    <a:pt x="253491" y="0"/>
                  </a:lnTo>
                  <a:lnTo>
                    <a:pt x="162178" y="101473"/>
                  </a:lnTo>
                  <a:lnTo>
                    <a:pt x="0" y="101473"/>
                  </a:lnTo>
                  <a:close/>
                </a:path>
              </a:pathLst>
            </a:custGeom>
            <a:ln w="4380">
              <a:solidFill>
                <a:srgbClr val="1D7E66"/>
              </a:solidFill>
            </a:ln>
          </p:spPr>
          <p:txBody>
            <a:bodyPr wrap="square" lIns="0" tIns="0" rIns="0" bIns="0" rtlCol="0"/>
            <a:lstStyle/>
            <a:p>
              <a:endParaRPr/>
            </a:p>
          </p:txBody>
        </p:sp>
        <p:sp>
          <p:nvSpPr>
            <p:cNvPr id="81" name="object 81"/>
            <p:cNvSpPr/>
            <p:nvPr/>
          </p:nvSpPr>
          <p:spPr>
            <a:xfrm>
              <a:off x="4866640" y="4013200"/>
              <a:ext cx="294640" cy="40640"/>
            </a:xfrm>
            <a:custGeom>
              <a:avLst/>
              <a:gdLst/>
              <a:ahLst/>
              <a:cxnLst/>
              <a:rect l="l" t="t" r="r" b="b"/>
              <a:pathLst>
                <a:path w="294639" h="40639">
                  <a:moveTo>
                    <a:pt x="294132" y="0"/>
                  </a:moveTo>
                  <a:lnTo>
                    <a:pt x="40005" y="0"/>
                  </a:lnTo>
                  <a:lnTo>
                    <a:pt x="0" y="40639"/>
                  </a:lnTo>
                  <a:lnTo>
                    <a:pt x="254126" y="40639"/>
                  </a:lnTo>
                  <a:lnTo>
                    <a:pt x="294132" y="0"/>
                  </a:lnTo>
                  <a:close/>
                </a:path>
              </a:pathLst>
            </a:custGeom>
            <a:solidFill>
              <a:srgbClr val="E7E6E6"/>
            </a:solidFill>
          </p:spPr>
          <p:txBody>
            <a:bodyPr wrap="square" lIns="0" tIns="0" rIns="0" bIns="0" rtlCol="0"/>
            <a:lstStyle/>
            <a:p>
              <a:endParaRPr/>
            </a:p>
          </p:txBody>
        </p:sp>
        <p:sp>
          <p:nvSpPr>
            <p:cNvPr id="82" name="object 82"/>
            <p:cNvSpPr/>
            <p:nvPr/>
          </p:nvSpPr>
          <p:spPr>
            <a:xfrm>
              <a:off x="4871720" y="4018280"/>
              <a:ext cx="294640" cy="40640"/>
            </a:xfrm>
            <a:custGeom>
              <a:avLst/>
              <a:gdLst/>
              <a:ahLst/>
              <a:cxnLst/>
              <a:rect l="l" t="t" r="r" b="b"/>
              <a:pathLst>
                <a:path w="294639" h="40639">
                  <a:moveTo>
                    <a:pt x="0" y="40640"/>
                  </a:moveTo>
                  <a:lnTo>
                    <a:pt x="40004" y="0"/>
                  </a:lnTo>
                  <a:lnTo>
                    <a:pt x="294131" y="0"/>
                  </a:lnTo>
                  <a:lnTo>
                    <a:pt x="254126" y="40640"/>
                  </a:lnTo>
                  <a:lnTo>
                    <a:pt x="0" y="40640"/>
                  </a:lnTo>
                  <a:close/>
                </a:path>
              </a:pathLst>
            </a:custGeom>
            <a:ln w="4380">
              <a:solidFill>
                <a:srgbClr val="1D7E66"/>
              </a:solidFill>
            </a:ln>
          </p:spPr>
          <p:txBody>
            <a:bodyPr wrap="square" lIns="0" tIns="0" rIns="0" bIns="0" rtlCol="0"/>
            <a:lstStyle/>
            <a:p>
              <a:endParaRPr/>
            </a:p>
          </p:txBody>
        </p:sp>
        <p:sp>
          <p:nvSpPr>
            <p:cNvPr id="83" name="object 83"/>
            <p:cNvSpPr/>
            <p:nvPr/>
          </p:nvSpPr>
          <p:spPr>
            <a:xfrm>
              <a:off x="5161280" y="3952240"/>
              <a:ext cx="233679" cy="121920"/>
            </a:xfrm>
            <a:custGeom>
              <a:avLst/>
              <a:gdLst/>
              <a:ahLst/>
              <a:cxnLst/>
              <a:rect l="l" t="t" r="r" b="b"/>
              <a:pathLst>
                <a:path w="233679" h="121920">
                  <a:moveTo>
                    <a:pt x="233553" y="0"/>
                  </a:moveTo>
                  <a:lnTo>
                    <a:pt x="109982" y="0"/>
                  </a:lnTo>
                  <a:lnTo>
                    <a:pt x="0" y="121412"/>
                  </a:lnTo>
                  <a:lnTo>
                    <a:pt x="123571" y="121412"/>
                  </a:lnTo>
                  <a:lnTo>
                    <a:pt x="233553" y="0"/>
                  </a:lnTo>
                  <a:close/>
                </a:path>
              </a:pathLst>
            </a:custGeom>
            <a:solidFill>
              <a:srgbClr val="E7E6E6"/>
            </a:solidFill>
          </p:spPr>
          <p:txBody>
            <a:bodyPr wrap="square" lIns="0" tIns="0" rIns="0" bIns="0" rtlCol="0"/>
            <a:lstStyle/>
            <a:p>
              <a:endParaRPr/>
            </a:p>
          </p:txBody>
        </p:sp>
        <p:sp>
          <p:nvSpPr>
            <p:cNvPr id="84" name="object 84"/>
            <p:cNvSpPr/>
            <p:nvPr/>
          </p:nvSpPr>
          <p:spPr>
            <a:xfrm>
              <a:off x="5166359" y="3957320"/>
              <a:ext cx="233679" cy="121920"/>
            </a:xfrm>
            <a:custGeom>
              <a:avLst/>
              <a:gdLst/>
              <a:ahLst/>
              <a:cxnLst/>
              <a:rect l="l" t="t" r="r" b="b"/>
              <a:pathLst>
                <a:path w="233679" h="121920">
                  <a:moveTo>
                    <a:pt x="0" y="121411"/>
                  </a:moveTo>
                  <a:lnTo>
                    <a:pt x="109981" y="0"/>
                  </a:lnTo>
                  <a:lnTo>
                    <a:pt x="233552" y="0"/>
                  </a:lnTo>
                  <a:lnTo>
                    <a:pt x="123570" y="121411"/>
                  </a:lnTo>
                  <a:lnTo>
                    <a:pt x="0" y="121411"/>
                  </a:lnTo>
                  <a:close/>
                </a:path>
              </a:pathLst>
            </a:custGeom>
            <a:ln w="4380">
              <a:solidFill>
                <a:srgbClr val="1D7E66"/>
              </a:solidFill>
            </a:ln>
          </p:spPr>
          <p:txBody>
            <a:bodyPr wrap="square" lIns="0" tIns="0" rIns="0" bIns="0" rtlCol="0"/>
            <a:lstStyle/>
            <a:p>
              <a:endParaRPr/>
            </a:p>
          </p:txBody>
        </p:sp>
        <p:sp>
          <p:nvSpPr>
            <p:cNvPr id="85" name="object 85"/>
            <p:cNvSpPr/>
            <p:nvPr/>
          </p:nvSpPr>
          <p:spPr>
            <a:xfrm>
              <a:off x="4714239" y="3901440"/>
              <a:ext cx="90805" cy="101600"/>
            </a:xfrm>
            <a:custGeom>
              <a:avLst/>
              <a:gdLst/>
              <a:ahLst/>
              <a:cxnLst/>
              <a:rect l="l" t="t" r="r" b="b"/>
              <a:pathLst>
                <a:path w="90804" h="101600">
                  <a:moveTo>
                    <a:pt x="45465" y="0"/>
                  </a:moveTo>
                  <a:lnTo>
                    <a:pt x="0" y="40132"/>
                  </a:lnTo>
                  <a:lnTo>
                    <a:pt x="22733" y="40132"/>
                  </a:lnTo>
                  <a:lnTo>
                    <a:pt x="22733" y="101346"/>
                  </a:lnTo>
                  <a:lnTo>
                    <a:pt x="68072" y="101346"/>
                  </a:lnTo>
                  <a:lnTo>
                    <a:pt x="68072" y="40132"/>
                  </a:lnTo>
                  <a:lnTo>
                    <a:pt x="90805" y="40132"/>
                  </a:lnTo>
                  <a:lnTo>
                    <a:pt x="45465" y="0"/>
                  </a:lnTo>
                  <a:close/>
                </a:path>
              </a:pathLst>
            </a:custGeom>
            <a:solidFill>
              <a:srgbClr val="29AE8B"/>
            </a:solidFill>
          </p:spPr>
          <p:txBody>
            <a:bodyPr wrap="square" lIns="0" tIns="0" rIns="0" bIns="0" rtlCol="0"/>
            <a:lstStyle/>
            <a:p>
              <a:endParaRPr/>
            </a:p>
          </p:txBody>
        </p:sp>
        <p:sp>
          <p:nvSpPr>
            <p:cNvPr id="86" name="object 86"/>
            <p:cNvSpPr/>
            <p:nvPr/>
          </p:nvSpPr>
          <p:spPr>
            <a:xfrm>
              <a:off x="4719320" y="3906520"/>
              <a:ext cx="90805" cy="101600"/>
            </a:xfrm>
            <a:custGeom>
              <a:avLst/>
              <a:gdLst/>
              <a:ahLst/>
              <a:cxnLst/>
              <a:rect l="l" t="t" r="r" b="b"/>
              <a:pathLst>
                <a:path w="90804" h="101600">
                  <a:moveTo>
                    <a:pt x="0" y="40131"/>
                  </a:moveTo>
                  <a:lnTo>
                    <a:pt x="45465" y="0"/>
                  </a:lnTo>
                  <a:lnTo>
                    <a:pt x="90804" y="40131"/>
                  </a:lnTo>
                  <a:lnTo>
                    <a:pt x="68071" y="40131"/>
                  </a:lnTo>
                  <a:lnTo>
                    <a:pt x="68071" y="101345"/>
                  </a:lnTo>
                  <a:lnTo>
                    <a:pt x="22732" y="101345"/>
                  </a:lnTo>
                  <a:lnTo>
                    <a:pt x="22732" y="40131"/>
                  </a:lnTo>
                  <a:lnTo>
                    <a:pt x="0" y="40131"/>
                  </a:lnTo>
                  <a:close/>
                </a:path>
              </a:pathLst>
            </a:custGeom>
            <a:ln w="4380">
              <a:solidFill>
                <a:srgbClr val="1D7E66"/>
              </a:solidFill>
            </a:ln>
          </p:spPr>
          <p:txBody>
            <a:bodyPr wrap="square" lIns="0" tIns="0" rIns="0" bIns="0" rtlCol="0"/>
            <a:lstStyle/>
            <a:p>
              <a:endParaRPr/>
            </a:p>
          </p:txBody>
        </p:sp>
        <p:pic>
          <p:nvPicPr>
            <p:cNvPr id="87" name="object 87"/>
            <p:cNvPicPr/>
            <p:nvPr/>
          </p:nvPicPr>
          <p:blipFill>
            <a:blip r:embed="rId12" cstate="print"/>
            <a:stretch>
              <a:fillRect/>
            </a:stretch>
          </p:blipFill>
          <p:spPr>
            <a:xfrm>
              <a:off x="4978400" y="3942080"/>
              <a:ext cx="81279" cy="101600"/>
            </a:xfrm>
            <a:prstGeom prst="rect">
              <a:avLst/>
            </a:prstGeom>
          </p:spPr>
        </p:pic>
        <p:sp>
          <p:nvSpPr>
            <p:cNvPr id="88" name="object 88"/>
            <p:cNvSpPr/>
            <p:nvPr/>
          </p:nvSpPr>
          <p:spPr>
            <a:xfrm>
              <a:off x="5232400" y="3921760"/>
              <a:ext cx="81280" cy="101600"/>
            </a:xfrm>
            <a:custGeom>
              <a:avLst/>
              <a:gdLst/>
              <a:ahLst/>
              <a:cxnLst/>
              <a:rect l="l" t="t" r="r" b="b"/>
              <a:pathLst>
                <a:path w="81279" h="101600">
                  <a:moveTo>
                    <a:pt x="40386" y="0"/>
                  </a:moveTo>
                  <a:lnTo>
                    <a:pt x="0" y="41909"/>
                  </a:lnTo>
                  <a:lnTo>
                    <a:pt x="20192" y="41909"/>
                  </a:lnTo>
                  <a:lnTo>
                    <a:pt x="20192" y="101472"/>
                  </a:lnTo>
                  <a:lnTo>
                    <a:pt x="60578" y="101472"/>
                  </a:lnTo>
                  <a:lnTo>
                    <a:pt x="60578" y="41909"/>
                  </a:lnTo>
                  <a:lnTo>
                    <a:pt x="80772" y="41909"/>
                  </a:lnTo>
                  <a:lnTo>
                    <a:pt x="40386" y="0"/>
                  </a:lnTo>
                  <a:close/>
                </a:path>
              </a:pathLst>
            </a:custGeom>
            <a:solidFill>
              <a:srgbClr val="29AE8B"/>
            </a:solidFill>
          </p:spPr>
          <p:txBody>
            <a:bodyPr wrap="square" lIns="0" tIns="0" rIns="0" bIns="0" rtlCol="0"/>
            <a:lstStyle/>
            <a:p>
              <a:endParaRPr/>
            </a:p>
          </p:txBody>
        </p:sp>
        <p:sp>
          <p:nvSpPr>
            <p:cNvPr id="89" name="object 89"/>
            <p:cNvSpPr/>
            <p:nvPr/>
          </p:nvSpPr>
          <p:spPr>
            <a:xfrm>
              <a:off x="5237480" y="3926840"/>
              <a:ext cx="81280" cy="101600"/>
            </a:xfrm>
            <a:custGeom>
              <a:avLst/>
              <a:gdLst/>
              <a:ahLst/>
              <a:cxnLst/>
              <a:rect l="l" t="t" r="r" b="b"/>
              <a:pathLst>
                <a:path w="81279" h="101600">
                  <a:moveTo>
                    <a:pt x="0" y="41910"/>
                  </a:moveTo>
                  <a:lnTo>
                    <a:pt x="40386" y="0"/>
                  </a:lnTo>
                  <a:lnTo>
                    <a:pt x="80772" y="41910"/>
                  </a:lnTo>
                  <a:lnTo>
                    <a:pt x="60579" y="41910"/>
                  </a:lnTo>
                  <a:lnTo>
                    <a:pt x="60579" y="101473"/>
                  </a:lnTo>
                  <a:lnTo>
                    <a:pt x="20193" y="101473"/>
                  </a:lnTo>
                  <a:lnTo>
                    <a:pt x="20193" y="41910"/>
                  </a:lnTo>
                  <a:lnTo>
                    <a:pt x="0" y="41910"/>
                  </a:lnTo>
                  <a:close/>
                </a:path>
              </a:pathLst>
            </a:custGeom>
            <a:ln w="4380">
              <a:solidFill>
                <a:srgbClr val="1D7E66"/>
              </a:solidFill>
            </a:ln>
          </p:spPr>
          <p:txBody>
            <a:bodyPr wrap="square" lIns="0" tIns="0" rIns="0" bIns="0" rtlCol="0"/>
            <a:lstStyle/>
            <a:p>
              <a:endParaRPr/>
            </a:p>
          </p:txBody>
        </p:sp>
        <p:sp>
          <p:nvSpPr>
            <p:cNvPr id="90" name="object 90"/>
            <p:cNvSpPr/>
            <p:nvPr/>
          </p:nvSpPr>
          <p:spPr>
            <a:xfrm>
              <a:off x="4663439" y="3830320"/>
              <a:ext cx="193040" cy="60960"/>
            </a:xfrm>
            <a:custGeom>
              <a:avLst/>
              <a:gdLst/>
              <a:ahLst/>
              <a:cxnLst/>
              <a:rect l="l" t="t" r="r" b="b"/>
              <a:pathLst>
                <a:path w="193039" h="60960">
                  <a:moveTo>
                    <a:pt x="192786" y="0"/>
                  </a:moveTo>
                  <a:lnTo>
                    <a:pt x="56642" y="0"/>
                  </a:lnTo>
                  <a:lnTo>
                    <a:pt x="0" y="60705"/>
                  </a:lnTo>
                  <a:lnTo>
                    <a:pt x="136144" y="60705"/>
                  </a:lnTo>
                  <a:lnTo>
                    <a:pt x="192786" y="0"/>
                  </a:lnTo>
                  <a:close/>
                </a:path>
              </a:pathLst>
            </a:custGeom>
            <a:solidFill>
              <a:srgbClr val="E7E6E6"/>
            </a:solidFill>
          </p:spPr>
          <p:txBody>
            <a:bodyPr wrap="square" lIns="0" tIns="0" rIns="0" bIns="0" rtlCol="0"/>
            <a:lstStyle/>
            <a:p>
              <a:endParaRPr/>
            </a:p>
          </p:txBody>
        </p:sp>
        <p:sp>
          <p:nvSpPr>
            <p:cNvPr id="91" name="object 91"/>
            <p:cNvSpPr/>
            <p:nvPr/>
          </p:nvSpPr>
          <p:spPr>
            <a:xfrm>
              <a:off x="4668520" y="3835400"/>
              <a:ext cx="193040" cy="60960"/>
            </a:xfrm>
            <a:custGeom>
              <a:avLst/>
              <a:gdLst/>
              <a:ahLst/>
              <a:cxnLst/>
              <a:rect l="l" t="t" r="r" b="b"/>
              <a:pathLst>
                <a:path w="193039" h="60960">
                  <a:moveTo>
                    <a:pt x="0" y="60706"/>
                  </a:moveTo>
                  <a:lnTo>
                    <a:pt x="56641" y="0"/>
                  </a:lnTo>
                  <a:lnTo>
                    <a:pt x="192785" y="0"/>
                  </a:lnTo>
                  <a:lnTo>
                    <a:pt x="136143" y="60706"/>
                  </a:lnTo>
                  <a:lnTo>
                    <a:pt x="0" y="60706"/>
                  </a:lnTo>
                  <a:close/>
                </a:path>
              </a:pathLst>
            </a:custGeom>
            <a:ln w="4380">
              <a:solidFill>
                <a:srgbClr val="1D7E66"/>
              </a:solidFill>
            </a:ln>
          </p:spPr>
          <p:txBody>
            <a:bodyPr wrap="square" lIns="0" tIns="0" rIns="0" bIns="0" rtlCol="0"/>
            <a:lstStyle/>
            <a:p>
              <a:endParaRPr/>
            </a:p>
          </p:txBody>
        </p:sp>
        <p:pic>
          <p:nvPicPr>
            <p:cNvPr id="92" name="object 92"/>
            <p:cNvPicPr/>
            <p:nvPr/>
          </p:nvPicPr>
          <p:blipFill>
            <a:blip r:embed="rId13" cstate="print"/>
            <a:stretch>
              <a:fillRect/>
            </a:stretch>
          </p:blipFill>
          <p:spPr>
            <a:xfrm>
              <a:off x="4937759" y="3840480"/>
              <a:ext cx="193039" cy="71119"/>
            </a:xfrm>
            <a:prstGeom prst="rect">
              <a:avLst/>
            </a:prstGeom>
          </p:spPr>
        </p:pic>
        <p:sp>
          <p:nvSpPr>
            <p:cNvPr id="93" name="object 93"/>
            <p:cNvSpPr/>
            <p:nvPr/>
          </p:nvSpPr>
          <p:spPr>
            <a:xfrm>
              <a:off x="5201919" y="3840480"/>
              <a:ext cx="193040" cy="60960"/>
            </a:xfrm>
            <a:custGeom>
              <a:avLst/>
              <a:gdLst/>
              <a:ahLst/>
              <a:cxnLst/>
              <a:rect l="l" t="t" r="r" b="b"/>
              <a:pathLst>
                <a:path w="193039" h="60960">
                  <a:moveTo>
                    <a:pt x="192785" y="0"/>
                  </a:moveTo>
                  <a:lnTo>
                    <a:pt x="56641" y="0"/>
                  </a:lnTo>
                  <a:lnTo>
                    <a:pt x="0" y="60706"/>
                  </a:lnTo>
                  <a:lnTo>
                    <a:pt x="136143" y="60706"/>
                  </a:lnTo>
                  <a:lnTo>
                    <a:pt x="192785" y="0"/>
                  </a:lnTo>
                  <a:close/>
                </a:path>
              </a:pathLst>
            </a:custGeom>
            <a:solidFill>
              <a:srgbClr val="E7E6E6"/>
            </a:solidFill>
          </p:spPr>
          <p:txBody>
            <a:bodyPr wrap="square" lIns="0" tIns="0" rIns="0" bIns="0" rtlCol="0"/>
            <a:lstStyle/>
            <a:p>
              <a:endParaRPr/>
            </a:p>
          </p:txBody>
        </p:sp>
        <p:sp>
          <p:nvSpPr>
            <p:cNvPr id="94" name="object 94"/>
            <p:cNvSpPr/>
            <p:nvPr/>
          </p:nvSpPr>
          <p:spPr>
            <a:xfrm>
              <a:off x="5207000" y="3845560"/>
              <a:ext cx="193040" cy="60960"/>
            </a:xfrm>
            <a:custGeom>
              <a:avLst/>
              <a:gdLst/>
              <a:ahLst/>
              <a:cxnLst/>
              <a:rect l="l" t="t" r="r" b="b"/>
              <a:pathLst>
                <a:path w="193039" h="60960">
                  <a:moveTo>
                    <a:pt x="0" y="60706"/>
                  </a:moveTo>
                  <a:lnTo>
                    <a:pt x="56641" y="0"/>
                  </a:lnTo>
                  <a:lnTo>
                    <a:pt x="192786" y="0"/>
                  </a:lnTo>
                  <a:lnTo>
                    <a:pt x="136144" y="60706"/>
                  </a:lnTo>
                  <a:lnTo>
                    <a:pt x="0" y="60706"/>
                  </a:lnTo>
                  <a:close/>
                </a:path>
              </a:pathLst>
            </a:custGeom>
            <a:ln w="4380">
              <a:solidFill>
                <a:srgbClr val="1D7E66"/>
              </a:solidFill>
            </a:ln>
          </p:spPr>
          <p:txBody>
            <a:bodyPr wrap="square" lIns="0" tIns="0" rIns="0" bIns="0" rtlCol="0"/>
            <a:lstStyle/>
            <a:p>
              <a:endParaRPr/>
            </a:p>
          </p:txBody>
        </p:sp>
      </p:grpSp>
      <p:sp>
        <p:nvSpPr>
          <p:cNvPr id="95" name="object 95"/>
          <p:cNvSpPr txBox="1"/>
          <p:nvPr/>
        </p:nvSpPr>
        <p:spPr>
          <a:xfrm>
            <a:off x="5441696" y="4745608"/>
            <a:ext cx="523875" cy="147320"/>
          </a:xfrm>
          <a:prstGeom prst="rect">
            <a:avLst/>
          </a:prstGeom>
        </p:spPr>
        <p:txBody>
          <a:bodyPr vert="horz" wrap="square" lIns="0" tIns="12700" rIns="0" bIns="0" rtlCol="0">
            <a:spAutoFit/>
          </a:bodyPr>
          <a:lstStyle/>
          <a:p>
            <a:pPr marL="12700">
              <a:lnSpc>
                <a:spcPct val="100000"/>
              </a:lnSpc>
              <a:spcBef>
                <a:spcPts val="100"/>
              </a:spcBef>
            </a:pPr>
            <a:r>
              <a:rPr sz="800" dirty="0">
                <a:latin typeface="Calibri"/>
                <a:cs typeface="Calibri"/>
              </a:rPr>
              <a:t>Input </a:t>
            </a:r>
            <a:r>
              <a:rPr sz="800" spc="-10" dirty="0">
                <a:latin typeface="Calibri"/>
                <a:cs typeface="Calibri"/>
              </a:rPr>
              <a:t>image</a:t>
            </a:r>
            <a:endParaRPr sz="800">
              <a:latin typeface="Calibri"/>
              <a:cs typeface="Calibri"/>
            </a:endParaRPr>
          </a:p>
        </p:txBody>
      </p:sp>
      <p:sp>
        <p:nvSpPr>
          <p:cNvPr id="96" name="object 96"/>
          <p:cNvSpPr txBox="1"/>
          <p:nvPr/>
        </p:nvSpPr>
        <p:spPr>
          <a:xfrm>
            <a:off x="5455030" y="3510279"/>
            <a:ext cx="909319" cy="160020"/>
          </a:xfrm>
          <a:prstGeom prst="rect">
            <a:avLst/>
          </a:prstGeom>
        </p:spPr>
        <p:txBody>
          <a:bodyPr vert="horz" wrap="square" lIns="0" tIns="16510" rIns="0" bIns="0" rtlCol="0">
            <a:spAutoFit/>
          </a:bodyPr>
          <a:lstStyle/>
          <a:p>
            <a:pPr marL="12700">
              <a:lnSpc>
                <a:spcPct val="100000"/>
              </a:lnSpc>
              <a:spcBef>
                <a:spcPts val="130"/>
              </a:spcBef>
            </a:pPr>
            <a:r>
              <a:rPr sz="800" spc="-15" dirty="0">
                <a:latin typeface="Calibri"/>
                <a:cs typeface="Calibri"/>
              </a:rPr>
              <a:t>Per-</a:t>
            </a:r>
            <a:r>
              <a:rPr sz="800" dirty="0">
                <a:latin typeface="Calibri"/>
                <a:cs typeface="Calibri"/>
              </a:rPr>
              <a:t>Region</a:t>
            </a:r>
            <a:r>
              <a:rPr sz="800" spc="55" dirty="0">
                <a:latin typeface="Calibri"/>
                <a:cs typeface="Calibri"/>
              </a:rPr>
              <a:t> </a:t>
            </a:r>
            <a:r>
              <a:rPr sz="850" spc="-10" dirty="0">
                <a:latin typeface="Calibri"/>
                <a:cs typeface="Calibri"/>
              </a:rPr>
              <a:t>Network</a:t>
            </a:r>
            <a:endParaRPr sz="850">
              <a:latin typeface="Calibri"/>
              <a:cs typeface="Calibri"/>
            </a:endParaRPr>
          </a:p>
        </p:txBody>
      </p:sp>
      <p:sp>
        <p:nvSpPr>
          <p:cNvPr id="97" name="object 97"/>
          <p:cNvSpPr txBox="1"/>
          <p:nvPr/>
        </p:nvSpPr>
        <p:spPr>
          <a:xfrm>
            <a:off x="5424551" y="3683729"/>
            <a:ext cx="939800" cy="370840"/>
          </a:xfrm>
          <a:prstGeom prst="rect">
            <a:avLst/>
          </a:prstGeom>
        </p:spPr>
        <p:txBody>
          <a:bodyPr vert="horz" wrap="square" lIns="0" tIns="62865" rIns="0" bIns="0" rtlCol="0">
            <a:spAutoFit/>
          </a:bodyPr>
          <a:lstStyle/>
          <a:p>
            <a:pPr marL="12700">
              <a:lnSpc>
                <a:spcPct val="100000"/>
              </a:lnSpc>
              <a:spcBef>
                <a:spcPts val="495"/>
              </a:spcBef>
            </a:pPr>
            <a:r>
              <a:rPr sz="800" spc="-10" dirty="0">
                <a:solidFill>
                  <a:srgbClr val="C8482C"/>
                </a:solidFill>
                <a:latin typeface="Calibri"/>
                <a:cs typeface="Calibri"/>
              </a:rPr>
              <a:t>Crop</a:t>
            </a:r>
            <a:r>
              <a:rPr sz="800" spc="-5" dirty="0">
                <a:solidFill>
                  <a:srgbClr val="C8482C"/>
                </a:solidFill>
                <a:latin typeface="Calibri"/>
                <a:cs typeface="Calibri"/>
              </a:rPr>
              <a:t> </a:t>
            </a:r>
            <a:r>
              <a:rPr sz="800" dirty="0">
                <a:solidFill>
                  <a:srgbClr val="C8482C"/>
                </a:solidFill>
                <a:latin typeface="Calibri"/>
                <a:cs typeface="Calibri"/>
              </a:rPr>
              <a:t>+</a:t>
            </a:r>
            <a:r>
              <a:rPr sz="800" spc="20" dirty="0">
                <a:solidFill>
                  <a:srgbClr val="C8482C"/>
                </a:solidFill>
                <a:latin typeface="Calibri"/>
                <a:cs typeface="Calibri"/>
              </a:rPr>
              <a:t> </a:t>
            </a:r>
            <a:r>
              <a:rPr sz="800" dirty="0">
                <a:solidFill>
                  <a:srgbClr val="C8482C"/>
                </a:solidFill>
                <a:latin typeface="Calibri"/>
                <a:cs typeface="Calibri"/>
              </a:rPr>
              <a:t>Resize</a:t>
            </a:r>
            <a:r>
              <a:rPr sz="800" spc="25" dirty="0">
                <a:solidFill>
                  <a:srgbClr val="C8482C"/>
                </a:solidFill>
                <a:latin typeface="Calibri"/>
                <a:cs typeface="Calibri"/>
              </a:rPr>
              <a:t> </a:t>
            </a:r>
            <a:r>
              <a:rPr sz="800" spc="-10" dirty="0">
                <a:solidFill>
                  <a:srgbClr val="C8482C"/>
                </a:solidFill>
                <a:latin typeface="Calibri"/>
                <a:cs typeface="Calibri"/>
              </a:rPr>
              <a:t>features</a:t>
            </a:r>
            <a:endParaRPr sz="800">
              <a:latin typeface="Calibri"/>
              <a:cs typeface="Calibri"/>
            </a:endParaRPr>
          </a:p>
          <a:p>
            <a:pPr marL="42545">
              <a:lnSpc>
                <a:spcPct val="100000"/>
              </a:lnSpc>
              <a:spcBef>
                <a:spcPts val="400"/>
              </a:spcBef>
            </a:pPr>
            <a:r>
              <a:rPr sz="800" dirty="0">
                <a:latin typeface="Calibri"/>
                <a:cs typeface="Calibri"/>
              </a:rPr>
              <a:t>Image</a:t>
            </a:r>
            <a:r>
              <a:rPr sz="800" spc="35" dirty="0">
                <a:latin typeface="Calibri"/>
                <a:cs typeface="Calibri"/>
              </a:rPr>
              <a:t> </a:t>
            </a:r>
            <a:r>
              <a:rPr sz="800" spc="-10" dirty="0">
                <a:latin typeface="Calibri"/>
                <a:cs typeface="Calibri"/>
              </a:rPr>
              <a:t>features</a:t>
            </a:r>
            <a:endParaRPr sz="800">
              <a:latin typeface="Calibri"/>
              <a:cs typeface="Calibri"/>
            </a:endParaRPr>
          </a:p>
        </p:txBody>
      </p:sp>
      <p:sp>
        <p:nvSpPr>
          <p:cNvPr id="98" name="object 98"/>
          <p:cNvSpPr txBox="1"/>
          <p:nvPr/>
        </p:nvSpPr>
        <p:spPr>
          <a:xfrm>
            <a:off x="5485510" y="4099877"/>
            <a:ext cx="803275" cy="292735"/>
          </a:xfrm>
          <a:prstGeom prst="rect">
            <a:avLst/>
          </a:prstGeom>
        </p:spPr>
        <p:txBody>
          <a:bodyPr vert="horz" wrap="square" lIns="0" tIns="13970" rIns="0" bIns="0" rtlCol="0">
            <a:spAutoFit/>
          </a:bodyPr>
          <a:lstStyle/>
          <a:p>
            <a:pPr marL="12700" marR="5080">
              <a:lnSpc>
                <a:spcPct val="102299"/>
              </a:lnSpc>
              <a:spcBef>
                <a:spcPts val="110"/>
              </a:spcBef>
            </a:pPr>
            <a:r>
              <a:rPr sz="850" dirty="0">
                <a:latin typeface="Calibri"/>
                <a:cs typeface="Calibri"/>
              </a:rPr>
              <a:t>Runwhole</a:t>
            </a:r>
            <a:r>
              <a:rPr sz="850" spc="280" dirty="0">
                <a:latin typeface="Calibri"/>
                <a:cs typeface="Calibri"/>
              </a:rPr>
              <a:t> </a:t>
            </a:r>
            <a:r>
              <a:rPr sz="850" spc="-10" dirty="0">
                <a:latin typeface="Calibri"/>
                <a:cs typeface="Calibri"/>
              </a:rPr>
              <a:t>image</a:t>
            </a:r>
            <a:r>
              <a:rPr sz="850" spc="500" dirty="0">
                <a:latin typeface="Calibri"/>
                <a:cs typeface="Calibri"/>
              </a:rPr>
              <a:t> </a:t>
            </a:r>
            <a:r>
              <a:rPr sz="850" dirty="0">
                <a:latin typeface="Calibri"/>
                <a:cs typeface="Calibri"/>
              </a:rPr>
              <a:t>through</a:t>
            </a:r>
            <a:r>
              <a:rPr sz="850" spc="110" dirty="0">
                <a:latin typeface="Calibri"/>
                <a:cs typeface="Calibri"/>
              </a:rPr>
              <a:t> </a:t>
            </a:r>
            <a:r>
              <a:rPr sz="800" spc="-10" dirty="0">
                <a:latin typeface="Calibri"/>
                <a:cs typeface="Calibri"/>
              </a:rPr>
              <a:t>ConvNet</a:t>
            </a:r>
            <a:endParaRPr sz="800">
              <a:latin typeface="Calibri"/>
              <a:cs typeface="Calibri"/>
            </a:endParaRPr>
          </a:p>
        </p:txBody>
      </p:sp>
      <p:sp>
        <p:nvSpPr>
          <p:cNvPr id="99" name="object 99"/>
          <p:cNvSpPr txBox="1"/>
          <p:nvPr/>
        </p:nvSpPr>
        <p:spPr>
          <a:xfrm>
            <a:off x="3803015" y="4094320"/>
            <a:ext cx="610235" cy="544195"/>
          </a:xfrm>
          <a:prstGeom prst="rect">
            <a:avLst/>
          </a:prstGeom>
        </p:spPr>
        <p:txBody>
          <a:bodyPr vert="horz" wrap="square" lIns="0" tIns="15240" rIns="0" bIns="0" rtlCol="0">
            <a:spAutoFit/>
          </a:bodyPr>
          <a:lstStyle/>
          <a:p>
            <a:pPr marL="12700" marR="5080">
              <a:lnSpc>
                <a:spcPct val="105700"/>
              </a:lnSpc>
              <a:spcBef>
                <a:spcPts val="120"/>
              </a:spcBef>
            </a:pPr>
            <a:r>
              <a:rPr sz="800" spc="-10" dirty="0">
                <a:latin typeface="Calibri"/>
                <a:cs typeface="Calibri"/>
              </a:rPr>
              <a:t>“Backbone”</a:t>
            </a:r>
            <a:r>
              <a:rPr sz="800" spc="500" dirty="0">
                <a:latin typeface="Calibri"/>
                <a:cs typeface="Calibri"/>
              </a:rPr>
              <a:t> </a:t>
            </a:r>
            <a:r>
              <a:rPr sz="800" spc="-10" dirty="0">
                <a:latin typeface="Calibri"/>
                <a:cs typeface="Calibri"/>
              </a:rPr>
              <a:t>network:</a:t>
            </a:r>
            <a:r>
              <a:rPr sz="800" spc="500" dirty="0">
                <a:latin typeface="Calibri"/>
                <a:cs typeface="Calibri"/>
              </a:rPr>
              <a:t> </a:t>
            </a:r>
            <a:r>
              <a:rPr sz="800" spc="-10" dirty="0">
                <a:latin typeface="Calibri"/>
                <a:cs typeface="Calibri"/>
              </a:rPr>
              <a:t>AlexNet,</a:t>
            </a:r>
            <a:r>
              <a:rPr sz="800" spc="70" dirty="0">
                <a:latin typeface="Calibri"/>
                <a:cs typeface="Calibri"/>
              </a:rPr>
              <a:t> </a:t>
            </a:r>
            <a:r>
              <a:rPr sz="800" spc="-20" dirty="0">
                <a:latin typeface="Calibri"/>
                <a:cs typeface="Calibri"/>
              </a:rPr>
              <a:t>VGG,</a:t>
            </a:r>
            <a:r>
              <a:rPr sz="800" spc="500" dirty="0">
                <a:latin typeface="Calibri"/>
                <a:cs typeface="Calibri"/>
              </a:rPr>
              <a:t> </a:t>
            </a:r>
            <a:r>
              <a:rPr sz="800" spc="-10" dirty="0">
                <a:latin typeface="Calibri"/>
                <a:cs typeface="Calibri"/>
              </a:rPr>
              <a:t>ResNet,</a:t>
            </a:r>
            <a:r>
              <a:rPr sz="800" spc="70" dirty="0">
                <a:latin typeface="Calibri"/>
                <a:cs typeface="Calibri"/>
              </a:rPr>
              <a:t> </a:t>
            </a:r>
            <a:r>
              <a:rPr sz="800" spc="-25" dirty="0">
                <a:latin typeface="Calibri"/>
                <a:cs typeface="Calibri"/>
              </a:rPr>
              <a:t>etc</a:t>
            </a:r>
            <a:endParaRPr sz="800">
              <a:latin typeface="Calibri"/>
              <a:cs typeface="Calibri"/>
            </a:endParaRPr>
          </a:p>
        </p:txBody>
      </p:sp>
      <p:pic>
        <p:nvPicPr>
          <p:cNvPr id="100" name="object 100"/>
          <p:cNvPicPr/>
          <p:nvPr/>
        </p:nvPicPr>
        <p:blipFill>
          <a:blip r:embed="rId14" cstate="print"/>
          <a:stretch>
            <a:fillRect/>
          </a:stretch>
        </p:blipFill>
        <p:spPr>
          <a:xfrm>
            <a:off x="4693920" y="3525520"/>
            <a:ext cx="179482" cy="230790"/>
          </a:xfrm>
          <a:prstGeom prst="rect">
            <a:avLst/>
          </a:prstGeom>
        </p:spPr>
      </p:pic>
      <p:sp>
        <p:nvSpPr>
          <p:cNvPr id="101" name="object 101"/>
          <p:cNvSpPr txBox="1"/>
          <p:nvPr/>
        </p:nvSpPr>
        <p:spPr>
          <a:xfrm>
            <a:off x="3816096" y="3462875"/>
            <a:ext cx="926465" cy="543560"/>
          </a:xfrm>
          <a:prstGeom prst="rect">
            <a:avLst/>
          </a:prstGeom>
        </p:spPr>
        <p:txBody>
          <a:bodyPr vert="horz" wrap="square" lIns="0" tIns="17145" rIns="0" bIns="0" rtlCol="0">
            <a:spAutoFit/>
          </a:bodyPr>
          <a:lstStyle/>
          <a:p>
            <a:pPr marL="12700" marR="262255">
              <a:lnSpc>
                <a:spcPct val="104299"/>
              </a:lnSpc>
              <a:spcBef>
                <a:spcPts val="135"/>
              </a:spcBef>
            </a:pPr>
            <a:r>
              <a:rPr sz="800" dirty="0">
                <a:latin typeface="Calibri"/>
                <a:cs typeface="Calibri"/>
              </a:rPr>
              <a:t>Regions</a:t>
            </a:r>
            <a:r>
              <a:rPr sz="800" spc="55" dirty="0">
                <a:latin typeface="Calibri"/>
                <a:cs typeface="Calibri"/>
              </a:rPr>
              <a:t> </a:t>
            </a:r>
            <a:r>
              <a:rPr sz="800" spc="-25" dirty="0">
                <a:latin typeface="Calibri"/>
                <a:cs typeface="Calibri"/>
              </a:rPr>
              <a:t>of</a:t>
            </a:r>
            <a:r>
              <a:rPr sz="800" spc="500" dirty="0">
                <a:latin typeface="Calibri"/>
                <a:cs typeface="Calibri"/>
              </a:rPr>
              <a:t> </a:t>
            </a:r>
            <a:r>
              <a:rPr sz="800" dirty="0">
                <a:latin typeface="Calibri"/>
                <a:cs typeface="Calibri"/>
              </a:rPr>
              <a:t>Interest</a:t>
            </a:r>
            <a:r>
              <a:rPr sz="800" spc="-40" dirty="0">
                <a:latin typeface="Calibri"/>
                <a:cs typeface="Calibri"/>
              </a:rPr>
              <a:t> </a:t>
            </a:r>
            <a:r>
              <a:rPr sz="800" spc="-10" dirty="0">
                <a:latin typeface="Calibri"/>
                <a:cs typeface="Calibri"/>
              </a:rPr>
              <a:t>(RoIs)</a:t>
            </a:r>
            <a:r>
              <a:rPr sz="800" spc="500" dirty="0">
                <a:latin typeface="Calibri"/>
                <a:cs typeface="Calibri"/>
              </a:rPr>
              <a:t> </a:t>
            </a:r>
            <a:r>
              <a:rPr sz="800" dirty="0">
                <a:latin typeface="Calibri"/>
                <a:cs typeface="Calibri"/>
              </a:rPr>
              <a:t>from</a:t>
            </a:r>
            <a:r>
              <a:rPr sz="800" spc="15" dirty="0">
                <a:latin typeface="Calibri"/>
                <a:cs typeface="Calibri"/>
              </a:rPr>
              <a:t> </a:t>
            </a:r>
            <a:r>
              <a:rPr sz="800" dirty="0">
                <a:latin typeface="Calibri"/>
                <a:cs typeface="Calibri"/>
              </a:rPr>
              <a:t>a</a:t>
            </a:r>
            <a:r>
              <a:rPr sz="800" spc="-30" dirty="0">
                <a:latin typeface="Calibri"/>
                <a:cs typeface="Calibri"/>
              </a:rPr>
              <a:t> </a:t>
            </a:r>
            <a:r>
              <a:rPr sz="800" spc="-25" dirty="0">
                <a:latin typeface="Calibri"/>
                <a:cs typeface="Calibri"/>
              </a:rPr>
              <a:t>proposal</a:t>
            </a:r>
            <a:endParaRPr sz="800">
              <a:latin typeface="Calibri"/>
              <a:cs typeface="Calibri"/>
            </a:endParaRPr>
          </a:p>
          <a:p>
            <a:pPr marL="12700">
              <a:lnSpc>
                <a:spcPct val="100000"/>
              </a:lnSpc>
              <a:spcBef>
                <a:spcPts val="80"/>
              </a:spcBef>
              <a:tabLst>
                <a:tab pos="527050" algn="l"/>
                <a:tab pos="913130" algn="l"/>
              </a:tabLst>
            </a:pPr>
            <a:r>
              <a:rPr sz="800" spc="-10" dirty="0">
                <a:latin typeface="Calibri"/>
                <a:cs typeface="Calibri"/>
              </a:rPr>
              <a:t>method</a:t>
            </a:r>
            <a:r>
              <a:rPr sz="800" dirty="0">
                <a:latin typeface="Calibri"/>
                <a:cs typeface="Calibri"/>
              </a:rPr>
              <a:t>	</a:t>
            </a:r>
            <a:r>
              <a:rPr sz="800" u="heavy" dirty="0">
                <a:uFill>
                  <a:solidFill>
                    <a:srgbClr val="C8482C"/>
                  </a:solidFill>
                </a:uFill>
                <a:latin typeface="Calibri"/>
                <a:cs typeface="Calibri"/>
              </a:rPr>
              <a:t>	</a:t>
            </a:r>
            <a:endParaRPr sz="800">
              <a:latin typeface="Calibri"/>
              <a:cs typeface="Calibri"/>
            </a:endParaRPr>
          </a:p>
        </p:txBody>
      </p:sp>
      <p:sp>
        <p:nvSpPr>
          <p:cNvPr id="102" name="object 102"/>
          <p:cNvSpPr/>
          <p:nvPr/>
        </p:nvSpPr>
        <p:spPr>
          <a:xfrm>
            <a:off x="4831079" y="3571240"/>
            <a:ext cx="0" cy="182880"/>
          </a:xfrm>
          <a:custGeom>
            <a:avLst/>
            <a:gdLst/>
            <a:ahLst/>
            <a:cxnLst/>
            <a:rect l="l" t="t" r="r" b="b"/>
            <a:pathLst>
              <a:path h="182879">
                <a:moveTo>
                  <a:pt x="0" y="0"/>
                </a:moveTo>
                <a:lnTo>
                  <a:pt x="0" y="182499"/>
                </a:lnTo>
              </a:path>
            </a:pathLst>
          </a:custGeom>
          <a:ln w="4380">
            <a:solidFill>
              <a:srgbClr val="1D7E66"/>
            </a:solidFill>
          </a:ln>
        </p:spPr>
        <p:txBody>
          <a:bodyPr wrap="square" lIns="0" tIns="0" rIns="0" bIns="0" rtlCol="0"/>
          <a:lstStyle/>
          <a:p>
            <a:endParaRPr/>
          </a:p>
        </p:txBody>
      </p:sp>
      <p:sp>
        <p:nvSpPr>
          <p:cNvPr id="103" name="object 103"/>
          <p:cNvSpPr txBox="1"/>
          <p:nvPr/>
        </p:nvSpPr>
        <p:spPr>
          <a:xfrm>
            <a:off x="4699253" y="3579306"/>
            <a:ext cx="96520" cy="163195"/>
          </a:xfrm>
          <a:prstGeom prst="rect">
            <a:avLst/>
          </a:prstGeom>
        </p:spPr>
        <p:txBody>
          <a:bodyPr vert="vert270" wrap="square" lIns="0" tIns="0" rIns="0" bIns="0" rtlCol="0">
            <a:spAutoFit/>
          </a:bodyPr>
          <a:lstStyle/>
          <a:p>
            <a:pPr marL="12700">
              <a:lnSpc>
                <a:spcPts val="630"/>
              </a:lnSpc>
            </a:pPr>
            <a:r>
              <a:rPr sz="550" spc="-25" dirty="0">
                <a:latin typeface="Calibri"/>
                <a:cs typeface="Calibri"/>
              </a:rPr>
              <a:t>CNN</a:t>
            </a:r>
            <a:endParaRPr sz="550">
              <a:latin typeface="Calibri"/>
              <a:cs typeface="Calibri"/>
            </a:endParaRPr>
          </a:p>
        </p:txBody>
      </p:sp>
      <p:grpSp>
        <p:nvGrpSpPr>
          <p:cNvPr id="104" name="object 104"/>
          <p:cNvGrpSpPr/>
          <p:nvPr/>
        </p:nvGrpSpPr>
        <p:grpSpPr>
          <a:xfrm>
            <a:off x="4947920" y="3525520"/>
            <a:ext cx="180340" cy="231140"/>
            <a:chOff x="4947920" y="3525520"/>
            <a:chExt cx="180340" cy="231140"/>
          </a:xfrm>
        </p:grpSpPr>
        <p:sp>
          <p:nvSpPr>
            <p:cNvPr id="105" name="object 105"/>
            <p:cNvSpPr/>
            <p:nvPr/>
          </p:nvSpPr>
          <p:spPr>
            <a:xfrm>
              <a:off x="5080000" y="3525520"/>
              <a:ext cx="40640" cy="223520"/>
            </a:xfrm>
            <a:custGeom>
              <a:avLst/>
              <a:gdLst/>
              <a:ahLst/>
              <a:cxnLst/>
              <a:rect l="l" t="t" r="r" b="b"/>
              <a:pathLst>
                <a:path w="40639" h="223520">
                  <a:moveTo>
                    <a:pt x="40639" y="0"/>
                  </a:moveTo>
                  <a:lnTo>
                    <a:pt x="0" y="37464"/>
                  </a:lnTo>
                  <a:lnTo>
                    <a:pt x="0" y="223519"/>
                  </a:lnTo>
                  <a:lnTo>
                    <a:pt x="40639" y="186054"/>
                  </a:lnTo>
                  <a:lnTo>
                    <a:pt x="40639" y="0"/>
                  </a:lnTo>
                  <a:close/>
                </a:path>
              </a:pathLst>
            </a:custGeom>
            <a:solidFill>
              <a:srgbClr val="CDCDCD">
                <a:alpha val="92939"/>
              </a:srgbClr>
            </a:solidFill>
          </p:spPr>
          <p:txBody>
            <a:bodyPr wrap="square" lIns="0" tIns="0" rIns="0" bIns="0" rtlCol="0"/>
            <a:lstStyle/>
            <a:p>
              <a:endParaRPr/>
            </a:p>
          </p:txBody>
        </p:sp>
        <p:sp>
          <p:nvSpPr>
            <p:cNvPr id="106" name="object 106"/>
            <p:cNvSpPr/>
            <p:nvPr/>
          </p:nvSpPr>
          <p:spPr>
            <a:xfrm>
              <a:off x="4947920" y="3525520"/>
              <a:ext cx="172720" cy="40640"/>
            </a:xfrm>
            <a:custGeom>
              <a:avLst/>
              <a:gdLst/>
              <a:ahLst/>
              <a:cxnLst/>
              <a:rect l="l" t="t" r="r" b="b"/>
              <a:pathLst>
                <a:path w="172720" h="40639">
                  <a:moveTo>
                    <a:pt x="172719" y="0"/>
                  </a:moveTo>
                  <a:lnTo>
                    <a:pt x="36956" y="0"/>
                  </a:lnTo>
                  <a:lnTo>
                    <a:pt x="0" y="40639"/>
                  </a:lnTo>
                  <a:lnTo>
                    <a:pt x="135762" y="40639"/>
                  </a:lnTo>
                  <a:lnTo>
                    <a:pt x="172719" y="0"/>
                  </a:lnTo>
                  <a:close/>
                </a:path>
              </a:pathLst>
            </a:custGeom>
            <a:solidFill>
              <a:srgbClr val="FFFFFF">
                <a:alpha val="92939"/>
              </a:srgbClr>
            </a:solidFill>
          </p:spPr>
          <p:txBody>
            <a:bodyPr wrap="square" lIns="0" tIns="0" rIns="0" bIns="0" rtlCol="0"/>
            <a:lstStyle/>
            <a:p>
              <a:endParaRPr/>
            </a:p>
          </p:txBody>
        </p:sp>
        <p:sp>
          <p:nvSpPr>
            <p:cNvPr id="107" name="object 107"/>
            <p:cNvSpPr/>
            <p:nvPr/>
          </p:nvSpPr>
          <p:spPr>
            <a:xfrm>
              <a:off x="4953000" y="3530600"/>
              <a:ext cx="172720" cy="223520"/>
            </a:xfrm>
            <a:custGeom>
              <a:avLst/>
              <a:gdLst/>
              <a:ahLst/>
              <a:cxnLst/>
              <a:rect l="l" t="t" r="r" b="b"/>
              <a:pathLst>
                <a:path w="172720" h="223520">
                  <a:moveTo>
                    <a:pt x="0" y="37464"/>
                  </a:moveTo>
                  <a:lnTo>
                    <a:pt x="36957" y="0"/>
                  </a:lnTo>
                  <a:lnTo>
                    <a:pt x="172720" y="0"/>
                  </a:lnTo>
                  <a:lnTo>
                    <a:pt x="172720" y="186055"/>
                  </a:lnTo>
                  <a:lnTo>
                    <a:pt x="135762" y="223519"/>
                  </a:lnTo>
                  <a:lnTo>
                    <a:pt x="0" y="223519"/>
                  </a:lnTo>
                  <a:lnTo>
                    <a:pt x="0" y="37464"/>
                  </a:lnTo>
                  <a:close/>
                </a:path>
                <a:path w="172720" h="223520">
                  <a:moveTo>
                    <a:pt x="0" y="37464"/>
                  </a:moveTo>
                  <a:lnTo>
                    <a:pt x="135762" y="37464"/>
                  </a:lnTo>
                  <a:lnTo>
                    <a:pt x="172720" y="0"/>
                  </a:lnTo>
                </a:path>
              </a:pathLst>
            </a:custGeom>
            <a:ln w="4380">
              <a:solidFill>
                <a:srgbClr val="1D7E66"/>
              </a:solidFill>
            </a:ln>
          </p:spPr>
          <p:txBody>
            <a:bodyPr wrap="square" lIns="0" tIns="0" rIns="0" bIns="0" rtlCol="0"/>
            <a:lstStyle/>
            <a:p>
              <a:endParaRPr/>
            </a:p>
          </p:txBody>
        </p:sp>
      </p:grpSp>
      <p:sp>
        <p:nvSpPr>
          <p:cNvPr id="108" name="object 108"/>
          <p:cNvSpPr/>
          <p:nvPr/>
        </p:nvSpPr>
        <p:spPr>
          <a:xfrm>
            <a:off x="5085079" y="3571240"/>
            <a:ext cx="0" cy="182880"/>
          </a:xfrm>
          <a:custGeom>
            <a:avLst/>
            <a:gdLst/>
            <a:ahLst/>
            <a:cxnLst/>
            <a:rect l="l" t="t" r="r" b="b"/>
            <a:pathLst>
              <a:path h="182879">
                <a:moveTo>
                  <a:pt x="0" y="0"/>
                </a:moveTo>
                <a:lnTo>
                  <a:pt x="0" y="182880"/>
                </a:lnTo>
              </a:path>
            </a:pathLst>
          </a:custGeom>
          <a:ln w="4380">
            <a:solidFill>
              <a:srgbClr val="1D7E66"/>
            </a:solidFill>
          </a:ln>
        </p:spPr>
        <p:txBody>
          <a:bodyPr wrap="square" lIns="0" tIns="0" rIns="0" bIns="0" rtlCol="0"/>
          <a:lstStyle/>
          <a:p>
            <a:endParaRPr/>
          </a:p>
        </p:txBody>
      </p:sp>
      <p:sp>
        <p:nvSpPr>
          <p:cNvPr id="109" name="object 109"/>
          <p:cNvSpPr txBox="1"/>
          <p:nvPr/>
        </p:nvSpPr>
        <p:spPr>
          <a:xfrm>
            <a:off x="4955556" y="3579482"/>
            <a:ext cx="97155" cy="163195"/>
          </a:xfrm>
          <a:prstGeom prst="rect">
            <a:avLst/>
          </a:prstGeom>
        </p:spPr>
        <p:txBody>
          <a:bodyPr vert="vert270" wrap="square" lIns="0" tIns="0" rIns="0" bIns="0" rtlCol="0">
            <a:spAutoFit/>
          </a:bodyPr>
          <a:lstStyle/>
          <a:p>
            <a:pPr marL="12700">
              <a:lnSpc>
                <a:spcPts val="630"/>
              </a:lnSpc>
            </a:pPr>
            <a:r>
              <a:rPr sz="550" spc="-25" dirty="0">
                <a:latin typeface="Calibri"/>
                <a:cs typeface="Calibri"/>
              </a:rPr>
              <a:t>CNN</a:t>
            </a:r>
            <a:endParaRPr sz="550">
              <a:latin typeface="Calibri"/>
              <a:cs typeface="Calibri"/>
            </a:endParaRPr>
          </a:p>
        </p:txBody>
      </p:sp>
      <p:grpSp>
        <p:nvGrpSpPr>
          <p:cNvPr id="110" name="object 110"/>
          <p:cNvGrpSpPr/>
          <p:nvPr/>
        </p:nvGrpSpPr>
        <p:grpSpPr>
          <a:xfrm>
            <a:off x="5212079" y="3525520"/>
            <a:ext cx="180340" cy="231140"/>
            <a:chOff x="5212079" y="3525520"/>
            <a:chExt cx="180340" cy="231140"/>
          </a:xfrm>
        </p:grpSpPr>
        <p:sp>
          <p:nvSpPr>
            <p:cNvPr id="111" name="object 111"/>
            <p:cNvSpPr/>
            <p:nvPr/>
          </p:nvSpPr>
          <p:spPr>
            <a:xfrm>
              <a:off x="5344159" y="3525520"/>
              <a:ext cx="40640" cy="223520"/>
            </a:xfrm>
            <a:custGeom>
              <a:avLst/>
              <a:gdLst/>
              <a:ahLst/>
              <a:cxnLst/>
              <a:rect l="l" t="t" r="r" b="b"/>
              <a:pathLst>
                <a:path w="40639" h="223520">
                  <a:moveTo>
                    <a:pt x="40639" y="0"/>
                  </a:moveTo>
                  <a:lnTo>
                    <a:pt x="0" y="37464"/>
                  </a:lnTo>
                  <a:lnTo>
                    <a:pt x="0" y="223519"/>
                  </a:lnTo>
                  <a:lnTo>
                    <a:pt x="40639" y="186054"/>
                  </a:lnTo>
                  <a:lnTo>
                    <a:pt x="40639" y="0"/>
                  </a:lnTo>
                  <a:close/>
                </a:path>
              </a:pathLst>
            </a:custGeom>
            <a:solidFill>
              <a:srgbClr val="CDCDCD">
                <a:alpha val="92939"/>
              </a:srgbClr>
            </a:solidFill>
          </p:spPr>
          <p:txBody>
            <a:bodyPr wrap="square" lIns="0" tIns="0" rIns="0" bIns="0" rtlCol="0"/>
            <a:lstStyle/>
            <a:p>
              <a:endParaRPr/>
            </a:p>
          </p:txBody>
        </p:sp>
        <p:sp>
          <p:nvSpPr>
            <p:cNvPr id="112" name="object 112"/>
            <p:cNvSpPr/>
            <p:nvPr/>
          </p:nvSpPr>
          <p:spPr>
            <a:xfrm>
              <a:off x="5212079" y="3525520"/>
              <a:ext cx="172720" cy="40640"/>
            </a:xfrm>
            <a:custGeom>
              <a:avLst/>
              <a:gdLst/>
              <a:ahLst/>
              <a:cxnLst/>
              <a:rect l="l" t="t" r="r" b="b"/>
              <a:pathLst>
                <a:path w="172720" h="40639">
                  <a:moveTo>
                    <a:pt x="172720" y="0"/>
                  </a:moveTo>
                  <a:lnTo>
                    <a:pt x="36957" y="0"/>
                  </a:lnTo>
                  <a:lnTo>
                    <a:pt x="0" y="40639"/>
                  </a:lnTo>
                  <a:lnTo>
                    <a:pt x="135762" y="40639"/>
                  </a:lnTo>
                  <a:lnTo>
                    <a:pt x="172720" y="0"/>
                  </a:lnTo>
                  <a:close/>
                </a:path>
              </a:pathLst>
            </a:custGeom>
            <a:solidFill>
              <a:srgbClr val="FFFFFF">
                <a:alpha val="92939"/>
              </a:srgbClr>
            </a:solidFill>
          </p:spPr>
          <p:txBody>
            <a:bodyPr wrap="square" lIns="0" tIns="0" rIns="0" bIns="0" rtlCol="0"/>
            <a:lstStyle/>
            <a:p>
              <a:endParaRPr/>
            </a:p>
          </p:txBody>
        </p:sp>
        <p:sp>
          <p:nvSpPr>
            <p:cNvPr id="113" name="object 113"/>
            <p:cNvSpPr/>
            <p:nvPr/>
          </p:nvSpPr>
          <p:spPr>
            <a:xfrm>
              <a:off x="5217159" y="3530600"/>
              <a:ext cx="172720" cy="223520"/>
            </a:xfrm>
            <a:custGeom>
              <a:avLst/>
              <a:gdLst/>
              <a:ahLst/>
              <a:cxnLst/>
              <a:rect l="l" t="t" r="r" b="b"/>
              <a:pathLst>
                <a:path w="172720" h="223520">
                  <a:moveTo>
                    <a:pt x="0" y="37464"/>
                  </a:moveTo>
                  <a:lnTo>
                    <a:pt x="36956" y="0"/>
                  </a:lnTo>
                  <a:lnTo>
                    <a:pt x="172719" y="0"/>
                  </a:lnTo>
                  <a:lnTo>
                    <a:pt x="172719" y="186055"/>
                  </a:lnTo>
                  <a:lnTo>
                    <a:pt x="135762" y="223519"/>
                  </a:lnTo>
                  <a:lnTo>
                    <a:pt x="0" y="223519"/>
                  </a:lnTo>
                  <a:lnTo>
                    <a:pt x="0" y="37464"/>
                  </a:lnTo>
                  <a:close/>
                </a:path>
                <a:path w="172720" h="223520">
                  <a:moveTo>
                    <a:pt x="0" y="37464"/>
                  </a:moveTo>
                  <a:lnTo>
                    <a:pt x="135762" y="37464"/>
                  </a:lnTo>
                  <a:lnTo>
                    <a:pt x="172719" y="0"/>
                  </a:lnTo>
                </a:path>
                <a:path w="172720" h="223520">
                  <a:moveTo>
                    <a:pt x="135762" y="37464"/>
                  </a:moveTo>
                  <a:lnTo>
                    <a:pt x="135762" y="223519"/>
                  </a:lnTo>
                </a:path>
              </a:pathLst>
            </a:custGeom>
            <a:ln w="4380">
              <a:solidFill>
                <a:srgbClr val="1D7E66"/>
              </a:solidFill>
            </a:ln>
          </p:spPr>
          <p:txBody>
            <a:bodyPr wrap="square" lIns="0" tIns="0" rIns="0" bIns="0" rtlCol="0"/>
            <a:lstStyle/>
            <a:p>
              <a:endParaRPr/>
            </a:p>
          </p:txBody>
        </p:sp>
      </p:grpSp>
      <p:sp>
        <p:nvSpPr>
          <p:cNvPr id="114" name="object 114"/>
          <p:cNvSpPr txBox="1"/>
          <p:nvPr/>
        </p:nvSpPr>
        <p:spPr>
          <a:xfrm>
            <a:off x="5218572" y="3579101"/>
            <a:ext cx="97155" cy="163195"/>
          </a:xfrm>
          <a:prstGeom prst="rect">
            <a:avLst/>
          </a:prstGeom>
        </p:spPr>
        <p:txBody>
          <a:bodyPr vert="vert270" wrap="square" lIns="0" tIns="0" rIns="0" bIns="0" rtlCol="0">
            <a:spAutoFit/>
          </a:bodyPr>
          <a:lstStyle/>
          <a:p>
            <a:pPr marL="12700">
              <a:lnSpc>
                <a:spcPts val="630"/>
              </a:lnSpc>
            </a:pPr>
            <a:r>
              <a:rPr sz="550" spc="-25" dirty="0">
                <a:latin typeface="Calibri"/>
                <a:cs typeface="Calibri"/>
              </a:rPr>
              <a:t>CNN</a:t>
            </a:r>
            <a:endParaRPr sz="550">
              <a:latin typeface="Calibri"/>
              <a:cs typeface="Calibri"/>
            </a:endParaRPr>
          </a:p>
        </p:txBody>
      </p:sp>
      <p:grpSp>
        <p:nvGrpSpPr>
          <p:cNvPr id="115" name="object 115"/>
          <p:cNvGrpSpPr/>
          <p:nvPr/>
        </p:nvGrpSpPr>
        <p:grpSpPr>
          <a:xfrm>
            <a:off x="4724400" y="3413759"/>
            <a:ext cx="606425" cy="464820"/>
            <a:chOff x="4724400" y="3413759"/>
            <a:chExt cx="606425" cy="464820"/>
          </a:xfrm>
        </p:grpSpPr>
        <p:sp>
          <p:nvSpPr>
            <p:cNvPr id="116" name="object 116"/>
            <p:cNvSpPr/>
            <p:nvPr/>
          </p:nvSpPr>
          <p:spPr>
            <a:xfrm>
              <a:off x="4724400" y="3759199"/>
              <a:ext cx="81280" cy="111760"/>
            </a:xfrm>
            <a:custGeom>
              <a:avLst/>
              <a:gdLst/>
              <a:ahLst/>
              <a:cxnLst/>
              <a:rect l="l" t="t" r="r" b="b"/>
              <a:pathLst>
                <a:path w="81279" h="111760">
                  <a:moveTo>
                    <a:pt x="40386" y="0"/>
                  </a:moveTo>
                  <a:lnTo>
                    <a:pt x="0" y="44195"/>
                  </a:lnTo>
                  <a:lnTo>
                    <a:pt x="20192" y="44195"/>
                  </a:lnTo>
                  <a:lnTo>
                    <a:pt x="20192" y="111506"/>
                  </a:lnTo>
                  <a:lnTo>
                    <a:pt x="60578" y="111506"/>
                  </a:lnTo>
                  <a:lnTo>
                    <a:pt x="60578" y="44195"/>
                  </a:lnTo>
                  <a:lnTo>
                    <a:pt x="80772" y="44195"/>
                  </a:lnTo>
                  <a:lnTo>
                    <a:pt x="40386" y="0"/>
                  </a:lnTo>
                  <a:close/>
                </a:path>
              </a:pathLst>
            </a:custGeom>
            <a:solidFill>
              <a:srgbClr val="29AE8B"/>
            </a:solidFill>
          </p:spPr>
          <p:txBody>
            <a:bodyPr wrap="square" lIns="0" tIns="0" rIns="0" bIns="0" rtlCol="0"/>
            <a:lstStyle/>
            <a:p>
              <a:endParaRPr/>
            </a:p>
          </p:txBody>
        </p:sp>
        <p:sp>
          <p:nvSpPr>
            <p:cNvPr id="117" name="object 117"/>
            <p:cNvSpPr/>
            <p:nvPr/>
          </p:nvSpPr>
          <p:spPr>
            <a:xfrm>
              <a:off x="4729480" y="3764279"/>
              <a:ext cx="81280" cy="111760"/>
            </a:xfrm>
            <a:custGeom>
              <a:avLst/>
              <a:gdLst/>
              <a:ahLst/>
              <a:cxnLst/>
              <a:rect l="l" t="t" r="r" b="b"/>
              <a:pathLst>
                <a:path w="81279" h="111760">
                  <a:moveTo>
                    <a:pt x="0" y="44069"/>
                  </a:moveTo>
                  <a:lnTo>
                    <a:pt x="40386" y="0"/>
                  </a:lnTo>
                  <a:lnTo>
                    <a:pt x="80772" y="44069"/>
                  </a:lnTo>
                  <a:lnTo>
                    <a:pt x="60579" y="44069"/>
                  </a:lnTo>
                  <a:lnTo>
                    <a:pt x="60579" y="111506"/>
                  </a:lnTo>
                  <a:lnTo>
                    <a:pt x="20193" y="111506"/>
                  </a:lnTo>
                  <a:lnTo>
                    <a:pt x="20193" y="44069"/>
                  </a:lnTo>
                  <a:lnTo>
                    <a:pt x="0" y="44069"/>
                  </a:lnTo>
                  <a:close/>
                </a:path>
              </a:pathLst>
            </a:custGeom>
            <a:ln w="4380">
              <a:solidFill>
                <a:srgbClr val="1D7E66"/>
              </a:solidFill>
            </a:ln>
          </p:spPr>
          <p:txBody>
            <a:bodyPr wrap="square" lIns="0" tIns="0" rIns="0" bIns="0" rtlCol="0"/>
            <a:lstStyle/>
            <a:p>
              <a:endParaRPr/>
            </a:p>
          </p:txBody>
        </p:sp>
        <p:sp>
          <p:nvSpPr>
            <p:cNvPr id="118" name="object 118"/>
            <p:cNvSpPr/>
            <p:nvPr/>
          </p:nvSpPr>
          <p:spPr>
            <a:xfrm>
              <a:off x="4978400" y="3759199"/>
              <a:ext cx="81280" cy="101600"/>
            </a:xfrm>
            <a:custGeom>
              <a:avLst/>
              <a:gdLst/>
              <a:ahLst/>
              <a:cxnLst/>
              <a:rect l="l" t="t" r="r" b="b"/>
              <a:pathLst>
                <a:path w="81279" h="101600">
                  <a:moveTo>
                    <a:pt x="40386" y="0"/>
                  </a:moveTo>
                  <a:lnTo>
                    <a:pt x="0" y="40131"/>
                  </a:lnTo>
                  <a:lnTo>
                    <a:pt x="20192" y="40131"/>
                  </a:lnTo>
                  <a:lnTo>
                    <a:pt x="20192" y="101345"/>
                  </a:lnTo>
                  <a:lnTo>
                    <a:pt x="60578" y="101345"/>
                  </a:lnTo>
                  <a:lnTo>
                    <a:pt x="60578" y="40131"/>
                  </a:lnTo>
                  <a:lnTo>
                    <a:pt x="80772" y="40131"/>
                  </a:lnTo>
                  <a:lnTo>
                    <a:pt x="40386" y="0"/>
                  </a:lnTo>
                  <a:close/>
                </a:path>
              </a:pathLst>
            </a:custGeom>
            <a:solidFill>
              <a:srgbClr val="29AE8B"/>
            </a:solidFill>
          </p:spPr>
          <p:txBody>
            <a:bodyPr wrap="square" lIns="0" tIns="0" rIns="0" bIns="0" rtlCol="0"/>
            <a:lstStyle/>
            <a:p>
              <a:endParaRPr/>
            </a:p>
          </p:txBody>
        </p:sp>
        <p:sp>
          <p:nvSpPr>
            <p:cNvPr id="119" name="object 119"/>
            <p:cNvSpPr/>
            <p:nvPr/>
          </p:nvSpPr>
          <p:spPr>
            <a:xfrm>
              <a:off x="4983479" y="3764279"/>
              <a:ext cx="81280" cy="101600"/>
            </a:xfrm>
            <a:custGeom>
              <a:avLst/>
              <a:gdLst/>
              <a:ahLst/>
              <a:cxnLst/>
              <a:rect l="l" t="t" r="r" b="b"/>
              <a:pathLst>
                <a:path w="81279" h="101600">
                  <a:moveTo>
                    <a:pt x="0" y="40132"/>
                  </a:moveTo>
                  <a:lnTo>
                    <a:pt x="40386" y="0"/>
                  </a:lnTo>
                  <a:lnTo>
                    <a:pt x="80772" y="40132"/>
                  </a:lnTo>
                  <a:lnTo>
                    <a:pt x="60579" y="40132"/>
                  </a:lnTo>
                  <a:lnTo>
                    <a:pt x="60579" y="101346"/>
                  </a:lnTo>
                  <a:lnTo>
                    <a:pt x="20193" y="101346"/>
                  </a:lnTo>
                  <a:lnTo>
                    <a:pt x="20193" y="40132"/>
                  </a:lnTo>
                  <a:lnTo>
                    <a:pt x="0" y="40132"/>
                  </a:lnTo>
                  <a:close/>
                </a:path>
              </a:pathLst>
            </a:custGeom>
            <a:ln w="4380">
              <a:solidFill>
                <a:srgbClr val="1D7E66"/>
              </a:solidFill>
            </a:ln>
          </p:spPr>
          <p:txBody>
            <a:bodyPr wrap="square" lIns="0" tIns="0" rIns="0" bIns="0" rtlCol="0"/>
            <a:lstStyle/>
            <a:p>
              <a:endParaRPr/>
            </a:p>
          </p:txBody>
        </p:sp>
        <p:sp>
          <p:nvSpPr>
            <p:cNvPr id="120" name="object 120"/>
            <p:cNvSpPr/>
            <p:nvPr/>
          </p:nvSpPr>
          <p:spPr>
            <a:xfrm>
              <a:off x="5242559" y="3759199"/>
              <a:ext cx="81280" cy="111760"/>
            </a:xfrm>
            <a:custGeom>
              <a:avLst/>
              <a:gdLst/>
              <a:ahLst/>
              <a:cxnLst/>
              <a:rect l="l" t="t" r="r" b="b"/>
              <a:pathLst>
                <a:path w="81279" h="111760">
                  <a:moveTo>
                    <a:pt x="40386" y="0"/>
                  </a:moveTo>
                  <a:lnTo>
                    <a:pt x="0" y="44195"/>
                  </a:lnTo>
                  <a:lnTo>
                    <a:pt x="20192" y="44195"/>
                  </a:lnTo>
                  <a:lnTo>
                    <a:pt x="20192" y="111506"/>
                  </a:lnTo>
                  <a:lnTo>
                    <a:pt x="60578" y="111506"/>
                  </a:lnTo>
                  <a:lnTo>
                    <a:pt x="60578" y="44195"/>
                  </a:lnTo>
                  <a:lnTo>
                    <a:pt x="80772" y="44195"/>
                  </a:lnTo>
                  <a:lnTo>
                    <a:pt x="40386" y="0"/>
                  </a:lnTo>
                  <a:close/>
                </a:path>
              </a:pathLst>
            </a:custGeom>
            <a:solidFill>
              <a:srgbClr val="29AE8B"/>
            </a:solidFill>
          </p:spPr>
          <p:txBody>
            <a:bodyPr wrap="square" lIns="0" tIns="0" rIns="0" bIns="0" rtlCol="0"/>
            <a:lstStyle/>
            <a:p>
              <a:endParaRPr/>
            </a:p>
          </p:txBody>
        </p:sp>
        <p:sp>
          <p:nvSpPr>
            <p:cNvPr id="121" name="object 121"/>
            <p:cNvSpPr/>
            <p:nvPr/>
          </p:nvSpPr>
          <p:spPr>
            <a:xfrm>
              <a:off x="5247640" y="3764279"/>
              <a:ext cx="81280" cy="111760"/>
            </a:xfrm>
            <a:custGeom>
              <a:avLst/>
              <a:gdLst/>
              <a:ahLst/>
              <a:cxnLst/>
              <a:rect l="l" t="t" r="r" b="b"/>
              <a:pathLst>
                <a:path w="81279" h="111760">
                  <a:moveTo>
                    <a:pt x="0" y="44069"/>
                  </a:moveTo>
                  <a:lnTo>
                    <a:pt x="40386" y="0"/>
                  </a:lnTo>
                  <a:lnTo>
                    <a:pt x="80772" y="44069"/>
                  </a:lnTo>
                  <a:lnTo>
                    <a:pt x="60579" y="44069"/>
                  </a:lnTo>
                  <a:lnTo>
                    <a:pt x="60579" y="111506"/>
                  </a:lnTo>
                  <a:lnTo>
                    <a:pt x="20193" y="111506"/>
                  </a:lnTo>
                  <a:lnTo>
                    <a:pt x="20193" y="44069"/>
                  </a:lnTo>
                  <a:lnTo>
                    <a:pt x="0" y="44069"/>
                  </a:lnTo>
                  <a:close/>
                </a:path>
              </a:pathLst>
            </a:custGeom>
            <a:ln w="4380">
              <a:solidFill>
                <a:srgbClr val="1D7E66"/>
              </a:solidFill>
            </a:ln>
          </p:spPr>
          <p:txBody>
            <a:bodyPr wrap="square" lIns="0" tIns="0" rIns="0" bIns="0" rtlCol="0"/>
            <a:lstStyle/>
            <a:p>
              <a:endParaRPr/>
            </a:p>
          </p:txBody>
        </p:sp>
        <p:pic>
          <p:nvPicPr>
            <p:cNvPr id="122" name="object 122"/>
            <p:cNvPicPr/>
            <p:nvPr/>
          </p:nvPicPr>
          <p:blipFill>
            <a:blip r:embed="rId15" cstate="print"/>
            <a:stretch>
              <a:fillRect/>
            </a:stretch>
          </p:blipFill>
          <p:spPr>
            <a:xfrm>
              <a:off x="4978400" y="3413759"/>
              <a:ext cx="81279" cy="101600"/>
            </a:xfrm>
            <a:prstGeom prst="rect">
              <a:avLst/>
            </a:prstGeom>
          </p:spPr>
        </p:pic>
        <p:pic>
          <p:nvPicPr>
            <p:cNvPr id="123" name="object 123"/>
            <p:cNvPicPr/>
            <p:nvPr/>
          </p:nvPicPr>
          <p:blipFill>
            <a:blip r:embed="rId16" cstate="print"/>
            <a:stretch>
              <a:fillRect/>
            </a:stretch>
          </p:blipFill>
          <p:spPr>
            <a:xfrm>
              <a:off x="5232400" y="3413759"/>
              <a:ext cx="91438" cy="101600"/>
            </a:xfrm>
            <a:prstGeom prst="rect">
              <a:avLst/>
            </a:prstGeom>
          </p:spPr>
        </p:pic>
        <p:pic>
          <p:nvPicPr>
            <p:cNvPr id="124" name="object 124"/>
            <p:cNvPicPr/>
            <p:nvPr/>
          </p:nvPicPr>
          <p:blipFill>
            <a:blip r:embed="rId16" cstate="print"/>
            <a:stretch>
              <a:fillRect/>
            </a:stretch>
          </p:blipFill>
          <p:spPr>
            <a:xfrm>
              <a:off x="4724400" y="3413759"/>
              <a:ext cx="81278" cy="101600"/>
            </a:xfrm>
            <a:prstGeom prst="rect">
              <a:avLst/>
            </a:prstGeom>
          </p:spPr>
        </p:pic>
      </p:grpSp>
      <p:graphicFrame>
        <p:nvGraphicFramePr>
          <p:cNvPr id="125" name="object 125"/>
          <p:cNvGraphicFramePr>
            <a:graphicFrameLocks noGrp="1"/>
          </p:cNvGraphicFramePr>
          <p:nvPr/>
        </p:nvGraphicFramePr>
        <p:xfrm>
          <a:off x="4583747" y="3144583"/>
          <a:ext cx="864867" cy="243840"/>
        </p:xfrm>
        <a:graphic>
          <a:graphicData uri="http://schemas.openxmlformats.org/drawingml/2006/table">
            <a:tbl>
              <a:tblPr firstRow="1" bandRow="1">
                <a:tableStyleId>{2D5ABB26-0587-4C30-8999-92F81FD0307C}</a:tableStyleId>
              </a:tblPr>
              <a:tblGrid>
                <a:gridCol w="258445">
                  <a:extLst>
                    <a:ext uri="{9D8B030D-6E8A-4147-A177-3AD203B41FA5}">
                      <a16:colId xmlns:a16="http://schemas.microsoft.com/office/drawing/2014/main" val="20000"/>
                    </a:ext>
                  </a:extLst>
                </a:gridCol>
                <a:gridCol w="50164">
                  <a:extLst>
                    <a:ext uri="{9D8B030D-6E8A-4147-A177-3AD203B41FA5}">
                      <a16:colId xmlns:a16="http://schemas.microsoft.com/office/drawing/2014/main" val="20001"/>
                    </a:ext>
                  </a:extLst>
                </a:gridCol>
                <a:gridCol w="279399">
                  <a:extLst>
                    <a:ext uri="{9D8B030D-6E8A-4147-A177-3AD203B41FA5}">
                      <a16:colId xmlns:a16="http://schemas.microsoft.com/office/drawing/2014/main" val="20002"/>
                    </a:ext>
                  </a:extLst>
                </a:gridCol>
                <a:gridCol w="276859">
                  <a:extLst>
                    <a:ext uri="{9D8B030D-6E8A-4147-A177-3AD203B41FA5}">
                      <a16:colId xmlns:a16="http://schemas.microsoft.com/office/drawing/2014/main" val="20003"/>
                    </a:ext>
                  </a:extLst>
                </a:gridCol>
              </a:tblGrid>
              <a:tr h="121285">
                <a:tc>
                  <a:txBody>
                    <a:bodyPr/>
                    <a:lstStyle/>
                    <a:p>
                      <a:pPr marL="7620" algn="ctr">
                        <a:lnSpc>
                          <a:spcPts val="765"/>
                        </a:lnSpc>
                      </a:pPr>
                      <a:r>
                        <a:rPr sz="650" spc="-20" dirty="0">
                          <a:latin typeface="Calibri"/>
                          <a:cs typeface="Calibri"/>
                        </a:rPr>
                        <a:t>Bbox</a:t>
                      </a:r>
                      <a:endParaRPr sz="650">
                        <a:latin typeface="Calibri"/>
                        <a:cs typeface="Calibri"/>
                      </a:endParaRPr>
                    </a:p>
                  </a:txBody>
                  <a:tcPr marL="0" marR="0" marT="0" marB="0">
                    <a:lnL w="9525">
                      <a:solidFill>
                        <a:srgbClr val="0000FF"/>
                      </a:solidFill>
                      <a:prstDash val="solid"/>
                    </a:lnL>
                    <a:lnR w="9525">
                      <a:solidFill>
                        <a:srgbClr val="0000FF"/>
                      </a:solidFill>
                      <a:prstDash val="solid"/>
                    </a:lnR>
                    <a:lnT w="9525">
                      <a:solidFill>
                        <a:srgbClr val="0000FF"/>
                      </a:solidFill>
                      <a:prstDash val="solid"/>
                    </a:lnT>
                    <a:lnB w="9525">
                      <a:solidFill>
                        <a:srgbClr val="7B5FC5"/>
                      </a:solidFill>
                      <a:prstDash val="solid"/>
                    </a:lnB>
                  </a:tcPr>
                </a:tc>
                <a:tc>
                  <a:txBody>
                    <a:bodyPr/>
                    <a:lstStyle/>
                    <a:p>
                      <a:pPr>
                        <a:lnSpc>
                          <a:spcPct val="100000"/>
                        </a:lnSpc>
                      </a:pPr>
                      <a:endParaRPr sz="600">
                        <a:latin typeface="Times New Roman"/>
                        <a:cs typeface="Times New Roman"/>
                      </a:endParaRPr>
                    </a:p>
                  </a:txBody>
                  <a:tcPr marL="0" marR="0" marT="0" marB="0">
                    <a:lnL w="9525">
                      <a:solidFill>
                        <a:srgbClr val="0000FF"/>
                      </a:solidFill>
                      <a:prstDash val="solid"/>
                    </a:lnL>
                    <a:lnR w="9525">
                      <a:solidFill>
                        <a:srgbClr val="0000FF"/>
                      </a:solidFill>
                      <a:prstDash val="solid"/>
                    </a:lnR>
                  </a:tcPr>
                </a:tc>
                <a:tc>
                  <a:txBody>
                    <a:bodyPr/>
                    <a:lstStyle/>
                    <a:p>
                      <a:pPr marR="4445" algn="ctr">
                        <a:lnSpc>
                          <a:spcPct val="100000"/>
                        </a:lnSpc>
                        <a:spcBef>
                          <a:spcPts val="20"/>
                        </a:spcBef>
                      </a:pPr>
                      <a:r>
                        <a:rPr sz="650" spc="-20" dirty="0">
                          <a:latin typeface="Calibri"/>
                          <a:cs typeface="Calibri"/>
                        </a:rPr>
                        <a:t>Bbox</a:t>
                      </a:r>
                      <a:endParaRPr sz="650">
                        <a:latin typeface="Calibri"/>
                        <a:cs typeface="Calibri"/>
                      </a:endParaRPr>
                    </a:p>
                  </a:txBody>
                  <a:tcPr marL="0" marR="0" marT="2540" marB="0">
                    <a:lnL w="9525">
                      <a:solidFill>
                        <a:srgbClr val="0000FF"/>
                      </a:solidFill>
                      <a:prstDash val="solid"/>
                    </a:lnL>
                    <a:lnR w="9525">
                      <a:solidFill>
                        <a:srgbClr val="0000FF"/>
                      </a:solidFill>
                      <a:prstDash val="solid"/>
                    </a:lnR>
                    <a:lnT w="9525">
                      <a:solidFill>
                        <a:srgbClr val="0000FF"/>
                      </a:solidFill>
                      <a:prstDash val="solid"/>
                    </a:lnT>
                    <a:lnB w="9525">
                      <a:solidFill>
                        <a:srgbClr val="7B5FC5"/>
                      </a:solidFill>
                      <a:prstDash val="solid"/>
                    </a:lnB>
                  </a:tcPr>
                </a:tc>
                <a:tc>
                  <a:txBody>
                    <a:bodyPr/>
                    <a:lstStyle/>
                    <a:p>
                      <a:pPr marR="22860" algn="r">
                        <a:lnSpc>
                          <a:spcPct val="100000"/>
                        </a:lnSpc>
                        <a:spcBef>
                          <a:spcPts val="20"/>
                        </a:spcBef>
                      </a:pPr>
                      <a:r>
                        <a:rPr sz="650" spc="-20" dirty="0">
                          <a:latin typeface="Calibri"/>
                          <a:cs typeface="Calibri"/>
                        </a:rPr>
                        <a:t>Bbox</a:t>
                      </a:r>
                      <a:endParaRPr sz="650">
                        <a:latin typeface="Calibri"/>
                        <a:cs typeface="Calibri"/>
                      </a:endParaRPr>
                    </a:p>
                  </a:txBody>
                  <a:tcPr marL="0" marR="0" marT="2540" marB="0">
                    <a:lnL w="9525">
                      <a:solidFill>
                        <a:srgbClr val="0000FF"/>
                      </a:solidFill>
                      <a:prstDash val="solid"/>
                    </a:lnL>
                    <a:lnR w="9525">
                      <a:solidFill>
                        <a:srgbClr val="0000FF"/>
                      </a:solidFill>
                      <a:prstDash val="solid"/>
                    </a:lnR>
                    <a:lnT w="9525">
                      <a:solidFill>
                        <a:srgbClr val="0000FF"/>
                      </a:solidFill>
                      <a:prstDash val="solid"/>
                    </a:lnT>
                    <a:lnB w="9525">
                      <a:solidFill>
                        <a:srgbClr val="7B5FC5"/>
                      </a:solidFill>
                      <a:prstDash val="solid"/>
                    </a:lnB>
                  </a:tcPr>
                </a:tc>
                <a:extLst>
                  <a:ext uri="{0D108BD9-81ED-4DB2-BD59-A6C34878D82A}">
                    <a16:rowId xmlns:a16="http://schemas.microsoft.com/office/drawing/2014/main" val="10000"/>
                  </a:ext>
                </a:extLst>
              </a:tr>
              <a:tr h="122555">
                <a:tc>
                  <a:txBody>
                    <a:bodyPr/>
                    <a:lstStyle/>
                    <a:p>
                      <a:pPr marL="13970" algn="ctr">
                        <a:lnSpc>
                          <a:spcPct val="100000"/>
                        </a:lnSpc>
                        <a:spcBef>
                          <a:spcPts val="85"/>
                        </a:spcBef>
                      </a:pPr>
                      <a:r>
                        <a:rPr sz="650" spc="-10" dirty="0">
                          <a:latin typeface="Calibri"/>
                          <a:cs typeface="Calibri"/>
                        </a:rPr>
                        <a:t>Class</a:t>
                      </a:r>
                      <a:endParaRPr sz="650">
                        <a:latin typeface="Calibri"/>
                        <a:cs typeface="Calibri"/>
                      </a:endParaRPr>
                    </a:p>
                  </a:txBody>
                  <a:tcPr marL="0" marR="0" marT="10795" marB="0">
                    <a:lnL w="9525">
                      <a:solidFill>
                        <a:srgbClr val="7B5FC5"/>
                      </a:solidFill>
                      <a:prstDash val="solid"/>
                    </a:lnL>
                    <a:lnR w="9525">
                      <a:solidFill>
                        <a:srgbClr val="7B5FC5"/>
                      </a:solidFill>
                      <a:prstDash val="solid"/>
                    </a:lnR>
                    <a:lnT w="9525">
                      <a:solidFill>
                        <a:srgbClr val="7B5FC5"/>
                      </a:solidFill>
                      <a:prstDash val="solid"/>
                    </a:lnT>
                    <a:lnB w="9525">
                      <a:solidFill>
                        <a:srgbClr val="7B5FC5"/>
                      </a:solidFill>
                      <a:prstDash val="solid"/>
                    </a:lnB>
                  </a:tcPr>
                </a:tc>
                <a:tc>
                  <a:txBody>
                    <a:bodyPr/>
                    <a:lstStyle/>
                    <a:p>
                      <a:pPr>
                        <a:lnSpc>
                          <a:spcPct val="100000"/>
                        </a:lnSpc>
                      </a:pPr>
                      <a:endParaRPr sz="600">
                        <a:latin typeface="Times New Roman"/>
                        <a:cs typeface="Times New Roman"/>
                      </a:endParaRPr>
                    </a:p>
                  </a:txBody>
                  <a:tcPr marL="0" marR="0" marT="0" marB="0">
                    <a:lnL w="9525">
                      <a:solidFill>
                        <a:srgbClr val="7B5FC5"/>
                      </a:solidFill>
                      <a:prstDash val="solid"/>
                    </a:lnL>
                    <a:lnR w="9525">
                      <a:solidFill>
                        <a:srgbClr val="7B5FC5"/>
                      </a:solidFill>
                      <a:prstDash val="solid"/>
                    </a:lnR>
                  </a:tcPr>
                </a:tc>
                <a:tc>
                  <a:txBody>
                    <a:bodyPr/>
                    <a:lstStyle/>
                    <a:p>
                      <a:pPr marR="17780" algn="ctr">
                        <a:lnSpc>
                          <a:spcPts val="750"/>
                        </a:lnSpc>
                        <a:spcBef>
                          <a:spcPts val="114"/>
                        </a:spcBef>
                      </a:pPr>
                      <a:r>
                        <a:rPr sz="650" spc="-10" dirty="0">
                          <a:latin typeface="Calibri"/>
                          <a:cs typeface="Calibri"/>
                        </a:rPr>
                        <a:t>Class</a:t>
                      </a:r>
                      <a:endParaRPr sz="650">
                        <a:latin typeface="Calibri"/>
                        <a:cs typeface="Calibri"/>
                      </a:endParaRPr>
                    </a:p>
                  </a:txBody>
                  <a:tcPr marL="0" marR="0" marT="14604" marB="0">
                    <a:lnL w="9525">
                      <a:solidFill>
                        <a:srgbClr val="7B5FC5"/>
                      </a:solidFill>
                      <a:prstDash val="solid"/>
                    </a:lnL>
                    <a:lnR w="9525">
                      <a:solidFill>
                        <a:srgbClr val="7B5FC5"/>
                      </a:solidFill>
                      <a:prstDash val="solid"/>
                    </a:lnR>
                    <a:lnT w="9525">
                      <a:solidFill>
                        <a:srgbClr val="7B5FC5"/>
                      </a:solidFill>
                      <a:prstDash val="solid"/>
                    </a:lnT>
                    <a:lnB w="9525">
                      <a:solidFill>
                        <a:srgbClr val="7B5FC5"/>
                      </a:solidFill>
                      <a:prstDash val="solid"/>
                    </a:lnB>
                  </a:tcPr>
                </a:tc>
                <a:tc>
                  <a:txBody>
                    <a:bodyPr/>
                    <a:lstStyle/>
                    <a:p>
                      <a:pPr marR="26670" algn="r">
                        <a:lnSpc>
                          <a:spcPts val="750"/>
                        </a:lnSpc>
                        <a:spcBef>
                          <a:spcPts val="114"/>
                        </a:spcBef>
                      </a:pPr>
                      <a:r>
                        <a:rPr sz="650" spc="-10" dirty="0">
                          <a:latin typeface="Calibri"/>
                          <a:cs typeface="Calibri"/>
                        </a:rPr>
                        <a:t>Class</a:t>
                      </a:r>
                      <a:endParaRPr sz="650">
                        <a:latin typeface="Calibri"/>
                        <a:cs typeface="Calibri"/>
                      </a:endParaRPr>
                    </a:p>
                  </a:txBody>
                  <a:tcPr marL="0" marR="0" marT="14604" marB="0">
                    <a:lnL w="9525">
                      <a:solidFill>
                        <a:srgbClr val="7B5FC5"/>
                      </a:solidFill>
                      <a:prstDash val="solid"/>
                    </a:lnL>
                    <a:lnR w="9525">
                      <a:solidFill>
                        <a:srgbClr val="7B5FC5"/>
                      </a:solidFill>
                      <a:prstDash val="solid"/>
                    </a:lnR>
                    <a:lnT w="9525">
                      <a:solidFill>
                        <a:srgbClr val="7B5FC5"/>
                      </a:solidFill>
                      <a:prstDash val="solid"/>
                    </a:lnT>
                    <a:lnB w="9525">
                      <a:solidFill>
                        <a:srgbClr val="7B5FC5"/>
                      </a:solidFill>
                      <a:prstDash val="solid"/>
                    </a:lnB>
                  </a:tcPr>
                </a:tc>
                <a:extLst>
                  <a:ext uri="{0D108BD9-81ED-4DB2-BD59-A6C34878D82A}">
                    <a16:rowId xmlns:a16="http://schemas.microsoft.com/office/drawing/2014/main" val="10001"/>
                  </a:ext>
                </a:extLst>
              </a:tr>
            </a:tbl>
          </a:graphicData>
        </a:graphic>
      </p:graphicFrame>
      <p:sp>
        <p:nvSpPr>
          <p:cNvPr id="126" name="object 126"/>
          <p:cNvSpPr txBox="1"/>
          <p:nvPr/>
        </p:nvSpPr>
        <p:spPr>
          <a:xfrm>
            <a:off x="5528309" y="3107022"/>
            <a:ext cx="882650" cy="289560"/>
          </a:xfrm>
          <a:prstGeom prst="rect">
            <a:avLst/>
          </a:prstGeom>
        </p:spPr>
        <p:txBody>
          <a:bodyPr vert="horz" wrap="square" lIns="0" tIns="22225" rIns="0" bIns="0" rtlCol="0">
            <a:spAutoFit/>
          </a:bodyPr>
          <a:lstStyle/>
          <a:p>
            <a:pPr marL="12700">
              <a:lnSpc>
                <a:spcPct val="100000"/>
              </a:lnSpc>
              <a:spcBef>
                <a:spcPts val="175"/>
              </a:spcBef>
            </a:pPr>
            <a:r>
              <a:rPr sz="800" dirty="0">
                <a:solidFill>
                  <a:srgbClr val="C8482C"/>
                </a:solidFill>
                <a:latin typeface="Calibri"/>
                <a:cs typeface="Calibri"/>
              </a:rPr>
              <a:t>Category</a:t>
            </a:r>
            <a:r>
              <a:rPr sz="800" spc="40" dirty="0">
                <a:solidFill>
                  <a:srgbClr val="C8482C"/>
                </a:solidFill>
                <a:latin typeface="Calibri"/>
                <a:cs typeface="Calibri"/>
              </a:rPr>
              <a:t> </a:t>
            </a:r>
            <a:r>
              <a:rPr sz="800" dirty="0">
                <a:solidFill>
                  <a:srgbClr val="C8482C"/>
                </a:solidFill>
                <a:latin typeface="Calibri"/>
                <a:cs typeface="Calibri"/>
              </a:rPr>
              <a:t>and </a:t>
            </a:r>
            <a:r>
              <a:rPr sz="800" spc="-25" dirty="0">
                <a:solidFill>
                  <a:srgbClr val="C8482C"/>
                </a:solidFill>
                <a:latin typeface="Calibri"/>
                <a:cs typeface="Calibri"/>
              </a:rPr>
              <a:t>box</a:t>
            </a:r>
            <a:endParaRPr sz="800">
              <a:latin typeface="Calibri"/>
              <a:cs typeface="Calibri"/>
            </a:endParaRPr>
          </a:p>
          <a:p>
            <a:pPr marL="12700">
              <a:lnSpc>
                <a:spcPct val="100000"/>
              </a:lnSpc>
              <a:spcBef>
                <a:spcPts val="80"/>
              </a:spcBef>
            </a:pPr>
            <a:r>
              <a:rPr sz="800" spc="-10" dirty="0">
                <a:solidFill>
                  <a:srgbClr val="C8482C"/>
                </a:solidFill>
                <a:latin typeface="Calibri"/>
                <a:cs typeface="Calibri"/>
              </a:rPr>
              <a:t>transform</a:t>
            </a:r>
            <a:r>
              <a:rPr sz="800" spc="85" dirty="0">
                <a:solidFill>
                  <a:srgbClr val="C8482C"/>
                </a:solidFill>
                <a:latin typeface="Calibri"/>
                <a:cs typeface="Calibri"/>
              </a:rPr>
              <a:t> </a:t>
            </a:r>
            <a:r>
              <a:rPr sz="800" dirty="0">
                <a:solidFill>
                  <a:srgbClr val="C8482C"/>
                </a:solidFill>
                <a:latin typeface="Calibri"/>
                <a:cs typeface="Calibri"/>
              </a:rPr>
              <a:t>per</a:t>
            </a:r>
            <a:r>
              <a:rPr sz="800" spc="-10" dirty="0">
                <a:solidFill>
                  <a:srgbClr val="C8482C"/>
                </a:solidFill>
                <a:latin typeface="Calibri"/>
                <a:cs typeface="Calibri"/>
              </a:rPr>
              <a:t> region</a:t>
            </a:r>
            <a:endParaRPr sz="800">
              <a:latin typeface="Calibri"/>
              <a:cs typeface="Calibri"/>
            </a:endParaRPr>
          </a:p>
        </p:txBody>
      </p:sp>
      <p:grpSp>
        <p:nvGrpSpPr>
          <p:cNvPr id="127" name="object 127"/>
          <p:cNvGrpSpPr/>
          <p:nvPr/>
        </p:nvGrpSpPr>
        <p:grpSpPr>
          <a:xfrm>
            <a:off x="9458959" y="3190239"/>
            <a:ext cx="2560320" cy="1757680"/>
            <a:chOff x="9458959" y="3190239"/>
            <a:chExt cx="2560320" cy="1757680"/>
          </a:xfrm>
        </p:grpSpPr>
        <p:pic>
          <p:nvPicPr>
            <p:cNvPr id="128" name="object 128"/>
            <p:cNvPicPr/>
            <p:nvPr/>
          </p:nvPicPr>
          <p:blipFill>
            <a:blip r:embed="rId17" cstate="print"/>
            <a:stretch>
              <a:fillRect/>
            </a:stretch>
          </p:blipFill>
          <p:spPr>
            <a:xfrm>
              <a:off x="9458959" y="3190239"/>
              <a:ext cx="2499359" cy="1757680"/>
            </a:xfrm>
            <a:prstGeom prst="rect">
              <a:avLst/>
            </a:prstGeom>
          </p:spPr>
        </p:pic>
        <p:sp>
          <p:nvSpPr>
            <p:cNvPr id="129" name="object 129"/>
            <p:cNvSpPr/>
            <p:nvPr/>
          </p:nvSpPr>
          <p:spPr>
            <a:xfrm>
              <a:off x="10810240" y="3190239"/>
              <a:ext cx="1209040" cy="782320"/>
            </a:xfrm>
            <a:custGeom>
              <a:avLst/>
              <a:gdLst/>
              <a:ahLst/>
              <a:cxnLst/>
              <a:rect l="l" t="t" r="r" b="b"/>
              <a:pathLst>
                <a:path w="1209040" h="782320">
                  <a:moveTo>
                    <a:pt x="1208532" y="0"/>
                  </a:moveTo>
                  <a:lnTo>
                    <a:pt x="0" y="0"/>
                  </a:lnTo>
                  <a:lnTo>
                    <a:pt x="0" y="400050"/>
                  </a:lnTo>
                  <a:lnTo>
                    <a:pt x="487172" y="400050"/>
                  </a:lnTo>
                  <a:lnTo>
                    <a:pt x="487172" y="782320"/>
                  </a:lnTo>
                  <a:lnTo>
                    <a:pt x="852551" y="782320"/>
                  </a:lnTo>
                  <a:lnTo>
                    <a:pt x="852551" y="400050"/>
                  </a:lnTo>
                  <a:lnTo>
                    <a:pt x="1208532" y="400050"/>
                  </a:lnTo>
                  <a:lnTo>
                    <a:pt x="1208532" y="0"/>
                  </a:lnTo>
                  <a:close/>
                </a:path>
              </a:pathLst>
            </a:custGeom>
            <a:solidFill>
              <a:srgbClr val="FFFFFF"/>
            </a:solidFill>
          </p:spPr>
          <p:txBody>
            <a:bodyPr wrap="square" lIns="0" tIns="0" rIns="0" bIns="0" rtlCol="0"/>
            <a:lstStyle/>
            <a:p>
              <a:endParaRPr/>
            </a:p>
          </p:txBody>
        </p:sp>
      </p:grpSp>
      <p:sp>
        <p:nvSpPr>
          <p:cNvPr id="130" name="object 130"/>
          <p:cNvSpPr txBox="1"/>
          <p:nvPr/>
        </p:nvSpPr>
        <p:spPr>
          <a:xfrm>
            <a:off x="9747884" y="1415414"/>
            <a:ext cx="2352675" cy="1135380"/>
          </a:xfrm>
          <a:prstGeom prst="rect">
            <a:avLst/>
          </a:prstGeom>
        </p:spPr>
        <p:txBody>
          <a:bodyPr vert="horz" wrap="square" lIns="0" tIns="13335" rIns="0" bIns="0" rtlCol="0">
            <a:spAutoFit/>
          </a:bodyPr>
          <a:lstStyle/>
          <a:p>
            <a:pPr marL="12700">
              <a:lnSpc>
                <a:spcPct val="100000"/>
              </a:lnSpc>
              <a:spcBef>
                <a:spcPts val="105"/>
              </a:spcBef>
            </a:pPr>
            <a:r>
              <a:rPr sz="2400" b="1" spc="-30" dirty="0">
                <a:latin typeface="Calibri"/>
                <a:cs typeface="Calibri"/>
              </a:rPr>
              <a:t>Single-</a:t>
            </a:r>
            <a:r>
              <a:rPr sz="2400" b="1" spc="-10" dirty="0">
                <a:latin typeface="Calibri"/>
                <a:cs typeface="Calibri"/>
              </a:rPr>
              <a:t>Stage</a:t>
            </a:r>
            <a:r>
              <a:rPr sz="2400" spc="-10" dirty="0">
                <a:latin typeface="Calibri"/>
                <a:cs typeface="Calibri"/>
              </a:rPr>
              <a:t>:</a:t>
            </a:r>
            <a:endParaRPr sz="2400">
              <a:latin typeface="Calibri"/>
              <a:cs typeface="Calibri"/>
            </a:endParaRPr>
          </a:p>
          <a:p>
            <a:pPr marL="12700" marR="5080">
              <a:lnSpc>
                <a:spcPts val="2960"/>
              </a:lnSpc>
              <a:spcBef>
                <a:spcPts val="30"/>
              </a:spcBef>
            </a:pPr>
            <a:r>
              <a:rPr sz="2400" dirty="0">
                <a:latin typeface="Calibri"/>
                <a:cs typeface="Calibri"/>
              </a:rPr>
              <a:t>Fully</a:t>
            </a:r>
            <a:r>
              <a:rPr sz="2400" spc="-145" dirty="0">
                <a:latin typeface="Calibri"/>
                <a:cs typeface="Calibri"/>
              </a:rPr>
              <a:t> </a:t>
            </a:r>
            <a:r>
              <a:rPr sz="2400" spc="-10" dirty="0">
                <a:latin typeface="Calibri"/>
                <a:cs typeface="Calibri"/>
              </a:rPr>
              <a:t>convolutional detector</a:t>
            </a:r>
            <a:endParaRPr sz="24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3991610" cy="1368425"/>
          </a:xfrm>
          <a:prstGeom prst="rect">
            <a:avLst/>
          </a:prstGeom>
        </p:spPr>
        <p:txBody>
          <a:bodyPr vert="horz" wrap="square" lIns="0" tIns="13335" rIns="0" bIns="0" rtlCol="0">
            <a:spAutoFit/>
          </a:bodyPr>
          <a:lstStyle/>
          <a:p>
            <a:pPr marL="12700" marR="5080">
              <a:lnSpc>
                <a:spcPct val="100000"/>
              </a:lnSpc>
              <a:spcBef>
                <a:spcPts val="105"/>
              </a:spcBef>
            </a:pPr>
            <a:r>
              <a:rPr dirty="0"/>
              <a:t>Detecting</a:t>
            </a:r>
            <a:r>
              <a:rPr spc="-120" dirty="0"/>
              <a:t> </a:t>
            </a:r>
            <a:r>
              <a:rPr dirty="0"/>
              <a:t>a</a:t>
            </a:r>
            <a:r>
              <a:rPr spc="-40" dirty="0"/>
              <a:t> </a:t>
            </a:r>
            <a:r>
              <a:rPr spc="-10" dirty="0"/>
              <a:t>single object</a:t>
            </a:r>
          </a:p>
        </p:txBody>
      </p:sp>
      <p:pic>
        <p:nvPicPr>
          <p:cNvPr id="3" name="object 3"/>
          <p:cNvPicPr/>
          <p:nvPr/>
        </p:nvPicPr>
        <p:blipFill>
          <a:blip r:embed="rId2" cstate="print"/>
          <a:stretch>
            <a:fillRect/>
          </a:stretch>
        </p:blipFill>
        <p:spPr>
          <a:xfrm>
            <a:off x="182879" y="2560320"/>
            <a:ext cx="1737360" cy="1503679"/>
          </a:xfrm>
          <a:prstGeom prst="rect">
            <a:avLst/>
          </a:prstGeom>
        </p:spPr>
      </p:pic>
      <p:pic>
        <p:nvPicPr>
          <p:cNvPr id="4" name="object 4"/>
          <p:cNvPicPr/>
          <p:nvPr/>
        </p:nvPicPr>
        <p:blipFill>
          <a:blip r:embed="rId3" cstate="print"/>
          <a:stretch>
            <a:fillRect/>
          </a:stretch>
        </p:blipFill>
        <p:spPr>
          <a:xfrm>
            <a:off x="2062479" y="2854960"/>
            <a:ext cx="2743199" cy="883919"/>
          </a:xfrm>
          <a:prstGeom prst="rect">
            <a:avLst/>
          </a:prstGeom>
        </p:spPr>
      </p:pic>
      <p:sp>
        <p:nvSpPr>
          <p:cNvPr id="5" name="object 5"/>
          <p:cNvSpPr/>
          <p:nvPr/>
        </p:nvSpPr>
        <p:spPr>
          <a:xfrm>
            <a:off x="5059679" y="2814320"/>
            <a:ext cx="0" cy="1005840"/>
          </a:xfrm>
          <a:custGeom>
            <a:avLst/>
            <a:gdLst/>
            <a:ahLst/>
            <a:cxnLst/>
            <a:rect l="l" t="t" r="r" b="b"/>
            <a:pathLst>
              <a:path h="1005839">
                <a:moveTo>
                  <a:pt x="0" y="0"/>
                </a:moveTo>
                <a:lnTo>
                  <a:pt x="0" y="1005458"/>
                </a:lnTo>
              </a:path>
            </a:pathLst>
          </a:custGeom>
          <a:ln w="38100">
            <a:solidFill>
              <a:srgbClr val="44536A"/>
            </a:solidFill>
          </a:ln>
        </p:spPr>
        <p:txBody>
          <a:bodyPr wrap="square" lIns="0" tIns="0" rIns="0" bIns="0" rtlCol="0"/>
          <a:lstStyle/>
          <a:p>
            <a:endParaRPr/>
          </a:p>
        </p:txBody>
      </p:sp>
      <p:sp>
        <p:nvSpPr>
          <p:cNvPr id="6" name="object 6"/>
          <p:cNvSpPr txBox="1"/>
          <p:nvPr/>
        </p:nvSpPr>
        <p:spPr>
          <a:xfrm>
            <a:off x="4328159" y="3869626"/>
            <a:ext cx="946785" cy="79057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Vector:</a:t>
            </a:r>
            <a:endParaRPr sz="2450">
              <a:latin typeface="Calibri"/>
              <a:cs typeface="Calibri"/>
            </a:endParaRPr>
          </a:p>
          <a:p>
            <a:pPr marL="165100">
              <a:lnSpc>
                <a:spcPct val="100000"/>
              </a:lnSpc>
              <a:spcBef>
                <a:spcPts val="105"/>
              </a:spcBef>
            </a:pPr>
            <a:r>
              <a:rPr sz="2450" spc="-20" dirty="0">
                <a:latin typeface="Calibri"/>
                <a:cs typeface="Calibri"/>
              </a:rPr>
              <a:t>4096</a:t>
            </a:r>
            <a:endParaRPr sz="2450">
              <a:latin typeface="Calibri"/>
              <a:cs typeface="Calibri"/>
            </a:endParaRPr>
          </a:p>
        </p:txBody>
      </p:sp>
      <p:sp>
        <p:nvSpPr>
          <p:cNvPr id="7" name="object 7"/>
          <p:cNvSpPr txBox="1"/>
          <p:nvPr/>
        </p:nvSpPr>
        <p:spPr>
          <a:xfrm>
            <a:off x="5105400" y="1353756"/>
            <a:ext cx="1267460" cy="855980"/>
          </a:xfrm>
          <a:prstGeom prst="rect">
            <a:avLst/>
          </a:prstGeom>
        </p:spPr>
        <p:txBody>
          <a:bodyPr vert="horz" wrap="square" lIns="0" tIns="27305" rIns="0" bIns="0" rtlCol="0">
            <a:spAutoFit/>
          </a:bodyPr>
          <a:lstStyle/>
          <a:p>
            <a:pPr marL="12065" marR="5080" indent="-1905" algn="ctr">
              <a:lnSpc>
                <a:spcPts val="2160"/>
              </a:lnSpc>
              <a:spcBef>
                <a:spcPts val="215"/>
              </a:spcBef>
            </a:pPr>
            <a:r>
              <a:rPr sz="1850" b="1" spc="-10" dirty="0">
                <a:latin typeface="Calibri"/>
                <a:cs typeface="Calibri"/>
              </a:rPr>
              <a:t>Fully Connected</a:t>
            </a:r>
            <a:r>
              <a:rPr sz="1850" spc="-10"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170" dirty="0">
                <a:latin typeface="Calibri"/>
                <a:cs typeface="Calibri"/>
              </a:rPr>
              <a:t> </a:t>
            </a:r>
            <a:r>
              <a:rPr sz="1850" spc="-20" dirty="0">
                <a:latin typeface="Calibri"/>
                <a:cs typeface="Calibri"/>
              </a:rPr>
              <a:t>1000</a:t>
            </a:r>
            <a:endParaRPr sz="1850">
              <a:latin typeface="Calibri"/>
              <a:cs typeface="Calibri"/>
            </a:endParaRPr>
          </a:p>
        </p:txBody>
      </p:sp>
      <p:sp>
        <p:nvSpPr>
          <p:cNvPr id="8" name="object 8"/>
          <p:cNvSpPr/>
          <p:nvPr/>
        </p:nvSpPr>
        <p:spPr>
          <a:xfrm>
            <a:off x="5394959" y="1910079"/>
            <a:ext cx="1513840" cy="985519"/>
          </a:xfrm>
          <a:custGeom>
            <a:avLst/>
            <a:gdLst/>
            <a:ahLst/>
            <a:cxnLst/>
            <a:rect l="l" t="t" r="r" b="b"/>
            <a:pathLst>
              <a:path w="1513840" h="985519">
                <a:moveTo>
                  <a:pt x="1513713" y="0"/>
                </a:moveTo>
                <a:lnTo>
                  <a:pt x="1429004" y="9525"/>
                </a:lnTo>
                <a:lnTo>
                  <a:pt x="1444624" y="33400"/>
                </a:lnTo>
                <a:lnTo>
                  <a:pt x="0" y="969264"/>
                </a:lnTo>
                <a:lnTo>
                  <a:pt x="10413" y="985266"/>
                </a:lnTo>
                <a:lnTo>
                  <a:pt x="1455039" y="49403"/>
                </a:lnTo>
                <a:lnTo>
                  <a:pt x="1470533" y="73406"/>
                </a:lnTo>
                <a:lnTo>
                  <a:pt x="1513713" y="0"/>
                </a:lnTo>
                <a:close/>
              </a:path>
            </a:pathLst>
          </a:custGeom>
          <a:solidFill>
            <a:srgbClr val="44536A"/>
          </a:solidFill>
        </p:spPr>
        <p:txBody>
          <a:bodyPr wrap="square" lIns="0" tIns="0" rIns="0" bIns="0" rtlCol="0"/>
          <a:lstStyle/>
          <a:p>
            <a:endParaRPr/>
          </a:p>
        </p:txBody>
      </p:sp>
      <p:sp>
        <p:nvSpPr>
          <p:cNvPr id="9" name="object 9"/>
          <p:cNvSpPr txBox="1"/>
          <p:nvPr/>
        </p:nvSpPr>
        <p:spPr>
          <a:xfrm>
            <a:off x="7020559" y="4300156"/>
            <a:ext cx="1615440" cy="78041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Box</a:t>
            </a:r>
            <a:endParaRPr sz="2450">
              <a:latin typeface="Calibri"/>
              <a:cs typeface="Calibri"/>
            </a:endParaRPr>
          </a:p>
          <a:p>
            <a:pPr marL="12700">
              <a:lnSpc>
                <a:spcPct val="100000"/>
              </a:lnSpc>
              <a:spcBef>
                <a:spcPts val="25"/>
              </a:spcBef>
            </a:pPr>
            <a:r>
              <a:rPr sz="2450" b="1" spc="-10" dirty="0">
                <a:latin typeface="Calibri"/>
                <a:cs typeface="Calibri"/>
              </a:rPr>
              <a:t>Coordinates</a:t>
            </a:r>
            <a:endParaRPr sz="2450">
              <a:latin typeface="Calibri"/>
              <a:cs typeface="Calibri"/>
            </a:endParaRPr>
          </a:p>
        </p:txBody>
      </p:sp>
      <p:sp>
        <p:nvSpPr>
          <p:cNvPr id="10" name="object 10"/>
          <p:cNvSpPr/>
          <p:nvPr/>
        </p:nvSpPr>
        <p:spPr>
          <a:xfrm>
            <a:off x="5394959" y="3718559"/>
            <a:ext cx="1595120" cy="640080"/>
          </a:xfrm>
          <a:custGeom>
            <a:avLst/>
            <a:gdLst/>
            <a:ahLst/>
            <a:cxnLst/>
            <a:rect l="l" t="t" r="r" b="b"/>
            <a:pathLst>
              <a:path w="1595120" h="640079">
                <a:moveTo>
                  <a:pt x="6985" y="0"/>
                </a:moveTo>
                <a:lnTo>
                  <a:pt x="0" y="17779"/>
                </a:lnTo>
                <a:lnTo>
                  <a:pt x="1520443" y="613156"/>
                </a:lnTo>
                <a:lnTo>
                  <a:pt x="1510030" y="639826"/>
                </a:lnTo>
                <a:lnTo>
                  <a:pt x="1594865" y="632078"/>
                </a:lnTo>
                <a:lnTo>
                  <a:pt x="1537842" y="568832"/>
                </a:lnTo>
                <a:lnTo>
                  <a:pt x="1527429" y="595502"/>
                </a:lnTo>
                <a:lnTo>
                  <a:pt x="6985" y="0"/>
                </a:lnTo>
                <a:close/>
              </a:path>
            </a:pathLst>
          </a:custGeom>
          <a:solidFill>
            <a:srgbClr val="44536A"/>
          </a:solidFill>
        </p:spPr>
        <p:txBody>
          <a:bodyPr wrap="square" lIns="0" tIns="0" rIns="0" bIns="0" rtlCol="0"/>
          <a:lstStyle/>
          <a:p>
            <a:endParaRPr/>
          </a:p>
        </p:txBody>
      </p:sp>
      <p:sp>
        <p:nvSpPr>
          <p:cNvPr id="11" name="object 11"/>
          <p:cNvSpPr txBox="1"/>
          <p:nvPr/>
        </p:nvSpPr>
        <p:spPr>
          <a:xfrm>
            <a:off x="5762625" y="4099623"/>
            <a:ext cx="1104900" cy="855980"/>
          </a:xfrm>
          <a:prstGeom prst="rect">
            <a:avLst/>
          </a:prstGeom>
        </p:spPr>
        <p:txBody>
          <a:bodyPr vert="horz" wrap="square" lIns="0" tIns="27305" rIns="0" bIns="0" rtlCol="0">
            <a:spAutoFit/>
          </a:bodyPr>
          <a:lstStyle/>
          <a:p>
            <a:pPr marL="12700" marR="5080">
              <a:lnSpc>
                <a:spcPts val="2160"/>
              </a:lnSpc>
              <a:spcBef>
                <a:spcPts val="215"/>
              </a:spcBef>
            </a:pPr>
            <a:r>
              <a:rPr sz="1850" b="1" spc="-10" dirty="0">
                <a:latin typeface="Calibri"/>
                <a:cs typeface="Calibri"/>
              </a:rPr>
              <a:t>Fully </a:t>
            </a:r>
            <a:r>
              <a:rPr sz="1850" b="1" spc="-35" dirty="0">
                <a:latin typeface="Calibri"/>
                <a:cs typeface="Calibri"/>
              </a:rPr>
              <a:t>Connected</a:t>
            </a:r>
            <a:r>
              <a:rPr sz="1850" spc="-35"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85" dirty="0">
                <a:latin typeface="Calibri"/>
                <a:cs typeface="Calibri"/>
              </a:rPr>
              <a:t> </a:t>
            </a:r>
            <a:r>
              <a:rPr sz="1850" spc="-60" dirty="0">
                <a:latin typeface="Calibri"/>
                <a:cs typeface="Calibri"/>
              </a:rPr>
              <a:t>4</a:t>
            </a:r>
            <a:endParaRPr sz="1850">
              <a:latin typeface="Calibri"/>
              <a:cs typeface="Calibri"/>
            </a:endParaRPr>
          </a:p>
        </p:txBody>
      </p:sp>
      <p:sp>
        <p:nvSpPr>
          <p:cNvPr id="12" name="object 12"/>
          <p:cNvSpPr txBox="1"/>
          <p:nvPr/>
        </p:nvSpPr>
        <p:spPr>
          <a:xfrm>
            <a:off x="9156065" y="4446206"/>
            <a:ext cx="934719" cy="403860"/>
          </a:xfrm>
          <a:prstGeom prst="rect">
            <a:avLst/>
          </a:prstGeom>
        </p:spPr>
        <p:txBody>
          <a:bodyPr vert="horz" wrap="square" lIns="0" tIns="16510" rIns="0" bIns="0" rtlCol="0">
            <a:spAutoFit/>
          </a:bodyPr>
          <a:lstStyle/>
          <a:p>
            <a:pPr marL="12700">
              <a:lnSpc>
                <a:spcPct val="100000"/>
              </a:lnSpc>
              <a:spcBef>
                <a:spcPts val="130"/>
              </a:spcBef>
            </a:pPr>
            <a:r>
              <a:rPr sz="2450" b="1" dirty="0">
                <a:latin typeface="Calibri"/>
                <a:cs typeface="Calibri"/>
              </a:rPr>
              <a:t>L2</a:t>
            </a:r>
            <a:r>
              <a:rPr sz="2450" b="1" spc="-45" dirty="0">
                <a:latin typeface="Calibri"/>
                <a:cs typeface="Calibri"/>
              </a:rPr>
              <a:t> </a:t>
            </a:r>
            <a:r>
              <a:rPr sz="2450" b="1" spc="-20" dirty="0">
                <a:latin typeface="Calibri"/>
                <a:cs typeface="Calibri"/>
              </a:rPr>
              <a:t>Loss</a:t>
            </a:r>
            <a:endParaRPr sz="2450">
              <a:latin typeface="Calibri"/>
              <a:cs typeface="Calibri"/>
            </a:endParaRPr>
          </a:p>
        </p:txBody>
      </p:sp>
      <p:sp>
        <p:nvSpPr>
          <p:cNvPr id="13" name="object 13"/>
          <p:cNvSpPr/>
          <p:nvPr/>
        </p:nvSpPr>
        <p:spPr>
          <a:xfrm>
            <a:off x="8310880" y="1737360"/>
            <a:ext cx="640080" cy="81280"/>
          </a:xfrm>
          <a:custGeom>
            <a:avLst/>
            <a:gdLst/>
            <a:ahLst/>
            <a:cxnLst/>
            <a:rect l="l" t="t" r="r" b="b"/>
            <a:pathLst>
              <a:path w="640079" h="81280">
                <a:moveTo>
                  <a:pt x="563372" y="0"/>
                </a:moveTo>
                <a:lnTo>
                  <a:pt x="563372" y="30479"/>
                </a:lnTo>
                <a:lnTo>
                  <a:pt x="0" y="30479"/>
                </a:lnTo>
                <a:lnTo>
                  <a:pt x="0" y="50800"/>
                </a:lnTo>
                <a:lnTo>
                  <a:pt x="563372" y="50800"/>
                </a:lnTo>
                <a:lnTo>
                  <a:pt x="563372" y="81279"/>
                </a:lnTo>
                <a:lnTo>
                  <a:pt x="639699" y="40639"/>
                </a:lnTo>
                <a:lnTo>
                  <a:pt x="563372" y="0"/>
                </a:lnTo>
                <a:close/>
              </a:path>
            </a:pathLst>
          </a:custGeom>
          <a:solidFill>
            <a:srgbClr val="44536A"/>
          </a:solidFill>
        </p:spPr>
        <p:txBody>
          <a:bodyPr wrap="square" lIns="0" tIns="0" rIns="0" bIns="0" rtlCol="0"/>
          <a:lstStyle/>
          <a:p>
            <a:endParaRPr/>
          </a:p>
        </p:txBody>
      </p:sp>
      <p:sp>
        <p:nvSpPr>
          <p:cNvPr id="14" name="object 14"/>
          <p:cNvSpPr txBox="1"/>
          <p:nvPr/>
        </p:nvSpPr>
        <p:spPr>
          <a:xfrm>
            <a:off x="8884031" y="360933"/>
            <a:ext cx="1778635" cy="79121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Correct</a:t>
            </a:r>
            <a:r>
              <a:rPr sz="2450" b="1" spc="-70" dirty="0">
                <a:latin typeface="Calibri"/>
                <a:cs typeface="Calibri"/>
              </a:rPr>
              <a:t> </a:t>
            </a:r>
            <a:r>
              <a:rPr sz="2450" b="1" spc="-10" dirty="0">
                <a:latin typeface="Calibri"/>
                <a:cs typeface="Calibri"/>
              </a:rPr>
              <a:t>label:</a:t>
            </a:r>
            <a:endParaRPr sz="2450">
              <a:latin typeface="Calibri"/>
              <a:cs typeface="Calibri"/>
            </a:endParaRPr>
          </a:p>
          <a:p>
            <a:pPr marL="12700">
              <a:lnSpc>
                <a:spcPct val="100000"/>
              </a:lnSpc>
              <a:spcBef>
                <a:spcPts val="105"/>
              </a:spcBef>
            </a:pPr>
            <a:r>
              <a:rPr sz="2450" spc="-25" dirty="0">
                <a:latin typeface="Calibri"/>
                <a:cs typeface="Calibri"/>
              </a:rPr>
              <a:t>Cat</a:t>
            </a:r>
            <a:endParaRPr sz="2450">
              <a:latin typeface="Calibri"/>
              <a:cs typeface="Calibri"/>
            </a:endParaRPr>
          </a:p>
        </p:txBody>
      </p:sp>
      <p:sp>
        <p:nvSpPr>
          <p:cNvPr id="15" name="object 15"/>
          <p:cNvSpPr txBox="1"/>
          <p:nvPr/>
        </p:nvSpPr>
        <p:spPr>
          <a:xfrm>
            <a:off x="9077325" y="1449705"/>
            <a:ext cx="1116330" cy="781050"/>
          </a:xfrm>
          <a:prstGeom prst="rect">
            <a:avLst/>
          </a:prstGeom>
        </p:spPr>
        <p:txBody>
          <a:bodyPr vert="horz" wrap="square" lIns="0" tIns="17145" rIns="0" bIns="0" rtlCol="0">
            <a:spAutoFit/>
          </a:bodyPr>
          <a:lstStyle/>
          <a:p>
            <a:pPr algn="ctr">
              <a:lnSpc>
                <a:spcPct val="100000"/>
              </a:lnSpc>
              <a:spcBef>
                <a:spcPts val="135"/>
              </a:spcBef>
            </a:pPr>
            <a:r>
              <a:rPr sz="2450" b="1" spc="-10" dirty="0">
                <a:latin typeface="Calibri"/>
                <a:cs typeface="Calibri"/>
              </a:rPr>
              <a:t>Softmax</a:t>
            </a:r>
            <a:endParaRPr sz="2450">
              <a:latin typeface="Calibri"/>
              <a:cs typeface="Calibri"/>
            </a:endParaRPr>
          </a:p>
          <a:p>
            <a:pPr marR="1270" algn="ctr">
              <a:lnSpc>
                <a:spcPct val="100000"/>
              </a:lnSpc>
              <a:spcBef>
                <a:spcPts val="25"/>
              </a:spcBef>
            </a:pPr>
            <a:r>
              <a:rPr sz="2450" b="1" spc="-20" dirty="0">
                <a:latin typeface="Calibri"/>
                <a:cs typeface="Calibri"/>
              </a:rPr>
              <a:t>Loss</a:t>
            </a:r>
            <a:endParaRPr sz="2450">
              <a:latin typeface="Calibri"/>
              <a:cs typeface="Calibri"/>
            </a:endParaRPr>
          </a:p>
        </p:txBody>
      </p:sp>
      <p:sp>
        <p:nvSpPr>
          <p:cNvPr id="16" name="object 16"/>
          <p:cNvSpPr/>
          <p:nvPr/>
        </p:nvSpPr>
        <p:spPr>
          <a:xfrm>
            <a:off x="8524240" y="4622800"/>
            <a:ext cx="457200" cy="81280"/>
          </a:xfrm>
          <a:custGeom>
            <a:avLst/>
            <a:gdLst/>
            <a:ahLst/>
            <a:cxnLst/>
            <a:rect l="l" t="t" r="r" b="b"/>
            <a:pathLst>
              <a:path w="457200" h="81279">
                <a:moveTo>
                  <a:pt x="380491" y="0"/>
                </a:moveTo>
                <a:lnTo>
                  <a:pt x="380491" y="30480"/>
                </a:lnTo>
                <a:lnTo>
                  <a:pt x="0" y="31368"/>
                </a:lnTo>
                <a:lnTo>
                  <a:pt x="0" y="51688"/>
                </a:lnTo>
                <a:lnTo>
                  <a:pt x="380618" y="50800"/>
                </a:lnTo>
                <a:lnTo>
                  <a:pt x="380618" y="81280"/>
                </a:lnTo>
                <a:lnTo>
                  <a:pt x="456818" y="40512"/>
                </a:lnTo>
                <a:lnTo>
                  <a:pt x="380491" y="0"/>
                </a:lnTo>
                <a:close/>
              </a:path>
            </a:pathLst>
          </a:custGeom>
          <a:solidFill>
            <a:srgbClr val="44536A"/>
          </a:solidFill>
        </p:spPr>
        <p:txBody>
          <a:bodyPr wrap="square" lIns="0" tIns="0" rIns="0" bIns="0" rtlCol="0"/>
          <a:lstStyle/>
          <a:p>
            <a:endParaRPr/>
          </a:p>
        </p:txBody>
      </p:sp>
      <p:sp>
        <p:nvSpPr>
          <p:cNvPr id="17" name="object 17"/>
          <p:cNvSpPr/>
          <p:nvPr/>
        </p:nvSpPr>
        <p:spPr>
          <a:xfrm>
            <a:off x="9550400" y="873760"/>
            <a:ext cx="71120" cy="558800"/>
          </a:xfrm>
          <a:custGeom>
            <a:avLst/>
            <a:gdLst/>
            <a:ahLst/>
            <a:cxnLst/>
            <a:rect l="l" t="t" r="r" b="b"/>
            <a:pathLst>
              <a:path w="71120" h="558800">
                <a:moveTo>
                  <a:pt x="44450" y="0"/>
                </a:moveTo>
                <a:lnTo>
                  <a:pt x="26670" y="0"/>
                </a:lnTo>
                <a:lnTo>
                  <a:pt x="26670" y="482345"/>
                </a:lnTo>
                <a:lnTo>
                  <a:pt x="0" y="482345"/>
                </a:lnTo>
                <a:lnTo>
                  <a:pt x="35559" y="558673"/>
                </a:lnTo>
                <a:lnTo>
                  <a:pt x="71120" y="482345"/>
                </a:lnTo>
                <a:lnTo>
                  <a:pt x="44450" y="482345"/>
                </a:lnTo>
                <a:lnTo>
                  <a:pt x="44450" y="0"/>
                </a:lnTo>
                <a:close/>
              </a:path>
            </a:pathLst>
          </a:custGeom>
          <a:solidFill>
            <a:srgbClr val="44536A"/>
          </a:solidFill>
        </p:spPr>
        <p:txBody>
          <a:bodyPr wrap="square" lIns="0" tIns="0" rIns="0" bIns="0" rtlCol="0"/>
          <a:lstStyle/>
          <a:p>
            <a:endParaRPr/>
          </a:p>
        </p:txBody>
      </p:sp>
      <p:sp>
        <p:nvSpPr>
          <p:cNvPr id="18" name="object 18"/>
          <p:cNvSpPr txBox="1"/>
          <p:nvPr/>
        </p:nvSpPr>
        <p:spPr>
          <a:xfrm>
            <a:off x="6615683" y="376555"/>
            <a:ext cx="1456055" cy="575310"/>
          </a:xfrm>
          <a:prstGeom prst="rect">
            <a:avLst/>
          </a:prstGeom>
        </p:spPr>
        <p:txBody>
          <a:bodyPr vert="horz" wrap="square" lIns="0" tIns="13335" rIns="0" bIns="0" rtlCol="0">
            <a:spAutoFit/>
          </a:bodyPr>
          <a:lstStyle/>
          <a:p>
            <a:pPr marL="12700">
              <a:lnSpc>
                <a:spcPct val="100000"/>
              </a:lnSpc>
              <a:spcBef>
                <a:spcPts val="105"/>
              </a:spcBef>
            </a:pPr>
            <a:r>
              <a:rPr sz="3600" spc="-10" dirty="0">
                <a:solidFill>
                  <a:srgbClr val="4471C4"/>
                </a:solidFill>
                <a:latin typeface="Calibri"/>
                <a:cs typeface="Calibri"/>
              </a:rPr>
              <a:t>“What”</a:t>
            </a:r>
            <a:endParaRPr sz="3600">
              <a:latin typeface="Calibri"/>
              <a:cs typeface="Calibri"/>
            </a:endParaRPr>
          </a:p>
        </p:txBody>
      </p:sp>
      <p:sp>
        <p:nvSpPr>
          <p:cNvPr id="19" name="object 19"/>
          <p:cNvSpPr txBox="1"/>
          <p:nvPr/>
        </p:nvSpPr>
        <p:spPr>
          <a:xfrm>
            <a:off x="7022465" y="1210564"/>
            <a:ext cx="1593850" cy="193040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Class</a:t>
            </a:r>
            <a:r>
              <a:rPr sz="2450" b="1" spc="-50" dirty="0">
                <a:latin typeface="Calibri"/>
                <a:cs typeface="Calibri"/>
              </a:rPr>
              <a:t> </a:t>
            </a:r>
            <a:r>
              <a:rPr sz="2450" b="1" spc="-10" dirty="0">
                <a:latin typeface="Calibri"/>
                <a:cs typeface="Calibri"/>
              </a:rPr>
              <a:t>Scores</a:t>
            </a:r>
            <a:endParaRPr sz="2450">
              <a:latin typeface="Calibri"/>
              <a:cs typeface="Calibri"/>
            </a:endParaRPr>
          </a:p>
          <a:p>
            <a:pPr marL="12700">
              <a:lnSpc>
                <a:spcPct val="100000"/>
              </a:lnSpc>
              <a:spcBef>
                <a:spcPts val="25"/>
              </a:spcBef>
            </a:pPr>
            <a:r>
              <a:rPr sz="2450" dirty="0">
                <a:latin typeface="Calibri"/>
                <a:cs typeface="Calibri"/>
              </a:rPr>
              <a:t>Cat:</a:t>
            </a:r>
            <a:r>
              <a:rPr sz="2450" spc="-55" dirty="0">
                <a:latin typeface="Calibri"/>
                <a:cs typeface="Calibri"/>
              </a:rPr>
              <a:t> </a:t>
            </a:r>
            <a:r>
              <a:rPr sz="2450" spc="-25" dirty="0">
                <a:latin typeface="Calibri"/>
                <a:cs typeface="Calibri"/>
              </a:rPr>
              <a:t>0.9</a:t>
            </a:r>
            <a:endParaRPr sz="2450">
              <a:latin typeface="Calibri"/>
              <a:cs typeface="Calibri"/>
            </a:endParaRPr>
          </a:p>
          <a:p>
            <a:pPr marL="12700">
              <a:lnSpc>
                <a:spcPct val="100000"/>
              </a:lnSpc>
              <a:spcBef>
                <a:spcPts val="105"/>
              </a:spcBef>
            </a:pPr>
            <a:r>
              <a:rPr sz="2450" dirty="0">
                <a:latin typeface="Calibri"/>
                <a:cs typeface="Calibri"/>
              </a:rPr>
              <a:t>Dog:</a:t>
            </a:r>
            <a:r>
              <a:rPr sz="2450" spc="15" dirty="0">
                <a:latin typeface="Calibri"/>
                <a:cs typeface="Calibri"/>
              </a:rPr>
              <a:t> </a:t>
            </a:r>
            <a:r>
              <a:rPr sz="2450" spc="-20" dirty="0">
                <a:latin typeface="Calibri"/>
                <a:cs typeface="Calibri"/>
              </a:rPr>
              <a:t>0.05</a:t>
            </a:r>
            <a:endParaRPr sz="2450">
              <a:latin typeface="Calibri"/>
              <a:cs typeface="Calibri"/>
            </a:endParaRPr>
          </a:p>
          <a:p>
            <a:pPr marL="12700">
              <a:lnSpc>
                <a:spcPct val="100000"/>
              </a:lnSpc>
              <a:spcBef>
                <a:spcPts val="25"/>
              </a:spcBef>
            </a:pPr>
            <a:r>
              <a:rPr sz="2450" dirty="0">
                <a:latin typeface="Calibri"/>
                <a:cs typeface="Calibri"/>
              </a:rPr>
              <a:t>Car:</a:t>
            </a:r>
            <a:r>
              <a:rPr sz="2450" spc="-5" dirty="0">
                <a:latin typeface="Calibri"/>
                <a:cs typeface="Calibri"/>
              </a:rPr>
              <a:t> </a:t>
            </a:r>
            <a:r>
              <a:rPr sz="2450" spc="-20" dirty="0">
                <a:latin typeface="Calibri"/>
                <a:cs typeface="Calibri"/>
              </a:rPr>
              <a:t>0.01</a:t>
            </a:r>
            <a:endParaRPr sz="2450">
              <a:latin typeface="Calibri"/>
              <a:cs typeface="Calibri"/>
            </a:endParaRPr>
          </a:p>
          <a:p>
            <a:pPr marL="12700">
              <a:lnSpc>
                <a:spcPct val="100000"/>
              </a:lnSpc>
              <a:spcBef>
                <a:spcPts val="100"/>
              </a:spcBef>
            </a:pPr>
            <a:r>
              <a:rPr sz="2450" spc="-25" dirty="0">
                <a:latin typeface="Calibri"/>
                <a:cs typeface="Calibri"/>
              </a:rPr>
              <a:t>...</a:t>
            </a:r>
            <a:endParaRPr sz="2450">
              <a:latin typeface="Calibri"/>
              <a:cs typeface="Calibri"/>
            </a:endParaRPr>
          </a:p>
        </p:txBody>
      </p:sp>
      <p:sp>
        <p:nvSpPr>
          <p:cNvPr id="20" name="object 20"/>
          <p:cNvSpPr/>
          <p:nvPr/>
        </p:nvSpPr>
        <p:spPr>
          <a:xfrm>
            <a:off x="9580880" y="4927600"/>
            <a:ext cx="81280" cy="386080"/>
          </a:xfrm>
          <a:custGeom>
            <a:avLst/>
            <a:gdLst/>
            <a:ahLst/>
            <a:cxnLst/>
            <a:rect l="l" t="t" r="r" b="b"/>
            <a:pathLst>
              <a:path w="81279" h="386079">
                <a:moveTo>
                  <a:pt x="40640" y="0"/>
                </a:moveTo>
                <a:lnTo>
                  <a:pt x="0" y="77850"/>
                </a:lnTo>
                <a:lnTo>
                  <a:pt x="30479" y="77850"/>
                </a:lnTo>
                <a:lnTo>
                  <a:pt x="30479" y="386080"/>
                </a:lnTo>
                <a:lnTo>
                  <a:pt x="50800" y="386080"/>
                </a:lnTo>
                <a:lnTo>
                  <a:pt x="50800" y="77850"/>
                </a:lnTo>
                <a:lnTo>
                  <a:pt x="81279" y="77850"/>
                </a:lnTo>
                <a:lnTo>
                  <a:pt x="40640" y="0"/>
                </a:lnTo>
                <a:close/>
              </a:path>
            </a:pathLst>
          </a:custGeom>
          <a:solidFill>
            <a:srgbClr val="44536A"/>
          </a:solidFill>
        </p:spPr>
        <p:txBody>
          <a:bodyPr wrap="square" lIns="0" tIns="0" rIns="0" bIns="0" rtlCol="0"/>
          <a:lstStyle/>
          <a:p>
            <a:endParaRPr/>
          </a:p>
        </p:txBody>
      </p:sp>
      <p:sp>
        <p:nvSpPr>
          <p:cNvPr id="21" name="object 21"/>
          <p:cNvSpPr txBox="1"/>
          <p:nvPr/>
        </p:nvSpPr>
        <p:spPr>
          <a:xfrm>
            <a:off x="288607" y="4162425"/>
            <a:ext cx="1349375" cy="147320"/>
          </a:xfrm>
          <a:prstGeom prst="rect">
            <a:avLst/>
          </a:prstGeom>
        </p:spPr>
        <p:txBody>
          <a:bodyPr vert="horz" wrap="square" lIns="0" tIns="12700" rIns="0" bIns="0" rtlCol="0">
            <a:spAutoFit/>
          </a:bodyPr>
          <a:lstStyle/>
          <a:p>
            <a:pPr marL="12700">
              <a:lnSpc>
                <a:spcPct val="100000"/>
              </a:lnSpc>
              <a:spcBef>
                <a:spcPts val="100"/>
              </a:spcBef>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35" dirty="0">
                <a:solidFill>
                  <a:srgbClr val="0462C1"/>
                </a:solidFill>
                <a:latin typeface="Calibri"/>
                <a:cs typeface="Calibri"/>
              </a:rPr>
              <a:t> </a:t>
            </a:r>
            <a:r>
              <a:rPr sz="800" dirty="0">
                <a:solidFill>
                  <a:srgbClr val="999999"/>
                </a:solidFill>
                <a:latin typeface="Calibri"/>
                <a:cs typeface="Calibri"/>
              </a:rPr>
              <a:t>is</a:t>
            </a:r>
            <a:r>
              <a:rPr sz="800" spc="-30"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r>
              <a:rPr sz="800" u="sng" spc="500" dirty="0">
                <a:solidFill>
                  <a:srgbClr val="0462C1"/>
                </a:solidFill>
                <a:uFill>
                  <a:solidFill>
                    <a:srgbClr val="0462C1"/>
                  </a:solidFill>
                </a:uFill>
                <a:latin typeface="Calibri"/>
                <a:cs typeface="Calibri"/>
              </a:rPr>
              <a:t> </a:t>
            </a:r>
            <a:endParaRPr sz="800">
              <a:latin typeface="Calibri"/>
              <a:cs typeface="Calibri"/>
            </a:endParaRPr>
          </a:p>
        </p:txBody>
      </p:sp>
      <p:sp>
        <p:nvSpPr>
          <p:cNvPr id="23" name="object 23"/>
          <p:cNvSpPr txBox="1"/>
          <p:nvPr/>
        </p:nvSpPr>
        <p:spPr>
          <a:xfrm>
            <a:off x="7020559" y="5131831"/>
            <a:ext cx="1226820" cy="340995"/>
          </a:xfrm>
          <a:prstGeom prst="rect">
            <a:avLst/>
          </a:prstGeom>
        </p:spPr>
        <p:txBody>
          <a:bodyPr vert="horz" wrap="square" lIns="0" tIns="0" rIns="0" bIns="0" rtlCol="0">
            <a:spAutoFit/>
          </a:bodyPr>
          <a:lstStyle/>
          <a:p>
            <a:pPr marL="12700">
              <a:lnSpc>
                <a:spcPts val="2450"/>
              </a:lnSpc>
            </a:pPr>
            <a:r>
              <a:rPr sz="2450" dirty="0">
                <a:latin typeface="Calibri"/>
                <a:cs typeface="Calibri"/>
              </a:rPr>
              <a:t>(x,</a:t>
            </a:r>
            <a:r>
              <a:rPr sz="2450" spc="-10" dirty="0">
                <a:latin typeface="Calibri"/>
                <a:cs typeface="Calibri"/>
              </a:rPr>
              <a:t> </a:t>
            </a:r>
            <a:r>
              <a:rPr sz="2450" spc="-114" dirty="0">
                <a:latin typeface="Calibri"/>
                <a:cs typeface="Calibri"/>
              </a:rPr>
              <a:t>y,</a:t>
            </a:r>
            <a:r>
              <a:rPr sz="2450" spc="-55" dirty="0">
                <a:latin typeface="Calibri"/>
                <a:cs typeface="Calibri"/>
              </a:rPr>
              <a:t> </a:t>
            </a:r>
            <a:r>
              <a:rPr sz="2450" spc="-165" dirty="0">
                <a:latin typeface="Calibri"/>
                <a:cs typeface="Calibri"/>
              </a:rPr>
              <a:t>w,</a:t>
            </a:r>
            <a:r>
              <a:rPr sz="2450" spc="-140" dirty="0">
                <a:latin typeface="Calibri"/>
                <a:cs typeface="Calibri"/>
              </a:rPr>
              <a:t> </a:t>
            </a:r>
            <a:r>
              <a:rPr sz="2450" spc="-25" dirty="0">
                <a:latin typeface="Calibri"/>
                <a:cs typeface="Calibri"/>
              </a:rPr>
              <a:t>h)</a:t>
            </a:r>
            <a:endParaRPr sz="2450">
              <a:latin typeface="Calibri"/>
              <a:cs typeface="Calibri"/>
            </a:endParaRPr>
          </a:p>
        </p:txBody>
      </p:sp>
      <p:sp>
        <p:nvSpPr>
          <p:cNvPr id="24" name="object 24"/>
          <p:cNvSpPr txBox="1"/>
          <p:nvPr/>
        </p:nvSpPr>
        <p:spPr>
          <a:xfrm>
            <a:off x="5047234" y="5429091"/>
            <a:ext cx="1651000" cy="483234"/>
          </a:xfrm>
          <a:prstGeom prst="rect">
            <a:avLst/>
          </a:prstGeom>
        </p:spPr>
        <p:txBody>
          <a:bodyPr vert="horz" wrap="square" lIns="0" tIns="0" rIns="0" bIns="0" rtlCol="0">
            <a:spAutoFit/>
          </a:bodyPr>
          <a:lstStyle/>
          <a:p>
            <a:pPr marL="12700">
              <a:lnSpc>
                <a:spcPts val="3525"/>
              </a:lnSpc>
            </a:pPr>
            <a:r>
              <a:rPr sz="3600" spc="-20" dirty="0">
                <a:solidFill>
                  <a:srgbClr val="4471C4"/>
                </a:solidFill>
                <a:latin typeface="Calibri"/>
                <a:cs typeface="Calibri"/>
              </a:rPr>
              <a:t>“Where”</a:t>
            </a:r>
            <a:endParaRPr sz="3600">
              <a:latin typeface="Calibri"/>
              <a:cs typeface="Calibri"/>
            </a:endParaRPr>
          </a:p>
        </p:txBody>
      </p:sp>
      <p:sp>
        <p:nvSpPr>
          <p:cNvPr id="25" name="object 25"/>
          <p:cNvSpPr txBox="1"/>
          <p:nvPr/>
        </p:nvSpPr>
        <p:spPr>
          <a:xfrm>
            <a:off x="8884031" y="5479256"/>
            <a:ext cx="1604645" cy="727710"/>
          </a:xfrm>
          <a:prstGeom prst="rect">
            <a:avLst/>
          </a:prstGeom>
        </p:spPr>
        <p:txBody>
          <a:bodyPr vert="horz" wrap="square" lIns="0" tIns="0" rIns="0" bIns="0" rtlCol="0">
            <a:spAutoFit/>
          </a:bodyPr>
          <a:lstStyle/>
          <a:p>
            <a:pPr marL="12700">
              <a:lnSpc>
                <a:spcPts val="2455"/>
              </a:lnSpc>
            </a:pPr>
            <a:r>
              <a:rPr sz="2450" b="1" dirty="0">
                <a:latin typeface="Calibri"/>
                <a:cs typeface="Calibri"/>
              </a:rPr>
              <a:t>Correct</a:t>
            </a:r>
            <a:r>
              <a:rPr sz="2450" b="1" spc="-70" dirty="0">
                <a:latin typeface="Calibri"/>
                <a:cs typeface="Calibri"/>
              </a:rPr>
              <a:t> </a:t>
            </a:r>
            <a:r>
              <a:rPr sz="2450" b="1" spc="-20" dirty="0">
                <a:latin typeface="Calibri"/>
                <a:cs typeface="Calibri"/>
              </a:rPr>
              <a:t>box</a:t>
            </a:r>
            <a:r>
              <a:rPr sz="2450" spc="-20" dirty="0">
                <a:latin typeface="Calibri"/>
                <a:cs typeface="Calibri"/>
              </a:rPr>
              <a:t>:</a:t>
            </a:r>
            <a:endParaRPr sz="2450">
              <a:latin typeface="Calibri"/>
              <a:cs typeface="Calibri"/>
            </a:endParaRPr>
          </a:p>
          <a:p>
            <a:pPr marL="12700">
              <a:lnSpc>
                <a:spcPct val="100000"/>
              </a:lnSpc>
              <a:spcBef>
                <a:spcPts val="105"/>
              </a:spcBef>
            </a:pPr>
            <a:r>
              <a:rPr sz="2450" spc="-65" dirty="0">
                <a:latin typeface="Calibri"/>
                <a:cs typeface="Calibri"/>
              </a:rPr>
              <a:t>(x’,</a:t>
            </a:r>
            <a:r>
              <a:rPr sz="2450" spc="-20" dirty="0">
                <a:latin typeface="Calibri"/>
                <a:cs typeface="Calibri"/>
              </a:rPr>
              <a:t> </a:t>
            </a:r>
            <a:r>
              <a:rPr sz="2450" spc="-95" dirty="0">
                <a:latin typeface="Calibri"/>
                <a:cs typeface="Calibri"/>
              </a:rPr>
              <a:t>y’,</a:t>
            </a:r>
            <a:r>
              <a:rPr sz="2450" spc="-55" dirty="0">
                <a:latin typeface="Calibri"/>
                <a:cs typeface="Calibri"/>
              </a:rPr>
              <a:t> </a:t>
            </a:r>
            <a:r>
              <a:rPr sz="2450" spc="-105" dirty="0">
                <a:latin typeface="Calibri"/>
                <a:cs typeface="Calibri"/>
              </a:rPr>
              <a:t>w’,</a:t>
            </a:r>
            <a:r>
              <a:rPr sz="2450" spc="-60" dirty="0">
                <a:latin typeface="Calibri"/>
                <a:cs typeface="Calibri"/>
              </a:rPr>
              <a:t> </a:t>
            </a:r>
            <a:r>
              <a:rPr sz="2450" spc="-25" dirty="0">
                <a:latin typeface="Calibri"/>
                <a:cs typeface="Calibri"/>
              </a:rPr>
              <a:t>h’)</a:t>
            </a:r>
            <a:endParaRPr sz="2450">
              <a:latin typeface="Calibri"/>
              <a:cs typeface="Calibri"/>
            </a:endParaRPr>
          </a:p>
        </p:txBody>
      </p:sp>
      <p:sp>
        <p:nvSpPr>
          <p:cNvPr id="22" name="object 22"/>
          <p:cNvSpPr txBox="1"/>
          <p:nvPr/>
        </p:nvSpPr>
        <p:spPr>
          <a:xfrm>
            <a:off x="1056639" y="4392612"/>
            <a:ext cx="2612390" cy="76835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Calibri"/>
                <a:cs typeface="Calibri"/>
              </a:rPr>
              <a:t>Treat</a:t>
            </a:r>
            <a:r>
              <a:rPr sz="2400" spc="25" dirty="0">
                <a:latin typeface="Calibri"/>
                <a:cs typeface="Calibri"/>
              </a:rPr>
              <a:t> </a:t>
            </a:r>
            <a:r>
              <a:rPr sz="2400" spc="-10" dirty="0">
                <a:latin typeface="Calibri"/>
                <a:cs typeface="Calibri"/>
              </a:rPr>
              <a:t>localization</a:t>
            </a:r>
            <a:r>
              <a:rPr sz="2400" spc="-180" dirty="0">
                <a:latin typeface="Calibri"/>
                <a:cs typeface="Calibri"/>
              </a:rPr>
              <a:t> </a:t>
            </a:r>
            <a:r>
              <a:rPr sz="2400" dirty="0">
                <a:latin typeface="Calibri"/>
                <a:cs typeface="Calibri"/>
              </a:rPr>
              <a:t>as</a:t>
            </a:r>
            <a:r>
              <a:rPr sz="2400" spc="-3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85"/>
              </a:spcBef>
            </a:pPr>
            <a:r>
              <a:rPr sz="2400" spc="-10" dirty="0">
                <a:latin typeface="Calibri"/>
                <a:cs typeface="Calibri"/>
              </a:rPr>
              <a:t>regression</a:t>
            </a:r>
            <a:r>
              <a:rPr sz="2400" spc="-140" dirty="0">
                <a:latin typeface="Calibri"/>
                <a:cs typeface="Calibri"/>
              </a:rPr>
              <a:t> </a:t>
            </a:r>
            <a:r>
              <a:rPr sz="2400" spc="-10" dirty="0">
                <a:latin typeface="Calibri"/>
                <a:cs typeface="Calibri"/>
              </a:rPr>
              <a:t>problem!</a:t>
            </a:r>
            <a:endParaRPr sz="24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3991610" cy="1368425"/>
          </a:xfrm>
          <a:prstGeom prst="rect">
            <a:avLst/>
          </a:prstGeom>
        </p:spPr>
        <p:txBody>
          <a:bodyPr vert="horz" wrap="square" lIns="0" tIns="13335" rIns="0" bIns="0" rtlCol="0">
            <a:spAutoFit/>
          </a:bodyPr>
          <a:lstStyle/>
          <a:p>
            <a:pPr marL="12700" marR="5080">
              <a:lnSpc>
                <a:spcPct val="100000"/>
              </a:lnSpc>
              <a:spcBef>
                <a:spcPts val="105"/>
              </a:spcBef>
            </a:pPr>
            <a:r>
              <a:rPr dirty="0"/>
              <a:t>Detecting</a:t>
            </a:r>
            <a:r>
              <a:rPr spc="-120" dirty="0"/>
              <a:t> </a:t>
            </a:r>
            <a:r>
              <a:rPr dirty="0"/>
              <a:t>a</a:t>
            </a:r>
            <a:r>
              <a:rPr spc="-40" dirty="0"/>
              <a:t> </a:t>
            </a:r>
            <a:r>
              <a:rPr spc="-10" dirty="0"/>
              <a:t>single object</a:t>
            </a:r>
          </a:p>
        </p:txBody>
      </p:sp>
      <p:pic>
        <p:nvPicPr>
          <p:cNvPr id="3" name="object 3"/>
          <p:cNvPicPr/>
          <p:nvPr/>
        </p:nvPicPr>
        <p:blipFill>
          <a:blip r:embed="rId2" cstate="print"/>
          <a:stretch>
            <a:fillRect/>
          </a:stretch>
        </p:blipFill>
        <p:spPr>
          <a:xfrm>
            <a:off x="182879" y="2560320"/>
            <a:ext cx="1737360" cy="1503679"/>
          </a:xfrm>
          <a:prstGeom prst="rect">
            <a:avLst/>
          </a:prstGeom>
        </p:spPr>
      </p:pic>
      <p:pic>
        <p:nvPicPr>
          <p:cNvPr id="4" name="object 4"/>
          <p:cNvPicPr/>
          <p:nvPr/>
        </p:nvPicPr>
        <p:blipFill>
          <a:blip r:embed="rId3" cstate="print"/>
          <a:stretch>
            <a:fillRect/>
          </a:stretch>
        </p:blipFill>
        <p:spPr>
          <a:xfrm>
            <a:off x="2062479" y="2854960"/>
            <a:ext cx="2743199" cy="883919"/>
          </a:xfrm>
          <a:prstGeom prst="rect">
            <a:avLst/>
          </a:prstGeom>
        </p:spPr>
      </p:pic>
      <p:sp>
        <p:nvSpPr>
          <p:cNvPr id="5" name="object 5"/>
          <p:cNvSpPr/>
          <p:nvPr/>
        </p:nvSpPr>
        <p:spPr>
          <a:xfrm>
            <a:off x="5059679" y="2814320"/>
            <a:ext cx="0" cy="1005840"/>
          </a:xfrm>
          <a:custGeom>
            <a:avLst/>
            <a:gdLst/>
            <a:ahLst/>
            <a:cxnLst/>
            <a:rect l="l" t="t" r="r" b="b"/>
            <a:pathLst>
              <a:path h="1005839">
                <a:moveTo>
                  <a:pt x="0" y="0"/>
                </a:moveTo>
                <a:lnTo>
                  <a:pt x="0" y="1005458"/>
                </a:lnTo>
              </a:path>
            </a:pathLst>
          </a:custGeom>
          <a:ln w="38100">
            <a:solidFill>
              <a:srgbClr val="44536A"/>
            </a:solidFill>
          </a:ln>
        </p:spPr>
        <p:txBody>
          <a:bodyPr wrap="square" lIns="0" tIns="0" rIns="0" bIns="0" rtlCol="0"/>
          <a:lstStyle/>
          <a:p>
            <a:endParaRPr/>
          </a:p>
        </p:txBody>
      </p:sp>
      <p:sp>
        <p:nvSpPr>
          <p:cNvPr id="6" name="object 6"/>
          <p:cNvSpPr txBox="1"/>
          <p:nvPr/>
        </p:nvSpPr>
        <p:spPr>
          <a:xfrm>
            <a:off x="4328159" y="3869626"/>
            <a:ext cx="946785" cy="79057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Vector:</a:t>
            </a:r>
            <a:endParaRPr sz="2450">
              <a:latin typeface="Calibri"/>
              <a:cs typeface="Calibri"/>
            </a:endParaRPr>
          </a:p>
          <a:p>
            <a:pPr marL="165100">
              <a:lnSpc>
                <a:spcPct val="100000"/>
              </a:lnSpc>
              <a:spcBef>
                <a:spcPts val="105"/>
              </a:spcBef>
            </a:pPr>
            <a:r>
              <a:rPr sz="2450" spc="-20" dirty="0">
                <a:latin typeface="Calibri"/>
                <a:cs typeface="Calibri"/>
              </a:rPr>
              <a:t>4096</a:t>
            </a:r>
            <a:endParaRPr sz="2450">
              <a:latin typeface="Calibri"/>
              <a:cs typeface="Calibri"/>
            </a:endParaRPr>
          </a:p>
        </p:txBody>
      </p:sp>
      <p:sp>
        <p:nvSpPr>
          <p:cNvPr id="7" name="object 7"/>
          <p:cNvSpPr txBox="1"/>
          <p:nvPr/>
        </p:nvSpPr>
        <p:spPr>
          <a:xfrm>
            <a:off x="5105400" y="1353756"/>
            <a:ext cx="1267460" cy="855980"/>
          </a:xfrm>
          <a:prstGeom prst="rect">
            <a:avLst/>
          </a:prstGeom>
        </p:spPr>
        <p:txBody>
          <a:bodyPr vert="horz" wrap="square" lIns="0" tIns="27305" rIns="0" bIns="0" rtlCol="0">
            <a:spAutoFit/>
          </a:bodyPr>
          <a:lstStyle/>
          <a:p>
            <a:pPr marL="12065" marR="5080" indent="-1905" algn="ctr">
              <a:lnSpc>
                <a:spcPts val="2160"/>
              </a:lnSpc>
              <a:spcBef>
                <a:spcPts val="215"/>
              </a:spcBef>
            </a:pPr>
            <a:r>
              <a:rPr sz="1850" b="1" spc="-10" dirty="0">
                <a:latin typeface="Calibri"/>
                <a:cs typeface="Calibri"/>
              </a:rPr>
              <a:t>Fully Connected</a:t>
            </a:r>
            <a:r>
              <a:rPr sz="1850" spc="-10"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170" dirty="0">
                <a:latin typeface="Calibri"/>
                <a:cs typeface="Calibri"/>
              </a:rPr>
              <a:t> </a:t>
            </a:r>
            <a:r>
              <a:rPr sz="1850" spc="-20" dirty="0">
                <a:latin typeface="Calibri"/>
                <a:cs typeface="Calibri"/>
              </a:rPr>
              <a:t>1000</a:t>
            </a:r>
            <a:endParaRPr sz="1850">
              <a:latin typeface="Calibri"/>
              <a:cs typeface="Calibri"/>
            </a:endParaRPr>
          </a:p>
        </p:txBody>
      </p:sp>
      <p:sp>
        <p:nvSpPr>
          <p:cNvPr id="8" name="object 8"/>
          <p:cNvSpPr/>
          <p:nvPr/>
        </p:nvSpPr>
        <p:spPr>
          <a:xfrm>
            <a:off x="5394959" y="1910079"/>
            <a:ext cx="1513840" cy="985519"/>
          </a:xfrm>
          <a:custGeom>
            <a:avLst/>
            <a:gdLst/>
            <a:ahLst/>
            <a:cxnLst/>
            <a:rect l="l" t="t" r="r" b="b"/>
            <a:pathLst>
              <a:path w="1513840" h="985519">
                <a:moveTo>
                  <a:pt x="1513713" y="0"/>
                </a:moveTo>
                <a:lnTo>
                  <a:pt x="1429004" y="9525"/>
                </a:lnTo>
                <a:lnTo>
                  <a:pt x="1444624" y="33400"/>
                </a:lnTo>
                <a:lnTo>
                  <a:pt x="0" y="969264"/>
                </a:lnTo>
                <a:lnTo>
                  <a:pt x="10413" y="985266"/>
                </a:lnTo>
                <a:lnTo>
                  <a:pt x="1455039" y="49403"/>
                </a:lnTo>
                <a:lnTo>
                  <a:pt x="1470533" y="73406"/>
                </a:lnTo>
                <a:lnTo>
                  <a:pt x="1513713" y="0"/>
                </a:lnTo>
                <a:close/>
              </a:path>
            </a:pathLst>
          </a:custGeom>
          <a:solidFill>
            <a:srgbClr val="44536A"/>
          </a:solidFill>
        </p:spPr>
        <p:txBody>
          <a:bodyPr wrap="square" lIns="0" tIns="0" rIns="0" bIns="0" rtlCol="0"/>
          <a:lstStyle/>
          <a:p>
            <a:endParaRPr/>
          </a:p>
        </p:txBody>
      </p:sp>
      <p:sp>
        <p:nvSpPr>
          <p:cNvPr id="9" name="object 9"/>
          <p:cNvSpPr txBox="1"/>
          <p:nvPr/>
        </p:nvSpPr>
        <p:spPr>
          <a:xfrm>
            <a:off x="7020559" y="4300156"/>
            <a:ext cx="1615440" cy="78041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Box</a:t>
            </a:r>
            <a:endParaRPr sz="2450">
              <a:latin typeface="Calibri"/>
              <a:cs typeface="Calibri"/>
            </a:endParaRPr>
          </a:p>
          <a:p>
            <a:pPr marL="12700">
              <a:lnSpc>
                <a:spcPct val="100000"/>
              </a:lnSpc>
              <a:spcBef>
                <a:spcPts val="25"/>
              </a:spcBef>
            </a:pPr>
            <a:r>
              <a:rPr sz="2450" b="1" spc="-10" dirty="0">
                <a:latin typeface="Calibri"/>
                <a:cs typeface="Calibri"/>
              </a:rPr>
              <a:t>Coordinates</a:t>
            </a:r>
            <a:endParaRPr sz="2450">
              <a:latin typeface="Calibri"/>
              <a:cs typeface="Calibri"/>
            </a:endParaRPr>
          </a:p>
        </p:txBody>
      </p:sp>
      <p:sp>
        <p:nvSpPr>
          <p:cNvPr id="10" name="object 10"/>
          <p:cNvSpPr/>
          <p:nvPr/>
        </p:nvSpPr>
        <p:spPr>
          <a:xfrm>
            <a:off x="5394959" y="3718559"/>
            <a:ext cx="1595120" cy="640080"/>
          </a:xfrm>
          <a:custGeom>
            <a:avLst/>
            <a:gdLst/>
            <a:ahLst/>
            <a:cxnLst/>
            <a:rect l="l" t="t" r="r" b="b"/>
            <a:pathLst>
              <a:path w="1595120" h="640079">
                <a:moveTo>
                  <a:pt x="6985" y="0"/>
                </a:moveTo>
                <a:lnTo>
                  <a:pt x="0" y="17779"/>
                </a:lnTo>
                <a:lnTo>
                  <a:pt x="1520443" y="613156"/>
                </a:lnTo>
                <a:lnTo>
                  <a:pt x="1510030" y="639826"/>
                </a:lnTo>
                <a:lnTo>
                  <a:pt x="1594865" y="632078"/>
                </a:lnTo>
                <a:lnTo>
                  <a:pt x="1537842" y="568832"/>
                </a:lnTo>
                <a:lnTo>
                  <a:pt x="1527429" y="595502"/>
                </a:lnTo>
                <a:lnTo>
                  <a:pt x="6985" y="0"/>
                </a:lnTo>
                <a:close/>
              </a:path>
            </a:pathLst>
          </a:custGeom>
          <a:solidFill>
            <a:srgbClr val="44536A"/>
          </a:solidFill>
        </p:spPr>
        <p:txBody>
          <a:bodyPr wrap="square" lIns="0" tIns="0" rIns="0" bIns="0" rtlCol="0"/>
          <a:lstStyle/>
          <a:p>
            <a:endParaRPr/>
          </a:p>
        </p:txBody>
      </p:sp>
      <p:sp>
        <p:nvSpPr>
          <p:cNvPr id="11" name="object 11"/>
          <p:cNvSpPr txBox="1"/>
          <p:nvPr/>
        </p:nvSpPr>
        <p:spPr>
          <a:xfrm>
            <a:off x="5762625" y="4099623"/>
            <a:ext cx="1104900" cy="855980"/>
          </a:xfrm>
          <a:prstGeom prst="rect">
            <a:avLst/>
          </a:prstGeom>
        </p:spPr>
        <p:txBody>
          <a:bodyPr vert="horz" wrap="square" lIns="0" tIns="27305" rIns="0" bIns="0" rtlCol="0">
            <a:spAutoFit/>
          </a:bodyPr>
          <a:lstStyle/>
          <a:p>
            <a:pPr marL="12700" marR="5080">
              <a:lnSpc>
                <a:spcPts val="2160"/>
              </a:lnSpc>
              <a:spcBef>
                <a:spcPts val="215"/>
              </a:spcBef>
            </a:pPr>
            <a:r>
              <a:rPr sz="1850" b="1" spc="-10" dirty="0">
                <a:latin typeface="Calibri"/>
                <a:cs typeface="Calibri"/>
              </a:rPr>
              <a:t>Fully </a:t>
            </a:r>
            <a:r>
              <a:rPr sz="1850" b="1" spc="-35" dirty="0">
                <a:latin typeface="Calibri"/>
                <a:cs typeface="Calibri"/>
              </a:rPr>
              <a:t>Connected</a:t>
            </a:r>
            <a:r>
              <a:rPr sz="1850" spc="-35"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85" dirty="0">
                <a:latin typeface="Calibri"/>
                <a:cs typeface="Calibri"/>
              </a:rPr>
              <a:t> </a:t>
            </a:r>
            <a:r>
              <a:rPr sz="1850" spc="-60" dirty="0">
                <a:latin typeface="Calibri"/>
                <a:cs typeface="Calibri"/>
              </a:rPr>
              <a:t>4</a:t>
            </a:r>
            <a:endParaRPr sz="1850">
              <a:latin typeface="Calibri"/>
              <a:cs typeface="Calibri"/>
            </a:endParaRPr>
          </a:p>
        </p:txBody>
      </p:sp>
      <p:sp>
        <p:nvSpPr>
          <p:cNvPr id="12" name="object 12"/>
          <p:cNvSpPr txBox="1"/>
          <p:nvPr/>
        </p:nvSpPr>
        <p:spPr>
          <a:xfrm>
            <a:off x="9156065" y="4446206"/>
            <a:ext cx="934719" cy="403860"/>
          </a:xfrm>
          <a:prstGeom prst="rect">
            <a:avLst/>
          </a:prstGeom>
        </p:spPr>
        <p:txBody>
          <a:bodyPr vert="horz" wrap="square" lIns="0" tIns="16510" rIns="0" bIns="0" rtlCol="0">
            <a:spAutoFit/>
          </a:bodyPr>
          <a:lstStyle/>
          <a:p>
            <a:pPr marL="12700">
              <a:lnSpc>
                <a:spcPct val="100000"/>
              </a:lnSpc>
              <a:spcBef>
                <a:spcPts val="130"/>
              </a:spcBef>
            </a:pPr>
            <a:r>
              <a:rPr sz="2450" b="1" dirty="0">
                <a:latin typeface="Calibri"/>
                <a:cs typeface="Calibri"/>
              </a:rPr>
              <a:t>L2</a:t>
            </a:r>
            <a:r>
              <a:rPr sz="2450" b="1" spc="-45" dirty="0">
                <a:latin typeface="Calibri"/>
                <a:cs typeface="Calibri"/>
              </a:rPr>
              <a:t> </a:t>
            </a:r>
            <a:r>
              <a:rPr sz="2450" b="1" spc="-20" dirty="0">
                <a:latin typeface="Calibri"/>
                <a:cs typeface="Calibri"/>
              </a:rPr>
              <a:t>Loss</a:t>
            </a:r>
            <a:endParaRPr sz="2450">
              <a:latin typeface="Calibri"/>
              <a:cs typeface="Calibri"/>
            </a:endParaRPr>
          </a:p>
        </p:txBody>
      </p:sp>
      <p:sp>
        <p:nvSpPr>
          <p:cNvPr id="13" name="object 13"/>
          <p:cNvSpPr txBox="1"/>
          <p:nvPr/>
        </p:nvSpPr>
        <p:spPr>
          <a:xfrm>
            <a:off x="11027791" y="3080702"/>
            <a:ext cx="578485" cy="403860"/>
          </a:xfrm>
          <a:prstGeom prst="rect">
            <a:avLst/>
          </a:prstGeom>
        </p:spPr>
        <p:txBody>
          <a:bodyPr vert="horz" wrap="square" lIns="0" tIns="16510" rIns="0" bIns="0" rtlCol="0">
            <a:spAutoFit/>
          </a:bodyPr>
          <a:lstStyle/>
          <a:p>
            <a:pPr marL="12700">
              <a:lnSpc>
                <a:spcPct val="100000"/>
              </a:lnSpc>
              <a:spcBef>
                <a:spcPts val="130"/>
              </a:spcBef>
            </a:pPr>
            <a:r>
              <a:rPr sz="2450" b="1" spc="-20" dirty="0">
                <a:latin typeface="Calibri"/>
                <a:cs typeface="Calibri"/>
              </a:rPr>
              <a:t>Loss</a:t>
            </a:r>
            <a:endParaRPr sz="2450">
              <a:latin typeface="Calibri"/>
              <a:cs typeface="Calibri"/>
            </a:endParaRPr>
          </a:p>
        </p:txBody>
      </p:sp>
      <p:sp>
        <p:nvSpPr>
          <p:cNvPr id="14" name="object 14"/>
          <p:cNvSpPr/>
          <p:nvPr/>
        </p:nvSpPr>
        <p:spPr>
          <a:xfrm>
            <a:off x="8310880" y="1737360"/>
            <a:ext cx="640080" cy="81280"/>
          </a:xfrm>
          <a:custGeom>
            <a:avLst/>
            <a:gdLst/>
            <a:ahLst/>
            <a:cxnLst/>
            <a:rect l="l" t="t" r="r" b="b"/>
            <a:pathLst>
              <a:path w="640079" h="81280">
                <a:moveTo>
                  <a:pt x="563372" y="0"/>
                </a:moveTo>
                <a:lnTo>
                  <a:pt x="563372" y="30479"/>
                </a:lnTo>
                <a:lnTo>
                  <a:pt x="0" y="30479"/>
                </a:lnTo>
                <a:lnTo>
                  <a:pt x="0" y="50800"/>
                </a:lnTo>
                <a:lnTo>
                  <a:pt x="563372" y="50800"/>
                </a:lnTo>
                <a:lnTo>
                  <a:pt x="563372" y="81279"/>
                </a:lnTo>
                <a:lnTo>
                  <a:pt x="639699" y="40639"/>
                </a:lnTo>
                <a:lnTo>
                  <a:pt x="563372" y="0"/>
                </a:lnTo>
                <a:close/>
              </a:path>
            </a:pathLst>
          </a:custGeom>
          <a:solidFill>
            <a:srgbClr val="44536A"/>
          </a:solidFill>
        </p:spPr>
        <p:txBody>
          <a:bodyPr wrap="square" lIns="0" tIns="0" rIns="0" bIns="0" rtlCol="0"/>
          <a:lstStyle/>
          <a:p>
            <a:endParaRPr/>
          </a:p>
        </p:txBody>
      </p:sp>
      <p:sp>
        <p:nvSpPr>
          <p:cNvPr id="15" name="object 15"/>
          <p:cNvSpPr txBox="1"/>
          <p:nvPr/>
        </p:nvSpPr>
        <p:spPr>
          <a:xfrm>
            <a:off x="8884031" y="360933"/>
            <a:ext cx="1778635" cy="79121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Correct</a:t>
            </a:r>
            <a:r>
              <a:rPr sz="2450" b="1" spc="-70" dirty="0">
                <a:latin typeface="Calibri"/>
                <a:cs typeface="Calibri"/>
              </a:rPr>
              <a:t> </a:t>
            </a:r>
            <a:r>
              <a:rPr sz="2450" b="1" spc="-10" dirty="0">
                <a:latin typeface="Calibri"/>
                <a:cs typeface="Calibri"/>
              </a:rPr>
              <a:t>label:</a:t>
            </a:r>
            <a:endParaRPr sz="2450">
              <a:latin typeface="Calibri"/>
              <a:cs typeface="Calibri"/>
            </a:endParaRPr>
          </a:p>
          <a:p>
            <a:pPr marL="12700">
              <a:lnSpc>
                <a:spcPct val="100000"/>
              </a:lnSpc>
              <a:spcBef>
                <a:spcPts val="105"/>
              </a:spcBef>
            </a:pPr>
            <a:r>
              <a:rPr sz="2450" spc="-25" dirty="0">
                <a:latin typeface="Calibri"/>
                <a:cs typeface="Calibri"/>
              </a:rPr>
              <a:t>Cat</a:t>
            </a:r>
            <a:endParaRPr sz="2450">
              <a:latin typeface="Calibri"/>
              <a:cs typeface="Calibri"/>
            </a:endParaRPr>
          </a:p>
        </p:txBody>
      </p:sp>
      <p:sp>
        <p:nvSpPr>
          <p:cNvPr id="16" name="object 16"/>
          <p:cNvSpPr txBox="1"/>
          <p:nvPr/>
        </p:nvSpPr>
        <p:spPr>
          <a:xfrm>
            <a:off x="9077325" y="1449705"/>
            <a:ext cx="1116330" cy="781050"/>
          </a:xfrm>
          <a:prstGeom prst="rect">
            <a:avLst/>
          </a:prstGeom>
        </p:spPr>
        <p:txBody>
          <a:bodyPr vert="horz" wrap="square" lIns="0" tIns="17145" rIns="0" bIns="0" rtlCol="0">
            <a:spAutoFit/>
          </a:bodyPr>
          <a:lstStyle/>
          <a:p>
            <a:pPr algn="ctr">
              <a:lnSpc>
                <a:spcPct val="100000"/>
              </a:lnSpc>
              <a:spcBef>
                <a:spcPts val="135"/>
              </a:spcBef>
            </a:pPr>
            <a:r>
              <a:rPr sz="2450" b="1" spc="-10" dirty="0">
                <a:latin typeface="Calibri"/>
                <a:cs typeface="Calibri"/>
              </a:rPr>
              <a:t>Softmax</a:t>
            </a:r>
            <a:endParaRPr sz="2450">
              <a:latin typeface="Calibri"/>
              <a:cs typeface="Calibri"/>
            </a:endParaRPr>
          </a:p>
          <a:p>
            <a:pPr marR="1270" algn="ctr">
              <a:lnSpc>
                <a:spcPct val="100000"/>
              </a:lnSpc>
              <a:spcBef>
                <a:spcPts val="25"/>
              </a:spcBef>
            </a:pPr>
            <a:r>
              <a:rPr sz="2450" b="1" spc="-20" dirty="0">
                <a:latin typeface="Calibri"/>
                <a:cs typeface="Calibri"/>
              </a:rPr>
              <a:t>Loss</a:t>
            </a:r>
            <a:endParaRPr sz="2450">
              <a:latin typeface="Calibri"/>
              <a:cs typeface="Calibri"/>
            </a:endParaRPr>
          </a:p>
        </p:txBody>
      </p:sp>
      <p:sp>
        <p:nvSpPr>
          <p:cNvPr id="17" name="object 17"/>
          <p:cNvSpPr/>
          <p:nvPr/>
        </p:nvSpPr>
        <p:spPr>
          <a:xfrm>
            <a:off x="8524240" y="4622800"/>
            <a:ext cx="457200" cy="81280"/>
          </a:xfrm>
          <a:custGeom>
            <a:avLst/>
            <a:gdLst/>
            <a:ahLst/>
            <a:cxnLst/>
            <a:rect l="l" t="t" r="r" b="b"/>
            <a:pathLst>
              <a:path w="457200" h="81279">
                <a:moveTo>
                  <a:pt x="380491" y="0"/>
                </a:moveTo>
                <a:lnTo>
                  <a:pt x="380491" y="30480"/>
                </a:lnTo>
                <a:lnTo>
                  <a:pt x="0" y="31368"/>
                </a:lnTo>
                <a:lnTo>
                  <a:pt x="0" y="51688"/>
                </a:lnTo>
                <a:lnTo>
                  <a:pt x="380618" y="50800"/>
                </a:lnTo>
                <a:lnTo>
                  <a:pt x="380618" y="81280"/>
                </a:lnTo>
                <a:lnTo>
                  <a:pt x="456818" y="40512"/>
                </a:lnTo>
                <a:lnTo>
                  <a:pt x="380491" y="0"/>
                </a:lnTo>
                <a:close/>
              </a:path>
            </a:pathLst>
          </a:custGeom>
          <a:solidFill>
            <a:srgbClr val="44536A"/>
          </a:solidFill>
        </p:spPr>
        <p:txBody>
          <a:bodyPr wrap="square" lIns="0" tIns="0" rIns="0" bIns="0" rtlCol="0"/>
          <a:lstStyle/>
          <a:p>
            <a:endParaRPr/>
          </a:p>
        </p:txBody>
      </p:sp>
      <p:sp>
        <p:nvSpPr>
          <p:cNvPr id="18" name="object 18"/>
          <p:cNvSpPr/>
          <p:nvPr/>
        </p:nvSpPr>
        <p:spPr>
          <a:xfrm>
            <a:off x="9550400" y="873760"/>
            <a:ext cx="71120" cy="558800"/>
          </a:xfrm>
          <a:custGeom>
            <a:avLst/>
            <a:gdLst/>
            <a:ahLst/>
            <a:cxnLst/>
            <a:rect l="l" t="t" r="r" b="b"/>
            <a:pathLst>
              <a:path w="71120" h="558800">
                <a:moveTo>
                  <a:pt x="44450" y="0"/>
                </a:moveTo>
                <a:lnTo>
                  <a:pt x="26670" y="0"/>
                </a:lnTo>
                <a:lnTo>
                  <a:pt x="26670" y="482345"/>
                </a:lnTo>
                <a:lnTo>
                  <a:pt x="0" y="482345"/>
                </a:lnTo>
                <a:lnTo>
                  <a:pt x="35559" y="558673"/>
                </a:lnTo>
                <a:lnTo>
                  <a:pt x="71120" y="482345"/>
                </a:lnTo>
                <a:lnTo>
                  <a:pt x="44450" y="482345"/>
                </a:lnTo>
                <a:lnTo>
                  <a:pt x="44450" y="0"/>
                </a:lnTo>
                <a:close/>
              </a:path>
            </a:pathLst>
          </a:custGeom>
          <a:solidFill>
            <a:srgbClr val="44536A"/>
          </a:solidFill>
        </p:spPr>
        <p:txBody>
          <a:bodyPr wrap="square" lIns="0" tIns="0" rIns="0" bIns="0" rtlCol="0"/>
          <a:lstStyle/>
          <a:p>
            <a:endParaRPr/>
          </a:p>
        </p:txBody>
      </p:sp>
      <p:sp>
        <p:nvSpPr>
          <p:cNvPr id="19" name="object 19"/>
          <p:cNvSpPr txBox="1"/>
          <p:nvPr/>
        </p:nvSpPr>
        <p:spPr>
          <a:xfrm>
            <a:off x="6615683" y="376555"/>
            <a:ext cx="1457960" cy="575310"/>
          </a:xfrm>
          <a:prstGeom prst="rect">
            <a:avLst/>
          </a:prstGeom>
        </p:spPr>
        <p:txBody>
          <a:bodyPr vert="horz" wrap="square" lIns="0" tIns="13335" rIns="0" bIns="0" rtlCol="0">
            <a:spAutoFit/>
          </a:bodyPr>
          <a:lstStyle/>
          <a:p>
            <a:pPr marL="12700">
              <a:lnSpc>
                <a:spcPct val="100000"/>
              </a:lnSpc>
              <a:spcBef>
                <a:spcPts val="105"/>
              </a:spcBef>
            </a:pPr>
            <a:r>
              <a:rPr sz="3600" spc="-10" dirty="0">
                <a:solidFill>
                  <a:srgbClr val="4471C4"/>
                </a:solidFill>
                <a:latin typeface="Calibri"/>
                <a:cs typeface="Calibri"/>
              </a:rPr>
              <a:t>“What”</a:t>
            </a:r>
            <a:endParaRPr sz="3600">
              <a:latin typeface="Calibri"/>
              <a:cs typeface="Calibri"/>
            </a:endParaRPr>
          </a:p>
        </p:txBody>
      </p:sp>
      <p:sp>
        <p:nvSpPr>
          <p:cNvPr id="20" name="object 20"/>
          <p:cNvSpPr txBox="1"/>
          <p:nvPr/>
        </p:nvSpPr>
        <p:spPr>
          <a:xfrm>
            <a:off x="7022465" y="1210564"/>
            <a:ext cx="1593850" cy="193040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Class</a:t>
            </a:r>
            <a:r>
              <a:rPr sz="2450" b="1" spc="-50" dirty="0">
                <a:latin typeface="Calibri"/>
                <a:cs typeface="Calibri"/>
              </a:rPr>
              <a:t> </a:t>
            </a:r>
            <a:r>
              <a:rPr sz="2450" b="1" spc="-10" dirty="0">
                <a:latin typeface="Calibri"/>
                <a:cs typeface="Calibri"/>
              </a:rPr>
              <a:t>Scores</a:t>
            </a:r>
            <a:endParaRPr sz="2450">
              <a:latin typeface="Calibri"/>
              <a:cs typeface="Calibri"/>
            </a:endParaRPr>
          </a:p>
          <a:p>
            <a:pPr marL="12700">
              <a:lnSpc>
                <a:spcPct val="100000"/>
              </a:lnSpc>
              <a:spcBef>
                <a:spcPts val="25"/>
              </a:spcBef>
            </a:pPr>
            <a:r>
              <a:rPr sz="2450" dirty="0">
                <a:latin typeface="Calibri"/>
                <a:cs typeface="Calibri"/>
              </a:rPr>
              <a:t>Cat:</a:t>
            </a:r>
            <a:r>
              <a:rPr sz="2450" spc="-55" dirty="0">
                <a:latin typeface="Calibri"/>
                <a:cs typeface="Calibri"/>
              </a:rPr>
              <a:t> </a:t>
            </a:r>
            <a:r>
              <a:rPr sz="2450" spc="-25" dirty="0">
                <a:latin typeface="Calibri"/>
                <a:cs typeface="Calibri"/>
              </a:rPr>
              <a:t>0.9</a:t>
            </a:r>
            <a:endParaRPr sz="2450">
              <a:latin typeface="Calibri"/>
              <a:cs typeface="Calibri"/>
            </a:endParaRPr>
          </a:p>
          <a:p>
            <a:pPr marL="12700">
              <a:lnSpc>
                <a:spcPct val="100000"/>
              </a:lnSpc>
              <a:spcBef>
                <a:spcPts val="105"/>
              </a:spcBef>
            </a:pPr>
            <a:r>
              <a:rPr sz="2450" dirty="0">
                <a:latin typeface="Calibri"/>
                <a:cs typeface="Calibri"/>
              </a:rPr>
              <a:t>Dog:</a:t>
            </a:r>
            <a:r>
              <a:rPr sz="2450" spc="15" dirty="0">
                <a:latin typeface="Calibri"/>
                <a:cs typeface="Calibri"/>
              </a:rPr>
              <a:t> </a:t>
            </a:r>
            <a:r>
              <a:rPr sz="2450" spc="-20" dirty="0">
                <a:latin typeface="Calibri"/>
                <a:cs typeface="Calibri"/>
              </a:rPr>
              <a:t>0.05</a:t>
            </a:r>
            <a:endParaRPr sz="2450">
              <a:latin typeface="Calibri"/>
              <a:cs typeface="Calibri"/>
            </a:endParaRPr>
          </a:p>
          <a:p>
            <a:pPr marL="12700">
              <a:lnSpc>
                <a:spcPct val="100000"/>
              </a:lnSpc>
              <a:spcBef>
                <a:spcPts val="25"/>
              </a:spcBef>
            </a:pPr>
            <a:r>
              <a:rPr sz="2450" dirty="0">
                <a:latin typeface="Calibri"/>
                <a:cs typeface="Calibri"/>
              </a:rPr>
              <a:t>Car:</a:t>
            </a:r>
            <a:r>
              <a:rPr sz="2450" spc="-5" dirty="0">
                <a:latin typeface="Calibri"/>
                <a:cs typeface="Calibri"/>
              </a:rPr>
              <a:t> </a:t>
            </a:r>
            <a:r>
              <a:rPr sz="2450" spc="-20" dirty="0">
                <a:latin typeface="Calibri"/>
                <a:cs typeface="Calibri"/>
              </a:rPr>
              <a:t>0.01</a:t>
            </a:r>
            <a:endParaRPr sz="2450">
              <a:latin typeface="Calibri"/>
              <a:cs typeface="Calibri"/>
            </a:endParaRPr>
          </a:p>
          <a:p>
            <a:pPr marL="12700">
              <a:lnSpc>
                <a:spcPct val="100000"/>
              </a:lnSpc>
              <a:spcBef>
                <a:spcPts val="100"/>
              </a:spcBef>
            </a:pPr>
            <a:r>
              <a:rPr sz="2450" spc="-25" dirty="0">
                <a:latin typeface="Calibri"/>
                <a:cs typeface="Calibri"/>
              </a:rPr>
              <a:t>...</a:t>
            </a:r>
            <a:endParaRPr sz="2450">
              <a:latin typeface="Calibri"/>
              <a:cs typeface="Calibri"/>
            </a:endParaRPr>
          </a:p>
        </p:txBody>
      </p:sp>
      <p:sp>
        <p:nvSpPr>
          <p:cNvPr id="21" name="object 21"/>
          <p:cNvSpPr/>
          <p:nvPr/>
        </p:nvSpPr>
        <p:spPr>
          <a:xfrm>
            <a:off x="9580880" y="4927600"/>
            <a:ext cx="81280" cy="386080"/>
          </a:xfrm>
          <a:custGeom>
            <a:avLst/>
            <a:gdLst/>
            <a:ahLst/>
            <a:cxnLst/>
            <a:rect l="l" t="t" r="r" b="b"/>
            <a:pathLst>
              <a:path w="81279" h="386079">
                <a:moveTo>
                  <a:pt x="40640" y="0"/>
                </a:moveTo>
                <a:lnTo>
                  <a:pt x="0" y="77850"/>
                </a:lnTo>
                <a:lnTo>
                  <a:pt x="30479" y="77850"/>
                </a:lnTo>
                <a:lnTo>
                  <a:pt x="30479" y="386080"/>
                </a:lnTo>
                <a:lnTo>
                  <a:pt x="50800" y="386080"/>
                </a:lnTo>
                <a:lnTo>
                  <a:pt x="50800" y="77850"/>
                </a:lnTo>
                <a:lnTo>
                  <a:pt x="81279" y="77850"/>
                </a:lnTo>
                <a:lnTo>
                  <a:pt x="40640" y="0"/>
                </a:lnTo>
                <a:close/>
              </a:path>
            </a:pathLst>
          </a:custGeom>
          <a:solidFill>
            <a:srgbClr val="44536A"/>
          </a:solidFill>
        </p:spPr>
        <p:txBody>
          <a:bodyPr wrap="square" lIns="0" tIns="0" rIns="0" bIns="0" rtlCol="0"/>
          <a:lstStyle/>
          <a:p>
            <a:endParaRPr/>
          </a:p>
        </p:txBody>
      </p:sp>
      <p:sp>
        <p:nvSpPr>
          <p:cNvPr id="22" name="object 22"/>
          <p:cNvSpPr txBox="1"/>
          <p:nvPr/>
        </p:nvSpPr>
        <p:spPr>
          <a:xfrm>
            <a:off x="9109709" y="3009328"/>
            <a:ext cx="1047115" cy="635635"/>
          </a:xfrm>
          <a:prstGeom prst="rect">
            <a:avLst/>
          </a:prstGeom>
        </p:spPr>
        <p:txBody>
          <a:bodyPr vert="horz" wrap="square" lIns="0" tIns="12700" rIns="0" bIns="0" rtlCol="0">
            <a:spAutoFit/>
          </a:bodyPr>
          <a:lstStyle/>
          <a:p>
            <a:pPr marL="287020" marR="5080" indent="-274955">
              <a:lnSpc>
                <a:spcPct val="100000"/>
              </a:lnSpc>
              <a:spcBef>
                <a:spcPts val="100"/>
              </a:spcBef>
            </a:pPr>
            <a:r>
              <a:rPr sz="2000" b="1" spc="-20" dirty="0">
                <a:latin typeface="Calibri"/>
                <a:cs typeface="Calibri"/>
              </a:rPr>
              <a:t>Weighted </a:t>
            </a:r>
            <a:r>
              <a:rPr sz="2000" b="1" spc="-25" dirty="0">
                <a:latin typeface="Calibri"/>
                <a:cs typeface="Calibri"/>
              </a:rPr>
              <a:t>Sum</a:t>
            </a:r>
            <a:endParaRPr sz="2000">
              <a:latin typeface="Calibri"/>
              <a:cs typeface="Calibri"/>
            </a:endParaRPr>
          </a:p>
        </p:txBody>
      </p:sp>
      <p:sp>
        <p:nvSpPr>
          <p:cNvPr id="23" name="object 23"/>
          <p:cNvSpPr/>
          <p:nvPr/>
        </p:nvSpPr>
        <p:spPr>
          <a:xfrm>
            <a:off x="9591040" y="2316479"/>
            <a:ext cx="71120" cy="619760"/>
          </a:xfrm>
          <a:custGeom>
            <a:avLst/>
            <a:gdLst/>
            <a:ahLst/>
            <a:cxnLst/>
            <a:rect l="l" t="t" r="r" b="b"/>
            <a:pathLst>
              <a:path w="71120" h="619760">
                <a:moveTo>
                  <a:pt x="44450" y="0"/>
                </a:moveTo>
                <a:lnTo>
                  <a:pt x="26669" y="0"/>
                </a:lnTo>
                <a:lnTo>
                  <a:pt x="26669" y="543306"/>
                </a:lnTo>
                <a:lnTo>
                  <a:pt x="0" y="543306"/>
                </a:lnTo>
                <a:lnTo>
                  <a:pt x="35559" y="619760"/>
                </a:lnTo>
                <a:lnTo>
                  <a:pt x="71119" y="543306"/>
                </a:lnTo>
                <a:lnTo>
                  <a:pt x="44450" y="543306"/>
                </a:lnTo>
                <a:lnTo>
                  <a:pt x="44450" y="0"/>
                </a:lnTo>
                <a:close/>
              </a:path>
            </a:pathLst>
          </a:custGeom>
          <a:solidFill>
            <a:srgbClr val="44536A"/>
          </a:solidFill>
        </p:spPr>
        <p:txBody>
          <a:bodyPr wrap="square" lIns="0" tIns="0" rIns="0" bIns="0" rtlCol="0"/>
          <a:lstStyle/>
          <a:p>
            <a:endParaRPr/>
          </a:p>
        </p:txBody>
      </p:sp>
      <p:sp>
        <p:nvSpPr>
          <p:cNvPr id="24" name="object 24"/>
          <p:cNvSpPr/>
          <p:nvPr/>
        </p:nvSpPr>
        <p:spPr>
          <a:xfrm>
            <a:off x="9591040" y="3698240"/>
            <a:ext cx="71120" cy="731520"/>
          </a:xfrm>
          <a:custGeom>
            <a:avLst/>
            <a:gdLst/>
            <a:ahLst/>
            <a:cxnLst/>
            <a:rect l="l" t="t" r="r" b="b"/>
            <a:pathLst>
              <a:path w="71120" h="731520">
                <a:moveTo>
                  <a:pt x="35813" y="0"/>
                </a:moveTo>
                <a:lnTo>
                  <a:pt x="0" y="75692"/>
                </a:lnTo>
                <a:lnTo>
                  <a:pt x="26669" y="75818"/>
                </a:lnTo>
                <a:lnTo>
                  <a:pt x="24891" y="731139"/>
                </a:lnTo>
                <a:lnTo>
                  <a:pt x="42671" y="731266"/>
                </a:lnTo>
                <a:lnTo>
                  <a:pt x="44450" y="75818"/>
                </a:lnTo>
                <a:lnTo>
                  <a:pt x="71119" y="75946"/>
                </a:lnTo>
                <a:lnTo>
                  <a:pt x="35813" y="0"/>
                </a:lnTo>
                <a:close/>
              </a:path>
            </a:pathLst>
          </a:custGeom>
          <a:solidFill>
            <a:srgbClr val="44536A"/>
          </a:solidFill>
        </p:spPr>
        <p:txBody>
          <a:bodyPr wrap="square" lIns="0" tIns="0" rIns="0" bIns="0" rtlCol="0"/>
          <a:lstStyle/>
          <a:p>
            <a:endParaRPr/>
          </a:p>
        </p:txBody>
      </p:sp>
      <p:sp>
        <p:nvSpPr>
          <p:cNvPr id="25" name="object 25"/>
          <p:cNvSpPr/>
          <p:nvPr/>
        </p:nvSpPr>
        <p:spPr>
          <a:xfrm>
            <a:off x="10271759" y="3281679"/>
            <a:ext cx="640080" cy="71120"/>
          </a:xfrm>
          <a:custGeom>
            <a:avLst/>
            <a:gdLst/>
            <a:ahLst/>
            <a:cxnLst/>
            <a:rect l="l" t="t" r="r" b="b"/>
            <a:pathLst>
              <a:path w="640079" h="71120">
                <a:moveTo>
                  <a:pt x="564388" y="0"/>
                </a:moveTo>
                <a:lnTo>
                  <a:pt x="564134" y="26670"/>
                </a:lnTo>
                <a:lnTo>
                  <a:pt x="126" y="23749"/>
                </a:lnTo>
                <a:lnTo>
                  <a:pt x="0" y="41529"/>
                </a:lnTo>
                <a:lnTo>
                  <a:pt x="564134" y="44450"/>
                </a:lnTo>
                <a:lnTo>
                  <a:pt x="563880" y="71120"/>
                </a:lnTo>
                <a:lnTo>
                  <a:pt x="639826" y="35941"/>
                </a:lnTo>
                <a:lnTo>
                  <a:pt x="564388" y="0"/>
                </a:lnTo>
                <a:close/>
              </a:path>
            </a:pathLst>
          </a:custGeom>
          <a:solidFill>
            <a:srgbClr val="44536A"/>
          </a:solidFill>
        </p:spPr>
        <p:txBody>
          <a:bodyPr wrap="square" lIns="0" tIns="0" rIns="0" bIns="0" rtlCol="0"/>
          <a:lstStyle/>
          <a:p>
            <a:endParaRPr/>
          </a:p>
        </p:txBody>
      </p:sp>
      <p:sp>
        <p:nvSpPr>
          <p:cNvPr id="26" name="object 26"/>
          <p:cNvSpPr txBox="1"/>
          <p:nvPr/>
        </p:nvSpPr>
        <p:spPr>
          <a:xfrm>
            <a:off x="288607" y="4162425"/>
            <a:ext cx="1349375" cy="147320"/>
          </a:xfrm>
          <a:prstGeom prst="rect">
            <a:avLst/>
          </a:prstGeom>
        </p:spPr>
        <p:txBody>
          <a:bodyPr vert="horz" wrap="square" lIns="0" tIns="12700" rIns="0" bIns="0" rtlCol="0">
            <a:spAutoFit/>
          </a:bodyPr>
          <a:lstStyle/>
          <a:p>
            <a:pPr marL="12700">
              <a:lnSpc>
                <a:spcPct val="100000"/>
              </a:lnSpc>
              <a:spcBef>
                <a:spcPts val="100"/>
              </a:spcBef>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35" dirty="0">
                <a:solidFill>
                  <a:srgbClr val="0462C1"/>
                </a:solidFill>
                <a:latin typeface="Calibri"/>
                <a:cs typeface="Calibri"/>
              </a:rPr>
              <a:t> </a:t>
            </a:r>
            <a:r>
              <a:rPr sz="800" dirty="0">
                <a:solidFill>
                  <a:srgbClr val="999999"/>
                </a:solidFill>
                <a:latin typeface="Calibri"/>
                <a:cs typeface="Calibri"/>
              </a:rPr>
              <a:t>is</a:t>
            </a:r>
            <a:r>
              <a:rPr sz="800" spc="-30"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r>
              <a:rPr sz="800" u="sng" spc="500" dirty="0">
                <a:solidFill>
                  <a:srgbClr val="0462C1"/>
                </a:solidFill>
                <a:uFill>
                  <a:solidFill>
                    <a:srgbClr val="0462C1"/>
                  </a:solidFill>
                </a:uFill>
                <a:latin typeface="Calibri"/>
                <a:cs typeface="Calibri"/>
              </a:rPr>
              <a:t> </a:t>
            </a:r>
            <a:endParaRPr sz="800">
              <a:latin typeface="Calibri"/>
              <a:cs typeface="Calibri"/>
            </a:endParaRPr>
          </a:p>
        </p:txBody>
      </p:sp>
      <p:sp>
        <p:nvSpPr>
          <p:cNvPr id="28" name="object 28"/>
          <p:cNvSpPr txBox="1"/>
          <p:nvPr/>
        </p:nvSpPr>
        <p:spPr>
          <a:xfrm>
            <a:off x="7020559" y="5131831"/>
            <a:ext cx="1226820" cy="340995"/>
          </a:xfrm>
          <a:prstGeom prst="rect">
            <a:avLst/>
          </a:prstGeom>
        </p:spPr>
        <p:txBody>
          <a:bodyPr vert="horz" wrap="square" lIns="0" tIns="0" rIns="0" bIns="0" rtlCol="0">
            <a:spAutoFit/>
          </a:bodyPr>
          <a:lstStyle/>
          <a:p>
            <a:pPr marL="12700">
              <a:lnSpc>
                <a:spcPts val="2450"/>
              </a:lnSpc>
            </a:pPr>
            <a:r>
              <a:rPr sz="2450" dirty="0">
                <a:latin typeface="Calibri"/>
                <a:cs typeface="Calibri"/>
              </a:rPr>
              <a:t>(x,</a:t>
            </a:r>
            <a:r>
              <a:rPr sz="2450" spc="-10" dirty="0">
                <a:latin typeface="Calibri"/>
                <a:cs typeface="Calibri"/>
              </a:rPr>
              <a:t> </a:t>
            </a:r>
            <a:r>
              <a:rPr sz="2450" spc="-114" dirty="0">
                <a:latin typeface="Calibri"/>
                <a:cs typeface="Calibri"/>
              </a:rPr>
              <a:t>y,</a:t>
            </a:r>
            <a:r>
              <a:rPr sz="2450" spc="-55" dirty="0">
                <a:latin typeface="Calibri"/>
                <a:cs typeface="Calibri"/>
              </a:rPr>
              <a:t> </a:t>
            </a:r>
            <a:r>
              <a:rPr sz="2450" spc="-165" dirty="0">
                <a:latin typeface="Calibri"/>
                <a:cs typeface="Calibri"/>
              </a:rPr>
              <a:t>w,</a:t>
            </a:r>
            <a:r>
              <a:rPr sz="2450" spc="-140" dirty="0">
                <a:latin typeface="Calibri"/>
                <a:cs typeface="Calibri"/>
              </a:rPr>
              <a:t> </a:t>
            </a:r>
            <a:r>
              <a:rPr sz="2450" spc="-25" dirty="0">
                <a:latin typeface="Calibri"/>
                <a:cs typeface="Calibri"/>
              </a:rPr>
              <a:t>h)</a:t>
            </a:r>
            <a:endParaRPr sz="2450">
              <a:latin typeface="Calibri"/>
              <a:cs typeface="Calibri"/>
            </a:endParaRPr>
          </a:p>
        </p:txBody>
      </p:sp>
      <p:sp>
        <p:nvSpPr>
          <p:cNvPr id="29" name="object 29"/>
          <p:cNvSpPr txBox="1"/>
          <p:nvPr/>
        </p:nvSpPr>
        <p:spPr>
          <a:xfrm>
            <a:off x="5047234" y="5429091"/>
            <a:ext cx="1651000" cy="483234"/>
          </a:xfrm>
          <a:prstGeom prst="rect">
            <a:avLst/>
          </a:prstGeom>
        </p:spPr>
        <p:txBody>
          <a:bodyPr vert="horz" wrap="square" lIns="0" tIns="0" rIns="0" bIns="0" rtlCol="0">
            <a:spAutoFit/>
          </a:bodyPr>
          <a:lstStyle/>
          <a:p>
            <a:pPr marL="12700">
              <a:lnSpc>
                <a:spcPts val="3525"/>
              </a:lnSpc>
            </a:pPr>
            <a:r>
              <a:rPr sz="3600" spc="-20" dirty="0">
                <a:solidFill>
                  <a:srgbClr val="4471C4"/>
                </a:solidFill>
                <a:latin typeface="Calibri"/>
                <a:cs typeface="Calibri"/>
              </a:rPr>
              <a:t>“Where”</a:t>
            </a:r>
            <a:endParaRPr sz="3600">
              <a:latin typeface="Calibri"/>
              <a:cs typeface="Calibri"/>
            </a:endParaRPr>
          </a:p>
        </p:txBody>
      </p:sp>
      <p:sp>
        <p:nvSpPr>
          <p:cNvPr id="30" name="object 30"/>
          <p:cNvSpPr txBox="1"/>
          <p:nvPr/>
        </p:nvSpPr>
        <p:spPr>
          <a:xfrm>
            <a:off x="8884031" y="5479256"/>
            <a:ext cx="1604645" cy="727710"/>
          </a:xfrm>
          <a:prstGeom prst="rect">
            <a:avLst/>
          </a:prstGeom>
        </p:spPr>
        <p:txBody>
          <a:bodyPr vert="horz" wrap="square" lIns="0" tIns="0" rIns="0" bIns="0" rtlCol="0">
            <a:spAutoFit/>
          </a:bodyPr>
          <a:lstStyle/>
          <a:p>
            <a:pPr marL="12700">
              <a:lnSpc>
                <a:spcPts val="2455"/>
              </a:lnSpc>
            </a:pPr>
            <a:r>
              <a:rPr sz="2450" b="1" dirty="0">
                <a:latin typeface="Calibri"/>
                <a:cs typeface="Calibri"/>
              </a:rPr>
              <a:t>Correct</a:t>
            </a:r>
            <a:r>
              <a:rPr sz="2450" b="1" spc="-70" dirty="0">
                <a:latin typeface="Calibri"/>
                <a:cs typeface="Calibri"/>
              </a:rPr>
              <a:t> </a:t>
            </a:r>
            <a:r>
              <a:rPr sz="2450" b="1" spc="-20" dirty="0">
                <a:latin typeface="Calibri"/>
                <a:cs typeface="Calibri"/>
              </a:rPr>
              <a:t>box</a:t>
            </a:r>
            <a:r>
              <a:rPr sz="2450" spc="-20" dirty="0">
                <a:latin typeface="Calibri"/>
                <a:cs typeface="Calibri"/>
              </a:rPr>
              <a:t>:</a:t>
            </a:r>
            <a:endParaRPr sz="2450">
              <a:latin typeface="Calibri"/>
              <a:cs typeface="Calibri"/>
            </a:endParaRPr>
          </a:p>
          <a:p>
            <a:pPr marL="12700">
              <a:lnSpc>
                <a:spcPct val="100000"/>
              </a:lnSpc>
              <a:spcBef>
                <a:spcPts val="105"/>
              </a:spcBef>
            </a:pPr>
            <a:r>
              <a:rPr sz="2450" spc="-65" dirty="0">
                <a:latin typeface="Calibri"/>
                <a:cs typeface="Calibri"/>
              </a:rPr>
              <a:t>(x’,</a:t>
            </a:r>
            <a:r>
              <a:rPr sz="2450" spc="-20" dirty="0">
                <a:latin typeface="Calibri"/>
                <a:cs typeface="Calibri"/>
              </a:rPr>
              <a:t> </a:t>
            </a:r>
            <a:r>
              <a:rPr sz="2450" spc="-95" dirty="0">
                <a:latin typeface="Calibri"/>
                <a:cs typeface="Calibri"/>
              </a:rPr>
              <a:t>y’,</a:t>
            </a:r>
            <a:r>
              <a:rPr sz="2450" spc="-55" dirty="0">
                <a:latin typeface="Calibri"/>
                <a:cs typeface="Calibri"/>
              </a:rPr>
              <a:t> </a:t>
            </a:r>
            <a:r>
              <a:rPr sz="2450" spc="-105" dirty="0">
                <a:latin typeface="Calibri"/>
                <a:cs typeface="Calibri"/>
              </a:rPr>
              <a:t>w’,</a:t>
            </a:r>
            <a:r>
              <a:rPr sz="2450" spc="-60" dirty="0">
                <a:latin typeface="Calibri"/>
                <a:cs typeface="Calibri"/>
              </a:rPr>
              <a:t> </a:t>
            </a:r>
            <a:r>
              <a:rPr sz="2450" spc="-25" dirty="0">
                <a:latin typeface="Calibri"/>
                <a:cs typeface="Calibri"/>
              </a:rPr>
              <a:t>h’)</a:t>
            </a:r>
            <a:endParaRPr sz="2450">
              <a:latin typeface="Calibri"/>
              <a:cs typeface="Calibri"/>
            </a:endParaRPr>
          </a:p>
        </p:txBody>
      </p:sp>
      <p:sp>
        <p:nvSpPr>
          <p:cNvPr id="27" name="object 27"/>
          <p:cNvSpPr txBox="1"/>
          <p:nvPr/>
        </p:nvSpPr>
        <p:spPr>
          <a:xfrm>
            <a:off x="1056639" y="4392612"/>
            <a:ext cx="2612390" cy="76835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Calibri"/>
                <a:cs typeface="Calibri"/>
              </a:rPr>
              <a:t>Treat</a:t>
            </a:r>
            <a:r>
              <a:rPr sz="2400" spc="25" dirty="0">
                <a:latin typeface="Calibri"/>
                <a:cs typeface="Calibri"/>
              </a:rPr>
              <a:t> </a:t>
            </a:r>
            <a:r>
              <a:rPr sz="2400" spc="-10" dirty="0">
                <a:latin typeface="Calibri"/>
                <a:cs typeface="Calibri"/>
              </a:rPr>
              <a:t>localization</a:t>
            </a:r>
            <a:r>
              <a:rPr sz="2400" spc="-180" dirty="0">
                <a:latin typeface="Calibri"/>
                <a:cs typeface="Calibri"/>
              </a:rPr>
              <a:t> </a:t>
            </a:r>
            <a:r>
              <a:rPr sz="2400" dirty="0">
                <a:latin typeface="Calibri"/>
                <a:cs typeface="Calibri"/>
              </a:rPr>
              <a:t>as</a:t>
            </a:r>
            <a:r>
              <a:rPr sz="2400" spc="-3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85"/>
              </a:spcBef>
            </a:pPr>
            <a:r>
              <a:rPr sz="2400" spc="-10" dirty="0">
                <a:latin typeface="Calibri"/>
                <a:cs typeface="Calibri"/>
              </a:rPr>
              <a:t>regression</a:t>
            </a:r>
            <a:r>
              <a:rPr sz="2400" spc="-140" dirty="0">
                <a:latin typeface="Calibri"/>
                <a:cs typeface="Calibri"/>
              </a:rPr>
              <a:t> </a:t>
            </a:r>
            <a:r>
              <a:rPr sz="2400" spc="-10" dirty="0">
                <a:latin typeface="Calibri"/>
                <a:cs typeface="Calibri"/>
              </a:rPr>
              <a:t>problem!</a:t>
            </a:r>
            <a:endParaRPr sz="24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3991610" cy="1368425"/>
          </a:xfrm>
          <a:prstGeom prst="rect">
            <a:avLst/>
          </a:prstGeom>
        </p:spPr>
        <p:txBody>
          <a:bodyPr vert="horz" wrap="square" lIns="0" tIns="13335" rIns="0" bIns="0" rtlCol="0">
            <a:spAutoFit/>
          </a:bodyPr>
          <a:lstStyle/>
          <a:p>
            <a:pPr marL="12700" marR="5080">
              <a:lnSpc>
                <a:spcPct val="100000"/>
              </a:lnSpc>
              <a:spcBef>
                <a:spcPts val="105"/>
              </a:spcBef>
            </a:pPr>
            <a:r>
              <a:rPr dirty="0"/>
              <a:t>Detecting</a:t>
            </a:r>
            <a:r>
              <a:rPr spc="-120" dirty="0"/>
              <a:t> </a:t>
            </a:r>
            <a:r>
              <a:rPr dirty="0"/>
              <a:t>a</a:t>
            </a:r>
            <a:r>
              <a:rPr spc="-40" dirty="0"/>
              <a:t> </a:t>
            </a:r>
            <a:r>
              <a:rPr spc="-10" dirty="0"/>
              <a:t>single object</a:t>
            </a:r>
          </a:p>
        </p:txBody>
      </p:sp>
      <p:pic>
        <p:nvPicPr>
          <p:cNvPr id="3" name="object 3"/>
          <p:cNvPicPr/>
          <p:nvPr/>
        </p:nvPicPr>
        <p:blipFill>
          <a:blip r:embed="rId2" cstate="print"/>
          <a:stretch>
            <a:fillRect/>
          </a:stretch>
        </p:blipFill>
        <p:spPr>
          <a:xfrm>
            <a:off x="182879" y="2560320"/>
            <a:ext cx="1737360" cy="1503679"/>
          </a:xfrm>
          <a:prstGeom prst="rect">
            <a:avLst/>
          </a:prstGeom>
        </p:spPr>
      </p:pic>
      <p:pic>
        <p:nvPicPr>
          <p:cNvPr id="4" name="object 4"/>
          <p:cNvPicPr/>
          <p:nvPr/>
        </p:nvPicPr>
        <p:blipFill>
          <a:blip r:embed="rId3" cstate="print"/>
          <a:stretch>
            <a:fillRect/>
          </a:stretch>
        </p:blipFill>
        <p:spPr>
          <a:xfrm>
            <a:off x="2062479" y="2854960"/>
            <a:ext cx="2743199" cy="883919"/>
          </a:xfrm>
          <a:prstGeom prst="rect">
            <a:avLst/>
          </a:prstGeom>
        </p:spPr>
      </p:pic>
      <p:sp>
        <p:nvSpPr>
          <p:cNvPr id="5" name="object 5"/>
          <p:cNvSpPr/>
          <p:nvPr/>
        </p:nvSpPr>
        <p:spPr>
          <a:xfrm>
            <a:off x="5059679" y="2814320"/>
            <a:ext cx="0" cy="1005840"/>
          </a:xfrm>
          <a:custGeom>
            <a:avLst/>
            <a:gdLst/>
            <a:ahLst/>
            <a:cxnLst/>
            <a:rect l="l" t="t" r="r" b="b"/>
            <a:pathLst>
              <a:path h="1005839">
                <a:moveTo>
                  <a:pt x="0" y="0"/>
                </a:moveTo>
                <a:lnTo>
                  <a:pt x="0" y="1005458"/>
                </a:lnTo>
              </a:path>
            </a:pathLst>
          </a:custGeom>
          <a:ln w="38100">
            <a:solidFill>
              <a:srgbClr val="44536A"/>
            </a:solidFill>
          </a:ln>
        </p:spPr>
        <p:txBody>
          <a:bodyPr wrap="square" lIns="0" tIns="0" rIns="0" bIns="0" rtlCol="0"/>
          <a:lstStyle/>
          <a:p>
            <a:endParaRPr/>
          </a:p>
        </p:txBody>
      </p:sp>
      <p:sp>
        <p:nvSpPr>
          <p:cNvPr id="6" name="object 6"/>
          <p:cNvSpPr txBox="1"/>
          <p:nvPr/>
        </p:nvSpPr>
        <p:spPr>
          <a:xfrm>
            <a:off x="4328159" y="3869626"/>
            <a:ext cx="946785" cy="79057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Vector:</a:t>
            </a:r>
            <a:endParaRPr sz="2450">
              <a:latin typeface="Calibri"/>
              <a:cs typeface="Calibri"/>
            </a:endParaRPr>
          </a:p>
          <a:p>
            <a:pPr marL="165100">
              <a:lnSpc>
                <a:spcPct val="100000"/>
              </a:lnSpc>
              <a:spcBef>
                <a:spcPts val="105"/>
              </a:spcBef>
            </a:pPr>
            <a:r>
              <a:rPr sz="2450" spc="-20" dirty="0">
                <a:latin typeface="Calibri"/>
                <a:cs typeface="Calibri"/>
              </a:rPr>
              <a:t>4096</a:t>
            </a:r>
            <a:endParaRPr sz="2450">
              <a:latin typeface="Calibri"/>
              <a:cs typeface="Calibri"/>
            </a:endParaRPr>
          </a:p>
        </p:txBody>
      </p:sp>
      <p:sp>
        <p:nvSpPr>
          <p:cNvPr id="7" name="object 7"/>
          <p:cNvSpPr txBox="1"/>
          <p:nvPr/>
        </p:nvSpPr>
        <p:spPr>
          <a:xfrm>
            <a:off x="5105400" y="1353756"/>
            <a:ext cx="1267460" cy="855980"/>
          </a:xfrm>
          <a:prstGeom prst="rect">
            <a:avLst/>
          </a:prstGeom>
        </p:spPr>
        <p:txBody>
          <a:bodyPr vert="horz" wrap="square" lIns="0" tIns="27305" rIns="0" bIns="0" rtlCol="0">
            <a:spAutoFit/>
          </a:bodyPr>
          <a:lstStyle/>
          <a:p>
            <a:pPr marL="12065" marR="5080" indent="-1905" algn="ctr">
              <a:lnSpc>
                <a:spcPts val="2160"/>
              </a:lnSpc>
              <a:spcBef>
                <a:spcPts val="215"/>
              </a:spcBef>
            </a:pPr>
            <a:r>
              <a:rPr sz="1850" b="1" spc="-10" dirty="0">
                <a:latin typeface="Calibri"/>
                <a:cs typeface="Calibri"/>
              </a:rPr>
              <a:t>Fully Connected</a:t>
            </a:r>
            <a:r>
              <a:rPr sz="1850" spc="-10"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170" dirty="0">
                <a:latin typeface="Calibri"/>
                <a:cs typeface="Calibri"/>
              </a:rPr>
              <a:t> </a:t>
            </a:r>
            <a:r>
              <a:rPr sz="1850" spc="-20" dirty="0">
                <a:latin typeface="Calibri"/>
                <a:cs typeface="Calibri"/>
              </a:rPr>
              <a:t>1000</a:t>
            </a:r>
            <a:endParaRPr sz="1850">
              <a:latin typeface="Calibri"/>
              <a:cs typeface="Calibri"/>
            </a:endParaRPr>
          </a:p>
        </p:txBody>
      </p:sp>
      <p:sp>
        <p:nvSpPr>
          <p:cNvPr id="8" name="object 8"/>
          <p:cNvSpPr/>
          <p:nvPr/>
        </p:nvSpPr>
        <p:spPr>
          <a:xfrm>
            <a:off x="5394959" y="1910079"/>
            <a:ext cx="1513840" cy="985519"/>
          </a:xfrm>
          <a:custGeom>
            <a:avLst/>
            <a:gdLst/>
            <a:ahLst/>
            <a:cxnLst/>
            <a:rect l="l" t="t" r="r" b="b"/>
            <a:pathLst>
              <a:path w="1513840" h="985519">
                <a:moveTo>
                  <a:pt x="1513713" y="0"/>
                </a:moveTo>
                <a:lnTo>
                  <a:pt x="1429004" y="9525"/>
                </a:lnTo>
                <a:lnTo>
                  <a:pt x="1444624" y="33400"/>
                </a:lnTo>
                <a:lnTo>
                  <a:pt x="0" y="969264"/>
                </a:lnTo>
                <a:lnTo>
                  <a:pt x="10413" y="985266"/>
                </a:lnTo>
                <a:lnTo>
                  <a:pt x="1455039" y="49403"/>
                </a:lnTo>
                <a:lnTo>
                  <a:pt x="1470533" y="73406"/>
                </a:lnTo>
                <a:lnTo>
                  <a:pt x="1513713" y="0"/>
                </a:lnTo>
                <a:close/>
              </a:path>
            </a:pathLst>
          </a:custGeom>
          <a:solidFill>
            <a:srgbClr val="44536A"/>
          </a:solidFill>
        </p:spPr>
        <p:txBody>
          <a:bodyPr wrap="square" lIns="0" tIns="0" rIns="0" bIns="0" rtlCol="0"/>
          <a:lstStyle/>
          <a:p>
            <a:endParaRPr/>
          </a:p>
        </p:txBody>
      </p:sp>
      <p:sp>
        <p:nvSpPr>
          <p:cNvPr id="9" name="object 9"/>
          <p:cNvSpPr txBox="1"/>
          <p:nvPr/>
        </p:nvSpPr>
        <p:spPr>
          <a:xfrm>
            <a:off x="7020559" y="4300156"/>
            <a:ext cx="1615440" cy="78041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Box</a:t>
            </a:r>
            <a:endParaRPr sz="2450">
              <a:latin typeface="Calibri"/>
              <a:cs typeface="Calibri"/>
            </a:endParaRPr>
          </a:p>
          <a:p>
            <a:pPr marL="12700">
              <a:lnSpc>
                <a:spcPct val="100000"/>
              </a:lnSpc>
              <a:spcBef>
                <a:spcPts val="25"/>
              </a:spcBef>
            </a:pPr>
            <a:r>
              <a:rPr sz="2450" b="1" spc="-10" dirty="0">
                <a:latin typeface="Calibri"/>
                <a:cs typeface="Calibri"/>
              </a:rPr>
              <a:t>Coordinates</a:t>
            </a:r>
            <a:endParaRPr sz="2450">
              <a:latin typeface="Calibri"/>
              <a:cs typeface="Calibri"/>
            </a:endParaRPr>
          </a:p>
        </p:txBody>
      </p:sp>
      <p:sp>
        <p:nvSpPr>
          <p:cNvPr id="10" name="object 10"/>
          <p:cNvSpPr/>
          <p:nvPr/>
        </p:nvSpPr>
        <p:spPr>
          <a:xfrm>
            <a:off x="5394959" y="3718559"/>
            <a:ext cx="1595120" cy="640080"/>
          </a:xfrm>
          <a:custGeom>
            <a:avLst/>
            <a:gdLst/>
            <a:ahLst/>
            <a:cxnLst/>
            <a:rect l="l" t="t" r="r" b="b"/>
            <a:pathLst>
              <a:path w="1595120" h="640079">
                <a:moveTo>
                  <a:pt x="6985" y="0"/>
                </a:moveTo>
                <a:lnTo>
                  <a:pt x="0" y="17779"/>
                </a:lnTo>
                <a:lnTo>
                  <a:pt x="1520443" y="613156"/>
                </a:lnTo>
                <a:lnTo>
                  <a:pt x="1510030" y="639826"/>
                </a:lnTo>
                <a:lnTo>
                  <a:pt x="1594865" y="632078"/>
                </a:lnTo>
                <a:lnTo>
                  <a:pt x="1537842" y="568832"/>
                </a:lnTo>
                <a:lnTo>
                  <a:pt x="1527429" y="595502"/>
                </a:lnTo>
                <a:lnTo>
                  <a:pt x="6985" y="0"/>
                </a:lnTo>
                <a:close/>
              </a:path>
            </a:pathLst>
          </a:custGeom>
          <a:solidFill>
            <a:srgbClr val="44536A"/>
          </a:solidFill>
        </p:spPr>
        <p:txBody>
          <a:bodyPr wrap="square" lIns="0" tIns="0" rIns="0" bIns="0" rtlCol="0"/>
          <a:lstStyle/>
          <a:p>
            <a:endParaRPr/>
          </a:p>
        </p:txBody>
      </p:sp>
      <p:sp>
        <p:nvSpPr>
          <p:cNvPr id="11" name="object 11"/>
          <p:cNvSpPr txBox="1"/>
          <p:nvPr/>
        </p:nvSpPr>
        <p:spPr>
          <a:xfrm>
            <a:off x="5762625" y="4099623"/>
            <a:ext cx="1104900" cy="855980"/>
          </a:xfrm>
          <a:prstGeom prst="rect">
            <a:avLst/>
          </a:prstGeom>
        </p:spPr>
        <p:txBody>
          <a:bodyPr vert="horz" wrap="square" lIns="0" tIns="27305" rIns="0" bIns="0" rtlCol="0">
            <a:spAutoFit/>
          </a:bodyPr>
          <a:lstStyle/>
          <a:p>
            <a:pPr marL="12700" marR="5080">
              <a:lnSpc>
                <a:spcPts val="2160"/>
              </a:lnSpc>
              <a:spcBef>
                <a:spcPts val="215"/>
              </a:spcBef>
            </a:pPr>
            <a:r>
              <a:rPr sz="1850" b="1" spc="-10" dirty="0">
                <a:latin typeface="Calibri"/>
                <a:cs typeface="Calibri"/>
              </a:rPr>
              <a:t>Fully </a:t>
            </a:r>
            <a:r>
              <a:rPr sz="1850" b="1" spc="-35" dirty="0">
                <a:latin typeface="Calibri"/>
                <a:cs typeface="Calibri"/>
              </a:rPr>
              <a:t>Connected</a:t>
            </a:r>
            <a:r>
              <a:rPr sz="1850" spc="-35"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85" dirty="0">
                <a:latin typeface="Calibri"/>
                <a:cs typeface="Calibri"/>
              </a:rPr>
              <a:t> </a:t>
            </a:r>
            <a:r>
              <a:rPr sz="1850" spc="-60" dirty="0">
                <a:latin typeface="Calibri"/>
                <a:cs typeface="Calibri"/>
              </a:rPr>
              <a:t>4</a:t>
            </a:r>
            <a:endParaRPr sz="1850">
              <a:latin typeface="Calibri"/>
              <a:cs typeface="Calibri"/>
            </a:endParaRPr>
          </a:p>
        </p:txBody>
      </p:sp>
      <p:sp>
        <p:nvSpPr>
          <p:cNvPr id="12" name="object 12"/>
          <p:cNvSpPr txBox="1"/>
          <p:nvPr/>
        </p:nvSpPr>
        <p:spPr>
          <a:xfrm>
            <a:off x="9156065" y="4446206"/>
            <a:ext cx="934719" cy="403860"/>
          </a:xfrm>
          <a:prstGeom prst="rect">
            <a:avLst/>
          </a:prstGeom>
        </p:spPr>
        <p:txBody>
          <a:bodyPr vert="horz" wrap="square" lIns="0" tIns="16510" rIns="0" bIns="0" rtlCol="0">
            <a:spAutoFit/>
          </a:bodyPr>
          <a:lstStyle/>
          <a:p>
            <a:pPr marL="12700">
              <a:lnSpc>
                <a:spcPct val="100000"/>
              </a:lnSpc>
              <a:spcBef>
                <a:spcPts val="130"/>
              </a:spcBef>
            </a:pPr>
            <a:r>
              <a:rPr sz="2450" b="1" dirty="0">
                <a:latin typeface="Calibri"/>
                <a:cs typeface="Calibri"/>
              </a:rPr>
              <a:t>L2</a:t>
            </a:r>
            <a:r>
              <a:rPr sz="2450" b="1" spc="-45" dirty="0">
                <a:latin typeface="Calibri"/>
                <a:cs typeface="Calibri"/>
              </a:rPr>
              <a:t> </a:t>
            </a:r>
            <a:r>
              <a:rPr sz="2450" b="1" spc="-20" dirty="0">
                <a:latin typeface="Calibri"/>
                <a:cs typeface="Calibri"/>
              </a:rPr>
              <a:t>Loss</a:t>
            </a:r>
            <a:endParaRPr sz="2450">
              <a:latin typeface="Calibri"/>
              <a:cs typeface="Calibri"/>
            </a:endParaRPr>
          </a:p>
        </p:txBody>
      </p:sp>
      <p:sp>
        <p:nvSpPr>
          <p:cNvPr id="13" name="object 13"/>
          <p:cNvSpPr/>
          <p:nvPr/>
        </p:nvSpPr>
        <p:spPr>
          <a:xfrm>
            <a:off x="8310880" y="1737360"/>
            <a:ext cx="640080" cy="81280"/>
          </a:xfrm>
          <a:custGeom>
            <a:avLst/>
            <a:gdLst/>
            <a:ahLst/>
            <a:cxnLst/>
            <a:rect l="l" t="t" r="r" b="b"/>
            <a:pathLst>
              <a:path w="640079" h="81280">
                <a:moveTo>
                  <a:pt x="563372" y="0"/>
                </a:moveTo>
                <a:lnTo>
                  <a:pt x="563372" y="30479"/>
                </a:lnTo>
                <a:lnTo>
                  <a:pt x="0" y="30479"/>
                </a:lnTo>
                <a:lnTo>
                  <a:pt x="0" y="50800"/>
                </a:lnTo>
                <a:lnTo>
                  <a:pt x="563372" y="50800"/>
                </a:lnTo>
                <a:lnTo>
                  <a:pt x="563372" y="81279"/>
                </a:lnTo>
                <a:lnTo>
                  <a:pt x="639699" y="40639"/>
                </a:lnTo>
                <a:lnTo>
                  <a:pt x="563372" y="0"/>
                </a:lnTo>
                <a:close/>
              </a:path>
            </a:pathLst>
          </a:custGeom>
          <a:solidFill>
            <a:srgbClr val="44536A"/>
          </a:solidFill>
        </p:spPr>
        <p:txBody>
          <a:bodyPr wrap="square" lIns="0" tIns="0" rIns="0" bIns="0" rtlCol="0"/>
          <a:lstStyle/>
          <a:p>
            <a:endParaRPr/>
          </a:p>
        </p:txBody>
      </p:sp>
      <p:sp>
        <p:nvSpPr>
          <p:cNvPr id="14" name="object 14"/>
          <p:cNvSpPr txBox="1"/>
          <p:nvPr/>
        </p:nvSpPr>
        <p:spPr>
          <a:xfrm>
            <a:off x="8884031" y="360933"/>
            <a:ext cx="1778635" cy="79121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Correct</a:t>
            </a:r>
            <a:r>
              <a:rPr sz="2450" b="1" spc="-70" dirty="0">
                <a:latin typeface="Calibri"/>
                <a:cs typeface="Calibri"/>
              </a:rPr>
              <a:t> </a:t>
            </a:r>
            <a:r>
              <a:rPr sz="2450" b="1" spc="-10" dirty="0">
                <a:latin typeface="Calibri"/>
                <a:cs typeface="Calibri"/>
              </a:rPr>
              <a:t>label:</a:t>
            </a:r>
            <a:endParaRPr sz="2450">
              <a:latin typeface="Calibri"/>
              <a:cs typeface="Calibri"/>
            </a:endParaRPr>
          </a:p>
          <a:p>
            <a:pPr marL="12700">
              <a:lnSpc>
                <a:spcPct val="100000"/>
              </a:lnSpc>
              <a:spcBef>
                <a:spcPts val="105"/>
              </a:spcBef>
            </a:pPr>
            <a:r>
              <a:rPr sz="2450" spc="-25" dirty="0">
                <a:latin typeface="Calibri"/>
                <a:cs typeface="Calibri"/>
              </a:rPr>
              <a:t>Cat</a:t>
            </a:r>
            <a:endParaRPr sz="2450">
              <a:latin typeface="Calibri"/>
              <a:cs typeface="Calibri"/>
            </a:endParaRPr>
          </a:p>
        </p:txBody>
      </p:sp>
      <p:sp>
        <p:nvSpPr>
          <p:cNvPr id="15" name="object 15"/>
          <p:cNvSpPr txBox="1"/>
          <p:nvPr/>
        </p:nvSpPr>
        <p:spPr>
          <a:xfrm>
            <a:off x="9077325" y="1419225"/>
            <a:ext cx="1114425" cy="780415"/>
          </a:xfrm>
          <a:prstGeom prst="rect">
            <a:avLst/>
          </a:prstGeom>
        </p:spPr>
        <p:txBody>
          <a:bodyPr vert="horz" wrap="square" lIns="0" tIns="17145" rIns="0" bIns="0" rtlCol="0">
            <a:spAutoFit/>
          </a:bodyPr>
          <a:lstStyle/>
          <a:p>
            <a:pPr algn="ctr">
              <a:lnSpc>
                <a:spcPct val="100000"/>
              </a:lnSpc>
              <a:spcBef>
                <a:spcPts val="135"/>
              </a:spcBef>
            </a:pPr>
            <a:r>
              <a:rPr sz="2450" b="1" spc="-10" dirty="0">
                <a:latin typeface="Calibri"/>
                <a:cs typeface="Calibri"/>
              </a:rPr>
              <a:t>Softmax</a:t>
            </a:r>
            <a:endParaRPr sz="2450">
              <a:latin typeface="Calibri"/>
              <a:cs typeface="Calibri"/>
            </a:endParaRPr>
          </a:p>
          <a:p>
            <a:pPr algn="ctr">
              <a:lnSpc>
                <a:spcPct val="100000"/>
              </a:lnSpc>
              <a:spcBef>
                <a:spcPts val="20"/>
              </a:spcBef>
            </a:pPr>
            <a:r>
              <a:rPr sz="2450" b="1" spc="-20" dirty="0">
                <a:latin typeface="Calibri"/>
                <a:cs typeface="Calibri"/>
              </a:rPr>
              <a:t>Loss</a:t>
            </a:r>
            <a:endParaRPr sz="2450">
              <a:latin typeface="Calibri"/>
              <a:cs typeface="Calibri"/>
            </a:endParaRPr>
          </a:p>
        </p:txBody>
      </p:sp>
      <p:sp>
        <p:nvSpPr>
          <p:cNvPr id="16" name="object 16"/>
          <p:cNvSpPr/>
          <p:nvPr/>
        </p:nvSpPr>
        <p:spPr>
          <a:xfrm>
            <a:off x="8524240" y="4622800"/>
            <a:ext cx="457200" cy="81280"/>
          </a:xfrm>
          <a:custGeom>
            <a:avLst/>
            <a:gdLst/>
            <a:ahLst/>
            <a:cxnLst/>
            <a:rect l="l" t="t" r="r" b="b"/>
            <a:pathLst>
              <a:path w="457200" h="81279">
                <a:moveTo>
                  <a:pt x="380491" y="0"/>
                </a:moveTo>
                <a:lnTo>
                  <a:pt x="380491" y="30480"/>
                </a:lnTo>
                <a:lnTo>
                  <a:pt x="0" y="31368"/>
                </a:lnTo>
                <a:lnTo>
                  <a:pt x="0" y="51688"/>
                </a:lnTo>
                <a:lnTo>
                  <a:pt x="380618" y="50800"/>
                </a:lnTo>
                <a:lnTo>
                  <a:pt x="380618" y="81280"/>
                </a:lnTo>
                <a:lnTo>
                  <a:pt x="456818" y="40512"/>
                </a:lnTo>
                <a:lnTo>
                  <a:pt x="380491" y="0"/>
                </a:lnTo>
                <a:close/>
              </a:path>
            </a:pathLst>
          </a:custGeom>
          <a:solidFill>
            <a:srgbClr val="44536A"/>
          </a:solidFill>
        </p:spPr>
        <p:txBody>
          <a:bodyPr wrap="square" lIns="0" tIns="0" rIns="0" bIns="0" rtlCol="0"/>
          <a:lstStyle/>
          <a:p>
            <a:endParaRPr/>
          </a:p>
        </p:txBody>
      </p:sp>
      <p:sp>
        <p:nvSpPr>
          <p:cNvPr id="17" name="object 17"/>
          <p:cNvSpPr/>
          <p:nvPr/>
        </p:nvSpPr>
        <p:spPr>
          <a:xfrm>
            <a:off x="9550400" y="873760"/>
            <a:ext cx="71120" cy="558800"/>
          </a:xfrm>
          <a:custGeom>
            <a:avLst/>
            <a:gdLst/>
            <a:ahLst/>
            <a:cxnLst/>
            <a:rect l="l" t="t" r="r" b="b"/>
            <a:pathLst>
              <a:path w="71120" h="558800">
                <a:moveTo>
                  <a:pt x="44450" y="0"/>
                </a:moveTo>
                <a:lnTo>
                  <a:pt x="26670" y="0"/>
                </a:lnTo>
                <a:lnTo>
                  <a:pt x="26670" y="482345"/>
                </a:lnTo>
                <a:lnTo>
                  <a:pt x="0" y="482345"/>
                </a:lnTo>
                <a:lnTo>
                  <a:pt x="35559" y="558673"/>
                </a:lnTo>
                <a:lnTo>
                  <a:pt x="71120" y="482345"/>
                </a:lnTo>
                <a:lnTo>
                  <a:pt x="44450" y="482345"/>
                </a:lnTo>
                <a:lnTo>
                  <a:pt x="44450" y="0"/>
                </a:lnTo>
                <a:close/>
              </a:path>
            </a:pathLst>
          </a:custGeom>
          <a:solidFill>
            <a:srgbClr val="44536A"/>
          </a:solidFill>
        </p:spPr>
        <p:txBody>
          <a:bodyPr wrap="square" lIns="0" tIns="0" rIns="0" bIns="0" rtlCol="0"/>
          <a:lstStyle/>
          <a:p>
            <a:endParaRPr/>
          </a:p>
        </p:txBody>
      </p:sp>
      <p:sp>
        <p:nvSpPr>
          <p:cNvPr id="18" name="object 18"/>
          <p:cNvSpPr txBox="1"/>
          <p:nvPr/>
        </p:nvSpPr>
        <p:spPr>
          <a:xfrm>
            <a:off x="6615683" y="376555"/>
            <a:ext cx="1456055" cy="575310"/>
          </a:xfrm>
          <a:prstGeom prst="rect">
            <a:avLst/>
          </a:prstGeom>
        </p:spPr>
        <p:txBody>
          <a:bodyPr vert="horz" wrap="square" lIns="0" tIns="13335" rIns="0" bIns="0" rtlCol="0">
            <a:spAutoFit/>
          </a:bodyPr>
          <a:lstStyle/>
          <a:p>
            <a:pPr marL="12700">
              <a:lnSpc>
                <a:spcPct val="100000"/>
              </a:lnSpc>
              <a:spcBef>
                <a:spcPts val="105"/>
              </a:spcBef>
            </a:pPr>
            <a:r>
              <a:rPr sz="3600" spc="-10" dirty="0">
                <a:solidFill>
                  <a:srgbClr val="4471C4"/>
                </a:solidFill>
                <a:latin typeface="Calibri"/>
                <a:cs typeface="Calibri"/>
              </a:rPr>
              <a:t>“What”</a:t>
            </a:r>
            <a:endParaRPr sz="3600">
              <a:latin typeface="Calibri"/>
              <a:cs typeface="Calibri"/>
            </a:endParaRPr>
          </a:p>
        </p:txBody>
      </p:sp>
      <p:sp>
        <p:nvSpPr>
          <p:cNvPr id="19" name="object 19"/>
          <p:cNvSpPr txBox="1"/>
          <p:nvPr/>
        </p:nvSpPr>
        <p:spPr>
          <a:xfrm>
            <a:off x="7022465" y="1210564"/>
            <a:ext cx="1593850" cy="193040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Class</a:t>
            </a:r>
            <a:r>
              <a:rPr sz="2450" b="1" spc="-50" dirty="0">
                <a:latin typeface="Calibri"/>
                <a:cs typeface="Calibri"/>
              </a:rPr>
              <a:t> </a:t>
            </a:r>
            <a:r>
              <a:rPr sz="2450" b="1" spc="-10" dirty="0">
                <a:latin typeface="Calibri"/>
                <a:cs typeface="Calibri"/>
              </a:rPr>
              <a:t>Scores</a:t>
            </a:r>
            <a:endParaRPr sz="2450">
              <a:latin typeface="Calibri"/>
              <a:cs typeface="Calibri"/>
            </a:endParaRPr>
          </a:p>
          <a:p>
            <a:pPr marL="12700">
              <a:lnSpc>
                <a:spcPct val="100000"/>
              </a:lnSpc>
              <a:spcBef>
                <a:spcPts val="25"/>
              </a:spcBef>
            </a:pPr>
            <a:r>
              <a:rPr sz="2450" dirty="0">
                <a:latin typeface="Calibri"/>
                <a:cs typeface="Calibri"/>
              </a:rPr>
              <a:t>Cat:</a:t>
            </a:r>
            <a:r>
              <a:rPr sz="2450" spc="-55" dirty="0">
                <a:latin typeface="Calibri"/>
                <a:cs typeface="Calibri"/>
              </a:rPr>
              <a:t> </a:t>
            </a:r>
            <a:r>
              <a:rPr sz="2450" spc="-25" dirty="0">
                <a:latin typeface="Calibri"/>
                <a:cs typeface="Calibri"/>
              </a:rPr>
              <a:t>0.9</a:t>
            </a:r>
            <a:endParaRPr sz="2450">
              <a:latin typeface="Calibri"/>
              <a:cs typeface="Calibri"/>
            </a:endParaRPr>
          </a:p>
          <a:p>
            <a:pPr marL="12700">
              <a:lnSpc>
                <a:spcPct val="100000"/>
              </a:lnSpc>
              <a:spcBef>
                <a:spcPts val="105"/>
              </a:spcBef>
            </a:pPr>
            <a:r>
              <a:rPr sz="2450" dirty="0">
                <a:latin typeface="Calibri"/>
                <a:cs typeface="Calibri"/>
              </a:rPr>
              <a:t>Dog:</a:t>
            </a:r>
            <a:r>
              <a:rPr sz="2450" spc="15" dirty="0">
                <a:latin typeface="Calibri"/>
                <a:cs typeface="Calibri"/>
              </a:rPr>
              <a:t> </a:t>
            </a:r>
            <a:r>
              <a:rPr sz="2450" spc="-20" dirty="0">
                <a:latin typeface="Calibri"/>
                <a:cs typeface="Calibri"/>
              </a:rPr>
              <a:t>0.05</a:t>
            </a:r>
            <a:endParaRPr sz="2450">
              <a:latin typeface="Calibri"/>
              <a:cs typeface="Calibri"/>
            </a:endParaRPr>
          </a:p>
          <a:p>
            <a:pPr marL="12700">
              <a:lnSpc>
                <a:spcPct val="100000"/>
              </a:lnSpc>
              <a:spcBef>
                <a:spcPts val="25"/>
              </a:spcBef>
            </a:pPr>
            <a:r>
              <a:rPr sz="2450" dirty="0">
                <a:latin typeface="Calibri"/>
                <a:cs typeface="Calibri"/>
              </a:rPr>
              <a:t>Car:</a:t>
            </a:r>
            <a:r>
              <a:rPr sz="2450" spc="-5" dirty="0">
                <a:latin typeface="Calibri"/>
                <a:cs typeface="Calibri"/>
              </a:rPr>
              <a:t> </a:t>
            </a:r>
            <a:r>
              <a:rPr sz="2450" spc="-20" dirty="0">
                <a:latin typeface="Calibri"/>
                <a:cs typeface="Calibri"/>
              </a:rPr>
              <a:t>0.01</a:t>
            </a:r>
            <a:endParaRPr sz="2450">
              <a:latin typeface="Calibri"/>
              <a:cs typeface="Calibri"/>
            </a:endParaRPr>
          </a:p>
          <a:p>
            <a:pPr marL="12700">
              <a:lnSpc>
                <a:spcPct val="100000"/>
              </a:lnSpc>
              <a:spcBef>
                <a:spcPts val="100"/>
              </a:spcBef>
            </a:pPr>
            <a:r>
              <a:rPr sz="2450" spc="-25" dirty="0">
                <a:latin typeface="Calibri"/>
                <a:cs typeface="Calibri"/>
              </a:rPr>
              <a:t>...</a:t>
            </a:r>
            <a:endParaRPr sz="2450">
              <a:latin typeface="Calibri"/>
              <a:cs typeface="Calibri"/>
            </a:endParaRPr>
          </a:p>
        </p:txBody>
      </p:sp>
      <p:sp>
        <p:nvSpPr>
          <p:cNvPr id="20" name="object 20"/>
          <p:cNvSpPr/>
          <p:nvPr/>
        </p:nvSpPr>
        <p:spPr>
          <a:xfrm>
            <a:off x="9580880" y="4927600"/>
            <a:ext cx="81280" cy="386080"/>
          </a:xfrm>
          <a:custGeom>
            <a:avLst/>
            <a:gdLst/>
            <a:ahLst/>
            <a:cxnLst/>
            <a:rect l="l" t="t" r="r" b="b"/>
            <a:pathLst>
              <a:path w="81279" h="386079">
                <a:moveTo>
                  <a:pt x="40640" y="0"/>
                </a:moveTo>
                <a:lnTo>
                  <a:pt x="0" y="77850"/>
                </a:lnTo>
                <a:lnTo>
                  <a:pt x="30479" y="77850"/>
                </a:lnTo>
                <a:lnTo>
                  <a:pt x="30479" y="386080"/>
                </a:lnTo>
                <a:lnTo>
                  <a:pt x="50800" y="386080"/>
                </a:lnTo>
                <a:lnTo>
                  <a:pt x="50800" y="77850"/>
                </a:lnTo>
                <a:lnTo>
                  <a:pt x="81279" y="77850"/>
                </a:lnTo>
                <a:lnTo>
                  <a:pt x="40640" y="0"/>
                </a:lnTo>
                <a:close/>
              </a:path>
            </a:pathLst>
          </a:custGeom>
          <a:solidFill>
            <a:srgbClr val="44536A"/>
          </a:solidFill>
        </p:spPr>
        <p:txBody>
          <a:bodyPr wrap="square" lIns="0" tIns="0" rIns="0" bIns="0" rtlCol="0"/>
          <a:lstStyle/>
          <a:p>
            <a:endParaRPr/>
          </a:p>
        </p:txBody>
      </p:sp>
      <p:sp>
        <p:nvSpPr>
          <p:cNvPr id="21" name="object 21"/>
          <p:cNvSpPr txBox="1"/>
          <p:nvPr/>
        </p:nvSpPr>
        <p:spPr>
          <a:xfrm>
            <a:off x="9109709" y="3009328"/>
            <a:ext cx="1047115" cy="635635"/>
          </a:xfrm>
          <a:prstGeom prst="rect">
            <a:avLst/>
          </a:prstGeom>
        </p:spPr>
        <p:txBody>
          <a:bodyPr vert="horz" wrap="square" lIns="0" tIns="12700" rIns="0" bIns="0" rtlCol="0">
            <a:spAutoFit/>
          </a:bodyPr>
          <a:lstStyle/>
          <a:p>
            <a:pPr marL="287020" marR="5080" indent="-274955">
              <a:lnSpc>
                <a:spcPct val="100000"/>
              </a:lnSpc>
              <a:spcBef>
                <a:spcPts val="100"/>
              </a:spcBef>
            </a:pPr>
            <a:r>
              <a:rPr sz="2000" b="1" spc="-20" dirty="0">
                <a:latin typeface="Calibri"/>
                <a:cs typeface="Calibri"/>
              </a:rPr>
              <a:t>Weighted </a:t>
            </a:r>
            <a:r>
              <a:rPr sz="2000" b="1" spc="-25" dirty="0">
                <a:latin typeface="Calibri"/>
                <a:cs typeface="Calibri"/>
              </a:rPr>
              <a:t>Sum</a:t>
            </a:r>
            <a:endParaRPr sz="2000">
              <a:latin typeface="Calibri"/>
              <a:cs typeface="Calibri"/>
            </a:endParaRPr>
          </a:p>
        </p:txBody>
      </p:sp>
      <p:sp>
        <p:nvSpPr>
          <p:cNvPr id="22" name="object 22"/>
          <p:cNvSpPr/>
          <p:nvPr/>
        </p:nvSpPr>
        <p:spPr>
          <a:xfrm>
            <a:off x="9591040" y="2316479"/>
            <a:ext cx="71120" cy="619760"/>
          </a:xfrm>
          <a:custGeom>
            <a:avLst/>
            <a:gdLst/>
            <a:ahLst/>
            <a:cxnLst/>
            <a:rect l="l" t="t" r="r" b="b"/>
            <a:pathLst>
              <a:path w="71120" h="619760">
                <a:moveTo>
                  <a:pt x="44450" y="0"/>
                </a:moveTo>
                <a:lnTo>
                  <a:pt x="26669" y="0"/>
                </a:lnTo>
                <a:lnTo>
                  <a:pt x="26669" y="543306"/>
                </a:lnTo>
                <a:lnTo>
                  <a:pt x="0" y="543306"/>
                </a:lnTo>
                <a:lnTo>
                  <a:pt x="35559" y="619760"/>
                </a:lnTo>
                <a:lnTo>
                  <a:pt x="71119" y="543306"/>
                </a:lnTo>
                <a:lnTo>
                  <a:pt x="44450" y="543306"/>
                </a:lnTo>
                <a:lnTo>
                  <a:pt x="44450" y="0"/>
                </a:lnTo>
                <a:close/>
              </a:path>
            </a:pathLst>
          </a:custGeom>
          <a:solidFill>
            <a:srgbClr val="44536A"/>
          </a:solidFill>
        </p:spPr>
        <p:txBody>
          <a:bodyPr wrap="square" lIns="0" tIns="0" rIns="0" bIns="0" rtlCol="0"/>
          <a:lstStyle/>
          <a:p>
            <a:endParaRPr/>
          </a:p>
        </p:txBody>
      </p:sp>
      <p:sp>
        <p:nvSpPr>
          <p:cNvPr id="23" name="object 23"/>
          <p:cNvSpPr/>
          <p:nvPr/>
        </p:nvSpPr>
        <p:spPr>
          <a:xfrm>
            <a:off x="9591040" y="3698240"/>
            <a:ext cx="71120" cy="731520"/>
          </a:xfrm>
          <a:custGeom>
            <a:avLst/>
            <a:gdLst/>
            <a:ahLst/>
            <a:cxnLst/>
            <a:rect l="l" t="t" r="r" b="b"/>
            <a:pathLst>
              <a:path w="71120" h="731520">
                <a:moveTo>
                  <a:pt x="35813" y="0"/>
                </a:moveTo>
                <a:lnTo>
                  <a:pt x="0" y="75692"/>
                </a:lnTo>
                <a:lnTo>
                  <a:pt x="26669" y="75818"/>
                </a:lnTo>
                <a:lnTo>
                  <a:pt x="24891" y="731139"/>
                </a:lnTo>
                <a:lnTo>
                  <a:pt x="42671" y="731266"/>
                </a:lnTo>
                <a:lnTo>
                  <a:pt x="44450" y="75818"/>
                </a:lnTo>
                <a:lnTo>
                  <a:pt x="71119" y="75946"/>
                </a:lnTo>
                <a:lnTo>
                  <a:pt x="35813" y="0"/>
                </a:lnTo>
                <a:close/>
              </a:path>
            </a:pathLst>
          </a:custGeom>
          <a:solidFill>
            <a:srgbClr val="44536A"/>
          </a:solidFill>
        </p:spPr>
        <p:txBody>
          <a:bodyPr wrap="square" lIns="0" tIns="0" rIns="0" bIns="0" rtlCol="0"/>
          <a:lstStyle/>
          <a:p>
            <a:endParaRPr/>
          </a:p>
        </p:txBody>
      </p:sp>
      <p:sp>
        <p:nvSpPr>
          <p:cNvPr id="24" name="object 24"/>
          <p:cNvSpPr/>
          <p:nvPr/>
        </p:nvSpPr>
        <p:spPr>
          <a:xfrm>
            <a:off x="10271759" y="3281679"/>
            <a:ext cx="640080" cy="71120"/>
          </a:xfrm>
          <a:custGeom>
            <a:avLst/>
            <a:gdLst/>
            <a:ahLst/>
            <a:cxnLst/>
            <a:rect l="l" t="t" r="r" b="b"/>
            <a:pathLst>
              <a:path w="640079" h="71120">
                <a:moveTo>
                  <a:pt x="564388" y="0"/>
                </a:moveTo>
                <a:lnTo>
                  <a:pt x="564134" y="26670"/>
                </a:lnTo>
                <a:lnTo>
                  <a:pt x="126" y="23749"/>
                </a:lnTo>
                <a:lnTo>
                  <a:pt x="0" y="41529"/>
                </a:lnTo>
                <a:lnTo>
                  <a:pt x="564134" y="44450"/>
                </a:lnTo>
                <a:lnTo>
                  <a:pt x="563880" y="71120"/>
                </a:lnTo>
                <a:lnTo>
                  <a:pt x="639826" y="35941"/>
                </a:lnTo>
                <a:lnTo>
                  <a:pt x="564388" y="0"/>
                </a:lnTo>
                <a:close/>
              </a:path>
            </a:pathLst>
          </a:custGeom>
          <a:solidFill>
            <a:srgbClr val="44536A"/>
          </a:solidFill>
        </p:spPr>
        <p:txBody>
          <a:bodyPr wrap="square" lIns="0" tIns="0" rIns="0" bIns="0" rtlCol="0"/>
          <a:lstStyle/>
          <a:p>
            <a:endParaRPr/>
          </a:p>
        </p:txBody>
      </p:sp>
      <p:sp>
        <p:nvSpPr>
          <p:cNvPr id="25" name="object 25"/>
          <p:cNvSpPr txBox="1"/>
          <p:nvPr/>
        </p:nvSpPr>
        <p:spPr>
          <a:xfrm>
            <a:off x="10269219" y="1890077"/>
            <a:ext cx="1563370" cy="1594485"/>
          </a:xfrm>
          <a:prstGeom prst="rect">
            <a:avLst/>
          </a:prstGeom>
        </p:spPr>
        <p:txBody>
          <a:bodyPr vert="horz" wrap="square" lIns="0" tIns="12700" rIns="0" bIns="0" rtlCol="0">
            <a:spAutoFit/>
          </a:bodyPr>
          <a:lstStyle/>
          <a:p>
            <a:pPr marL="439420" marR="5080" indent="-427355">
              <a:lnSpc>
                <a:spcPct val="100000"/>
              </a:lnSpc>
              <a:spcBef>
                <a:spcPts val="100"/>
              </a:spcBef>
            </a:pPr>
            <a:r>
              <a:rPr sz="3200" spc="-30" dirty="0">
                <a:solidFill>
                  <a:srgbClr val="6FAC46"/>
                </a:solidFill>
                <a:latin typeface="Calibri"/>
                <a:cs typeface="Calibri"/>
              </a:rPr>
              <a:t>Multitask </a:t>
            </a:r>
            <a:r>
              <a:rPr sz="3200" spc="-20" dirty="0">
                <a:solidFill>
                  <a:srgbClr val="6FAC46"/>
                </a:solidFill>
                <a:latin typeface="Calibri"/>
                <a:cs typeface="Calibri"/>
              </a:rPr>
              <a:t>Loss</a:t>
            </a:r>
            <a:endParaRPr sz="3200">
              <a:latin typeface="Calibri"/>
              <a:cs typeface="Calibri"/>
            </a:endParaRPr>
          </a:p>
          <a:p>
            <a:pPr marL="774700">
              <a:lnSpc>
                <a:spcPct val="100000"/>
              </a:lnSpc>
              <a:spcBef>
                <a:spcPts val="1725"/>
              </a:spcBef>
            </a:pPr>
            <a:r>
              <a:rPr sz="2450" b="1" spc="-20" dirty="0">
                <a:latin typeface="Calibri"/>
                <a:cs typeface="Calibri"/>
              </a:rPr>
              <a:t>Loss</a:t>
            </a:r>
            <a:endParaRPr sz="2450">
              <a:latin typeface="Calibri"/>
              <a:cs typeface="Calibri"/>
            </a:endParaRPr>
          </a:p>
        </p:txBody>
      </p:sp>
      <p:sp>
        <p:nvSpPr>
          <p:cNvPr id="28" name="object 28"/>
          <p:cNvSpPr txBox="1"/>
          <p:nvPr/>
        </p:nvSpPr>
        <p:spPr>
          <a:xfrm>
            <a:off x="7020559" y="5131831"/>
            <a:ext cx="1226820" cy="340995"/>
          </a:xfrm>
          <a:prstGeom prst="rect">
            <a:avLst/>
          </a:prstGeom>
        </p:spPr>
        <p:txBody>
          <a:bodyPr vert="horz" wrap="square" lIns="0" tIns="0" rIns="0" bIns="0" rtlCol="0">
            <a:spAutoFit/>
          </a:bodyPr>
          <a:lstStyle/>
          <a:p>
            <a:pPr marL="12700">
              <a:lnSpc>
                <a:spcPts val="2450"/>
              </a:lnSpc>
            </a:pPr>
            <a:r>
              <a:rPr sz="2450" dirty="0">
                <a:latin typeface="Calibri"/>
                <a:cs typeface="Calibri"/>
              </a:rPr>
              <a:t>(x,</a:t>
            </a:r>
            <a:r>
              <a:rPr sz="2450" spc="-10" dirty="0">
                <a:latin typeface="Calibri"/>
                <a:cs typeface="Calibri"/>
              </a:rPr>
              <a:t> </a:t>
            </a:r>
            <a:r>
              <a:rPr sz="2450" spc="-114" dirty="0">
                <a:latin typeface="Calibri"/>
                <a:cs typeface="Calibri"/>
              </a:rPr>
              <a:t>y,</a:t>
            </a:r>
            <a:r>
              <a:rPr sz="2450" spc="-55" dirty="0">
                <a:latin typeface="Calibri"/>
                <a:cs typeface="Calibri"/>
              </a:rPr>
              <a:t> </a:t>
            </a:r>
            <a:r>
              <a:rPr sz="2450" spc="-165" dirty="0">
                <a:latin typeface="Calibri"/>
                <a:cs typeface="Calibri"/>
              </a:rPr>
              <a:t>w,</a:t>
            </a:r>
            <a:r>
              <a:rPr sz="2450" spc="-140" dirty="0">
                <a:latin typeface="Calibri"/>
                <a:cs typeface="Calibri"/>
              </a:rPr>
              <a:t> </a:t>
            </a:r>
            <a:r>
              <a:rPr sz="2450" spc="-25" dirty="0">
                <a:latin typeface="Calibri"/>
                <a:cs typeface="Calibri"/>
              </a:rPr>
              <a:t>h)</a:t>
            </a:r>
            <a:endParaRPr sz="2450">
              <a:latin typeface="Calibri"/>
              <a:cs typeface="Calibri"/>
            </a:endParaRPr>
          </a:p>
        </p:txBody>
      </p:sp>
      <p:sp>
        <p:nvSpPr>
          <p:cNvPr id="29" name="object 29"/>
          <p:cNvSpPr txBox="1"/>
          <p:nvPr/>
        </p:nvSpPr>
        <p:spPr>
          <a:xfrm>
            <a:off x="5047234" y="5429091"/>
            <a:ext cx="1651000" cy="483234"/>
          </a:xfrm>
          <a:prstGeom prst="rect">
            <a:avLst/>
          </a:prstGeom>
        </p:spPr>
        <p:txBody>
          <a:bodyPr vert="horz" wrap="square" lIns="0" tIns="0" rIns="0" bIns="0" rtlCol="0">
            <a:spAutoFit/>
          </a:bodyPr>
          <a:lstStyle/>
          <a:p>
            <a:pPr marL="12700">
              <a:lnSpc>
                <a:spcPts val="3525"/>
              </a:lnSpc>
            </a:pPr>
            <a:r>
              <a:rPr sz="3600" spc="-20" dirty="0">
                <a:solidFill>
                  <a:srgbClr val="4471C4"/>
                </a:solidFill>
                <a:latin typeface="Calibri"/>
                <a:cs typeface="Calibri"/>
              </a:rPr>
              <a:t>“Where”</a:t>
            </a:r>
            <a:endParaRPr sz="3600">
              <a:latin typeface="Calibri"/>
              <a:cs typeface="Calibri"/>
            </a:endParaRPr>
          </a:p>
        </p:txBody>
      </p:sp>
      <p:sp>
        <p:nvSpPr>
          <p:cNvPr id="30" name="object 30"/>
          <p:cNvSpPr txBox="1"/>
          <p:nvPr/>
        </p:nvSpPr>
        <p:spPr>
          <a:xfrm>
            <a:off x="8884031" y="5479256"/>
            <a:ext cx="1604645" cy="727710"/>
          </a:xfrm>
          <a:prstGeom prst="rect">
            <a:avLst/>
          </a:prstGeom>
        </p:spPr>
        <p:txBody>
          <a:bodyPr vert="horz" wrap="square" lIns="0" tIns="0" rIns="0" bIns="0" rtlCol="0">
            <a:spAutoFit/>
          </a:bodyPr>
          <a:lstStyle/>
          <a:p>
            <a:pPr marL="12700">
              <a:lnSpc>
                <a:spcPts val="2455"/>
              </a:lnSpc>
            </a:pPr>
            <a:r>
              <a:rPr sz="2450" b="1" dirty="0">
                <a:latin typeface="Calibri"/>
                <a:cs typeface="Calibri"/>
              </a:rPr>
              <a:t>Correct</a:t>
            </a:r>
            <a:r>
              <a:rPr sz="2450" b="1" spc="-70" dirty="0">
                <a:latin typeface="Calibri"/>
                <a:cs typeface="Calibri"/>
              </a:rPr>
              <a:t> </a:t>
            </a:r>
            <a:r>
              <a:rPr sz="2450" b="1" spc="-20" dirty="0">
                <a:latin typeface="Calibri"/>
                <a:cs typeface="Calibri"/>
              </a:rPr>
              <a:t>box</a:t>
            </a:r>
            <a:r>
              <a:rPr sz="2450" spc="-20" dirty="0">
                <a:latin typeface="Calibri"/>
                <a:cs typeface="Calibri"/>
              </a:rPr>
              <a:t>:</a:t>
            </a:r>
            <a:endParaRPr sz="2450">
              <a:latin typeface="Calibri"/>
              <a:cs typeface="Calibri"/>
            </a:endParaRPr>
          </a:p>
          <a:p>
            <a:pPr marL="12700">
              <a:lnSpc>
                <a:spcPct val="100000"/>
              </a:lnSpc>
              <a:spcBef>
                <a:spcPts val="105"/>
              </a:spcBef>
            </a:pPr>
            <a:r>
              <a:rPr sz="2450" spc="-65" dirty="0">
                <a:latin typeface="Calibri"/>
                <a:cs typeface="Calibri"/>
              </a:rPr>
              <a:t>(x’,</a:t>
            </a:r>
            <a:r>
              <a:rPr sz="2450" spc="-20" dirty="0">
                <a:latin typeface="Calibri"/>
                <a:cs typeface="Calibri"/>
              </a:rPr>
              <a:t> </a:t>
            </a:r>
            <a:r>
              <a:rPr sz="2450" spc="-95" dirty="0">
                <a:latin typeface="Calibri"/>
                <a:cs typeface="Calibri"/>
              </a:rPr>
              <a:t>y’,</a:t>
            </a:r>
            <a:r>
              <a:rPr sz="2450" spc="-55" dirty="0">
                <a:latin typeface="Calibri"/>
                <a:cs typeface="Calibri"/>
              </a:rPr>
              <a:t> </a:t>
            </a:r>
            <a:r>
              <a:rPr sz="2450" spc="-105" dirty="0">
                <a:latin typeface="Calibri"/>
                <a:cs typeface="Calibri"/>
              </a:rPr>
              <a:t>w’,</a:t>
            </a:r>
            <a:r>
              <a:rPr sz="2450" spc="-60" dirty="0">
                <a:latin typeface="Calibri"/>
                <a:cs typeface="Calibri"/>
              </a:rPr>
              <a:t> </a:t>
            </a:r>
            <a:r>
              <a:rPr sz="2450" spc="-25" dirty="0">
                <a:latin typeface="Calibri"/>
                <a:cs typeface="Calibri"/>
              </a:rPr>
              <a:t>h’)</a:t>
            </a:r>
            <a:endParaRPr sz="2450">
              <a:latin typeface="Calibri"/>
              <a:cs typeface="Calibri"/>
            </a:endParaRPr>
          </a:p>
        </p:txBody>
      </p:sp>
      <p:sp>
        <p:nvSpPr>
          <p:cNvPr id="26" name="object 26"/>
          <p:cNvSpPr txBox="1"/>
          <p:nvPr/>
        </p:nvSpPr>
        <p:spPr>
          <a:xfrm>
            <a:off x="288607" y="4162425"/>
            <a:ext cx="1349375" cy="147320"/>
          </a:xfrm>
          <a:prstGeom prst="rect">
            <a:avLst/>
          </a:prstGeom>
        </p:spPr>
        <p:txBody>
          <a:bodyPr vert="horz" wrap="square" lIns="0" tIns="12700" rIns="0" bIns="0" rtlCol="0">
            <a:spAutoFit/>
          </a:bodyPr>
          <a:lstStyle/>
          <a:p>
            <a:pPr marL="12700">
              <a:lnSpc>
                <a:spcPct val="100000"/>
              </a:lnSpc>
              <a:spcBef>
                <a:spcPts val="100"/>
              </a:spcBef>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35" dirty="0">
                <a:solidFill>
                  <a:srgbClr val="0462C1"/>
                </a:solidFill>
                <a:latin typeface="Calibri"/>
                <a:cs typeface="Calibri"/>
              </a:rPr>
              <a:t> </a:t>
            </a:r>
            <a:r>
              <a:rPr sz="800" dirty="0">
                <a:solidFill>
                  <a:srgbClr val="999999"/>
                </a:solidFill>
                <a:latin typeface="Calibri"/>
                <a:cs typeface="Calibri"/>
              </a:rPr>
              <a:t>is</a:t>
            </a:r>
            <a:r>
              <a:rPr sz="800" spc="-30"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r>
              <a:rPr sz="800" u="sng" spc="500" dirty="0">
                <a:solidFill>
                  <a:srgbClr val="0462C1"/>
                </a:solidFill>
                <a:uFill>
                  <a:solidFill>
                    <a:srgbClr val="0462C1"/>
                  </a:solidFill>
                </a:uFill>
                <a:latin typeface="Calibri"/>
                <a:cs typeface="Calibri"/>
              </a:rPr>
              <a:t> </a:t>
            </a:r>
            <a:endParaRPr sz="800">
              <a:latin typeface="Calibri"/>
              <a:cs typeface="Calibri"/>
            </a:endParaRPr>
          </a:p>
        </p:txBody>
      </p:sp>
      <p:sp>
        <p:nvSpPr>
          <p:cNvPr id="27" name="object 27"/>
          <p:cNvSpPr txBox="1"/>
          <p:nvPr/>
        </p:nvSpPr>
        <p:spPr>
          <a:xfrm>
            <a:off x="1056639" y="4392612"/>
            <a:ext cx="2612390" cy="76835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Calibri"/>
                <a:cs typeface="Calibri"/>
              </a:rPr>
              <a:t>Treat</a:t>
            </a:r>
            <a:r>
              <a:rPr sz="2400" spc="25" dirty="0">
                <a:latin typeface="Calibri"/>
                <a:cs typeface="Calibri"/>
              </a:rPr>
              <a:t> </a:t>
            </a:r>
            <a:r>
              <a:rPr sz="2400" spc="-10" dirty="0">
                <a:latin typeface="Calibri"/>
                <a:cs typeface="Calibri"/>
              </a:rPr>
              <a:t>localization</a:t>
            </a:r>
            <a:r>
              <a:rPr sz="2400" spc="-180" dirty="0">
                <a:latin typeface="Calibri"/>
                <a:cs typeface="Calibri"/>
              </a:rPr>
              <a:t> </a:t>
            </a:r>
            <a:r>
              <a:rPr sz="2400" dirty="0">
                <a:latin typeface="Calibri"/>
                <a:cs typeface="Calibri"/>
              </a:rPr>
              <a:t>as</a:t>
            </a:r>
            <a:r>
              <a:rPr sz="2400" spc="-3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85"/>
              </a:spcBef>
            </a:pPr>
            <a:r>
              <a:rPr sz="2400" spc="-10" dirty="0">
                <a:latin typeface="Calibri"/>
                <a:cs typeface="Calibri"/>
              </a:rPr>
              <a:t>regression</a:t>
            </a:r>
            <a:r>
              <a:rPr sz="2400" spc="-140" dirty="0">
                <a:latin typeface="Calibri"/>
                <a:cs typeface="Calibri"/>
              </a:rPr>
              <a:t> </a:t>
            </a:r>
            <a:r>
              <a:rPr sz="2400" spc="-10" dirty="0">
                <a:latin typeface="Calibri"/>
                <a:cs typeface="Calibri"/>
              </a:rPr>
              <a:t>problem!</a:t>
            </a:r>
            <a:endParaRPr sz="24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3991610" cy="1368425"/>
          </a:xfrm>
          <a:prstGeom prst="rect">
            <a:avLst/>
          </a:prstGeom>
        </p:spPr>
        <p:txBody>
          <a:bodyPr vert="horz" wrap="square" lIns="0" tIns="13335" rIns="0" bIns="0" rtlCol="0">
            <a:spAutoFit/>
          </a:bodyPr>
          <a:lstStyle/>
          <a:p>
            <a:pPr marL="12700" marR="5080">
              <a:lnSpc>
                <a:spcPct val="100000"/>
              </a:lnSpc>
              <a:spcBef>
                <a:spcPts val="105"/>
              </a:spcBef>
            </a:pPr>
            <a:r>
              <a:rPr dirty="0"/>
              <a:t>Detecting</a:t>
            </a:r>
            <a:r>
              <a:rPr spc="-120" dirty="0"/>
              <a:t> </a:t>
            </a:r>
            <a:r>
              <a:rPr dirty="0"/>
              <a:t>a</a:t>
            </a:r>
            <a:r>
              <a:rPr spc="-40" dirty="0"/>
              <a:t> </a:t>
            </a:r>
            <a:r>
              <a:rPr spc="-10" dirty="0"/>
              <a:t>single object</a:t>
            </a:r>
          </a:p>
        </p:txBody>
      </p:sp>
      <p:grpSp>
        <p:nvGrpSpPr>
          <p:cNvPr id="3" name="object 3"/>
          <p:cNvGrpSpPr/>
          <p:nvPr/>
        </p:nvGrpSpPr>
        <p:grpSpPr>
          <a:xfrm>
            <a:off x="182879" y="2560320"/>
            <a:ext cx="4712970" cy="1503680"/>
            <a:chOff x="182879" y="2560320"/>
            <a:chExt cx="4712970" cy="1503680"/>
          </a:xfrm>
        </p:grpSpPr>
        <p:pic>
          <p:nvPicPr>
            <p:cNvPr id="4" name="object 4"/>
            <p:cNvPicPr/>
            <p:nvPr/>
          </p:nvPicPr>
          <p:blipFill>
            <a:blip r:embed="rId2" cstate="print"/>
            <a:stretch>
              <a:fillRect/>
            </a:stretch>
          </p:blipFill>
          <p:spPr>
            <a:xfrm>
              <a:off x="182879" y="2560320"/>
              <a:ext cx="1737360" cy="1503679"/>
            </a:xfrm>
            <a:prstGeom prst="rect">
              <a:avLst/>
            </a:prstGeom>
          </p:spPr>
        </p:pic>
        <p:pic>
          <p:nvPicPr>
            <p:cNvPr id="5" name="object 5"/>
            <p:cNvPicPr/>
            <p:nvPr/>
          </p:nvPicPr>
          <p:blipFill>
            <a:blip r:embed="rId3" cstate="print"/>
            <a:stretch>
              <a:fillRect/>
            </a:stretch>
          </p:blipFill>
          <p:spPr>
            <a:xfrm>
              <a:off x="2062479" y="2854960"/>
              <a:ext cx="2743199" cy="883919"/>
            </a:xfrm>
            <a:prstGeom prst="rect">
              <a:avLst/>
            </a:prstGeom>
          </p:spPr>
        </p:pic>
        <p:sp>
          <p:nvSpPr>
            <p:cNvPr id="6" name="object 6"/>
            <p:cNvSpPr/>
            <p:nvPr/>
          </p:nvSpPr>
          <p:spPr>
            <a:xfrm>
              <a:off x="1950719" y="2783789"/>
              <a:ext cx="2926080" cy="1036319"/>
            </a:xfrm>
            <a:custGeom>
              <a:avLst/>
              <a:gdLst/>
              <a:ahLst/>
              <a:cxnLst/>
              <a:rect l="l" t="t" r="r" b="b"/>
              <a:pathLst>
                <a:path w="2926079" h="1036320">
                  <a:moveTo>
                    <a:pt x="0" y="1035735"/>
                  </a:moveTo>
                  <a:lnTo>
                    <a:pt x="2925572" y="1035735"/>
                  </a:lnTo>
                  <a:lnTo>
                    <a:pt x="2925572" y="0"/>
                  </a:lnTo>
                  <a:lnTo>
                    <a:pt x="0" y="0"/>
                  </a:lnTo>
                  <a:lnTo>
                    <a:pt x="0" y="1035735"/>
                  </a:lnTo>
                  <a:close/>
                </a:path>
              </a:pathLst>
            </a:custGeom>
            <a:ln w="38100">
              <a:solidFill>
                <a:srgbClr val="6FAC46"/>
              </a:solidFill>
            </a:ln>
          </p:spPr>
          <p:txBody>
            <a:bodyPr wrap="square" lIns="0" tIns="0" rIns="0" bIns="0" rtlCol="0"/>
            <a:lstStyle/>
            <a:p>
              <a:endParaRPr/>
            </a:p>
          </p:txBody>
        </p:sp>
      </p:grpSp>
      <p:sp>
        <p:nvSpPr>
          <p:cNvPr id="7" name="object 7"/>
          <p:cNvSpPr/>
          <p:nvPr/>
        </p:nvSpPr>
        <p:spPr>
          <a:xfrm>
            <a:off x="5059679" y="2814320"/>
            <a:ext cx="0" cy="1005840"/>
          </a:xfrm>
          <a:custGeom>
            <a:avLst/>
            <a:gdLst/>
            <a:ahLst/>
            <a:cxnLst/>
            <a:rect l="l" t="t" r="r" b="b"/>
            <a:pathLst>
              <a:path h="1005839">
                <a:moveTo>
                  <a:pt x="0" y="0"/>
                </a:moveTo>
                <a:lnTo>
                  <a:pt x="0" y="1005458"/>
                </a:lnTo>
              </a:path>
            </a:pathLst>
          </a:custGeom>
          <a:ln w="38100">
            <a:solidFill>
              <a:srgbClr val="44536A"/>
            </a:solidFill>
          </a:ln>
        </p:spPr>
        <p:txBody>
          <a:bodyPr wrap="square" lIns="0" tIns="0" rIns="0" bIns="0" rtlCol="0"/>
          <a:lstStyle/>
          <a:p>
            <a:endParaRPr/>
          </a:p>
        </p:txBody>
      </p:sp>
      <p:sp>
        <p:nvSpPr>
          <p:cNvPr id="8" name="object 8"/>
          <p:cNvSpPr txBox="1"/>
          <p:nvPr/>
        </p:nvSpPr>
        <p:spPr>
          <a:xfrm>
            <a:off x="4328159" y="3869626"/>
            <a:ext cx="946785" cy="79057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Vector:</a:t>
            </a:r>
            <a:endParaRPr sz="2450">
              <a:latin typeface="Calibri"/>
              <a:cs typeface="Calibri"/>
            </a:endParaRPr>
          </a:p>
          <a:p>
            <a:pPr marL="165100">
              <a:lnSpc>
                <a:spcPct val="100000"/>
              </a:lnSpc>
              <a:spcBef>
                <a:spcPts val="105"/>
              </a:spcBef>
            </a:pPr>
            <a:r>
              <a:rPr sz="2450" spc="-20" dirty="0">
                <a:latin typeface="Calibri"/>
                <a:cs typeface="Calibri"/>
              </a:rPr>
              <a:t>4096</a:t>
            </a:r>
            <a:endParaRPr sz="2450">
              <a:latin typeface="Calibri"/>
              <a:cs typeface="Calibri"/>
            </a:endParaRPr>
          </a:p>
        </p:txBody>
      </p:sp>
      <p:sp>
        <p:nvSpPr>
          <p:cNvPr id="9" name="object 9"/>
          <p:cNvSpPr txBox="1"/>
          <p:nvPr/>
        </p:nvSpPr>
        <p:spPr>
          <a:xfrm>
            <a:off x="5105400" y="1353756"/>
            <a:ext cx="1267460" cy="855980"/>
          </a:xfrm>
          <a:prstGeom prst="rect">
            <a:avLst/>
          </a:prstGeom>
        </p:spPr>
        <p:txBody>
          <a:bodyPr vert="horz" wrap="square" lIns="0" tIns="27305" rIns="0" bIns="0" rtlCol="0">
            <a:spAutoFit/>
          </a:bodyPr>
          <a:lstStyle/>
          <a:p>
            <a:pPr marL="12065" marR="5080" indent="-1905" algn="ctr">
              <a:lnSpc>
                <a:spcPts val="2160"/>
              </a:lnSpc>
              <a:spcBef>
                <a:spcPts val="215"/>
              </a:spcBef>
            </a:pPr>
            <a:r>
              <a:rPr sz="1850" b="1" spc="-10" dirty="0">
                <a:latin typeface="Calibri"/>
                <a:cs typeface="Calibri"/>
              </a:rPr>
              <a:t>Fully Connected</a:t>
            </a:r>
            <a:r>
              <a:rPr sz="1850" spc="-10"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170" dirty="0">
                <a:latin typeface="Calibri"/>
                <a:cs typeface="Calibri"/>
              </a:rPr>
              <a:t> </a:t>
            </a:r>
            <a:r>
              <a:rPr sz="1850" spc="-20" dirty="0">
                <a:latin typeface="Calibri"/>
                <a:cs typeface="Calibri"/>
              </a:rPr>
              <a:t>1000</a:t>
            </a:r>
            <a:endParaRPr sz="1850">
              <a:latin typeface="Calibri"/>
              <a:cs typeface="Calibri"/>
            </a:endParaRPr>
          </a:p>
        </p:txBody>
      </p:sp>
      <p:sp>
        <p:nvSpPr>
          <p:cNvPr id="10" name="object 10"/>
          <p:cNvSpPr/>
          <p:nvPr/>
        </p:nvSpPr>
        <p:spPr>
          <a:xfrm>
            <a:off x="5394959" y="1910079"/>
            <a:ext cx="1513840" cy="985519"/>
          </a:xfrm>
          <a:custGeom>
            <a:avLst/>
            <a:gdLst/>
            <a:ahLst/>
            <a:cxnLst/>
            <a:rect l="l" t="t" r="r" b="b"/>
            <a:pathLst>
              <a:path w="1513840" h="985519">
                <a:moveTo>
                  <a:pt x="1513713" y="0"/>
                </a:moveTo>
                <a:lnTo>
                  <a:pt x="1429004" y="9525"/>
                </a:lnTo>
                <a:lnTo>
                  <a:pt x="1444624" y="33400"/>
                </a:lnTo>
                <a:lnTo>
                  <a:pt x="0" y="969264"/>
                </a:lnTo>
                <a:lnTo>
                  <a:pt x="10413" y="985266"/>
                </a:lnTo>
                <a:lnTo>
                  <a:pt x="1455039" y="49403"/>
                </a:lnTo>
                <a:lnTo>
                  <a:pt x="1470533" y="73406"/>
                </a:lnTo>
                <a:lnTo>
                  <a:pt x="1513713" y="0"/>
                </a:lnTo>
                <a:close/>
              </a:path>
            </a:pathLst>
          </a:custGeom>
          <a:solidFill>
            <a:srgbClr val="44536A"/>
          </a:solidFill>
        </p:spPr>
        <p:txBody>
          <a:bodyPr wrap="square" lIns="0" tIns="0" rIns="0" bIns="0" rtlCol="0"/>
          <a:lstStyle/>
          <a:p>
            <a:endParaRPr/>
          </a:p>
        </p:txBody>
      </p:sp>
      <p:sp>
        <p:nvSpPr>
          <p:cNvPr id="11" name="object 11"/>
          <p:cNvSpPr txBox="1"/>
          <p:nvPr/>
        </p:nvSpPr>
        <p:spPr>
          <a:xfrm>
            <a:off x="7020559" y="4300156"/>
            <a:ext cx="1615440" cy="78041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Box</a:t>
            </a:r>
            <a:endParaRPr sz="2450">
              <a:latin typeface="Calibri"/>
              <a:cs typeface="Calibri"/>
            </a:endParaRPr>
          </a:p>
          <a:p>
            <a:pPr marL="12700">
              <a:lnSpc>
                <a:spcPct val="100000"/>
              </a:lnSpc>
              <a:spcBef>
                <a:spcPts val="25"/>
              </a:spcBef>
            </a:pPr>
            <a:r>
              <a:rPr sz="2450" b="1" spc="-10" dirty="0">
                <a:latin typeface="Calibri"/>
                <a:cs typeface="Calibri"/>
              </a:rPr>
              <a:t>Coordinates</a:t>
            </a:r>
            <a:endParaRPr sz="2450">
              <a:latin typeface="Calibri"/>
              <a:cs typeface="Calibri"/>
            </a:endParaRPr>
          </a:p>
        </p:txBody>
      </p:sp>
      <p:sp>
        <p:nvSpPr>
          <p:cNvPr id="12" name="object 12"/>
          <p:cNvSpPr/>
          <p:nvPr/>
        </p:nvSpPr>
        <p:spPr>
          <a:xfrm>
            <a:off x="5394959" y="3718559"/>
            <a:ext cx="1595120" cy="640080"/>
          </a:xfrm>
          <a:custGeom>
            <a:avLst/>
            <a:gdLst/>
            <a:ahLst/>
            <a:cxnLst/>
            <a:rect l="l" t="t" r="r" b="b"/>
            <a:pathLst>
              <a:path w="1595120" h="640079">
                <a:moveTo>
                  <a:pt x="6985" y="0"/>
                </a:moveTo>
                <a:lnTo>
                  <a:pt x="0" y="17779"/>
                </a:lnTo>
                <a:lnTo>
                  <a:pt x="1520443" y="613156"/>
                </a:lnTo>
                <a:lnTo>
                  <a:pt x="1510030" y="639826"/>
                </a:lnTo>
                <a:lnTo>
                  <a:pt x="1594865" y="632078"/>
                </a:lnTo>
                <a:lnTo>
                  <a:pt x="1537842" y="568832"/>
                </a:lnTo>
                <a:lnTo>
                  <a:pt x="1527429" y="595502"/>
                </a:lnTo>
                <a:lnTo>
                  <a:pt x="6985" y="0"/>
                </a:lnTo>
                <a:close/>
              </a:path>
            </a:pathLst>
          </a:custGeom>
          <a:solidFill>
            <a:srgbClr val="44536A"/>
          </a:solidFill>
        </p:spPr>
        <p:txBody>
          <a:bodyPr wrap="square" lIns="0" tIns="0" rIns="0" bIns="0" rtlCol="0"/>
          <a:lstStyle/>
          <a:p>
            <a:endParaRPr/>
          </a:p>
        </p:txBody>
      </p:sp>
      <p:sp>
        <p:nvSpPr>
          <p:cNvPr id="13" name="object 13"/>
          <p:cNvSpPr txBox="1"/>
          <p:nvPr/>
        </p:nvSpPr>
        <p:spPr>
          <a:xfrm>
            <a:off x="5762625" y="4099623"/>
            <a:ext cx="1104900" cy="855980"/>
          </a:xfrm>
          <a:prstGeom prst="rect">
            <a:avLst/>
          </a:prstGeom>
        </p:spPr>
        <p:txBody>
          <a:bodyPr vert="horz" wrap="square" lIns="0" tIns="27305" rIns="0" bIns="0" rtlCol="0">
            <a:spAutoFit/>
          </a:bodyPr>
          <a:lstStyle/>
          <a:p>
            <a:pPr marL="12700" marR="5080">
              <a:lnSpc>
                <a:spcPts val="2160"/>
              </a:lnSpc>
              <a:spcBef>
                <a:spcPts val="215"/>
              </a:spcBef>
            </a:pPr>
            <a:r>
              <a:rPr sz="1850" b="1" spc="-10" dirty="0">
                <a:latin typeface="Calibri"/>
                <a:cs typeface="Calibri"/>
              </a:rPr>
              <a:t>Fully </a:t>
            </a:r>
            <a:r>
              <a:rPr sz="1850" b="1" spc="-35" dirty="0">
                <a:latin typeface="Calibri"/>
                <a:cs typeface="Calibri"/>
              </a:rPr>
              <a:t>Connected</a:t>
            </a:r>
            <a:r>
              <a:rPr sz="1850" spc="-35"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85" dirty="0">
                <a:latin typeface="Calibri"/>
                <a:cs typeface="Calibri"/>
              </a:rPr>
              <a:t> </a:t>
            </a:r>
            <a:r>
              <a:rPr sz="1850" spc="-60" dirty="0">
                <a:latin typeface="Calibri"/>
                <a:cs typeface="Calibri"/>
              </a:rPr>
              <a:t>4</a:t>
            </a:r>
            <a:endParaRPr sz="1850">
              <a:latin typeface="Calibri"/>
              <a:cs typeface="Calibri"/>
            </a:endParaRPr>
          </a:p>
        </p:txBody>
      </p:sp>
      <p:sp>
        <p:nvSpPr>
          <p:cNvPr id="14" name="object 14"/>
          <p:cNvSpPr txBox="1"/>
          <p:nvPr/>
        </p:nvSpPr>
        <p:spPr>
          <a:xfrm>
            <a:off x="9156065" y="4446206"/>
            <a:ext cx="934719" cy="403860"/>
          </a:xfrm>
          <a:prstGeom prst="rect">
            <a:avLst/>
          </a:prstGeom>
        </p:spPr>
        <p:txBody>
          <a:bodyPr vert="horz" wrap="square" lIns="0" tIns="16510" rIns="0" bIns="0" rtlCol="0">
            <a:spAutoFit/>
          </a:bodyPr>
          <a:lstStyle/>
          <a:p>
            <a:pPr marL="12700">
              <a:lnSpc>
                <a:spcPct val="100000"/>
              </a:lnSpc>
              <a:spcBef>
                <a:spcPts val="130"/>
              </a:spcBef>
            </a:pPr>
            <a:r>
              <a:rPr sz="2450" b="1" dirty="0">
                <a:latin typeface="Calibri"/>
                <a:cs typeface="Calibri"/>
              </a:rPr>
              <a:t>L2</a:t>
            </a:r>
            <a:r>
              <a:rPr sz="2450" b="1" spc="-45" dirty="0">
                <a:latin typeface="Calibri"/>
                <a:cs typeface="Calibri"/>
              </a:rPr>
              <a:t> </a:t>
            </a:r>
            <a:r>
              <a:rPr sz="2450" b="1" spc="-20" dirty="0">
                <a:latin typeface="Calibri"/>
                <a:cs typeface="Calibri"/>
              </a:rPr>
              <a:t>Loss</a:t>
            </a:r>
            <a:endParaRPr sz="2450">
              <a:latin typeface="Calibri"/>
              <a:cs typeface="Calibri"/>
            </a:endParaRPr>
          </a:p>
        </p:txBody>
      </p:sp>
      <p:sp>
        <p:nvSpPr>
          <p:cNvPr id="15" name="object 15"/>
          <p:cNvSpPr/>
          <p:nvPr/>
        </p:nvSpPr>
        <p:spPr>
          <a:xfrm>
            <a:off x="8310880" y="1737360"/>
            <a:ext cx="640080" cy="81280"/>
          </a:xfrm>
          <a:custGeom>
            <a:avLst/>
            <a:gdLst/>
            <a:ahLst/>
            <a:cxnLst/>
            <a:rect l="l" t="t" r="r" b="b"/>
            <a:pathLst>
              <a:path w="640079" h="81280">
                <a:moveTo>
                  <a:pt x="563372" y="0"/>
                </a:moveTo>
                <a:lnTo>
                  <a:pt x="563372" y="30479"/>
                </a:lnTo>
                <a:lnTo>
                  <a:pt x="0" y="30479"/>
                </a:lnTo>
                <a:lnTo>
                  <a:pt x="0" y="50800"/>
                </a:lnTo>
                <a:lnTo>
                  <a:pt x="563372" y="50800"/>
                </a:lnTo>
                <a:lnTo>
                  <a:pt x="563372" y="81279"/>
                </a:lnTo>
                <a:lnTo>
                  <a:pt x="639699" y="40639"/>
                </a:lnTo>
                <a:lnTo>
                  <a:pt x="563372" y="0"/>
                </a:lnTo>
                <a:close/>
              </a:path>
            </a:pathLst>
          </a:custGeom>
          <a:solidFill>
            <a:srgbClr val="44536A"/>
          </a:solidFill>
        </p:spPr>
        <p:txBody>
          <a:bodyPr wrap="square" lIns="0" tIns="0" rIns="0" bIns="0" rtlCol="0"/>
          <a:lstStyle/>
          <a:p>
            <a:endParaRPr/>
          </a:p>
        </p:txBody>
      </p:sp>
      <p:sp>
        <p:nvSpPr>
          <p:cNvPr id="16" name="object 16"/>
          <p:cNvSpPr txBox="1"/>
          <p:nvPr/>
        </p:nvSpPr>
        <p:spPr>
          <a:xfrm>
            <a:off x="8884031" y="360933"/>
            <a:ext cx="1778635" cy="79121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Correct</a:t>
            </a:r>
            <a:r>
              <a:rPr sz="2450" b="1" spc="-70" dirty="0">
                <a:latin typeface="Calibri"/>
                <a:cs typeface="Calibri"/>
              </a:rPr>
              <a:t> </a:t>
            </a:r>
            <a:r>
              <a:rPr sz="2450" b="1" spc="-10" dirty="0">
                <a:latin typeface="Calibri"/>
                <a:cs typeface="Calibri"/>
              </a:rPr>
              <a:t>label:</a:t>
            </a:r>
            <a:endParaRPr sz="2450">
              <a:latin typeface="Calibri"/>
              <a:cs typeface="Calibri"/>
            </a:endParaRPr>
          </a:p>
          <a:p>
            <a:pPr marL="12700">
              <a:lnSpc>
                <a:spcPct val="100000"/>
              </a:lnSpc>
              <a:spcBef>
                <a:spcPts val="105"/>
              </a:spcBef>
            </a:pPr>
            <a:r>
              <a:rPr sz="2450" spc="-25" dirty="0">
                <a:latin typeface="Calibri"/>
                <a:cs typeface="Calibri"/>
              </a:rPr>
              <a:t>Cat</a:t>
            </a:r>
            <a:endParaRPr sz="2450">
              <a:latin typeface="Calibri"/>
              <a:cs typeface="Calibri"/>
            </a:endParaRPr>
          </a:p>
        </p:txBody>
      </p:sp>
      <p:sp>
        <p:nvSpPr>
          <p:cNvPr id="17" name="object 17"/>
          <p:cNvSpPr txBox="1"/>
          <p:nvPr/>
        </p:nvSpPr>
        <p:spPr>
          <a:xfrm>
            <a:off x="9077325" y="1419225"/>
            <a:ext cx="1114425" cy="780415"/>
          </a:xfrm>
          <a:prstGeom prst="rect">
            <a:avLst/>
          </a:prstGeom>
        </p:spPr>
        <p:txBody>
          <a:bodyPr vert="horz" wrap="square" lIns="0" tIns="17145" rIns="0" bIns="0" rtlCol="0">
            <a:spAutoFit/>
          </a:bodyPr>
          <a:lstStyle/>
          <a:p>
            <a:pPr algn="ctr">
              <a:lnSpc>
                <a:spcPct val="100000"/>
              </a:lnSpc>
              <a:spcBef>
                <a:spcPts val="135"/>
              </a:spcBef>
            </a:pPr>
            <a:r>
              <a:rPr sz="2450" b="1" spc="-10" dirty="0">
                <a:latin typeface="Calibri"/>
                <a:cs typeface="Calibri"/>
              </a:rPr>
              <a:t>Softmax</a:t>
            </a:r>
            <a:endParaRPr sz="2450">
              <a:latin typeface="Calibri"/>
              <a:cs typeface="Calibri"/>
            </a:endParaRPr>
          </a:p>
          <a:p>
            <a:pPr algn="ctr">
              <a:lnSpc>
                <a:spcPct val="100000"/>
              </a:lnSpc>
              <a:spcBef>
                <a:spcPts val="20"/>
              </a:spcBef>
            </a:pPr>
            <a:r>
              <a:rPr sz="2450" b="1" spc="-20" dirty="0">
                <a:latin typeface="Calibri"/>
                <a:cs typeface="Calibri"/>
              </a:rPr>
              <a:t>Loss</a:t>
            </a:r>
            <a:endParaRPr sz="2450">
              <a:latin typeface="Calibri"/>
              <a:cs typeface="Calibri"/>
            </a:endParaRPr>
          </a:p>
        </p:txBody>
      </p:sp>
      <p:sp>
        <p:nvSpPr>
          <p:cNvPr id="18" name="object 18"/>
          <p:cNvSpPr/>
          <p:nvPr/>
        </p:nvSpPr>
        <p:spPr>
          <a:xfrm>
            <a:off x="8524240" y="4622800"/>
            <a:ext cx="457200" cy="81280"/>
          </a:xfrm>
          <a:custGeom>
            <a:avLst/>
            <a:gdLst/>
            <a:ahLst/>
            <a:cxnLst/>
            <a:rect l="l" t="t" r="r" b="b"/>
            <a:pathLst>
              <a:path w="457200" h="81279">
                <a:moveTo>
                  <a:pt x="380491" y="0"/>
                </a:moveTo>
                <a:lnTo>
                  <a:pt x="380491" y="30480"/>
                </a:lnTo>
                <a:lnTo>
                  <a:pt x="0" y="31368"/>
                </a:lnTo>
                <a:lnTo>
                  <a:pt x="0" y="51688"/>
                </a:lnTo>
                <a:lnTo>
                  <a:pt x="380618" y="50800"/>
                </a:lnTo>
                <a:lnTo>
                  <a:pt x="380618" y="81280"/>
                </a:lnTo>
                <a:lnTo>
                  <a:pt x="456818" y="40512"/>
                </a:lnTo>
                <a:lnTo>
                  <a:pt x="380491" y="0"/>
                </a:lnTo>
                <a:close/>
              </a:path>
            </a:pathLst>
          </a:custGeom>
          <a:solidFill>
            <a:srgbClr val="44536A"/>
          </a:solidFill>
        </p:spPr>
        <p:txBody>
          <a:bodyPr wrap="square" lIns="0" tIns="0" rIns="0" bIns="0" rtlCol="0"/>
          <a:lstStyle/>
          <a:p>
            <a:endParaRPr/>
          </a:p>
        </p:txBody>
      </p:sp>
      <p:sp>
        <p:nvSpPr>
          <p:cNvPr id="19" name="object 19"/>
          <p:cNvSpPr/>
          <p:nvPr/>
        </p:nvSpPr>
        <p:spPr>
          <a:xfrm>
            <a:off x="9550400" y="873760"/>
            <a:ext cx="71120" cy="558800"/>
          </a:xfrm>
          <a:custGeom>
            <a:avLst/>
            <a:gdLst/>
            <a:ahLst/>
            <a:cxnLst/>
            <a:rect l="l" t="t" r="r" b="b"/>
            <a:pathLst>
              <a:path w="71120" h="558800">
                <a:moveTo>
                  <a:pt x="44450" y="0"/>
                </a:moveTo>
                <a:lnTo>
                  <a:pt x="26670" y="0"/>
                </a:lnTo>
                <a:lnTo>
                  <a:pt x="26670" y="482345"/>
                </a:lnTo>
                <a:lnTo>
                  <a:pt x="0" y="482345"/>
                </a:lnTo>
                <a:lnTo>
                  <a:pt x="35559" y="558673"/>
                </a:lnTo>
                <a:lnTo>
                  <a:pt x="71120" y="482345"/>
                </a:lnTo>
                <a:lnTo>
                  <a:pt x="44450" y="482345"/>
                </a:lnTo>
                <a:lnTo>
                  <a:pt x="44450" y="0"/>
                </a:lnTo>
                <a:close/>
              </a:path>
            </a:pathLst>
          </a:custGeom>
          <a:solidFill>
            <a:srgbClr val="44536A"/>
          </a:solidFill>
        </p:spPr>
        <p:txBody>
          <a:bodyPr wrap="square" lIns="0" tIns="0" rIns="0" bIns="0" rtlCol="0"/>
          <a:lstStyle/>
          <a:p>
            <a:endParaRPr/>
          </a:p>
        </p:txBody>
      </p:sp>
      <p:sp>
        <p:nvSpPr>
          <p:cNvPr id="20" name="object 20"/>
          <p:cNvSpPr txBox="1"/>
          <p:nvPr/>
        </p:nvSpPr>
        <p:spPr>
          <a:xfrm>
            <a:off x="6615683" y="376555"/>
            <a:ext cx="1456055" cy="575310"/>
          </a:xfrm>
          <a:prstGeom prst="rect">
            <a:avLst/>
          </a:prstGeom>
        </p:spPr>
        <p:txBody>
          <a:bodyPr vert="horz" wrap="square" lIns="0" tIns="13335" rIns="0" bIns="0" rtlCol="0">
            <a:spAutoFit/>
          </a:bodyPr>
          <a:lstStyle/>
          <a:p>
            <a:pPr marL="12700">
              <a:lnSpc>
                <a:spcPct val="100000"/>
              </a:lnSpc>
              <a:spcBef>
                <a:spcPts val="105"/>
              </a:spcBef>
            </a:pPr>
            <a:r>
              <a:rPr sz="3600" spc="-10" dirty="0">
                <a:solidFill>
                  <a:srgbClr val="4471C4"/>
                </a:solidFill>
                <a:latin typeface="Calibri"/>
                <a:cs typeface="Calibri"/>
              </a:rPr>
              <a:t>“What”</a:t>
            </a:r>
            <a:endParaRPr sz="3600">
              <a:latin typeface="Calibri"/>
              <a:cs typeface="Calibri"/>
            </a:endParaRPr>
          </a:p>
        </p:txBody>
      </p:sp>
      <p:sp>
        <p:nvSpPr>
          <p:cNvPr id="21" name="object 21"/>
          <p:cNvSpPr txBox="1"/>
          <p:nvPr/>
        </p:nvSpPr>
        <p:spPr>
          <a:xfrm>
            <a:off x="7022465" y="1210564"/>
            <a:ext cx="1593850" cy="193040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Class</a:t>
            </a:r>
            <a:r>
              <a:rPr sz="2450" b="1" spc="-50" dirty="0">
                <a:latin typeface="Calibri"/>
                <a:cs typeface="Calibri"/>
              </a:rPr>
              <a:t> </a:t>
            </a:r>
            <a:r>
              <a:rPr sz="2450" b="1" spc="-10" dirty="0">
                <a:latin typeface="Calibri"/>
                <a:cs typeface="Calibri"/>
              </a:rPr>
              <a:t>Scores</a:t>
            </a:r>
            <a:endParaRPr sz="2450">
              <a:latin typeface="Calibri"/>
              <a:cs typeface="Calibri"/>
            </a:endParaRPr>
          </a:p>
          <a:p>
            <a:pPr marL="12700">
              <a:lnSpc>
                <a:spcPct val="100000"/>
              </a:lnSpc>
              <a:spcBef>
                <a:spcPts val="25"/>
              </a:spcBef>
            </a:pPr>
            <a:r>
              <a:rPr sz="2450" dirty="0">
                <a:latin typeface="Calibri"/>
                <a:cs typeface="Calibri"/>
              </a:rPr>
              <a:t>Cat:</a:t>
            </a:r>
            <a:r>
              <a:rPr sz="2450" spc="-55" dirty="0">
                <a:latin typeface="Calibri"/>
                <a:cs typeface="Calibri"/>
              </a:rPr>
              <a:t> </a:t>
            </a:r>
            <a:r>
              <a:rPr sz="2450" spc="-25" dirty="0">
                <a:latin typeface="Calibri"/>
                <a:cs typeface="Calibri"/>
              </a:rPr>
              <a:t>0.9</a:t>
            </a:r>
            <a:endParaRPr sz="2450">
              <a:latin typeface="Calibri"/>
              <a:cs typeface="Calibri"/>
            </a:endParaRPr>
          </a:p>
          <a:p>
            <a:pPr marL="12700">
              <a:lnSpc>
                <a:spcPct val="100000"/>
              </a:lnSpc>
              <a:spcBef>
                <a:spcPts val="105"/>
              </a:spcBef>
            </a:pPr>
            <a:r>
              <a:rPr sz="2450" dirty="0">
                <a:latin typeface="Calibri"/>
                <a:cs typeface="Calibri"/>
              </a:rPr>
              <a:t>Dog:</a:t>
            </a:r>
            <a:r>
              <a:rPr sz="2450" spc="15" dirty="0">
                <a:latin typeface="Calibri"/>
                <a:cs typeface="Calibri"/>
              </a:rPr>
              <a:t> </a:t>
            </a:r>
            <a:r>
              <a:rPr sz="2450" spc="-20" dirty="0">
                <a:latin typeface="Calibri"/>
                <a:cs typeface="Calibri"/>
              </a:rPr>
              <a:t>0.05</a:t>
            </a:r>
            <a:endParaRPr sz="2450">
              <a:latin typeface="Calibri"/>
              <a:cs typeface="Calibri"/>
            </a:endParaRPr>
          </a:p>
          <a:p>
            <a:pPr marL="12700">
              <a:lnSpc>
                <a:spcPct val="100000"/>
              </a:lnSpc>
              <a:spcBef>
                <a:spcPts val="25"/>
              </a:spcBef>
            </a:pPr>
            <a:r>
              <a:rPr sz="2450" dirty="0">
                <a:latin typeface="Calibri"/>
                <a:cs typeface="Calibri"/>
              </a:rPr>
              <a:t>Car:</a:t>
            </a:r>
            <a:r>
              <a:rPr sz="2450" spc="-5" dirty="0">
                <a:latin typeface="Calibri"/>
                <a:cs typeface="Calibri"/>
              </a:rPr>
              <a:t> </a:t>
            </a:r>
            <a:r>
              <a:rPr sz="2450" spc="-20" dirty="0">
                <a:latin typeface="Calibri"/>
                <a:cs typeface="Calibri"/>
              </a:rPr>
              <a:t>0.01</a:t>
            </a:r>
            <a:endParaRPr sz="2450">
              <a:latin typeface="Calibri"/>
              <a:cs typeface="Calibri"/>
            </a:endParaRPr>
          </a:p>
          <a:p>
            <a:pPr marL="12700">
              <a:lnSpc>
                <a:spcPct val="100000"/>
              </a:lnSpc>
              <a:spcBef>
                <a:spcPts val="100"/>
              </a:spcBef>
            </a:pPr>
            <a:r>
              <a:rPr sz="2450" spc="-25" dirty="0">
                <a:latin typeface="Calibri"/>
                <a:cs typeface="Calibri"/>
              </a:rPr>
              <a:t>...</a:t>
            </a:r>
            <a:endParaRPr sz="2450">
              <a:latin typeface="Calibri"/>
              <a:cs typeface="Calibri"/>
            </a:endParaRPr>
          </a:p>
        </p:txBody>
      </p:sp>
      <p:sp>
        <p:nvSpPr>
          <p:cNvPr id="22" name="object 22"/>
          <p:cNvSpPr/>
          <p:nvPr/>
        </p:nvSpPr>
        <p:spPr>
          <a:xfrm>
            <a:off x="9580880" y="4927600"/>
            <a:ext cx="81280" cy="386080"/>
          </a:xfrm>
          <a:custGeom>
            <a:avLst/>
            <a:gdLst/>
            <a:ahLst/>
            <a:cxnLst/>
            <a:rect l="l" t="t" r="r" b="b"/>
            <a:pathLst>
              <a:path w="81279" h="386079">
                <a:moveTo>
                  <a:pt x="40640" y="0"/>
                </a:moveTo>
                <a:lnTo>
                  <a:pt x="0" y="77850"/>
                </a:lnTo>
                <a:lnTo>
                  <a:pt x="30479" y="77850"/>
                </a:lnTo>
                <a:lnTo>
                  <a:pt x="30479" y="386080"/>
                </a:lnTo>
                <a:lnTo>
                  <a:pt x="50800" y="386080"/>
                </a:lnTo>
                <a:lnTo>
                  <a:pt x="50800" y="77850"/>
                </a:lnTo>
                <a:lnTo>
                  <a:pt x="81279" y="77850"/>
                </a:lnTo>
                <a:lnTo>
                  <a:pt x="40640" y="0"/>
                </a:lnTo>
                <a:close/>
              </a:path>
            </a:pathLst>
          </a:custGeom>
          <a:solidFill>
            <a:srgbClr val="44536A"/>
          </a:solidFill>
        </p:spPr>
        <p:txBody>
          <a:bodyPr wrap="square" lIns="0" tIns="0" rIns="0" bIns="0" rtlCol="0"/>
          <a:lstStyle/>
          <a:p>
            <a:endParaRPr/>
          </a:p>
        </p:txBody>
      </p:sp>
      <p:sp>
        <p:nvSpPr>
          <p:cNvPr id="23" name="object 23"/>
          <p:cNvSpPr txBox="1"/>
          <p:nvPr/>
        </p:nvSpPr>
        <p:spPr>
          <a:xfrm>
            <a:off x="9109709" y="3009328"/>
            <a:ext cx="1047115" cy="635635"/>
          </a:xfrm>
          <a:prstGeom prst="rect">
            <a:avLst/>
          </a:prstGeom>
        </p:spPr>
        <p:txBody>
          <a:bodyPr vert="horz" wrap="square" lIns="0" tIns="12700" rIns="0" bIns="0" rtlCol="0">
            <a:spAutoFit/>
          </a:bodyPr>
          <a:lstStyle/>
          <a:p>
            <a:pPr marL="287020" marR="5080" indent="-274955">
              <a:lnSpc>
                <a:spcPct val="100000"/>
              </a:lnSpc>
              <a:spcBef>
                <a:spcPts val="100"/>
              </a:spcBef>
            </a:pPr>
            <a:r>
              <a:rPr sz="2000" b="1" spc="-20" dirty="0">
                <a:latin typeface="Calibri"/>
                <a:cs typeface="Calibri"/>
              </a:rPr>
              <a:t>Weighted </a:t>
            </a:r>
            <a:r>
              <a:rPr sz="2000" b="1" spc="-25" dirty="0">
                <a:latin typeface="Calibri"/>
                <a:cs typeface="Calibri"/>
              </a:rPr>
              <a:t>Sum</a:t>
            </a:r>
            <a:endParaRPr sz="2000">
              <a:latin typeface="Calibri"/>
              <a:cs typeface="Calibri"/>
            </a:endParaRPr>
          </a:p>
        </p:txBody>
      </p:sp>
      <p:sp>
        <p:nvSpPr>
          <p:cNvPr id="24" name="object 24"/>
          <p:cNvSpPr/>
          <p:nvPr/>
        </p:nvSpPr>
        <p:spPr>
          <a:xfrm>
            <a:off x="9591040" y="2316479"/>
            <a:ext cx="71120" cy="619760"/>
          </a:xfrm>
          <a:custGeom>
            <a:avLst/>
            <a:gdLst/>
            <a:ahLst/>
            <a:cxnLst/>
            <a:rect l="l" t="t" r="r" b="b"/>
            <a:pathLst>
              <a:path w="71120" h="619760">
                <a:moveTo>
                  <a:pt x="44450" y="0"/>
                </a:moveTo>
                <a:lnTo>
                  <a:pt x="26669" y="0"/>
                </a:lnTo>
                <a:lnTo>
                  <a:pt x="26669" y="543306"/>
                </a:lnTo>
                <a:lnTo>
                  <a:pt x="0" y="543306"/>
                </a:lnTo>
                <a:lnTo>
                  <a:pt x="35559" y="619760"/>
                </a:lnTo>
                <a:lnTo>
                  <a:pt x="71119" y="543306"/>
                </a:lnTo>
                <a:lnTo>
                  <a:pt x="44450" y="543306"/>
                </a:lnTo>
                <a:lnTo>
                  <a:pt x="44450" y="0"/>
                </a:lnTo>
                <a:close/>
              </a:path>
            </a:pathLst>
          </a:custGeom>
          <a:solidFill>
            <a:srgbClr val="44536A"/>
          </a:solidFill>
        </p:spPr>
        <p:txBody>
          <a:bodyPr wrap="square" lIns="0" tIns="0" rIns="0" bIns="0" rtlCol="0"/>
          <a:lstStyle/>
          <a:p>
            <a:endParaRPr/>
          </a:p>
        </p:txBody>
      </p:sp>
      <p:sp>
        <p:nvSpPr>
          <p:cNvPr id="25" name="object 25"/>
          <p:cNvSpPr/>
          <p:nvPr/>
        </p:nvSpPr>
        <p:spPr>
          <a:xfrm>
            <a:off x="9591040" y="3698240"/>
            <a:ext cx="71120" cy="731520"/>
          </a:xfrm>
          <a:custGeom>
            <a:avLst/>
            <a:gdLst/>
            <a:ahLst/>
            <a:cxnLst/>
            <a:rect l="l" t="t" r="r" b="b"/>
            <a:pathLst>
              <a:path w="71120" h="731520">
                <a:moveTo>
                  <a:pt x="35813" y="0"/>
                </a:moveTo>
                <a:lnTo>
                  <a:pt x="0" y="75692"/>
                </a:lnTo>
                <a:lnTo>
                  <a:pt x="26669" y="75818"/>
                </a:lnTo>
                <a:lnTo>
                  <a:pt x="24891" y="731139"/>
                </a:lnTo>
                <a:lnTo>
                  <a:pt x="42671" y="731266"/>
                </a:lnTo>
                <a:lnTo>
                  <a:pt x="44450" y="75818"/>
                </a:lnTo>
                <a:lnTo>
                  <a:pt x="71119" y="75946"/>
                </a:lnTo>
                <a:lnTo>
                  <a:pt x="35813" y="0"/>
                </a:lnTo>
                <a:close/>
              </a:path>
            </a:pathLst>
          </a:custGeom>
          <a:solidFill>
            <a:srgbClr val="44536A"/>
          </a:solidFill>
        </p:spPr>
        <p:txBody>
          <a:bodyPr wrap="square" lIns="0" tIns="0" rIns="0" bIns="0" rtlCol="0"/>
          <a:lstStyle/>
          <a:p>
            <a:endParaRPr/>
          </a:p>
        </p:txBody>
      </p:sp>
      <p:sp>
        <p:nvSpPr>
          <p:cNvPr id="26" name="object 26"/>
          <p:cNvSpPr/>
          <p:nvPr/>
        </p:nvSpPr>
        <p:spPr>
          <a:xfrm>
            <a:off x="10271759" y="3281679"/>
            <a:ext cx="640080" cy="71120"/>
          </a:xfrm>
          <a:custGeom>
            <a:avLst/>
            <a:gdLst/>
            <a:ahLst/>
            <a:cxnLst/>
            <a:rect l="l" t="t" r="r" b="b"/>
            <a:pathLst>
              <a:path w="640079" h="71120">
                <a:moveTo>
                  <a:pt x="564388" y="0"/>
                </a:moveTo>
                <a:lnTo>
                  <a:pt x="564134" y="26670"/>
                </a:lnTo>
                <a:lnTo>
                  <a:pt x="126" y="23749"/>
                </a:lnTo>
                <a:lnTo>
                  <a:pt x="0" y="41529"/>
                </a:lnTo>
                <a:lnTo>
                  <a:pt x="564134" y="44450"/>
                </a:lnTo>
                <a:lnTo>
                  <a:pt x="563880" y="71120"/>
                </a:lnTo>
                <a:lnTo>
                  <a:pt x="639826" y="35941"/>
                </a:lnTo>
                <a:lnTo>
                  <a:pt x="564388" y="0"/>
                </a:lnTo>
                <a:close/>
              </a:path>
            </a:pathLst>
          </a:custGeom>
          <a:solidFill>
            <a:srgbClr val="44536A"/>
          </a:solidFill>
        </p:spPr>
        <p:txBody>
          <a:bodyPr wrap="square" lIns="0" tIns="0" rIns="0" bIns="0" rtlCol="0"/>
          <a:lstStyle/>
          <a:p>
            <a:endParaRPr/>
          </a:p>
        </p:txBody>
      </p:sp>
      <p:sp>
        <p:nvSpPr>
          <p:cNvPr id="27" name="object 27"/>
          <p:cNvSpPr txBox="1"/>
          <p:nvPr/>
        </p:nvSpPr>
        <p:spPr>
          <a:xfrm>
            <a:off x="10269219" y="1890077"/>
            <a:ext cx="1563370" cy="1594485"/>
          </a:xfrm>
          <a:prstGeom prst="rect">
            <a:avLst/>
          </a:prstGeom>
        </p:spPr>
        <p:txBody>
          <a:bodyPr vert="horz" wrap="square" lIns="0" tIns="12700" rIns="0" bIns="0" rtlCol="0">
            <a:spAutoFit/>
          </a:bodyPr>
          <a:lstStyle/>
          <a:p>
            <a:pPr marL="439420" marR="5080" indent="-427355">
              <a:lnSpc>
                <a:spcPct val="100000"/>
              </a:lnSpc>
              <a:spcBef>
                <a:spcPts val="100"/>
              </a:spcBef>
            </a:pPr>
            <a:r>
              <a:rPr sz="3200" spc="-30" dirty="0">
                <a:solidFill>
                  <a:srgbClr val="6FAC46"/>
                </a:solidFill>
                <a:latin typeface="Calibri"/>
                <a:cs typeface="Calibri"/>
              </a:rPr>
              <a:t>Multitask </a:t>
            </a:r>
            <a:r>
              <a:rPr sz="3200" spc="-20" dirty="0">
                <a:solidFill>
                  <a:srgbClr val="6FAC46"/>
                </a:solidFill>
                <a:latin typeface="Calibri"/>
                <a:cs typeface="Calibri"/>
              </a:rPr>
              <a:t>Loss</a:t>
            </a:r>
            <a:endParaRPr sz="3200">
              <a:latin typeface="Calibri"/>
              <a:cs typeface="Calibri"/>
            </a:endParaRPr>
          </a:p>
          <a:p>
            <a:pPr marL="774700">
              <a:lnSpc>
                <a:spcPct val="100000"/>
              </a:lnSpc>
              <a:spcBef>
                <a:spcPts val="1725"/>
              </a:spcBef>
            </a:pPr>
            <a:r>
              <a:rPr sz="2450" b="1" spc="-20" dirty="0">
                <a:latin typeface="Calibri"/>
                <a:cs typeface="Calibri"/>
              </a:rPr>
              <a:t>Loss</a:t>
            </a:r>
            <a:endParaRPr sz="2450">
              <a:latin typeface="Calibri"/>
              <a:cs typeface="Calibri"/>
            </a:endParaRPr>
          </a:p>
        </p:txBody>
      </p:sp>
      <p:sp>
        <p:nvSpPr>
          <p:cNvPr id="31" name="object 31"/>
          <p:cNvSpPr txBox="1"/>
          <p:nvPr/>
        </p:nvSpPr>
        <p:spPr>
          <a:xfrm>
            <a:off x="7020559" y="5131831"/>
            <a:ext cx="1226820" cy="340995"/>
          </a:xfrm>
          <a:prstGeom prst="rect">
            <a:avLst/>
          </a:prstGeom>
        </p:spPr>
        <p:txBody>
          <a:bodyPr vert="horz" wrap="square" lIns="0" tIns="0" rIns="0" bIns="0" rtlCol="0">
            <a:spAutoFit/>
          </a:bodyPr>
          <a:lstStyle/>
          <a:p>
            <a:pPr marL="12700">
              <a:lnSpc>
                <a:spcPts val="2450"/>
              </a:lnSpc>
            </a:pPr>
            <a:r>
              <a:rPr sz="2450" dirty="0">
                <a:latin typeface="Calibri"/>
                <a:cs typeface="Calibri"/>
              </a:rPr>
              <a:t>(x,</a:t>
            </a:r>
            <a:r>
              <a:rPr sz="2450" spc="-10" dirty="0">
                <a:latin typeface="Calibri"/>
                <a:cs typeface="Calibri"/>
              </a:rPr>
              <a:t> </a:t>
            </a:r>
            <a:r>
              <a:rPr sz="2450" spc="-114" dirty="0">
                <a:latin typeface="Calibri"/>
                <a:cs typeface="Calibri"/>
              </a:rPr>
              <a:t>y,</a:t>
            </a:r>
            <a:r>
              <a:rPr sz="2450" spc="-55" dirty="0">
                <a:latin typeface="Calibri"/>
                <a:cs typeface="Calibri"/>
              </a:rPr>
              <a:t> </a:t>
            </a:r>
            <a:r>
              <a:rPr sz="2450" spc="-165" dirty="0">
                <a:latin typeface="Calibri"/>
                <a:cs typeface="Calibri"/>
              </a:rPr>
              <a:t>w,</a:t>
            </a:r>
            <a:r>
              <a:rPr sz="2450" spc="-140" dirty="0">
                <a:latin typeface="Calibri"/>
                <a:cs typeface="Calibri"/>
              </a:rPr>
              <a:t> </a:t>
            </a:r>
            <a:r>
              <a:rPr sz="2450" spc="-25" dirty="0">
                <a:latin typeface="Calibri"/>
                <a:cs typeface="Calibri"/>
              </a:rPr>
              <a:t>h)</a:t>
            </a:r>
            <a:endParaRPr sz="2450">
              <a:latin typeface="Calibri"/>
              <a:cs typeface="Calibri"/>
            </a:endParaRPr>
          </a:p>
        </p:txBody>
      </p:sp>
      <p:sp>
        <p:nvSpPr>
          <p:cNvPr id="32" name="object 32"/>
          <p:cNvSpPr txBox="1"/>
          <p:nvPr/>
        </p:nvSpPr>
        <p:spPr>
          <a:xfrm>
            <a:off x="5047234" y="5429091"/>
            <a:ext cx="1651000" cy="483234"/>
          </a:xfrm>
          <a:prstGeom prst="rect">
            <a:avLst/>
          </a:prstGeom>
        </p:spPr>
        <p:txBody>
          <a:bodyPr vert="horz" wrap="square" lIns="0" tIns="0" rIns="0" bIns="0" rtlCol="0">
            <a:spAutoFit/>
          </a:bodyPr>
          <a:lstStyle/>
          <a:p>
            <a:pPr marL="12700">
              <a:lnSpc>
                <a:spcPts val="3525"/>
              </a:lnSpc>
            </a:pPr>
            <a:r>
              <a:rPr sz="3600" spc="-20" dirty="0">
                <a:solidFill>
                  <a:srgbClr val="4471C4"/>
                </a:solidFill>
                <a:latin typeface="Calibri"/>
                <a:cs typeface="Calibri"/>
              </a:rPr>
              <a:t>“Where”</a:t>
            </a:r>
            <a:endParaRPr sz="3600">
              <a:latin typeface="Calibri"/>
              <a:cs typeface="Calibri"/>
            </a:endParaRPr>
          </a:p>
        </p:txBody>
      </p:sp>
      <p:sp>
        <p:nvSpPr>
          <p:cNvPr id="33" name="object 33"/>
          <p:cNvSpPr txBox="1"/>
          <p:nvPr/>
        </p:nvSpPr>
        <p:spPr>
          <a:xfrm>
            <a:off x="8884031" y="5479256"/>
            <a:ext cx="1604645" cy="727710"/>
          </a:xfrm>
          <a:prstGeom prst="rect">
            <a:avLst/>
          </a:prstGeom>
        </p:spPr>
        <p:txBody>
          <a:bodyPr vert="horz" wrap="square" lIns="0" tIns="0" rIns="0" bIns="0" rtlCol="0">
            <a:spAutoFit/>
          </a:bodyPr>
          <a:lstStyle/>
          <a:p>
            <a:pPr marL="12700">
              <a:lnSpc>
                <a:spcPts val="2455"/>
              </a:lnSpc>
            </a:pPr>
            <a:r>
              <a:rPr sz="2450" b="1" dirty="0">
                <a:latin typeface="Calibri"/>
                <a:cs typeface="Calibri"/>
              </a:rPr>
              <a:t>Correct</a:t>
            </a:r>
            <a:r>
              <a:rPr sz="2450" b="1" spc="-70" dirty="0">
                <a:latin typeface="Calibri"/>
                <a:cs typeface="Calibri"/>
              </a:rPr>
              <a:t> </a:t>
            </a:r>
            <a:r>
              <a:rPr sz="2450" b="1" spc="-20" dirty="0">
                <a:latin typeface="Calibri"/>
                <a:cs typeface="Calibri"/>
              </a:rPr>
              <a:t>box</a:t>
            </a:r>
            <a:r>
              <a:rPr sz="2450" spc="-20" dirty="0">
                <a:latin typeface="Calibri"/>
                <a:cs typeface="Calibri"/>
              </a:rPr>
              <a:t>:</a:t>
            </a:r>
            <a:endParaRPr sz="2450">
              <a:latin typeface="Calibri"/>
              <a:cs typeface="Calibri"/>
            </a:endParaRPr>
          </a:p>
          <a:p>
            <a:pPr marL="12700">
              <a:lnSpc>
                <a:spcPct val="100000"/>
              </a:lnSpc>
              <a:spcBef>
                <a:spcPts val="105"/>
              </a:spcBef>
            </a:pPr>
            <a:r>
              <a:rPr sz="2450" spc="-65" dirty="0">
                <a:latin typeface="Calibri"/>
                <a:cs typeface="Calibri"/>
              </a:rPr>
              <a:t>(x’,</a:t>
            </a:r>
            <a:r>
              <a:rPr sz="2450" spc="-20" dirty="0">
                <a:latin typeface="Calibri"/>
                <a:cs typeface="Calibri"/>
              </a:rPr>
              <a:t> </a:t>
            </a:r>
            <a:r>
              <a:rPr sz="2450" spc="-95" dirty="0">
                <a:latin typeface="Calibri"/>
                <a:cs typeface="Calibri"/>
              </a:rPr>
              <a:t>y’,</a:t>
            </a:r>
            <a:r>
              <a:rPr sz="2450" spc="-55" dirty="0">
                <a:latin typeface="Calibri"/>
                <a:cs typeface="Calibri"/>
              </a:rPr>
              <a:t> </a:t>
            </a:r>
            <a:r>
              <a:rPr sz="2450" spc="-105" dirty="0">
                <a:latin typeface="Calibri"/>
                <a:cs typeface="Calibri"/>
              </a:rPr>
              <a:t>w’,</a:t>
            </a:r>
            <a:r>
              <a:rPr sz="2450" spc="-60" dirty="0">
                <a:latin typeface="Calibri"/>
                <a:cs typeface="Calibri"/>
              </a:rPr>
              <a:t> </a:t>
            </a:r>
            <a:r>
              <a:rPr sz="2450" spc="-25" dirty="0">
                <a:latin typeface="Calibri"/>
                <a:cs typeface="Calibri"/>
              </a:rPr>
              <a:t>h’)</a:t>
            </a:r>
            <a:endParaRPr sz="2450">
              <a:latin typeface="Calibri"/>
              <a:cs typeface="Calibri"/>
            </a:endParaRPr>
          </a:p>
        </p:txBody>
      </p:sp>
      <p:sp>
        <p:nvSpPr>
          <p:cNvPr id="28" name="object 28"/>
          <p:cNvSpPr txBox="1"/>
          <p:nvPr/>
        </p:nvSpPr>
        <p:spPr>
          <a:xfrm>
            <a:off x="288607" y="4162425"/>
            <a:ext cx="1349375" cy="147320"/>
          </a:xfrm>
          <a:prstGeom prst="rect">
            <a:avLst/>
          </a:prstGeom>
        </p:spPr>
        <p:txBody>
          <a:bodyPr vert="horz" wrap="square" lIns="0" tIns="12700" rIns="0" bIns="0" rtlCol="0">
            <a:spAutoFit/>
          </a:bodyPr>
          <a:lstStyle/>
          <a:p>
            <a:pPr marL="12700">
              <a:lnSpc>
                <a:spcPct val="100000"/>
              </a:lnSpc>
              <a:spcBef>
                <a:spcPts val="100"/>
              </a:spcBef>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35" dirty="0">
                <a:solidFill>
                  <a:srgbClr val="0462C1"/>
                </a:solidFill>
                <a:latin typeface="Calibri"/>
                <a:cs typeface="Calibri"/>
              </a:rPr>
              <a:t> </a:t>
            </a:r>
            <a:r>
              <a:rPr sz="800" dirty="0">
                <a:solidFill>
                  <a:srgbClr val="999999"/>
                </a:solidFill>
                <a:latin typeface="Calibri"/>
                <a:cs typeface="Calibri"/>
              </a:rPr>
              <a:t>is</a:t>
            </a:r>
            <a:r>
              <a:rPr sz="800" spc="-30"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r>
              <a:rPr sz="800" u="sng" spc="500" dirty="0">
                <a:solidFill>
                  <a:srgbClr val="0462C1"/>
                </a:solidFill>
                <a:uFill>
                  <a:solidFill>
                    <a:srgbClr val="0462C1"/>
                  </a:solidFill>
                </a:uFill>
                <a:latin typeface="Calibri"/>
                <a:cs typeface="Calibri"/>
              </a:rPr>
              <a:t> </a:t>
            </a:r>
            <a:endParaRPr sz="800">
              <a:latin typeface="Calibri"/>
              <a:cs typeface="Calibri"/>
            </a:endParaRPr>
          </a:p>
        </p:txBody>
      </p:sp>
      <p:sp>
        <p:nvSpPr>
          <p:cNvPr id="29" name="object 29"/>
          <p:cNvSpPr txBox="1"/>
          <p:nvPr/>
        </p:nvSpPr>
        <p:spPr>
          <a:xfrm>
            <a:off x="2271776" y="1491551"/>
            <a:ext cx="2305685" cy="1156970"/>
          </a:xfrm>
          <a:prstGeom prst="rect">
            <a:avLst/>
          </a:prstGeom>
        </p:spPr>
        <p:txBody>
          <a:bodyPr vert="horz" wrap="square" lIns="0" tIns="13335" rIns="0" bIns="0" rtlCol="0">
            <a:spAutoFit/>
          </a:bodyPr>
          <a:lstStyle/>
          <a:p>
            <a:pPr marL="12700" marR="5080">
              <a:lnSpc>
                <a:spcPct val="100800"/>
              </a:lnSpc>
              <a:spcBef>
                <a:spcPts val="105"/>
              </a:spcBef>
            </a:pPr>
            <a:r>
              <a:rPr sz="2450" dirty="0">
                <a:solidFill>
                  <a:srgbClr val="6FAC46"/>
                </a:solidFill>
                <a:latin typeface="Calibri"/>
                <a:cs typeface="Calibri"/>
              </a:rPr>
              <a:t>Often</a:t>
            </a:r>
            <a:r>
              <a:rPr sz="2450" spc="-40" dirty="0">
                <a:solidFill>
                  <a:srgbClr val="6FAC46"/>
                </a:solidFill>
                <a:latin typeface="Calibri"/>
                <a:cs typeface="Calibri"/>
              </a:rPr>
              <a:t> </a:t>
            </a:r>
            <a:r>
              <a:rPr sz="2450" spc="-10" dirty="0">
                <a:solidFill>
                  <a:srgbClr val="6FAC46"/>
                </a:solidFill>
                <a:latin typeface="Calibri"/>
                <a:cs typeface="Calibri"/>
              </a:rPr>
              <a:t>pretrained </a:t>
            </a:r>
            <a:r>
              <a:rPr sz="2450" dirty="0">
                <a:solidFill>
                  <a:srgbClr val="6FAC46"/>
                </a:solidFill>
                <a:latin typeface="Calibri"/>
                <a:cs typeface="Calibri"/>
              </a:rPr>
              <a:t>on</a:t>
            </a:r>
            <a:r>
              <a:rPr sz="2450" spc="55" dirty="0">
                <a:solidFill>
                  <a:srgbClr val="6FAC46"/>
                </a:solidFill>
                <a:latin typeface="Calibri"/>
                <a:cs typeface="Calibri"/>
              </a:rPr>
              <a:t> </a:t>
            </a:r>
            <a:r>
              <a:rPr sz="2450" spc="-10" dirty="0">
                <a:solidFill>
                  <a:srgbClr val="6FAC46"/>
                </a:solidFill>
                <a:latin typeface="Calibri"/>
                <a:cs typeface="Calibri"/>
              </a:rPr>
              <a:t>ImageNet </a:t>
            </a:r>
            <a:r>
              <a:rPr sz="2450" spc="-50" dirty="0">
                <a:solidFill>
                  <a:srgbClr val="6FAC46"/>
                </a:solidFill>
                <a:latin typeface="Calibri"/>
                <a:cs typeface="Calibri"/>
              </a:rPr>
              <a:t>(Transfer</a:t>
            </a:r>
            <a:r>
              <a:rPr sz="2450" spc="-150" dirty="0">
                <a:solidFill>
                  <a:srgbClr val="6FAC46"/>
                </a:solidFill>
                <a:latin typeface="Calibri"/>
                <a:cs typeface="Calibri"/>
              </a:rPr>
              <a:t> </a:t>
            </a:r>
            <a:r>
              <a:rPr sz="2450" spc="-10" dirty="0">
                <a:solidFill>
                  <a:srgbClr val="6FAC46"/>
                </a:solidFill>
                <a:latin typeface="Calibri"/>
                <a:cs typeface="Calibri"/>
              </a:rPr>
              <a:t>learning)</a:t>
            </a:r>
            <a:endParaRPr sz="2450">
              <a:latin typeface="Calibri"/>
              <a:cs typeface="Calibri"/>
            </a:endParaRPr>
          </a:p>
        </p:txBody>
      </p:sp>
      <p:sp>
        <p:nvSpPr>
          <p:cNvPr id="30" name="object 30"/>
          <p:cNvSpPr txBox="1"/>
          <p:nvPr/>
        </p:nvSpPr>
        <p:spPr>
          <a:xfrm>
            <a:off x="1056639" y="4392612"/>
            <a:ext cx="2612390" cy="76835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Calibri"/>
                <a:cs typeface="Calibri"/>
              </a:rPr>
              <a:t>Treat</a:t>
            </a:r>
            <a:r>
              <a:rPr sz="2400" spc="25" dirty="0">
                <a:latin typeface="Calibri"/>
                <a:cs typeface="Calibri"/>
              </a:rPr>
              <a:t> </a:t>
            </a:r>
            <a:r>
              <a:rPr sz="2400" spc="-10" dirty="0">
                <a:latin typeface="Calibri"/>
                <a:cs typeface="Calibri"/>
              </a:rPr>
              <a:t>localization</a:t>
            </a:r>
            <a:r>
              <a:rPr sz="2400" spc="-180" dirty="0">
                <a:latin typeface="Calibri"/>
                <a:cs typeface="Calibri"/>
              </a:rPr>
              <a:t> </a:t>
            </a:r>
            <a:r>
              <a:rPr sz="2400" dirty="0">
                <a:latin typeface="Calibri"/>
                <a:cs typeface="Calibri"/>
              </a:rPr>
              <a:t>as</a:t>
            </a:r>
            <a:r>
              <a:rPr sz="2400" spc="-3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85"/>
              </a:spcBef>
            </a:pPr>
            <a:r>
              <a:rPr sz="2400" spc="-10" dirty="0">
                <a:latin typeface="Calibri"/>
                <a:cs typeface="Calibri"/>
              </a:rPr>
              <a:t>regression</a:t>
            </a:r>
            <a:r>
              <a:rPr sz="2400" spc="-140" dirty="0">
                <a:latin typeface="Calibri"/>
                <a:cs typeface="Calibri"/>
              </a:rPr>
              <a:t> </a:t>
            </a:r>
            <a:r>
              <a:rPr sz="2400" spc="-10" dirty="0">
                <a:latin typeface="Calibri"/>
                <a:cs typeface="Calibri"/>
              </a:rPr>
              <a:t>problem!</a:t>
            </a:r>
            <a:endParaRPr sz="24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3991610" cy="1368425"/>
          </a:xfrm>
          <a:prstGeom prst="rect">
            <a:avLst/>
          </a:prstGeom>
        </p:spPr>
        <p:txBody>
          <a:bodyPr vert="horz" wrap="square" lIns="0" tIns="13335" rIns="0" bIns="0" rtlCol="0">
            <a:spAutoFit/>
          </a:bodyPr>
          <a:lstStyle/>
          <a:p>
            <a:pPr marL="12700" marR="5080">
              <a:lnSpc>
                <a:spcPct val="100000"/>
              </a:lnSpc>
              <a:spcBef>
                <a:spcPts val="105"/>
              </a:spcBef>
            </a:pPr>
            <a:r>
              <a:rPr dirty="0"/>
              <a:t>Detecting</a:t>
            </a:r>
            <a:r>
              <a:rPr spc="-120" dirty="0"/>
              <a:t> </a:t>
            </a:r>
            <a:r>
              <a:rPr dirty="0"/>
              <a:t>a</a:t>
            </a:r>
            <a:r>
              <a:rPr spc="-40" dirty="0"/>
              <a:t> </a:t>
            </a:r>
            <a:r>
              <a:rPr spc="-10" dirty="0"/>
              <a:t>single object</a:t>
            </a:r>
          </a:p>
        </p:txBody>
      </p:sp>
      <p:grpSp>
        <p:nvGrpSpPr>
          <p:cNvPr id="3" name="object 3"/>
          <p:cNvGrpSpPr/>
          <p:nvPr/>
        </p:nvGrpSpPr>
        <p:grpSpPr>
          <a:xfrm>
            <a:off x="182879" y="2560320"/>
            <a:ext cx="4712970" cy="1503680"/>
            <a:chOff x="182879" y="2560320"/>
            <a:chExt cx="4712970" cy="1503680"/>
          </a:xfrm>
        </p:grpSpPr>
        <p:pic>
          <p:nvPicPr>
            <p:cNvPr id="4" name="object 4"/>
            <p:cNvPicPr/>
            <p:nvPr/>
          </p:nvPicPr>
          <p:blipFill>
            <a:blip r:embed="rId3" cstate="print"/>
            <a:stretch>
              <a:fillRect/>
            </a:stretch>
          </p:blipFill>
          <p:spPr>
            <a:xfrm>
              <a:off x="182879" y="2560320"/>
              <a:ext cx="1737360" cy="1503679"/>
            </a:xfrm>
            <a:prstGeom prst="rect">
              <a:avLst/>
            </a:prstGeom>
          </p:spPr>
        </p:pic>
        <p:pic>
          <p:nvPicPr>
            <p:cNvPr id="5" name="object 5"/>
            <p:cNvPicPr/>
            <p:nvPr/>
          </p:nvPicPr>
          <p:blipFill>
            <a:blip r:embed="rId4" cstate="print"/>
            <a:stretch>
              <a:fillRect/>
            </a:stretch>
          </p:blipFill>
          <p:spPr>
            <a:xfrm>
              <a:off x="2062479" y="2854960"/>
              <a:ext cx="2743199" cy="883919"/>
            </a:xfrm>
            <a:prstGeom prst="rect">
              <a:avLst/>
            </a:prstGeom>
          </p:spPr>
        </p:pic>
        <p:sp>
          <p:nvSpPr>
            <p:cNvPr id="6" name="object 6"/>
            <p:cNvSpPr/>
            <p:nvPr/>
          </p:nvSpPr>
          <p:spPr>
            <a:xfrm>
              <a:off x="1950719" y="2783789"/>
              <a:ext cx="2926080" cy="1036319"/>
            </a:xfrm>
            <a:custGeom>
              <a:avLst/>
              <a:gdLst/>
              <a:ahLst/>
              <a:cxnLst/>
              <a:rect l="l" t="t" r="r" b="b"/>
              <a:pathLst>
                <a:path w="2926079" h="1036320">
                  <a:moveTo>
                    <a:pt x="0" y="1035735"/>
                  </a:moveTo>
                  <a:lnTo>
                    <a:pt x="2925572" y="1035735"/>
                  </a:lnTo>
                  <a:lnTo>
                    <a:pt x="2925572" y="0"/>
                  </a:lnTo>
                  <a:lnTo>
                    <a:pt x="0" y="0"/>
                  </a:lnTo>
                  <a:lnTo>
                    <a:pt x="0" y="1035735"/>
                  </a:lnTo>
                  <a:close/>
                </a:path>
              </a:pathLst>
            </a:custGeom>
            <a:ln w="38100">
              <a:solidFill>
                <a:srgbClr val="6FAC46"/>
              </a:solidFill>
            </a:ln>
          </p:spPr>
          <p:txBody>
            <a:bodyPr wrap="square" lIns="0" tIns="0" rIns="0" bIns="0" rtlCol="0"/>
            <a:lstStyle/>
            <a:p>
              <a:endParaRPr/>
            </a:p>
          </p:txBody>
        </p:sp>
      </p:grpSp>
      <p:sp>
        <p:nvSpPr>
          <p:cNvPr id="7" name="object 7"/>
          <p:cNvSpPr/>
          <p:nvPr/>
        </p:nvSpPr>
        <p:spPr>
          <a:xfrm>
            <a:off x="5059679" y="2814320"/>
            <a:ext cx="0" cy="1005840"/>
          </a:xfrm>
          <a:custGeom>
            <a:avLst/>
            <a:gdLst/>
            <a:ahLst/>
            <a:cxnLst/>
            <a:rect l="l" t="t" r="r" b="b"/>
            <a:pathLst>
              <a:path h="1005839">
                <a:moveTo>
                  <a:pt x="0" y="0"/>
                </a:moveTo>
                <a:lnTo>
                  <a:pt x="0" y="1005458"/>
                </a:lnTo>
              </a:path>
            </a:pathLst>
          </a:custGeom>
          <a:ln w="38100">
            <a:solidFill>
              <a:srgbClr val="44536A"/>
            </a:solidFill>
          </a:ln>
        </p:spPr>
        <p:txBody>
          <a:bodyPr wrap="square" lIns="0" tIns="0" rIns="0" bIns="0" rtlCol="0"/>
          <a:lstStyle/>
          <a:p>
            <a:endParaRPr/>
          </a:p>
        </p:txBody>
      </p:sp>
      <p:sp>
        <p:nvSpPr>
          <p:cNvPr id="8" name="object 8"/>
          <p:cNvSpPr txBox="1"/>
          <p:nvPr/>
        </p:nvSpPr>
        <p:spPr>
          <a:xfrm>
            <a:off x="4328159" y="3869626"/>
            <a:ext cx="946785" cy="79057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Vector:</a:t>
            </a:r>
            <a:endParaRPr sz="2450">
              <a:latin typeface="Calibri"/>
              <a:cs typeface="Calibri"/>
            </a:endParaRPr>
          </a:p>
          <a:p>
            <a:pPr marL="165100">
              <a:lnSpc>
                <a:spcPct val="100000"/>
              </a:lnSpc>
              <a:spcBef>
                <a:spcPts val="105"/>
              </a:spcBef>
            </a:pPr>
            <a:r>
              <a:rPr sz="2450" spc="-20" dirty="0">
                <a:latin typeface="Calibri"/>
                <a:cs typeface="Calibri"/>
              </a:rPr>
              <a:t>4096</a:t>
            </a:r>
            <a:endParaRPr sz="2450">
              <a:latin typeface="Calibri"/>
              <a:cs typeface="Calibri"/>
            </a:endParaRPr>
          </a:p>
        </p:txBody>
      </p:sp>
      <p:sp>
        <p:nvSpPr>
          <p:cNvPr id="9" name="object 9"/>
          <p:cNvSpPr txBox="1"/>
          <p:nvPr/>
        </p:nvSpPr>
        <p:spPr>
          <a:xfrm>
            <a:off x="5105400" y="1353756"/>
            <a:ext cx="1267460" cy="855980"/>
          </a:xfrm>
          <a:prstGeom prst="rect">
            <a:avLst/>
          </a:prstGeom>
        </p:spPr>
        <p:txBody>
          <a:bodyPr vert="horz" wrap="square" lIns="0" tIns="27305" rIns="0" bIns="0" rtlCol="0">
            <a:spAutoFit/>
          </a:bodyPr>
          <a:lstStyle/>
          <a:p>
            <a:pPr marL="12065" marR="5080" indent="-1905" algn="ctr">
              <a:lnSpc>
                <a:spcPts val="2160"/>
              </a:lnSpc>
              <a:spcBef>
                <a:spcPts val="215"/>
              </a:spcBef>
            </a:pPr>
            <a:r>
              <a:rPr sz="1850" b="1" spc="-10" dirty="0">
                <a:latin typeface="Calibri"/>
                <a:cs typeface="Calibri"/>
              </a:rPr>
              <a:t>Fully Connected</a:t>
            </a:r>
            <a:r>
              <a:rPr sz="1850" spc="-10"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170" dirty="0">
                <a:latin typeface="Calibri"/>
                <a:cs typeface="Calibri"/>
              </a:rPr>
              <a:t> </a:t>
            </a:r>
            <a:r>
              <a:rPr sz="1850" spc="-20" dirty="0">
                <a:latin typeface="Calibri"/>
                <a:cs typeface="Calibri"/>
              </a:rPr>
              <a:t>1000</a:t>
            </a:r>
            <a:endParaRPr sz="1850">
              <a:latin typeface="Calibri"/>
              <a:cs typeface="Calibri"/>
            </a:endParaRPr>
          </a:p>
        </p:txBody>
      </p:sp>
      <p:sp>
        <p:nvSpPr>
          <p:cNvPr id="10" name="object 10"/>
          <p:cNvSpPr/>
          <p:nvPr/>
        </p:nvSpPr>
        <p:spPr>
          <a:xfrm>
            <a:off x="5394959" y="1910079"/>
            <a:ext cx="1513840" cy="985519"/>
          </a:xfrm>
          <a:custGeom>
            <a:avLst/>
            <a:gdLst/>
            <a:ahLst/>
            <a:cxnLst/>
            <a:rect l="l" t="t" r="r" b="b"/>
            <a:pathLst>
              <a:path w="1513840" h="985519">
                <a:moveTo>
                  <a:pt x="1513713" y="0"/>
                </a:moveTo>
                <a:lnTo>
                  <a:pt x="1429004" y="9525"/>
                </a:lnTo>
                <a:lnTo>
                  <a:pt x="1444624" y="33400"/>
                </a:lnTo>
                <a:lnTo>
                  <a:pt x="0" y="969264"/>
                </a:lnTo>
                <a:lnTo>
                  <a:pt x="10413" y="985266"/>
                </a:lnTo>
                <a:lnTo>
                  <a:pt x="1455039" y="49403"/>
                </a:lnTo>
                <a:lnTo>
                  <a:pt x="1470533" y="73406"/>
                </a:lnTo>
                <a:lnTo>
                  <a:pt x="1513713" y="0"/>
                </a:lnTo>
                <a:close/>
              </a:path>
            </a:pathLst>
          </a:custGeom>
          <a:solidFill>
            <a:srgbClr val="44536A"/>
          </a:solidFill>
        </p:spPr>
        <p:txBody>
          <a:bodyPr wrap="square" lIns="0" tIns="0" rIns="0" bIns="0" rtlCol="0"/>
          <a:lstStyle/>
          <a:p>
            <a:endParaRPr/>
          </a:p>
        </p:txBody>
      </p:sp>
      <p:sp>
        <p:nvSpPr>
          <p:cNvPr id="11" name="object 11"/>
          <p:cNvSpPr txBox="1"/>
          <p:nvPr/>
        </p:nvSpPr>
        <p:spPr>
          <a:xfrm>
            <a:off x="7020559" y="4300156"/>
            <a:ext cx="1615440" cy="1156970"/>
          </a:xfrm>
          <a:prstGeom prst="rect">
            <a:avLst/>
          </a:prstGeom>
        </p:spPr>
        <p:txBody>
          <a:bodyPr vert="horz" wrap="square" lIns="0" tIns="13335" rIns="0" bIns="0" rtlCol="0">
            <a:spAutoFit/>
          </a:bodyPr>
          <a:lstStyle/>
          <a:p>
            <a:pPr marL="12700" marR="5080">
              <a:lnSpc>
                <a:spcPct val="100800"/>
              </a:lnSpc>
              <a:spcBef>
                <a:spcPts val="105"/>
              </a:spcBef>
            </a:pPr>
            <a:r>
              <a:rPr sz="2450" b="1" spc="-25" dirty="0">
                <a:latin typeface="Calibri"/>
                <a:cs typeface="Calibri"/>
              </a:rPr>
              <a:t>Box </a:t>
            </a:r>
            <a:r>
              <a:rPr sz="2450" b="1" spc="-10" dirty="0">
                <a:latin typeface="Calibri"/>
                <a:cs typeface="Calibri"/>
              </a:rPr>
              <a:t>Coordinates </a:t>
            </a:r>
            <a:r>
              <a:rPr sz="2450" dirty="0">
                <a:latin typeface="Calibri"/>
                <a:cs typeface="Calibri"/>
              </a:rPr>
              <a:t>(x,</a:t>
            </a:r>
            <a:r>
              <a:rPr sz="2450" spc="-10" dirty="0">
                <a:latin typeface="Calibri"/>
                <a:cs typeface="Calibri"/>
              </a:rPr>
              <a:t> </a:t>
            </a:r>
            <a:r>
              <a:rPr sz="2450" spc="-114" dirty="0">
                <a:latin typeface="Calibri"/>
                <a:cs typeface="Calibri"/>
              </a:rPr>
              <a:t>y,</a:t>
            </a:r>
            <a:r>
              <a:rPr sz="2450" spc="-55" dirty="0">
                <a:latin typeface="Calibri"/>
                <a:cs typeface="Calibri"/>
              </a:rPr>
              <a:t> </a:t>
            </a:r>
            <a:r>
              <a:rPr sz="2450" spc="-165" dirty="0">
                <a:latin typeface="Calibri"/>
                <a:cs typeface="Calibri"/>
              </a:rPr>
              <a:t>w,</a:t>
            </a:r>
            <a:r>
              <a:rPr sz="2450" spc="-140" dirty="0">
                <a:latin typeface="Calibri"/>
                <a:cs typeface="Calibri"/>
              </a:rPr>
              <a:t> </a:t>
            </a:r>
            <a:r>
              <a:rPr sz="2450" spc="-25" dirty="0">
                <a:latin typeface="Calibri"/>
                <a:cs typeface="Calibri"/>
              </a:rPr>
              <a:t>h)</a:t>
            </a:r>
            <a:endParaRPr sz="2450">
              <a:latin typeface="Calibri"/>
              <a:cs typeface="Calibri"/>
            </a:endParaRPr>
          </a:p>
        </p:txBody>
      </p:sp>
      <p:sp>
        <p:nvSpPr>
          <p:cNvPr id="12" name="object 12"/>
          <p:cNvSpPr/>
          <p:nvPr/>
        </p:nvSpPr>
        <p:spPr>
          <a:xfrm>
            <a:off x="5394959" y="3718559"/>
            <a:ext cx="1595120" cy="640080"/>
          </a:xfrm>
          <a:custGeom>
            <a:avLst/>
            <a:gdLst/>
            <a:ahLst/>
            <a:cxnLst/>
            <a:rect l="l" t="t" r="r" b="b"/>
            <a:pathLst>
              <a:path w="1595120" h="640079">
                <a:moveTo>
                  <a:pt x="6985" y="0"/>
                </a:moveTo>
                <a:lnTo>
                  <a:pt x="0" y="17779"/>
                </a:lnTo>
                <a:lnTo>
                  <a:pt x="1520443" y="613156"/>
                </a:lnTo>
                <a:lnTo>
                  <a:pt x="1510030" y="639826"/>
                </a:lnTo>
                <a:lnTo>
                  <a:pt x="1594865" y="632078"/>
                </a:lnTo>
                <a:lnTo>
                  <a:pt x="1537842" y="568832"/>
                </a:lnTo>
                <a:lnTo>
                  <a:pt x="1527429" y="595502"/>
                </a:lnTo>
                <a:lnTo>
                  <a:pt x="6985" y="0"/>
                </a:lnTo>
                <a:close/>
              </a:path>
            </a:pathLst>
          </a:custGeom>
          <a:solidFill>
            <a:srgbClr val="44536A"/>
          </a:solidFill>
        </p:spPr>
        <p:txBody>
          <a:bodyPr wrap="square" lIns="0" tIns="0" rIns="0" bIns="0" rtlCol="0"/>
          <a:lstStyle/>
          <a:p>
            <a:endParaRPr/>
          </a:p>
        </p:txBody>
      </p:sp>
      <p:sp>
        <p:nvSpPr>
          <p:cNvPr id="13" name="object 13"/>
          <p:cNvSpPr txBox="1"/>
          <p:nvPr/>
        </p:nvSpPr>
        <p:spPr>
          <a:xfrm>
            <a:off x="5762625" y="4099623"/>
            <a:ext cx="1104900" cy="855980"/>
          </a:xfrm>
          <a:prstGeom prst="rect">
            <a:avLst/>
          </a:prstGeom>
        </p:spPr>
        <p:txBody>
          <a:bodyPr vert="horz" wrap="square" lIns="0" tIns="27305" rIns="0" bIns="0" rtlCol="0">
            <a:spAutoFit/>
          </a:bodyPr>
          <a:lstStyle/>
          <a:p>
            <a:pPr marL="12700" marR="5080">
              <a:lnSpc>
                <a:spcPts val="2160"/>
              </a:lnSpc>
              <a:spcBef>
                <a:spcPts val="215"/>
              </a:spcBef>
            </a:pPr>
            <a:r>
              <a:rPr sz="1850" b="1" spc="-10" dirty="0">
                <a:latin typeface="Calibri"/>
                <a:cs typeface="Calibri"/>
              </a:rPr>
              <a:t>Fully </a:t>
            </a:r>
            <a:r>
              <a:rPr sz="1850" b="1" spc="-35" dirty="0">
                <a:latin typeface="Calibri"/>
                <a:cs typeface="Calibri"/>
              </a:rPr>
              <a:t>Connected</a:t>
            </a:r>
            <a:r>
              <a:rPr sz="1850" spc="-35" dirty="0">
                <a:latin typeface="Calibri"/>
                <a:cs typeface="Calibri"/>
              </a:rPr>
              <a:t>: </a:t>
            </a:r>
            <a:r>
              <a:rPr sz="1850" dirty="0">
                <a:latin typeface="Calibri"/>
                <a:cs typeface="Calibri"/>
              </a:rPr>
              <a:t>4096</a:t>
            </a:r>
            <a:r>
              <a:rPr sz="1850" spc="-135" dirty="0">
                <a:latin typeface="Calibri"/>
                <a:cs typeface="Calibri"/>
              </a:rPr>
              <a:t> </a:t>
            </a:r>
            <a:r>
              <a:rPr sz="1850" dirty="0">
                <a:latin typeface="Calibri"/>
                <a:cs typeface="Calibri"/>
              </a:rPr>
              <a:t>to</a:t>
            </a:r>
            <a:r>
              <a:rPr sz="1850" spc="-85" dirty="0">
                <a:latin typeface="Calibri"/>
                <a:cs typeface="Calibri"/>
              </a:rPr>
              <a:t> </a:t>
            </a:r>
            <a:r>
              <a:rPr sz="1850" spc="-60" dirty="0">
                <a:latin typeface="Calibri"/>
                <a:cs typeface="Calibri"/>
              </a:rPr>
              <a:t>4</a:t>
            </a:r>
            <a:endParaRPr sz="1850">
              <a:latin typeface="Calibri"/>
              <a:cs typeface="Calibri"/>
            </a:endParaRPr>
          </a:p>
        </p:txBody>
      </p:sp>
      <p:sp>
        <p:nvSpPr>
          <p:cNvPr id="14" name="object 14"/>
          <p:cNvSpPr txBox="1"/>
          <p:nvPr/>
        </p:nvSpPr>
        <p:spPr>
          <a:xfrm>
            <a:off x="9156065" y="4446206"/>
            <a:ext cx="934719" cy="403860"/>
          </a:xfrm>
          <a:prstGeom prst="rect">
            <a:avLst/>
          </a:prstGeom>
        </p:spPr>
        <p:txBody>
          <a:bodyPr vert="horz" wrap="square" lIns="0" tIns="16510" rIns="0" bIns="0" rtlCol="0">
            <a:spAutoFit/>
          </a:bodyPr>
          <a:lstStyle/>
          <a:p>
            <a:pPr marL="12700">
              <a:lnSpc>
                <a:spcPct val="100000"/>
              </a:lnSpc>
              <a:spcBef>
                <a:spcPts val="130"/>
              </a:spcBef>
            </a:pPr>
            <a:r>
              <a:rPr sz="2450" b="1" dirty="0">
                <a:latin typeface="Calibri"/>
                <a:cs typeface="Calibri"/>
              </a:rPr>
              <a:t>L2</a:t>
            </a:r>
            <a:r>
              <a:rPr sz="2450" b="1" spc="-45" dirty="0">
                <a:latin typeface="Calibri"/>
                <a:cs typeface="Calibri"/>
              </a:rPr>
              <a:t> </a:t>
            </a:r>
            <a:r>
              <a:rPr sz="2450" b="1" spc="-20" dirty="0">
                <a:latin typeface="Calibri"/>
                <a:cs typeface="Calibri"/>
              </a:rPr>
              <a:t>Loss</a:t>
            </a:r>
            <a:endParaRPr sz="2450">
              <a:latin typeface="Calibri"/>
              <a:cs typeface="Calibri"/>
            </a:endParaRPr>
          </a:p>
        </p:txBody>
      </p:sp>
      <p:sp>
        <p:nvSpPr>
          <p:cNvPr id="15" name="object 15"/>
          <p:cNvSpPr/>
          <p:nvPr/>
        </p:nvSpPr>
        <p:spPr>
          <a:xfrm>
            <a:off x="8310880" y="1737360"/>
            <a:ext cx="640080" cy="81280"/>
          </a:xfrm>
          <a:custGeom>
            <a:avLst/>
            <a:gdLst/>
            <a:ahLst/>
            <a:cxnLst/>
            <a:rect l="l" t="t" r="r" b="b"/>
            <a:pathLst>
              <a:path w="640079" h="81280">
                <a:moveTo>
                  <a:pt x="563372" y="0"/>
                </a:moveTo>
                <a:lnTo>
                  <a:pt x="563372" y="30479"/>
                </a:lnTo>
                <a:lnTo>
                  <a:pt x="0" y="30479"/>
                </a:lnTo>
                <a:lnTo>
                  <a:pt x="0" y="50800"/>
                </a:lnTo>
                <a:lnTo>
                  <a:pt x="563372" y="50800"/>
                </a:lnTo>
                <a:lnTo>
                  <a:pt x="563372" y="81279"/>
                </a:lnTo>
                <a:lnTo>
                  <a:pt x="639699" y="40639"/>
                </a:lnTo>
                <a:lnTo>
                  <a:pt x="563372" y="0"/>
                </a:lnTo>
                <a:close/>
              </a:path>
            </a:pathLst>
          </a:custGeom>
          <a:solidFill>
            <a:srgbClr val="44536A"/>
          </a:solidFill>
        </p:spPr>
        <p:txBody>
          <a:bodyPr wrap="square" lIns="0" tIns="0" rIns="0" bIns="0" rtlCol="0"/>
          <a:lstStyle/>
          <a:p>
            <a:endParaRPr/>
          </a:p>
        </p:txBody>
      </p:sp>
      <p:sp>
        <p:nvSpPr>
          <p:cNvPr id="16" name="object 16"/>
          <p:cNvSpPr txBox="1"/>
          <p:nvPr/>
        </p:nvSpPr>
        <p:spPr>
          <a:xfrm>
            <a:off x="8884031" y="360933"/>
            <a:ext cx="1778635" cy="79121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Correct</a:t>
            </a:r>
            <a:r>
              <a:rPr sz="2450" b="1" spc="-70" dirty="0">
                <a:latin typeface="Calibri"/>
                <a:cs typeface="Calibri"/>
              </a:rPr>
              <a:t> </a:t>
            </a:r>
            <a:r>
              <a:rPr sz="2450" b="1" spc="-10" dirty="0">
                <a:latin typeface="Calibri"/>
                <a:cs typeface="Calibri"/>
              </a:rPr>
              <a:t>label:</a:t>
            </a:r>
            <a:endParaRPr sz="2450">
              <a:latin typeface="Calibri"/>
              <a:cs typeface="Calibri"/>
            </a:endParaRPr>
          </a:p>
          <a:p>
            <a:pPr marL="12700">
              <a:lnSpc>
                <a:spcPct val="100000"/>
              </a:lnSpc>
              <a:spcBef>
                <a:spcPts val="105"/>
              </a:spcBef>
            </a:pPr>
            <a:r>
              <a:rPr sz="2450" spc="-25" dirty="0">
                <a:latin typeface="Calibri"/>
                <a:cs typeface="Calibri"/>
              </a:rPr>
              <a:t>Cat</a:t>
            </a:r>
            <a:endParaRPr sz="2450">
              <a:latin typeface="Calibri"/>
              <a:cs typeface="Calibri"/>
            </a:endParaRPr>
          </a:p>
        </p:txBody>
      </p:sp>
      <p:sp>
        <p:nvSpPr>
          <p:cNvPr id="17" name="object 17"/>
          <p:cNvSpPr txBox="1"/>
          <p:nvPr/>
        </p:nvSpPr>
        <p:spPr>
          <a:xfrm>
            <a:off x="9077325" y="1419225"/>
            <a:ext cx="1114425" cy="780415"/>
          </a:xfrm>
          <a:prstGeom prst="rect">
            <a:avLst/>
          </a:prstGeom>
        </p:spPr>
        <p:txBody>
          <a:bodyPr vert="horz" wrap="square" lIns="0" tIns="17145" rIns="0" bIns="0" rtlCol="0">
            <a:spAutoFit/>
          </a:bodyPr>
          <a:lstStyle/>
          <a:p>
            <a:pPr algn="ctr">
              <a:lnSpc>
                <a:spcPct val="100000"/>
              </a:lnSpc>
              <a:spcBef>
                <a:spcPts val="135"/>
              </a:spcBef>
            </a:pPr>
            <a:r>
              <a:rPr sz="2450" b="1" spc="-10" dirty="0">
                <a:latin typeface="Calibri"/>
                <a:cs typeface="Calibri"/>
              </a:rPr>
              <a:t>Softmax</a:t>
            </a:r>
            <a:endParaRPr sz="2450">
              <a:latin typeface="Calibri"/>
              <a:cs typeface="Calibri"/>
            </a:endParaRPr>
          </a:p>
          <a:p>
            <a:pPr algn="ctr">
              <a:lnSpc>
                <a:spcPct val="100000"/>
              </a:lnSpc>
              <a:spcBef>
                <a:spcPts val="20"/>
              </a:spcBef>
            </a:pPr>
            <a:r>
              <a:rPr sz="2450" b="1" spc="-20" dirty="0">
                <a:latin typeface="Calibri"/>
                <a:cs typeface="Calibri"/>
              </a:rPr>
              <a:t>Loss</a:t>
            </a:r>
            <a:endParaRPr sz="2450">
              <a:latin typeface="Calibri"/>
              <a:cs typeface="Calibri"/>
            </a:endParaRPr>
          </a:p>
        </p:txBody>
      </p:sp>
      <p:sp>
        <p:nvSpPr>
          <p:cNvPr id="18" name="object 18"/>
          <p:cNvSpPr/>
          <p:nvPr/>
        </p:nvSpPr>
        <p:spPr>
          <a:xfrm>
            <a:off x="8524240" y="4622800"/>
            <a:ext cx="457200" cy="81280"/>
          </a:xfrm>
          <a:custGeom>
            <a:avLst/>
            <a:gdLst/>
            <a:ahLst/>
            <a:cxnLst/>
            <a:rect l="l" t="t" r="r" b="b"/>
            <a:pathLst>
              <a:path w="457200" h="81279">
                <a:moveTo>
                  <a:pt x="380491" y="0"/>
                </a:moveTo>
                <a:lnTo>
                  <a:pt x="380491" y="30480"/>
                </a:lnTo>
                <a:lnTo>
                  <a:pt x="0" y="31368"/>
                </a:lnTo>
                <a:lnTo>
                  <a:pt x="0" y="51688"/>
                </a:lnTo>
                <a:lnTo>
                  <a:pt x="380618" y="50800"/>
                </a:lnTo>
                <a:lnTo>
                  <a:pt x="380618" y="81280"/>
                </a:lnTo>
                <a:lnTo>
                  <a:pt x="456818" y="40512"/>
                </a:lnTo>
                <a:lnTo>
                  <a:pt x="380491" y="0"/>
                </a:lnTo>
                <a:close/>
              </a:path>
            </a:pathLst>
          </a:custGeom>
          <a:solidFill>
            <a:srgbClr val="44536A"/>
          </a:solidFill>
        </p:spPr>
        <p:txBody>
          <a:bodyPr wrap="square" lIns="0" tIns="0" rIns="0" bIns="0" rtlCol="0"/>
          <a:lstStyle/>
          <a:p>
            <a:endParaRPr/>
          </a:p>
        </p:txBody>
      </p:sp>
      <p:sp>
        <p:nvSpPr>
          <p:cNvPr id="19" name="object 19"/>
          <p:cNvSpPr/>
          <p:nvPr/>
        </p:nvSpPr>
        <p:spPr>
          <a:xfrm>
            <a:off x="9550400" y="873760"/>
            <a:ext cx="71120" cy="558800"/>
          </a:xfrm>
          <a:custGeom>
            <a:avLst/>
            <a:gdLst/>
            <a:ahLst/>
            <a:cxnLst/>
            <a:rect l="l" t="t" r="r" b="b"/>
            <a:pathLst>
              <a:path w="71120" h="558800">
                <a:moveTo>
                  <a:pt x="44450" y="0"/>
                </a:moveTo>
                <a:lnTo>
                  <a:pt x="26670" y="0"/>
                </a:lnTo>
                <a:lnTo>
                  <a:pt x="26670" y="482345"/>
                </a:lnTo>
                <a:lnTo>
                  <a:pt x="0" y="482345"/>
                </a:lnTo>
                <a:lnTo>
                  <a:pt x="35559" y="558673"/>
                </a:lnTo>
                <a:lnTo>
                  <a:pt x="71120" y="482345"/>
                </a:lnTo>
                <a:lnTo>
                  <a:pt x="44450" y="482345"/>
                </a:lnTo>
                <a:lnTo>
                  <a:pt x="44450" y="0"/>
                </a:lnTo>
                <a:close/>
              </a:path>
            </a:pathLst>
          </a:custGeom>
          <a:solidFill>
            <a:srgbClr val="44536A"/>
          </a:solidFill>
        </p:spPr>
        <p:txBody>
          <a:bodyPr wrap="square" lIns="0" tIns="0" rIns="0" bIns="0" rtlCol="0"/>
          <a:lstStyle/>
          <a:p>
            <a:endParaRPr/>
          </a:p>
        </p:txBody>
      </p:sp>
      <p:sp>
        <p:nvSpPr>
          <p:cNvPr id="20" name="object 20"/>
          <p:cNvSpPr txBox="1"/>
          <p:nvPr/>
        </p:nvSpPr>
        <p:spPr>
          <a:xfrm>
            <a:off x="6615683" y="376555"/>
            <a:ext cx="1456055" cy="575310"/>
          </a:xfrm>
          <a:prstGeom prst="rect">
            <a:avLst/>
          </a:prstGeom>
        </p:spPr>
        <p:txBody>
          <a:bodyPr vert="horz" wrap="square" lIns="0" tIns="13335" rIns="0" bIns="0" rtlCol="0">
            <a:spAutoFit/>
          </a:bodyPr>
          <a:lstStyle/>
          <a:p>
            <a:pPr marL="12700">
              <a:lnSpc>
                <a:spcPct val="100000"/>
              </a:lnSpc>
              <a:spcBef>
                <a:spcPts val="105"/>
              </a:spcBef>
            </a:pPr>
            <a:r>
              <a:rPr sz="3600" spc="-10" dirty="0">
                <a:solidFill>
                  <a:srgbClr val="4471C4"/>
                </a:solidFill>
                <a:latin typeface="Calibri"/>
                <a:cs typeface="Calibri"/>
              </a:rPr>
              <a:t>“What”</a:t>
            </a:r>
            <a:endParaRPr sz="3600">
              <a:latin typeface="Calibri"/>
              <a:cs typeface="Calibri"/>
            </a:endParaRPr>
          </a:p>
        </p:txBody>
      </p:sp>
      <p:sp>
        <p:nvSpPr>
          <p:cNvPr id="21" name="object 21"/>
          <p:cNvSpPr txBox="1"/>
          <p:nvPr/>
        </p:nvSpPr>
        <p:spPr>
          <a:xfrm>
            <a:off x="7022465" y="1210564"/>
            <a:ext cx="1593850" cy="193040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Class</a:t>
            </a:r>
            <a:r>
              <a:rPr sz="2450" b="1" spc="-50" dirty="0">
                <a:latin typeface="Calibri"/>
                <a:cs typeface="Calibri"/>
              </a:rPr>
              <a:t> </a:t>
            </a:r>
            <a:r>
              <a:rPr sz="2450" b="1" spc="-10" dirty="0">
                <a:latin typeface="Calibri"/>
                <a:cs typeface="Calibri"/>
              </a:rPr>
              <a:t>Scores</a:t>
            </a:r>
            <a:endParaRPr sz="2450">
              <a:latin typeface="Calibri"/>
              <a:cs typeface="Calibri"/>
            </a:endParaRPr>
          </a:p>
          <a:p>
            <a:pPr marL="12700">
              <a:lnSpc>
                <a:spcPct val="100000"/>
              </a:lnSpc>
              <a:spcBef>
                <a:spcPts val="25"/>
              </a:spcBef>
            </a:pPr>
            <a:r>
              <a:rPr sz="2450" dirty="0">
                <a:latin typeface="Calibri"/>
                <a:cs typeface="Calibri"/>
              </a:rPr>
              <a:t>Cat:</a:t>
            </a:r>
            <a:r>
              <a:rPr sz="2450" spc="-55" dirty="0">
                <a:latin typeface="Calibri"/>
                <a:cs typeface="Calibri"/>
              </a:rPr>
              <a:t> </a:t>
            </a:r>
            <a:r>
              <a:rPr sz="2450" spc="-25" dirty="0">
                <a:latin typeface="Calibri"/>
                <a:cs typeface="Calibri"/>
              </a:rPr>
              <a:t>0.9</a:t>
            </a:r>
            <a:endParaRPr sz="2450">
              <a:latin typeface="Calibri"/>
              <a:cs typeface="Calibri"/>
            </a:endParaRPr>
          </a:p>
          <a:p>
            <a:pPr marL="12700">
              <a:lnSpc>
                <a:spcPct val="100000"/>
              </a:lnSpc>
              <a:spcBef>
                <a:spcPts val="105"/>
              </a:spcBef>
            </a:pPr>
            <a:r>
              <a:rPr sz="2450" dirty="0">
                <a:latin typeface="Calibri"/>
                <a:cs typeface="Calibri"/>
              </a:rPr>
              <a:t>Dog:</a:t>
            </a:r>
            <a:r>
              <a:rPr sz="2450" spc="15" dirty="0">
                <a:latin typeface="Calibri"/>
                <a:cs typeface="Calibri"/>
              </a:rPr>
              <a:t> </a:t>
            </a:r>
            <a:r>
              <a:rPr sz="2450" spc="-20" dirty="0">
                <a:latin typeface="Calibri"/>
                <a:cs typeface="Calibri"/>
              </a:rPr>
              <a:t>0.05</a:t>
            </a:r>
            <a:endParaRPr sz="2450">
              <a:latin typeface="Calibri"/>
              <a:cs typeface="Calibri"/>
            </a:endParaRPr>
          </a:p>
          <a:p>
            <a:pPr marL="12700">
              <a:lnSpc>
                <a:spcPct val="100000"/>
              </a:lnSpc>
              <a:spcBef>
                <a:spcPts val="25"/>
              </a:spcBef>
            </a:pPr>
            <a:r>
              <a:rPr sz="2450" dirty="0">
                <a:latin typeface="Calibri"/>
                <a:cs typeface="Calibri"/>
              </a:rPr>
              <a:t>Car:</a:t>
            </a:r>
            <a:r>
              <a:rPr sz="2450" spc="-5" dirty="0">
                <a:latin typeface="Calibri"/>
                <a:cs typeface="Calibri"/>
              </a:rPr>
              <a:t> </a:t>
            </a:r>
            <a:r>
              <a:rPr sz="2450" spc="-20" dirty="0">
                <a:latin typeface="Calibri"/>
                <a:cs typeface="Calibri"/>
              </a:rPr>
              <a:t>0.01</a:t>
            </a:r>
            <a:endParaRPr sz="2450">
              <a:latin typeface="Calibri"/>
              <a:cs typeface="Calibri"/>
            </a:endParaRPr>
          </a:p>
          <a:p>
            <a:pPr marL="12700">
              <a:lnSpc>
                <a:spcPct val="100000"/>
              </a:lnSpc>
              <a:spcBef>
                <a:spcPts val="100"/>
              </a:spcBef>
            </a:pPr>
            <a:r>
              <a:rPr sz="2450" spc="-25" dirty="0">
                <a:latin typeface="Calibri"/>
                <a:cs typeface="Calibri"/>
              </a:rPr>
              <a:t>...</a:t>
            </a:r>
            <a:endParaRPr sz="2450">
              <a:latin typeface="Calibri"/>
              <a:cs typeface="Calibri"/>
            </a:endParaRPr>
          </a:p>
        </p:txBody>
      </p:sp>
      <p:sp>
        <p:nvSpPr>
          <p:cNvPr id="22" name="object 22"/>
          <p:cNvSpPr txBox="1"/>
          <p:nvPr/>
        </p:nvSpPr>
        <p:spPr>
          <a:xfrm>
            <a:off x="8884031" y="5400357"/>
            <a:ext cx="1604645" cy="79121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Correct</a:t>
            </a:r>
            <a:r>
              <a:rPr sz="2450" b="1" spc="-70" dirty="0">
                <a:latin typeface="Calibri"/>
                <a:cs typeface="Calibri"/>
              </a:rPr>
              <a:t> </a:t>
            </a:r>
            <a:r>
              <a:rPr sz="2450" b="1" spc="-20" dirty="0">
                <a:latin typeface="Calibri"/>
                <a:cs typeface="Calibri"/>
              </a:rPr>
              <a:t>box</a:t>
            </a:r>
            <a:r>
              <a:rPr sz="2450" spc="-20" dirty="0">
                <a:latin typeface="Calibri"/>
                <a:cs typeface="Calibri"/>
              </a:rPr>
              <a:t>:</a:t>
            </a:r>
            <a:endParaRPr sz="2450">
              <a:latin typeface="Calibri"/>
              <a:cs typeface="Calibri"/>
            </a:endParaRPr>
          </a:p>
          <a:p>
            <a:pPr marL="12700">
              <a:lnSpc>
                <a:spcPct val="100000"/>
              </a:lnSpc>
              <a:spcBef>
                <a:spcPts val="105"/>
              </a:spcBef>
            </a:pPr>
            <a:r>
              <a:rPr sz="2450" spc="-65" dirty="0">
                <a:latin typeface="Calibri"/>
                <a:cs typeface="Calibri"/>
              </a:rPr>
              <a:t>(x’,</a:t>
            </a:r>
            <a:r>
              <a:rPr sz="2450" spc="-20" dirty="0">
                <a:latin typeface="Calibri"/>
                <a:cs typeface="Calibri"/>
              </a:rPr>
              <a:t> </a:t>
            </a:r>
            <a:r>
              <a:rPr sz="2450" spc="-95" dirty="0">
                <a:latin typeface="Calibri"/>
                <a:cs typeface="Calibri"/>
              </a:rPr>
              <a:t>y’,</a:t>
            </a:r>
            <a:r>
              <a:rPr sz="2450" spc="-55" dirty="0">
                <a:latin typeface="Calibri"/>
                <a:cs typeface="Calibri"/>
              </a:rPr>
              <a:t> </a:t>
            </a:r>
            <a:r>
              <a:rPr sz="2450" spc="-105" dirty="0">
                <a:latin typeface="Calibri"/>
                <a:cs typeface="Calibri"/>
              </a:rPr>
              <a:t>w’,</a:t>
            </a:r>
            <a:r>
              <a:rPr sz="2450" spc="-60" dirty="0">
                <a:latin typeface="Calibri"/>
                <a:cs typeface="Calibri"/>
              </a:rPr>
              <a:t> </a:t>
            </a:r>
            <a:r>
              <a:rPr sz="2450" spc="-25" dirty="0">
                <a:latin typeface="Calibri"/>
                <a:cs typeface="Calibri"/>
              </a:rPr>
              <a:t>h’)</a:t>
            </a:r>
            <a:endParaRPr sz="2450">
              <a:latin typeface="Calibri"/>
              <a:cs typeface="Calibri"/>
            </a:endParaRPr>
          </a:p>
        </p:txBody>
      </p:sp>
      <p:sp>
        <p:nvSpPr>
          <p:cNvPr id="23" name="object 23"/>
          <p:cNvSpPr/>
          <p:nvPr/>
        </p:nvSpPr>
        <p:spPr>
          <a:xfrm>
            <a:off x="9580880" y="4927600"/>
            <a:ext cx="81280" cy="386080"/>
          </a:xfrm>
          <a:custGeom>
            <a:avLst/>
            <a:gdLst/>
            <a:ahLst/>
            <a:cxnLst/>
            <a:rect l="l" t="t" r="r" b="b"/>
            <a:pathLst>
              <a:path w="81279" h="386079">
                <a:moveTo>
                  <a:pt x="40640" y="0"/>
                </a:moveTo>
                <a:lnTo>
                  <a:pt x="0" y="77850"/>
                </a:lnTo>
                <a:lnTo>
                  <a:pt x="30479" y="77850"/>
                </a:lnTo>
                <a:lnTo>
                  <a:pt x="30479" y="386080"/>
                </a:lnTo>
                <a:lnTo>
                  <a:pt x="50800" y="386080"/>
                </a:lnTo>
                <a:lnTo>
                  <a:pt x="50800" y="77850"/>
                </a:lnTo>
                <a:lnTo>
                  <a:pt x="81279" y="77850"/>
                </a:lnTo>
                <a:lnTo>
                  <a:pt x="40640" y="0"/>
                </a:lnTo>
                <a:close/>
              </a:path>
            </a:pathLst>
          </a:custGeom>
          <a:solidFill>
            <a:srgbClr val="44536A"/>
          </a:solidFill>
        </p:spPr>
        <p:txBody>
          <a:bodyPr wrap="square" lIns="0" tIns="0" rIns="0" bIns="0" rtlCol="0"/>
          <a:lstStyle/>
          <a:p>
            <a:endParaRPr/>
          </a:p>
        </p:txBody>
      </p:sp>
      <p:sp>
        <p:nvSpPr>
          <p:cNvPr id="24" name="object 24"/>
          <p:cNvSpPr txBox="1"/>
          <p:nvPr/>
        </p:nvSpPr>
        <p:spPr>
          <a:xfrm>
            <a:off x="9109709" y="3009328"/>
            <a:ext cx="1047115" cy="635635"/>
          </a:xfrm>
          <a:prstGeom prst="rect">
            <a:avLst/>
          </a:prstGeom>
        </p:spPr>
        <p:txBody>
          <a:bodyPr vert="horz" wrap="square" lIns="0" tIns="12700" rIns="0" bIns="0" rtlCol="0">
            <a:spAutoFit/>
          </a:bodyPr>
          <a:lstStyle/>
          <a:p>
            <a:pPr marL="287020" marR="5080" indent="-274955">
              <a:lnSpc>
                <a:spcPct val="100000"/>
              </a:lnSpc>
              <a:spcBef>
                <a:spcPts val="100"/>
              </a:spcBef>
            </a:pPr>
            <a:r>
              <a:rPr sz="2000" b="1" spc="-20" dirty="0">
                <a:latin typeface="Calibri"/>
                <a:cs typeface="Calibri"/>
              </a:rPr>
              <a:t>Weighted </a:t>
            </a:r>
            <a:r>
              <a:rPr sz="2000" b="1" spc="-25" dirty="0">
                <a:latin typeface="Calibri"/>
                <a:cs typeface="Calibri"/>
              </a:rPr>
              <a:t>Sum</a:t>
            </a:r>
            <a:endParaRPr sz="2000">
              <a:latin typeface="Calibri"/>
              <a:cs typeface="Calibri"/>
            </a:endParaRPr>
          </a:p>
        </p:txBody>
      </p:sp>
      <p:sp>
        <p:nvSpPr>
          <p:cNvPr id="25" name="object 25"/>
          <p:cNvSpPr/>
          <p:nvPr/>
        </p:nvSpPr>
        <p:spPr>
          <a:xfrm>
            <a:off x="9591040" y="2316479"/>
            <a:ext cx="71120" cy="619760"/>
          </a:xfrm>
          <a:custGeom>
            <a:avLst/>
            <a:gdLst/>
            <a:ahLst/>
            <a:cxnLst/>
            <a:rect l="l" t="t" r="r" b="b"/>
            <a:pathLst>
              <a:path w="71120" h="619760">
                <a:moveTo>
                  <a:pt x="44450" y="0"/>
                </a:moveTo>
                <a:lnTo>
                  <a:pt x="26669" y="0"/>
                </a:lnTo>
                <a:lnTo>
                  <a:pt x="26669" y="543306"/>
                </a:lnTo>
                <a:lnTo>
                  <a:pt x="0" y="543306"/>
                </a:lnTo>
                <a:lnTo>
                  <a:pt x="35559" y="619760"/>
                </a:lnTo>
                <a:lnTo>
                  <a:pt x="71119" y="543306"/>
                </a:lnTo>
                <a:lnTo>
                  <a:pt x="44450" y="543306"/>
                </a:lnTo>
                <a:lnTo>
                  <a:pt x="44450" y="0"/>
                </a:lnTo>
                <a:close/>
              </a:path>
            </a:pathLst>
          </a:custGeom>
          <a:solidFill>
            <a:srgbClr val="44536A"/>
          </a:solidFill>
        </p:spPr>
        <p:txBody>
          <a:bodyPr wrap="square" lIns="0" tIns="0" rIns="0" bIns="0" rtlCol="0"/>
          <a:lstStyle/>
          <a:p>
            <a:endParaRPr/>
          </a:p>
        </p:txBody>
      </p:sp>
      <p:sp>
        <p:nvSpPr>
          <p:cNvPr id="26" name="object 26"/>
          <p:cNvSpPr/>
          <p:nvPr/>
        </p:nvSpPr>
        <p:spPr>
          <a:xfrm>
            <a:off x="9591040" y="3698240"/>
            <a:ext cx="71120" cy="731520"/>
          </a:xfrm>
          <a:custGeom>
            <a:avLst/>
            <a:gdLst/>
            <a:ahLst/>
            <a:cxnLst/>
            <a:rect l="l" t="t" r="r" b="b"/>
            <a:pathLst>
              <a:path w="71120" h="731520">
                <a:moveTo>
                  <a:pt x="35813" y="0"/>
                </a:moveTo>
                <a:lnTo>
                  <a:pt x="0" y="75692"/>
                </a:lnTo>
                <a:lnTo>
                  <a:pt x="26669" y="75818"/>
                </a:lnTo>
                <a:lnTo>
                  <a:pt x="24891" y="731139"/>
                </a:lnTo>
                <a:lnTo>
                  <a:pt x="42671" y="731266"/>
                </a:lnTo>
                <a:lnTo>
                  <a:pt x="44450" y="75818"/>
                </a:lnTo>
                <a:lnTo>
                  <a:pt x="71119" y="75946"/>
                </a:lnTo>
                <a:lnTo>
                  <a:pt x="35813" y="0"/>
                </a:lnTo>
                <a:close/>
              </a:path>
            </a:pathLst>
          </a:custGeom>
          <a:solidFill>
            <a:srgbClr val="44536A"/>
          </a:solidFill>
        </p:spPr>
        <p:txBody>
          <a:bodyPr wrap="square" lIns="0" tIns="0" rIns="0" bIns="0" rtlCol="0"/>
          <a:lstStyle/>
          <a:p>
            <a:endParaRPr/>
          </a:p>
        </p:txBody>
      </p:sp>
      <p:sp>
        <p:nvSpPr>
          <p:cNvPr id="27" name="object 27"/>
          <p:cNvSpPr/>
          <p:nvPr/>
        </p:nvSpPr>
        <p:spPr>
          <a:xfrm>
            <a:off x="10271759" y="3281679"/>
            <a:ext cx="640080" cy="71120"/>
          </a:xfrm>
          <a:custGeom>
            <a:avLst/>
            <a:gdLst/>
            <a:ahLst/>
            <a:cxnLst/>
            <a:rect l="l" t="t" r="r" b="b"/>
            <a:pathLst>
              <a:path w="640079" h="71120">
                <a:moveTo>
                  <a:pt x="564388" y="0"/>
                </a:moveTo>
                <a:lnTo>
                  <a:pt x="564134" y="26670"/>
                </a:lnTo>
                <a:lnTo>
                  <a:pt x="126" y="23749"/>
                </a:lnTo>
                <a:lnTo>
                  <a:pt x="0" y="41529"/>
                </a:lnTo>
                <a:lnTo>
                  <a:pt x="564134" y="44450"/>
                </a:lnTo>
                <a:lnTo>
                  <a:pt x="563880" y="71120"/>
                </a:lnTo>
                <a:lnTo>
                  <a:pt x="639826" y="35941"/>
                </a:lnTo>
                <a:lnTo>
                  <a:pt x="564388" y="0"/>
                </a:lnTo>
                <a:close/>
              </a:path>
            </a:pathLst>
          </a:custGeom>
          <a:solidFill>
            <a:srgbClr val="44536A"/>
          </a:solidFill>
        </p:spPr>
        <p:txBody>
          <a:bodyPr wrap="square" lIns="0" tIns="0" rIns="0" bIns="0" rtlCol="0"/>
          <a:lstStyle/>
          <a:p>
            <a:endParaRPr/>
          </a:p>
        </p:txBody>
      </p:sp>
      <p:sp>
        <p:nvSpPr>
          <p:cNvPr id="28" name="object 28"/>
          <p:cNvSpPr txBox="1"/>
          <p:nvPr/>
        </p:nvSpPr>
        <p:spPr>
          <a:xfrm>
            <a:off x="10269219" y="1890077"/>
            <a:ext cx="1563370" cy="1594485"/>
          </a:xfrm>
          <a:prstGeom prst="rect">
            <a:avLst/>
          </a:prstGeom>
        </p:spPr>
        <p:txBody>
          <a:bodyPr vert="horz" wrap="square" lIns="0" tIns="12700" rIns="0" bIns="0" rtlCol="0">
            <a:spAutoFit/>
          </a:bodyPr>
          <a:lstStyle/>
          <a:p>
            <a:pPr marL="439420" marR="5080" indent="-427355">
              <a:lnSpc>
                <a:spcPct val="100000"/>
              </a:lnSpc>
              <a:spcBef>
                <a:spcPts val="100"/>
              </a:spcBef>
            </a:pPr>
            <a:r>
              <a:rPr sz="3200" spc="-30" dirty="0">
                <a:solidFill>
                  <a:srgbClr val="6FAC46"/>
                </a:solidFill>
                <a:latin typeface="Calibri"/>
                <a:cs typeface="Calibri"/>
              </a:rPr>
              <a:t>Multitask </a:t>
            </a:r>
            <a:r>
              <a:rPr sz="3200" spc="-20" dirty="0">
                <a:solidFill>
                  <a:srgbClr val="6FAC46"/>
                </a:solidFill>
                <a:latin typeface="Calibri"/>
                <a:cs typeface="Calibri"/>
              </a:rPr>
              <a:t>Loss</a:t>
            </a:r>
            <a:endParaRPr sz="3200">
              <a:latin typeface="Calibri"/>
              <a:cs typeface="Calibri"/>
            </a:endParaRPr>
          </a:p>
          <a:p>
            <a:pPr marL="774700">
              <a:lnSpc>
                <a:spcPct val="100000"/>
              </a:lnSpc>
              <a:spcBef>
                <a:spcPts val="1725"/>
              </a:spcBef>
            </a:pPr>
            <a:r>
              <a:rPr sz="2450" b="1" spc="-20" dirty="0">
                <a:latin typeface="Calibri"/>
                <a:cs typeface="Calibri"/>
              </a:rPr>
              <a:t>Loss</a:t>
            </a:r>
            <a:endParaRPr sz="2450">
              <a:latin typeface="Calibri"/>
              <a:cs typeface="Calibri"/>
            </a:endParaRPr>
          </a:p>
        </p:txBody>
      </p:sp>
      <p:sp>
        <p:nvSpPr>
          <p:cNvPr id="29" name="object 29"/>
          <p:cNvSpPr txBox="1"/>
          <p:nvPr/>
        </p:nvSpPr>
        <p:spPr>
          <a:xfrm>
            <a:off x="288607" y="4162425"/>
            <a:ext cx="1349375" cy="147320"/>
          </a:xfrm>
          <a:prstGeom prst="rect">
            <a:avLst/>
          </a:prstGeom>
        </p:spPr>
        <p:txBody>
          <a:bodyPr vert="horz" wrap="square" lIns="0" tIns="12700" rIns="0" bIns="0" rtlCol="0">
            <a:spAutoFit/>
          </a:bodyPr>
          <a:lstStyle/>
          <a:p>
            <a:pPr marL="12700">
              <a:lnSpc>
                <a:spcPct val="100000"/>
              </a:lnSpc>
              <a:spcBef>
                <a:spcPts val="100"/>
              </a:spcBef>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35" dirty="0">
                <a:solidFill>
                  <a:srgbClr val="0462C1"/>
                </a:solidFill>
                <a:latin typeface="Calibri"/>
                <a:cs typeface="Calibri"/>
              </a:rPr>
              <a:t> </a:t>
            </a:r>
            <a:r>
              <a:rPr sz="800" dirty="0">
                <a:solidFill>
                  <a:srgbClr val="999999"/>
                </a:solidFill>
                <a:latin typeface="Calibri"/>
                <a:cs typeface="Calibri"/>
              </a:rPr>
              <a:t>is</a:t>
            </a:r>
            <a:r>
              <a:rPr sz="800" spc="-30"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r>
              <a:rPr sz="800" u="sng" spc="500" dirty="0">
                <a:solidFill>
                  <a:srgbClr val="0462C1"/>
                </a:solidFill>
                <a:uFill>
                  <a:solidFill>
                    <a:srgbClr val="0462C1"/>
                  </a:solidFill>
                </a:uFill>
                <a:latin typeface="Calibri"/>
                <a:cs typeface="Calibri"/>
              </a:rPr>
              <a:t> </a:t>
            </a:r>
            <a:endParaRPr sz="800">
              <a:latin typeface="Calibri"/>
              <a:cs typeface="Calibri"/>
            </a:endParaRPr>
          </a:p>
        </p:txBody>
      </p:sp>
      <p:sp>
        <p:nvSpPr>
          <p:cNvPr id="30" name="object 30"/>
          <p:cNvSpPr txBox="1"/>
          <p:nvPr/>
        </p:nvSpPr>
        <p:spPr>
          <a:xfrm>
            <a:off x="2271776" y="1491551"/>
            <a:ext cx="2305685" cy="1156970"/>
          </a:xfrm>
          <a:prstGeom prst="rect">
            <a:avLst/>
          </a:prstGeom>
        </p:spPr>
        <p:txBody>
          <a:bodyPr vert="horz" wrap="square" lIns="0" tIns="13335" rIns="0" bIns="0" rtlCol="0">
            <a:spAutoFit/>
          </a:bodyPr>
          <a:lstStyle/>
          <a:p>
            <a:pPr marL="12700" marR="5080">
              <a:lnSpc>
                <a:spcPct val="100800"/>
              </a:lnSpc>
              <a:spcBef>
                <a:spcPts val="105"/>
              </a:spcBef>
            </a:pPr>
            <a:r>
              <a:rPr sz="2450" dirty="0">
                <a:solidFill>
                  <a:srgbClr val="6FAC46"/>
                </a:solidFill>
                <a:latin typeface="Calibri"/>
                <a:cs typeface="Calibri"/>
              </a:rPr>
              <a:t>Often</a:t>
            </a:r>
            <a:r>
              <a:rPr sz="2450" spc="-40" dirty="0">
                <a:solidFill>
                  <a:srgbClr val="6FAC46"/>
                </a:solidFill>
                <a:latin typeface="Calibri"/>
                <a:cs typeface="Calibri"/>
              </a:rPr>
              <a:t> </a:t>
            </a:r>
            <a:r>
              <a:rPr sz="2450" spc="-10" dirty="0">
                <a:solidFill>
                  <a:srgbClr val="6FAC46"/>
                </a:solidFill>
                <a:latin typeface="Calibri"/>
                <a:cs typeface="Calibri"/>
              </a:rPr>
              <a:t>pretrained </a:t>
            </a:r>
            <a:r>
              <a:rPr sz="2450" dirty="0">
                <a:solidFill>
                  <a:srgbClr val="6FAC46"/>
                </a:solidFill>
                <a:latin typeface="Calibri"/>
                <a:cs typeface="Calibri"/>
              </a:rPr>
              <a:t>on</a:t>
            </a:r>
            <a:r>
              <a:rPr sz="2450" spc="55" dirty="0">
                <a:solidFill>
                  <a:srgbClr val="6FAC46"/>
                </a:solidFill>
                <a:latin typeface="Calibri"/>
                <a:cs typeface="Calibri"/>
              </a:rPr>
              <a:t> </a:t>
            </a:r>
            <a:r>
              <a:rPr sz="2450" spc="-10" dirty="0">
                <a:solidFill>
                  <a:srgbClr val="6FAC46"/>
                </a:solidFill>
                <a:latin typeface="Calibri"/>
                <a:cs typeface="Calibri"/>
              </a:rPr>
              <a:t>ImageNet </a:t>
            </a:r>
            <a:r>
              <a:rPr sz="2450" spc="-50" dirty="0">
                <a:solidFill>
                  <a:srgbClr val="6FAC46"/>
                </a:solidFill>
                <a:latin typeface="Calibri"/>
                <a:cs typeface="Calibri"/>
              </a:rPr>
              <a:t>(Transfer</a:t>
            </a:r>
            <a:r>
              <a:rPr sz="2450" spc="-150" dirty="0">
                <a:solidFill>
                  <a:srgbClr val="6FAC46"/>
                </a:solidFill>
                <a:latin typeface="Calibri"/>
                <a:cs typeface="Calibri"/>
              </a:rPr>
              <a:t> </a:t>
            </a:r>
            <a:r>
              <a:rPr sz="2450" spc="-10" dirty="0">
                <a:solidFill>
                  <a:srgbClr val="6FAC46"/>
                </a:solidFill>
                <a:latin typeface="Calibri"/>
                <a:cs typeface="Calibri"/>
              </a:rPr>
              <a:t>learning)</a:t>
            </a:r>
            <a:endParaRPr sz="2450">
              <a:latin typeface="Calibri"/>
              <a:cs typeface="Calibri"/>
            </a:endParaRPr>
          </a:p>
        </p:txBody>
      </p:sp>
      <p:sp>
        <p:nvSpPr>
          <p:cNvPr id="31" name="object 31"/>
          <p:cNvSpPr txBox="1"/>
          <p:nvPr/>
        </p:nvSpPr>
        <p:spPr>
          <a:xfrm>
            <a:off x="5047234" y="5314632"/>
            <a:ext cx="1651000" cy="575310"/>
          </a:xfrm>
          <a:prstGeom prst="rect">
            <a:avLst/>
          </a:prstGeom>
        </p:spPr>
        <p:txBody>
          <a:bodyPr vert="horz" wrap="square" lIns="0" tIns="13335" rIns="0" bIns="0" rtlCol="0">
            <a:spAutoFit/>
          </a:bodyPr>
          <a:lstStyle/>
          <a:p>
            <a:pPr marL="12700">
              <a:lnSpc>
                <a:spcPct val="100000"/>
              </a:lnSpc>
              <a:spcBef>
                <a:spcPts val="105"/>
              </a:spcBef>
            </a:pPr>
            <a:r>
              <a:rPr sz="3600" spc="-20" dirty="0">
                <a:solidFill>
                  <a:srgbClr val="4471C4"/>
                </a:solidFill>
                <a:latin typeface="Calibri"/>
                <a:cs typeface="Calibri"/>
              </a:rPr>
              <a:t>“Where”</a:t>
            </a:r>
            <a:endParaRPr sz="3600">
              <a:latin typeface="Calibri"/>
              <a:cs typeface="Calibri"/>
            </a:endParaRPr>
          </a:p>
        </p:txBody>
      </p:sp>
      <p:sp>
        <p:nvSpPr>
          <p:cNvPr id="32" name="object 32"/>
          <p:cNvSpPr txBox="1"/>
          <p:nvPr/>
        </p:nvSpPr>
        <p:spPr>
          <a:xfrm>
            <a:off x="124460" y="5235575"/>
            <a:ext cx="4358005" cy="1002665"/>
          </a:xfrm>
          <a:prstGeom prst="rect">
            <a:avLst/>
          </a:prstGeom>
        </p:spPr>
        <p:txBody>
          <a:bodyPr vert="horz" wrap="square" lIns="0" tIns="13335" rIns="0" bIns="0" rtlCol="0">
            <a:spAutoFit/>
          </a:bodyPr>
          <a:lstStyle/>
          <a:p>
            <a:pPr marL="12700" marR="5080">
              <a:lnSpc>
                <a:spcPct val="100000"/>
              </a:lnSpc>
              <a:spcBef>
                <a:spcPts val="105"/>
              </a:spcBef>
            </a:pPr>
            <a:r>
              <a:rPr sz="3200" b="1" dirty="0">
                <a:solidFill>
                  <a:srgbClr val="FF0000"/>
                </a:solidFill>
                <a:latin typeface="Calibri"/>
                <a:cs typeface="Calibri"/>
              </a:rPr>
              <a:t>Problem</a:t>
            </a:r>
            <a:r>
              <a:rPr sz="3200" dirty="0">
                <a:solidFill>
                  <a:srgbClr val="FF0000"/>
                </a:solidFill>
                <a:latin typeface="Calibri"/>
                <a:cs typeface="Calibri"/>
              </a:rPr>
              <a:t>:</a:t>
            </a:r>
            <a:r>
              <a:rPr sz="3200" spc="-160" dirty="0">
                <a:solidFill>
                  <a:srgbClr val="FF0000"/>
                </a:solidFill>
                <a:latin typeface="Calibri"/>
                <a:cs typeface="Calibri"/>
              </a:rPr>
              <a:t> </a:t>
            </a:r>
            <a:r>
              <a:rPr sz="3200" dirty="0">
                <a:solidFill>
                  <a:srgbClr val="FF0000"/>
                </a:solidFill>
                <a:latin typeface="Calibri"/>
                <a:cs typeface="Calibri"/>
              </a:rPr>
              <a:t>Images</a:t>
            </a:r>
            <a:r>
              <a:rPr sz="3200" spc="-65" dirty="0">
                <a:solidFill>
                  <a:srgbClr val="FF0000"/>
                </a:solidFill>
                <a:latin typeface="Calibri"/>
                <a:cs typeface="Calibri"/>
              </a:rPr>
              <a:t> </a:t>
            </a:r>
            <a:r>
              <a:rPr sz="3200" dirty="0">
                <a:solidFill>
                  <a:srgbClr val="FF0000"/>
                </a:solidFill>
                <a:latin typeface="Calibri"/>
                <a:cs typeface="Calibri"/>
              </a:rPr>
              <a:t>can</a:t>
            </a:r>
            <a:r>
              <a:rPr sz="3200" spc="-25" dirty="0">
                <a:solidFill>
                  <a:srgbClr val="FF0000"/>
                </a:solidFill>
                <a:latin typeface="Calibri"/>
                <a:cs typeface="Calibri"/>
              </a:rPr>
              <a:t> </a:t>
            </a:r>
            <a:r>
              <a:rPr sz="3200" spc="-20" dirty="0">
                <a:solidFill>
                  <a:srgbClr val="FF0000"/>
                </a:solidFill>
                <a:latin typeface="Calibri"/>
                <a:cs typeface="Calibri"/>
              </a:rPr>
              <a:t>have </a:t>
            </a:r>
            <a:r>
              <a:rPr sz="3200" dirty="0">
                <a:solidFill>
                  <a:srgbClr val="FF0000"/>
                </a:solidFill>
                <a:latin typeface="Calibri"/>
                <a:cs typeface="Calibri"/>
              </a:rPr>
              <a:t>more</a:t>
            </a:r>
            <a:r>
              <a:rPr sz="3200" spc="-145" dirty="0">
                <a:solidFill>
                  <a:srgbClr val="FF0000"/>
                </a:solidFill>
                <a:latin typeface="Calibri"/>
                <a:cs typeface="Calibri"/>
              </a:rPr>
              <a:t> </a:t>
            </a:r>
            <a:r>
              <a:rPr sz="3200" dirty="0">
                <a:solidFill>
                  <a:srgbClr val="FF0000"/>
                </a:solidFill>
                <a:latin typeface="Calibri"/>
                <a:cs typeface="Calibri"/>
              </a:rPr>
              <a:t>than</a:t>
            </a:r>
            <a:r>
              <a:rPr sz="3200" spc="15" dirty="0">
                <a:solidFill>
                  <a:srgbClr val="FF0000"/>
                </a:solidFill>
                <a:latin typeface="Calibri"/>
                <a:cs typeface="Calibri"/>
              </a:rPr>
              <a:t> </a:t>
            </a:r>
            <a:r>
              <a:rPr sz="3200" dirty="0">
                <a:solidFill>
                  <a:srgbClr val="FF0000"/>
                </a:solidFill>
                <a:latin typeface="Calibri"/>
                <a:cs typeface="Calibri"/>
              </a:rPr>
              <a:t>one</a:t>
            </a:r>
            <a:r>
              <a:rPr sz="3200" spc="-50" dirty="0">
                <a:solidFill>
                  <a:srgbClr val="FF0000"/>
                </a:solidFill>
                <a:latin typeface="Calibri"/>
                <a:cs typeface="Calibri"/>
              </a:rPr>
              <a:t> </a:t>
            </a:r>
            <a:r>
              <a:rPr sz="3200" spc="-10" dirty="0">
                <a:solidFill>
                  <a:srgbClr val="FF0000"/>
                </a:solidFill>
                <a:latin typeface="Calibri"/>
                <a:cs typeface="Calibri"/>
              </a:rPr>
              <a:t>object!</a:t>
            </a:r>
            <a:endParaRPr sz="3200">
              <a:latin typeface="Calibri"/>
              <a:cs typeface="Calibri"/>
            </a:endParaRPr>
          </a:p>
        </p:txBody>
      </p:sp>
      <p:sp>
        <p:nvSpPr>
          <p:cNvPr id="33" name="object 33"/>
          <p:cNvSpPr txBox="1"/>
          <p:nvPr/>
        </p:nvSpPr>
        <p:spPr>
          <a:xfrm>
            <a:off x="1056639" y="4392612"/>
            <a:ext cx="2612390" cy="768350"/>
          </a:xfrm>
          <a:prstGeom prst="rect">
            <a:avLst/>
          </a:prstGeom>
        </p:spPr>
        <p:txBody>
          <a:bodyPr vert="horz" wrap="square" lIns="0" tIns="12700" rIns="0" bIns="0" rtlCol="0">
            <a:spAutoFit/>
          </a:bodyPr>
          <a:lstStyle/>
          <a:p>
            <a:pPr marL="12700">
              <a:lnSpc>
                <a:spcPct val="100000"/>
              </a:lnSpc>
              <a:spcBef>
                <a:spcPts val="100"/>
              </a:spcBef>
            </a:pPr>
            <a:r>
              <a:rPr sz="2400" spc="-95" dirty="0">
                <a:latin typeface="Calibri"/>
                <a:cs typeface="Calibri"/>
              </a:rPr>
              <a:t>Treat</a:t>
            </a:r>
            <a:r>
              <a:rPr sz="2400" spc="25" dirty="0">
                <a:latin typeface="Calibri"/>
                <a:cs typeface="Calibri"/>
              </a:rPr>
              <a:t> </a:t>
            </a:r>
            <a:r>
              <a:rPr sz="2400" spc="-10" dirty="0">
                <a:latin typeface="Calibri"/>
                <a:cs typeface="Calibri"/>
              </a:rPr>
              <a:t>localization</a:t>
            </a:r>
            <a:r>
              <a:rPr sz="2400" spc="-180" dirty="0">
                <a:latin typeface="Calibri"/>
                <a:cs typeface="Calibri"/>
              </a:rPr>
              <a:t> </a:t>
            </a:r>
            <a:r>
              <a:rPr sz="2400" dirty="0">
                <a:latin typeface="Calibri"/>
                <a:cs typeface="Calibri"/>
              </a:rPr>
              <a:t>as</a:t>
            </a:r>
            <a:r>
              <a:rPr sz="2400" spc="-3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85"/>
              </a:spcBef>
            </a:pPr>
            <a:r>
              <a:rPr sz="2400" spc="-10" dirty="0">
                <a:latin typeface="Calibri"/>
                <a:cs typeface="Calibri"/>
              </a:rPr>
              <a:t>regression</a:t>
            </a:r>
            <a:r>
              <a:rPr sz="2400" spc="-140" dirty="0">
                <a:latin typeface="Calibri"/>
                <a:cs typeface="Calibri"/>
              </a:rPr>
              <a:t> </a:t>
            </a:r>
            <a:r>
              <a:rPr sz="2400" spc="-10" dirty="0">
                <a:latin typeface="Calibri"/>
                <a:cs typeface="Calibri"/>
              </a:rPr>
              <a:t>problem!</a:t>
            </a:r>
            <a:endParaRPr sz="24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5035" y="297180"/>
            <a:ext cx="5457190" cy="636270"/>
          </a:xfrm>
          <a:prstGeom prst="rect">
            <a:avLst/>
          </a:prstGeom>
        </p:spPr>
        <p:txBody>
          <a:bodyPr vert="horz" wrap="square" lIns="0" tIns="13335" rIns="0" bIns="0" rtlCol="0">
            <a:spAutoFit/>
          </a:bodyPr>
          <a:lstStyle/>
          <a:p>
            <a:pPr marL="12700">
              <a:lnSpc>
                <a:spcPct val="100000"/>
              </a:lnSpc>
              <a:spcBef>
                <a:spcPts val="105"/>
              </a:spcBef>
            </a:pPr>
            <a:r>
              <a:rPr sz="4000" b="0" spc="-10" dirty="0">
                <a:latin typeface="Calibri Light"/>
                <a:cs typeface="Calibri Light"/>
              </a:rPr>
              <a:t>Detecting</a:t>
            </a:r>
            <a:r>
              <a:rPr sz="4000" b="0" spc="-185" dirty="0">
                <a:latin typeface="Calibri Light"/>
                <a:cs typeface="Calibri Light"/>
              </a:rPr>
              <a:t> </a:t>
            </a:r>
            <a:r>
              <a:rPr sz="4000" b="0" dirty="0">
                <a:latin typeface="Calibri Light"/>
                <a:cs typeface="Calibri Light"/>
              </a:rPr>
              <a:t>Multiple</a:t>
            </a:r>
            <a:r>
              <a:rPr sz="4000" b="0" spc="-45" dirty="0">
                <a:latin typeface="Calibri Light"/>
                <a:cs typeface="Calibri Light"/>
              </a:rPr>
              <a:t> </a:t>
            </a:r>
            <a:r>
              <a:rPr sz="4000" b="0" spc="-10" dirty="0">
                <a:latin typeface="Calibri Light"/>
                <a:cs typeface="Calibri Light"/>
              </a:rPr>
              <a:t>Objects</a:t>
            </a:r>
            <a:endParaRPr sz="4000">
              <a:latin typeface="Calibri Light"/>
              <a:cs typeface="Calibri Light"/>
            </a:endParaRPr>
          </a:p>
        </p:txBody>
      </p:sp>
      <p:pic>
        <p:nvPicPr>
          <p:cNvPr id="3" name="object 3"/>
          <p:cNvPicPr/>
          <p:nvPr/>
        </p:nvPicPr>
        <p:blipFill>
          <a:blip r:embed="rId2" cstate="print"/>
          <a:stretch>
            <a:fillRect/>
          </a:stretch>
        </p:blipFill>
        <p:spPr>
          <a:xfrm>
            <a:off x="1310639" y="1351280"/>
            <a:ext cx="1747520" cy="1513839"/>
          </a:xfrm>
          <a:prstGeom prst="rect">
            <a:avLst/>
          </a:prstGeom>
        </p:spPr>
      </p:pic>
      <p:pic>
        <p:nvPicPr>
          <p:cNvPr id="4" name="object 4"/>
          <p:cNvPicPr/>
          <p:nvPr/>
        </p:nvPicPr>
        <p:blipFill>
          <a:blip r:embed="rId3" cstate="print"/>
          <a:stretch>
            <a:fillRect/>
          </a:stretch>
        </p:blipFill>
        <p:spPr>
          <a:xfrm>
            <a:off x="3261359" y="1524000"/>
            <a:ext cx="3830320" cy="1249679"/>
          </a:xfrm>
          <a:prstGeom prst="rect">
            <a:avLst/>
          </a:prstGeom>
        </p:spPr>
      </p:pic>
      <p:sp>
        <p:nvSpPr>
          <p:cNvPr id="5" name="object 5"/>
          <p:cNvSpPr txBox="1"/>
          <p:nvPr/>
        </p:nvSpPr>
        <p:spPr>
          <a:xfrm>
            <a:off x="7486268" y="1417002"/>
            <a:ext cx="1737360" cy="391795"/>
          </a:xfrm>
          <a:prstGeom prst="rect">
            <a:avLst/>
          </a:prstGeom>
        </p:spPr>
        <p:txBody>
          <a:bodyPr vert="horz" wrap="square" lIns="0" tIns="12700" rIns="0" bIns="0" rtlCol="0">
            <a:spAutoFit/>
          </a:bodyPr>
          <a:lstStyle/>
          <a:p>
            <a:pPr marL="12700">
              <a:lnSpc>
                <a:spcPct val="100000"/>
              </a:lnSpc>
              <a:spcBef>
                <a:spcPts val="100"/>
              </a:spcBef>
            </a:pPr>
            <a:r>
              <a:rPr sz="2400" spc="-150" dirty="0">
                <a:latin typeface="Calibri"/>
                <a:cs typeface="Calibri"/>
              </a:rPr>
              <a:t>CAT:</a:t>
            </a:r>
            <a:r>
              <a:rPr sz="2400" spc="-220" dirty="0">
                <a:latin typeface="Calibri"/>
                <a:cs typeface="Calibri"/>
              </a:rPr>
              <a:t> </a:t>
            </a:r>
            <a:r>
              <a:rPr sz="2400" dirty="0">
                <a:latin typeface="Calibri"/>
                <a:cs typeface="Calibri"/>
              </a:rPr>
              <a:t>(x,</a:t>
            </a:r>
            <a:r>
              <a:rPr sz="2400" spc="-20" dirty="0">
                <a:latin typeface="Calibri"/>
                <a:cs typeface="Calibri"/>
              </a:rPr>
              <a:t> </a:t>
            </a:r>
            <a:r>
              <a:rPr sz="2400" spc="-110" dirty="0">
                <a:latin typeface="Calibri"/>
                <a:cs typeface="Calibri"/>
              </a:rPr>
              <a:t>y,</a:t>
            </a:r>
            <a:r>
              <a:rPr sz="2400" spc="-180" dirty="0">
                <a:latin typeface="Calibri"/>
                <a:cs typeface="Calibri"/>
              </a:rPr>
              <a:t> w,</a:t>
            </a:r>
            <a:r>
              <a:rPr sz="2400" spc="-5" dirty="0">
                <a:latin typeface="Calibri"/>
                <a:cs typeface="Calibri"/>
              </a:rPr>
              <a:t> </a:t>
            </a:r>
            <a:r>
              <a:rPr sz="2400" spc="-25" dirty="0">
                <a:latin typeface="Calibri"/>
                <a:cs typeface="Calibri"/>
              </a:rPr>
              <a:t>h)</a:t>
            </a:r>
            <a:endParaRPr sz="2400">
              <a:latin typeface="Calibri"/>
              <a:cs typeface="Calibri"/>
            </a:endParaRPr>
          </a:p>
        </p:txBody>
      </p:sp>
      <p:pic>
        <p:nvPicPr>
          <p:cNvPr id="6" name="object 6"/>
          <p:cNvPicPr/>
          <p:nvPr/>
        </p:nvPicPr>
        <p:blipFill>
          <a:blip r:embed="rId3" cstate="print"/>
          <a:stretch>
            <a:fillRect/>
          </a:stretch>
        </p:blipFill>
        <p:spPr>
          <a:xfrm>
            <a:off x="3261359" y="3129279"/>
            <a:ext cx="3830320" cy="1239520"/>
          </a:xfrm>
          <a:prstGeom prst="rect">
            <a:avLst/>
          </a:prstGeom>
        </p:spPr>
      </p:pic>
      <p:sp>
        <p:nvSpPr>
          <p:cNvPr id="7" name="object 7"/>
          <p:cNvSpPr txBox="1"/>
          <p:nvPr/>
        </p:nvSpPr>
        <p:spPr>
          <a:xfrm>
            <a:off x="7524750" y="3017519"/>
            <a:ext cx="1910714" cy="1114425"/>
          </a:xfrm>
          <a:prstGeom prst="rect">
            <a:avLst/>
          </a:prstGeom>
        </p:spPr>
        <p:txBody>
          <a:bodyPr vert="horz" wrap="square" lIns="0" tIns="13335" rIns="0" bIns="0" rtlCol="0">
            <a:spAutoFit/>
          </a:bodyPr>
          <a:lstStyle/>
          <a:p>
            <a:pPr marL="12700">
              <a:lnSpc>
                <a:spcPts val="2845"/>
              </a:lnSpc>
              <a:spcBef>
                <a:spcPts val="105"/>
              </a:spcBef>
            </a:pPr>
            <a:r>
              <a:rPr sz="2400" dirty="0">
                <a:latin typeface="Calibri"/>
                <a:cs typeface="Calibri"/>
              </a:rPr>
              <a:t>DOG:</a:t>
            </a:r>
            <a:r>
              <a:rPr sz="2400" spc="-100" dirty="0">
                <a:latin typeface="Calibri"/>
                <a:cs typeface="Calibri"/>
              </a:rPr>
              <a:t> </a:t>
            </a:r>
            <a:r>
              <a:rPr sz="2400" dirty="0">
                <a:latin typeface="Calibri"/>
                <a:cs typeface="Calibri"/>
              </a:rPr>
              <a:t>(x,</a:t>
            </a:r>
            <a:r>
              <a:rPr sz="2400" spc="-40" dirty="0">
                <a:latin typeface="Calibri"/>
                <a:cs typeface="Calibri"/>
              </a:rPr>
              <a:t> </a:t>
            </a:r>
            <a:r>
              <a:rPr sz="2400" spc="-105" dirty="0">
                <a:latin typeface="Calibri"/>
                <a:cs typeface="Calibri"/>
              </a:rPr>
              <a:t>y,</a:t>
            </a:r>
            <a:r>
              <a:rPr sz="2400" spc="-185" dirty="0">
                <a:latin typeface="Calibri"/>
                <a:cs typeface="Calibri"/>
              </a:rPr>
              <a:t> </a:t>
            </a:r>
            <a:r>
              <a:rPr sz="2400" spc="-180" dirty="0">
                <a:latin typeface="Calibri"/>
                <a:cs typeface="Calibri"/>
              </a:rPr>
              <a:t>w,</a:t>
            </a:r>
            <a:r>
              <a:rPr sz="2400" spc="-105" dirty="0">
                <a:latin typeface="Calibri"/>
                <a:cs typeface="Calibri"/>
              </a:rPr>
              <a:t> </a:t>
            </a:r>
            <a:r>
              <a:rPr sz="2400" spc="-25" dirty="0">
                <a:latin typeface="Calibri"/>
                <a:cs typeface="Calibri"/>
              </a:rPr>
              <a:t>h)</a:t>
            </a:r>
            <a:endParaRPr sz="2400">
              <a:latin typeface="Calibri"/>
              <a:cs typeface="Calibri"/>
            </a:endParaRPr>
          </a:p>
          <a:p>
            <a:pPr marL="12700">
              <a:lnSpc>
                <a:spcPts val="2845"/>
              </a:lnSpc>
            </a:pPr>
            <a:r>
              <a:rPr sz="2400" dirty="0">
                <a:latin typeface="Calibri"/>
                <a:cs typeface="Calibri"/>
              </a:rPr>
              <a:t>DOG:</a:t>
            </a:r>
            <a:r>
              <a:rPr sz="2400" spc="-85" dirty="0">
                <a:latin typeface="Calibri"/>
                <a:cs typeface="Calibri"/>
              </a:rPr>
              <a:t> </a:t>
            </a:r>
            <a:r>
              <a:rPr sz="2400" dirty="0">
                <a:latin typeface="Calibri"/>
                <a:cs typeface="Calibri"/>
              </a:rPr>
              <a:t>(x,</a:t>
            </a:r>
            <a:r>
              <a:rPr sz="2400" spc="-35" dirty="0">
                <a:latin typeface="Calibri"/>
                <a:cs typeface="Calibri"/>
              </a:rPr>
              <a:t> </a:t>
            </a:r>
            <a:r>
              <a:rPr sz="2400" spc="-105" dirty="0">
                <a:latin typeface="Calibri"/>
                <a:cs typeface="Calibri"/>
              </a:rPr>
              <a:t>y,</a:t>
            </a:r>
            <a:r>
              <a:rPr sz="2400" spc="-185" dirty="0">
                <a:latin typeface="Calibri"/>
                <a:cs typeface="Calibri"/>
              </a:rPr>
              <a:t> w,</a:t>
            </a:r>
            <a:r>
              <a:rPr sz="2400" spc="-105" dirty="0">
                <a:latin typeface="Calibri"/>
                <a:cs typeface="Calibri"/>
              </a:rPr>
              <a:t> </a:t>
            </a:r>
            <a:r>
              <a:rPr sz="2400" spc="-25" dirty="0">
                <a:latin typeface="Calibri"/>
                <a:cs typeface="Calibri"/>
              </a:rPr>
              <a:t>h)</a:t>
            </a:r>
            <a:endParaRPr sz="2400">
              <a:latin typeface="Calibri"/>
              <a:cs typeface="Calibri"/>
            </a:endParaRPr>
          </a:p>
          <a:p>
            <a:pPr marL="12700">
              <a:lnSpc>
                <a:spcPct val="100000"/>
              </a:lnSpc>
            </a:pPr>
            <a:r>
              <a:rPr sz="2400" spc="-150" dirty="0">
                <a:latin typeface="Calibri"/>
                <a:cs typeface="Calibri"/>
              </a:rPr>
              <a:t>CAT:</a:t>
            </a:r>
            <a:r>
              <a:rPr sz="2400" spc="-225" dirty="0">
                <a:latin typeface="Calibri"/>
                <a:cs typeface="Calibri"/>
              </a:rPr>
              <a:t> </a:t>
            </a:r>
            <a:r>
              <a:rPr sz="2400" dirty="0">
                <a:latin typeface="Calibri"/>
                <a:cs typeface="Calibri"/>
              </a:rPr>
              <a:t>(x,</a:t>
            </a:r>
            <a:r>
              <a:rPr sz="2400" spc="-25" dirty="0">
                <a:latin typeface="Calibri"/>
                <a:cs typeface="Calibri"/>
              </a:rPr>
              <a:t> </a:t>
            </a:r>
            <a:r>
              <a:rPr sz="2400" spc="-105" dirty="0">
                <a:latin typeface="Calibri"/>
                <a:cs typeface="Calibri"/>
              </a:rPr>
              <a:t>y,</a:t>
            </a:r>
            <a:r>
              <a:rPr sz="2400" spc="-100" dirty="0">
                <a:latin typeface="Calibri"/>
                <a:cs typeface="Calibri"/>
              </a:rPr>
              <a:t> </a:t>
            </a:r>
            <a:r>
              <a:rPr sz="2400" spc="-180" dirty="0">
                <a:latin typeface="Calibri"/>
                <a:cs typeface="Calibri"/>
              </a:rPr>
              <a:t>w,</a:t>
            </a:r>
            <a:r>
              <a:rPr sz="2400" spc="-95" dirty="0">
                <a:latin typeface="Calibri"/>
                <a:cs typeface="Calibri"/>
              </a:rPr>
              <a:t> </a:t>
            </a:r>
            <a:r>
              <a:rPr sz="2400" spc="-25" dirty="0">
                <a:latin typeface="Calibri"/>
                <a:cs typeface="Calibri"/>
              </a:rPr>
              <a:t>h)</a:t>
            </a:r>
            <a:endParaRPr sz="2400">
              <a:latin typeface="Calibri"/>
              <a:cs typeface="Calibri"/>
            </a:endParaRPr>
          </a:p>
        </p:txBody>
      </p:sp>
      <p:pic>
        <p:nvPicPr>
          <p:cNvPr id="8" name="object 8"/>
          <p:cNvPicPr/>
          <p:nvPr/>
        </p:nvPicPr>
        <p:blipFill>
          <a:blip r:embed="rId4" cstate="print"/>
          <a:stretch>
            <a:fillRect/>
          </a:stretch>
        </p:blipFill>
        <p:spPr>
          <a:xfrm>
            <a:off x="1046480" y="2946400"/>
            <a:ext cx="2011680" cy="1513839"/>
          </a:xfrm>
          <a:prstGeom prst="rect">
            <a:avLst/>
          </a:prstGeom>
        </p:spPr>
      </p:pic>
      <p:pic>
        <p:nvPicPr>
          <p:cNvPr id="9" name="object 9"/>
          <p:cNvPicPr/>
          <p:nvPr/>
        </p:nvPicPr>
        <p:blipFill>
          <a:blip r:embed="rId3" cstate="print"/>
          <a:stretch>
            <a:fillRect/>
          </a:stretch>
        </p:blipFill>
        <p:spPr>
          <a:xfrm>
            <a:off x="3383279" y="4714240"/>
            <a:ext cx="3820160" cy="1239520"/>
          </a:xfrm>
          <a:prstGeom prst="rect">
            <a:avLst/>
          </a:prstGeom>
        </p:spPr>
      </p:pic>
      <p:sp>
        <p:nvSpPr>
          <p:cNvPr id="10" name="object 10"/>
          <p:cNvSpPr txBox="1"/>
          <p:nvPr/>
        </p:nvSpPr>
        <p:spPr>
          <a:xfrm>
            <a:off x="7638415" y="4720018"/>
            <a:ext cx="2032000" cy="1114425"/>
          </a:xfrm>
          <a:prstGeom prst="rect">
            <a:avLst/>
          </a:prstGeom>
        </p:spPr>
        <p:txBody>
          <a:bodyPr vert="horz" wrap="square" lIns="0" tIns="12700" rIns="0" bIns="0" rtlCol="0">
            <a:spAutoFit/>
          </a:bodyPr>
          <a:lstStyle/>
          <a:p>
            <a:pPr marL="12700">
              <a:lnSpc>
                <a:spcPts val="2840"/>
              </a:lnSpc>
              <a:spcBef>
                <a:spcPts val="100"/>
              </a:spcBef>
            </a:pPr>
            <a:r>
              <a:rPr sz="2400" dirty="0">
                <a:latin typeface="Calibri"/>
                <a:cs typeface="Calibri"/>
              </a:rPr>
              <a:t>DUCK:</a:t>
            </a:r>
            <a:r>
              <a:rPr sz="2400" spc="-95" dirty="0">
                <a:latin typeface="Calibri"/>
                <a:cs typeface="Calibri"/>
              </a:rPr>
              <a:t> </a:t>
            </a:r>
            <a:r>
              <a:rPr sz="2400" dirty="0">
                <a:latin typeface="Calibri"/>
                <a:cs typeface="Calibri"/>
              </a:rPr>
              <a:t>(x,</a:t>
            </a:r>
            <a:r>
              <a:rPr sz="2400" spc="-35" dirty="0">
                <a:latin typeface="Calibri"/>
                <a:cs typeface="Calibri"/>
              </a:rPr>
              <a:t> </a:t>
            </a:r>
            <a:r>
              <a:rPr sz="2400" spc="-110" dirty="0">
                <a:latin typeface="Calibri"/>
                <a:cs typeface="Calibri"/>
              </a:rPr>
              <a:t>y,</a:t>
            </a:r>
            <a:r>
              <a:rPr sz="2400" spc="-185" dirty="0">
                <a:latin typeface="Calibri"/>
                <a:cs typeface="Calibri"/>
              </a:rPr>
              <a:t> </a:t>
            </a:r>
            <a:r>
              <a:rPr sz="2400" spc="-180" dirty="0">
                <a:latin typeface="Calibri"/>
                <a:cs typeface="Calibri"/>
              </a:rPr>
              <a:t>w,</a:t>
            </a:r>
            <a:r>
              <a:rPr sz="2400" spc="-100" dirty="0">
                <a:latin typeface="Calibri"/>
                <a:cs typeface="Calibri"/>
              </a:rPr>
              <a:t> </a:t>
            </a:r>
            <a:r>
              <a:rPr sz="2400" spc="-25" dirty="0">
                <a:latin typeface="Calibri"/>
                <a:cs typeface="Calibri"/>
              </a:rPr>
              <a:t>h)</a:t>
            </a:r>
            <a:endParaRPr sz="2400">
              <a:latin typeface="Calibri"/>
              <a:cs typeface="Calibri"/>
            </a:endParaRPr>
          </a:p>
          <a:p>
            <a:pPr marL="12700">
              <a:lnSpc>
                <a:spcPts val="2840"/>
              </a:lnSpc>
            </a:pPr>
            <a:r>
              <a:rPr sz="2400" dirty="0">
                <a:latin typeface="Calibri"/>
                <a:cs typeface="Calibri"/>
              </a:rPr>
              <a:t>DUCK:</a:t>
            </a:r>
            <a:r>
              <a:rPr sz="2400" spc="-95" dirty="0">
                <a:latin typeface="Calibri"/>
                <a:cs typeface="Calibri"/>
              </a:rPr>
              <a:t> </a:t>
            </a:r>
            <a:r>
              <a:rPr sz="2400" dirty="0">
                <a:latin typeface="Calibri"/>
                <a:cs typeface="Calibri"/>
              </a:rPr>
              <a:t>(x,</a:t>
            </a:r>
            <a:r>
              <a:rPr sz="2400" spc="-35" dirty="0">
                <a:latin typeface="Calibri"/>
                <a:cs typeface="Calibri"/>
              </a:rPr>
              <a:t> </a:t>
            </a:r>
            <a:r>
              <a:rPr sz="2400" spc="-110" dirty="0">
                <a:latin typeface="Calibri"/>
                <a:cs typeface="Calibri"/>
              </a:rPr>
              <a:t>y,</a:t>
            </a:r>
            <a:r>
              <a:rPr sz="2400" spc="-185" dirty="0">
                <a:latin typeface="Calibri"/>
                <a:cs typeface="Calibri"/>
              </a:rPr>
              <a:t> </a:t>
            </a:r>
            <a:r>
              <a:rPr sz="2400" spc="-180" dirty="0">
                <a:latin typeface="Calibri"/>
                <a:cs typeface="Calibri"/>
              </a:rPr>
              <a:t>w,</a:t>
            </a:r>
            <a:r>
              <a:rPr sz="2400" spc="-100" dirty="0">
                <a:latin typeface="Calibri"/>
                <a:cs typeface="Calibri"/>
              </a:rPr>
              <a:t> </a:t>
            </a:r>
            <a:r>
              <a:rPr sz="2400" spc="-25" dirty="0">
                <a:latin typeface="Calibri"/>
                <a:cs typeface="Calibri"/>
              </a:rPr>
              <a:t>h)</a:t>
            </a:r>
            <a:endParaRPr sz="2400">
              <a:latin typeface="Calibri"/>
              <a:cs typeface="Calibri"/>
            </a:endParaRPr>
          </a:p>
          <a:p>
            <a:pPr marL="12700">
              <a:lnSpc>
                <a:spcPct val="100000"/>
              </a:lnSpc>
              <a:spcBef>
                <a:spcPts val="5"/>
              </a:spcBef>
            </a:pPr>
            <a:r>
              <a:rPr sz="2400" spc="-25" dirty="0">
                <a:latin typeface="Calibri"/>
                <a:cs typeface="Calibri"/>
              </a:rPr>
              <a:t>….</a:t>
            </a:r>
            <a:endParaRPr sz="2400">
              <a:latin typeface="Calibri"/>
              <a:cs typeface="Calibri"/>
            </a:endParaRPr>
          </a:p>
        </p:txBody>
      </p:sp>
      <p:sp>
        <p:nvSpPr>
          <p:cNvPr id="11" name="object 11"/>
          <p:cNvSpPr txBox="1"/>
          <p:nvPr/>
        </p:nvSpPr>
        <p:spPr>
          <a:xfrm>
            <a:off x="10179684" y="1511617"/>
            <a:ext cx="1334770"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Calibri"/>
                <a:cs typeface="Calibri"/>
              </a:rPr>
              <a:t>4</a:t>
            </a:r>
            <a:r>
              <a:rPr sz="2400" spc="-85" dirty="0">
                <a:solidFill>
                  <a:srgbClr val="FF0000"/>
                </a:solidFill>
                <a:latin typeface="Calibri"/>
                <a:cs typeface="Calibri"/>
              </a:rPr>
              <a:t> </a:t>
            </a:r>
            <a:r>
              <a:rPr sz="2400" spc="-10" dirty="0">
                <a:solidFill>
                  <a:srgbClr val="FF0000"/>
                </a:solidFill>
                <a:latin typeface="Calibri"/>
                <a:cs typeface="Calibri"/>
              </a:rPr>
              <a:t>numbers</a:t>
            </a:r>
            <a:endParaRPr sz="2400">
              <a:latin typeface="Calibri"/>
              <a:cs typeface="Calibri"/>
            </a:endParaRPr>
          </a:p>
        </p:txBody>
      </p:sp>
      <p:sp>
        <p:nvSpPr>
          <p:cNvPr id="12" name="object 12"/>
          <p:cNvSpPr txBox="1"/>
          <p:nvPr/>
        </p:nvSpPr>
        <p:spPr>
          <a:xfrm>
            <a:off x="10179684" y="3444176"/>
            <a:ext cx="1485900" cy="39179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FF0000"/>
                </a:solidFill>
                <a:latin typeface="Calibri"/>
                <a:cs typeface="Calibri"/>
              </a:rPr>
              <a:t>12</a:t>
            </a:r>
            <a:r>
              <a:rPr sz="2400" spc="-100" dirty="0">
                <a:solidFill>
                  <a:srgbClr val="FF0000"/>
                </a:solidFill>
                <a:latin typeface="Calibri"/>
                <a:cs typeface="Calibri"/>
              </a:rPr>
              <a:t> </a:t>
            </a:r>
            <a:r>
              <a:rPr sz="2400" spc="-10" dirty="0">
                <a:solidFill>
                  <a:srgbClr val="FF0000"/>
                </a:solidFill>
                <a:latin typeface="Calibri"/>
                <a:cs typeface="Calibri"/>
              </a:rPr>
              <a:t>numbers</a:t>
            </a:r>
            <a:endParaRPr sz="2400">
              <a:latin typeface="Calibri"/>
              <a:cs typeface="Calibri"/>
            </a:endParaRPr>
          </a:p>
        </p:txBody>
      </p:sp>
      <p:sp>
        <p:nvSpPr>
          <p:cNvPr id="13" name="object 13"/>
          <p:cNvSpPr txBox="1"/>
          <p:nvPr/>
        </p:nvSpPr>
        <p:spPr>
          <a:xfrm>
            <a:off x="10250169" y="4774882"/>
            <a:ext cx="1213485" cy="768350"/>
          </a:xfrm>
          <a:prstGeom prst="rect">
            <a:avLst/>
          </a:prstGeom>
        </p:spPr>
        <p:txBody>
          <a:bodyPr vert="horz" wrap="square" lIns="0" tIns="12700" rIns="0" bIns="0" rtlCol="0">
            <a:spAutoFit/>
          </a:bodyPr>
          <a:lstStyle/>
          <a:p>
            <a:pPr marL="12700">
              <a:lnSpc>
                <a:spcPct val="100000"/>
              </a:lnSpc>
              <a:spcBef>
                <a:spcPts val="100"/>
              </a:spcBef>
            </a:pPr>
            <a:r>
              <a:rPr sz="2400" spc="-20" dirty="0">
                <a:solidFill>
                  <a:srgbClr val="FF0000"/>
                </a:solidFill>
                <a:latin typeface="Calibri"/>
                <a:cs typeface="Calibri"/>
              </a:rPr>
              <a:t>Many</a:t>
            </a:r>
            <a:endParaRPr sz="2400">
              <a:latin typeface="Calibri"/>
              <a:cs typeface="Calibri"/>
            </a:endParaRPr>
          </a:p>
          <a:p>
            <a:pPr marL="12700">
              <a:lnSpc>
                <a:spcPct val="100000"/>
              </a:lnSpc>
              <a:spcBef>
                <a:spcPts val="85"/>
              </a:spcBef>
            </a:pPr>
            <a:r>
              <a:rPr sz="2400" spc="-10" dirty="0">
                <a:solidFill>
                  <a:srgbClr val="FF0000"/>
                </a:solidFill>
                <a:latin typeface="Calibri"/>
                <a:cs typeface="Calibri"/>
              </a:rPr>
              <a:t>numbers!</a:t>
            </a:r>
            <a:endParaRPr sz="2400">
              <a:latin typeface="Calibri"/>
              <a:cs typeface="Calibri"/>
            </a:endParaRPr>
          </a:p>
        </p:txBody>
      </p:sp>
      <p:pic>
        <p:nvPicPr>
          <p:cNvPr id="14" name="object 14"/>
          <p:cNvPicPr/>
          <p:nvPr/>
        </p:nvPicPr>
        <p:blipFill>
          <a:blip r:embed="rId5" cstate="print"/>
          <a:stretch>
            <a:fillRect/>
          </a:stretch>
        </p:blipFill>
        <p:spPr>
          <a:xfrm>
            <a:off x="91439" y="4643120"/>
            <a:ext cx="2966720" cy="1452880"/>
          </a:xfrm>
          <a:prstGeom prst="rect">
            <a:avLst/>
          </a:prstGeom>
        </p:spPr>
      </p:pic>
      <p:sp>
        <p:nvSpPr>
          <p:cNvPr id="15" name="object 15"/>
          <p:cNvSpPr txBox="1"/>
          <p:nvPr/>
        </p:nvSpPr>
        <p:spPr>
          <a:xfrm>
            <a:off x="76200" y="6218237"/>
            <a:ext cx="1621790" cy="123825"/>
          </a:xfrm>
          <a:prstGeom prst="rect">
            <a:avLst/>
          </a:prstGeom>
        </p:spPr>
        <p:txBody>
          <a:bodyPr vert="horz" wrap="square" lIns="0" tIns="11430" rIns="0" bIns="0" rtlCol="0">
            <a:spAutoFit/>
          </a:bodyPr>
          <a:lstStyle/>
          <a:p>
            <a:pPr marL="12700">
              <a:lnSpc>
                <a:spcPct val="100000"/>
              </a:lnSpc>
              <a:spcBef>
                <a:spcPts val="90"/>
              </a:spcBef>
            </a:pPr>
            <a:r>
              <a:rPr sz="650" u="sng" spc="-10" dirty="0">
                <a:solidFill>
                  <a:srgbClr val="0462C1"/>
                </a:solidFill>
                <a:uFill>
                  <a:solidFill>
                    <a:srgbClr val="0462C1"/>
                  </a:solidFill>
                </a:uFill>
                <a:latin typeface="Calibri"/>
                <a:cs typeface="Calibri"/>
              </a:rPr>
              <a:t>Duck</a:t>
            </a:r>
            <a:r>
              <a:rPr sz="650" u="sng" spc="50" dirty="0">
                <a:solidFill>
                  <a:srgbClr val="0462C1"/>
                </a:solidFill>
                <a:uFill>
                  <a:solidFill>
                    <a:srgbClr val="0462C1"/>
                  </a:solidFill>
                </a:uFill>
                <a:latin typeface="Calibri"/>
                <a:cs typeface="Calibri"/>
              </a:rPr>
              <a:t> </a:t>
            </a:r>
            <a:r>
              <a:rPr sz="650" u="sng" dirty="0">
                <a:solidFill>
                  <a:srgbClr val="0462C1"/>
                </a:solidFill>
                <a:uFill>
                  <a:solidFill>
                    <a:srgbClr val="0462C1"/>
                  </a:solidFill>
                </a:uFill>
                <a:latin typeface="Calibri"/>
                <a:cs typeface="Calibri"/>
              </a:rPr>
              <a:t>image</a:t>
            </a:r>
            <a:r>
              <a:rPr sz="650" spc="30" dirty="0">
                <a:solidFill>
                  <a:srgbClr val="0462C1"/>
                </a:solidFill>
                <a:latin typeface="Calibri"/>
                <a:cs typeface="Calibri"/>
              </a:rPr>
              <a:t> </a:t>
            </a:r>
            <a:r>
              <a:rPr sz="650" spc="-40" dirty="0">
                <a:latin typeface="Calibri"/>
                <a:cs typeface="Calibri"/>
              </a:rPr>
              <a:t>is</a:t>
            </a:r>
            <a:r>
              <a:rPr sz="650" spc="10" dirty="0">
                <a:latin typeface="Calibri"/>
                <a:cs typeface="Calibri"/>
              </a:rPr>
              <a:t> </a:t>
            </a:r>
            <a:r>
              <a:rPr sz="650" spc="-20" dirty="0">
                <a:latin typeface="Calibri"/>
                <a:cs typeface="Calibri"/>
              </a:rPr>
              <a:t>free</a:t>
            </a:r>
            <a:r>
              <a:rPr sz="650" spc="-70" dirty="0">
                <a:latin typeface="Calibri"/>
                <a:cs typeface="Calibri"/>
              </a:rPr>
              <a:t> </a:t>
            </a:r>
            <a:r>
              <a:rPr sz="650" dirty="0">
                <a:latin typeface="Calibri"/>
                <a:cs typeface="Calibri"/>
              </a:rPr>
              <a:t>to</a:t>
            </a:r>
            <a:r>
              <a:rPr sz="650" spc="-85" dirty="0">
                <a:latin typeface="Calibri"/>
                <a:cs typeface="Calibri"/>
              </a:rPr>
              <a:t> </a:t>
            </a:r>
            <a:r>
              <a:rPr sz="650" spc="-20" dirty="0">
                <a:latin typeface="Calibri"/>
                <a:cs typeface="Calibri"/>
              </a:rPr>
              <a:t>useunder</a:t>
            </a:r>
            <a:r>
              <a:rPr sz="650" spc="30" dirty="0">
                <a:latin typeface="Calibri"/>
                <a:cs typeface="Calibri"/>
              </a:rPr>
              <a:t> </a:t>
            </a:r>
            <a:r>
              <a:rPr sz="650" spc="-40" dirty="0">
                <a:latin typeface="Calibri"/>
                <a:cs typeface="Calibri"/>
              </a:rPr>
              <a:t>the</a:t>
            </a:r>
            <a:r>
              <a:rPr sz="650" spc="-65" dirty="0">
                <a:latin typeface="Calibri"/>
                <a:cs typeface="Calibri"/>
              </a:rPr>
              <a:t> </a:t>
            </a:r>
            <a:r>
              <a:rPr sz="650" u="sng" spc="-30" dirty="0">
                <a:solidFill>
                  <a:srgbClr val="0462C1"/>
                </a:solidFill>
                <a:uFill>
                  <a:solidFill>
                    <a:srgbClr val="0462C1"/>
                  </a:solidFill>
                </a:uFill>
                <a:latin typeface="Calibri"/>
                <a:cs typeface="Calibri"/>
              </a:rPr>
              <a:t>Pixabay</a:t>
            </a:r>
            <a:r>
              <a:rPr sz="650" u="sng" spc="-25" dirty="0">
                <a:solidFill>
                  <a:srgbClr val="0462C1"/>
                </a:solidFill>
                <a:uFill>
                  <a:solidFill>
                    <a:srgbClr val="0462C1"/>
                  </a:solidFill>
                </a:uFill>
                <a:latin typeface="Calibri"/>
                <a:cs typeface="Calibri"/>
              </a:rPr>
              <a:t> </a:t>
            </a:r>
            <a:r>
              <a:rPr sz="650" u="sng" spc="-10" dirty="0">
                <a:solidFill>
                  <a:srgbClr val="0462C1"/>
                </a:solidFill>
                <a:uFill>
                  <a:solidFill>
                    <a:srgbClr val="0462C1"/>
                  </a:solidFill>
                </a:uFill>
                <a:latin typeface="Calibri"/>
                <a:cs typeface="Calibri"/>
              </a:rPr>
              <a:t>license</a:t>
            </a:r>
            <a:endParaRPr sz="650">
              <a:latin typeface="Calibri"/>
              <a:cs typeface="Calibri"/>
            </a:endParaRPr>
          </a:p>
        </p:txBody>
      </p:sp>
      <p:sp>
        <p:nvSpPr>
          <p:cNvPr id="16" name="object 16"/>
          <p:cNvSpPr txBox="1">
            <a:spLocks noGrp="1"/>
          </p:cNvSpPr>
          <p:nvPr>
            <p:ph type="title"/>
          </p:nvPr>
        </p:nvSpPr>
        <p:spPr>
          <a:xfrm>
            <a:off x="8013954" y="246380"/>
            <a:ext cx="3428365" cy="870585"/>
          </a:xfrm>
          <a:prstGeom prst="rect">
            <a:avLst/>
          </a:prstGeom>
        </p:spPr>
        <p:txBody>
          <a:bodyPr vert="horz" wrap="square" lIns="0" tIns="35560" rIns="0" bIns="0" rtlCol="0">
            <a:spAutoFit/>
          </a:bodyPr>
          <a:lstStyle/>
          <a:p>
            <a:pPr marL="12700" marR="5080">
              <a:lnSpc>
                <a:spcPts val="3279"/>
              </a:lnSpc>
              <a:spcBef>
                <a:spcPts val="280"/>
              </a:spcBef>
            </a:pPr>
            <a:r>
              <a:rPr sz="2800" b="0" dirty="0">
                <a:solidFill>
                  <a:srgbClr val="FF0000"/>
                </a:solidFill>
                <a:latin typeface="Calibri"/>
                <a:cs typeface="Calibri"/>
              </a:rPr>
              <a:t>Need</a:t>
            </a:r>
            <a:r>
              <a:rPr sz="2800" b="0" spc="-15" dirty="0">
                <a:solidFill>
                  <a:srgbClr val="FF0000"/>
                </a:solidFill>
                <a:latin typeface="Calibri"/>
                <a:cs typeface="Calibri"/>
              </a:rPr>
              <a:t> </a:t>
            </a:r>
            <a:r>
              <a:rPr sz="2800" b="0" spc="-30" dirty="0">
                <a:solidFill>
                  <a:srgbClr val="FF0000"/>
                </a:solidFill>
                <a:latin typeface="Calibri"/>
                <a:cs typeface="Calibri"/>
              </a:rPr>
              <a:t>different</a:t>
            </a:r>
            <a:r>
              <a:rPr sz="2800" b="0" spc="-204" dirty="0">
                <a:solidFill>
                  <a:srgbClr val="FF0000"/>
                </a:solidFill>
                <a:latin typeface="Calibri"/>
                <a:cs typeface="Calibri"/>
              </a:rPr>
              <a:t> </a:t>
            </a:r>
            <a:r>
              <a:rPr sz="2800" b="0" spc="-35" dirty="0">
                <a:solidFill>
                  <a:srgbClr val="FF0000"/>
                </a:solidFill>
                <a:latin typeface="Calibri"/>
                <a:cs typeface="Calibri"/>
              </a:rPr>
              <a:t>numbers </a:t>
            </a:r>
            <a:r>
              <a:rPr sz="2800" b="0" dirty="0">
                <a:solidFill>
                  <a:srgbClr val="FF0000"/>
                </a:solidFill>
                <a:latin typeface="Calibri"/>
                <a:cs typeface="Calibri"/>
              </a:rPr>
              <a:t>of</a:t>
            </a:r>
            <a:r>
              <a:rPr sz="2800" b="0" spc="-45" dirty="0">
                <a:solidFill>
                  <a:srgbClr val="FF0000"/>
                </a:solidFill>
                <a:latin typeface="Calibri"/>
                <a:cs typeface="Calibri"/>
              </a:rPr>
              <a:t> </a:t>
            </a:r>
            <a:r>
              <a:rPr sz="2800" b="0" dirty="0">
                <a:solidFill>
                  <a:srgbClr val="FF0000"/>
                </a:solidFill>
                <a:latin typeface="Calibri"/>
                <a:cs typeface="Calibri"/>
              </a:rPr>
              <a:t>outputs</a:t>
            </a:r>
            <a:r>
              <a:rPr sz="2800" b="0" spc="-45" dirty="0">
                <a:solidFill>
                  <a:srgbClr val="FF0000"/>
                </a:solidFill>
                <a:latin typeface="Calibri"/>
                <a:cs typeface="Calibri"/>
              </a:rPr>
              <a:t> </a:t>
            </a:r>
            <a:r>
              <a:rPr sz="2800" b="0" dirty="0">
                <a:solidFill>
                  <a:srgbClr val="FF0000"/>
                </a:solidFill>
                <a:latin typeface="Calibri"/>
                <a:cs typeface="Calibri"/>
              </a:rPr>
              <a:t>per</a:t>
            </a:r>
            <a:r>
              <a:rPr sz="2800" b="0" spc="-10" dirty="0">
                <a:solidFill>
                  <a:srgbClr val="FF0000"/>
                </a:solidFill>
                <a:latin typeface="Calibri"/>
                <a:cs typeface="Calibri"/>
              </a:rPr>
              <a:t> </a:t>
            </a:r>
            <a:r>
              <a:rPr sz="2800" b="0" spc="-20" dirty="0">
                <a:solidFill>
                  <a:srgbClr val="FF0000"/>
                </a:solidFill>
                <a:latin typeface="Calibri"/>
                <a:cs typeface="Calibri"/>
              </a:rPr>
              <a:t>image</a:t>
            </a:r>
            <a:endParaRPr sz="28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4544"/>
            <a:ext cx="7578725" cy="1305560"/>
          </a:xfrm>
          <a:prstGeom prst="rect">
            <a:avLst/>
          </a:prstGeom>
        </p:spPr>
        <p:txBody>
          <a:bodyPr vert="horz" wrap="square" lIns="0" tIns="0" rIns="0" bIns="0" rtlCol="0">
            <a:spAutoFit/>
          </a:bodyPr>
          <a:lstStyle/>
          <a:p>
            <a:pPr marL="12700" marR="5080">
              <a:lnSpc>
                <a:spcPct val="102000"/>
              </a:lnSpc>
            </a:pPr>
            <a:r>
              <a:rPr dirty="0"/>
              <a:t>Detecting</a:t>
            </a:r>
            <a:r>
              <a:rPr spc="-50" dirty="0"/>
              <a:t> </a:t>
            </a:r>
            <a:r>
              <a:rPr dirty="0"/>
              <a:t>Multiple</a:t>
            </a:r>
            <a:r>
              <a:rPr spc="-125" dirty="0"/>
              <a:t> </a:t>
            </a:r>
            <a:r>
              <a:rPr dirty="0"/>
              <a:t>Objects:</a:t>
            </a:r>
            <a:r>
              <a:rPr spc="-145" dirty="0"/>
              <a:t> </a:t>
            </a:r>
            <a:r>
              <a:rPr sz="3900" spc="-10" dirty="0"/>
              <a:t>Sliding </a:t>
            </a:r>
            <a:r>
              <a:rPr sz="3900" spc="45" dirty="0"/>
              <a:t>Window</a:t>
            </a:r>
            <a:endParaRPr sz="3900"/>
          </a:p>
        </p:txBody>
      </p:sp>
      <p:grpSp>
        <p:nvGrpSpPr>
          <p:cNvPr id="3" name="object 3"/>
          <p:cNvGrpSpPr/>
          <p:nvPr/>
        </p:nvGrpSpPr>
        <p:grpSpPr>
          <a:xfrm>
            <a:off x="265429" y="2722879"/>
            <a:ext cx="3564890" cy="2670810"/>
            <a:chOff x="265429" y="2722879"/>
            <a:chExt cx="3564890" cy="2670810"/>
          </a:xfrm>
        </p:grpSpPr>
        <p:pic>
          <p:nvPicPr>
            <p:cNvPr id="4" name="object 4"/>
            <p:cNvPicPr/>
            <p:nvPr/>
          </p:nvPicPr>
          <p:blipFill>
            <a:blip r:embed="rId2" cstate="print"/>
            <a:stretch>
              <a:fillRect/>
            </a:stretch>
          </p:blipFill>
          <p:spPr>
            <a:xfrm>
              <a:off x="284479" y="2722879"/>
              <a:ext cx="3545840" cy="2651760"/>
            </a:xfrm>
            <a:prstGeom prst="rect">
              <a:avLst/>
            </a:prstGeom>
          </p:spPr>
        </p:pic>
        <p:sp>
          <p:nvSpPr>
            <p:cNvPr id="5" name="object 5"/>
            <p:cNvSpPr/>
            <p:nvPr/>
          </p:nvSpPr>
          <p:spPr>
            <a:xfrm>
              <a:off x="284479" y="3637279"/>
              <a:ext cx="1168400" cy="1737360"/>
            </a:xfrm>
            <a:custGeom>
              <a:avLst/>
              <a:gdLst/>
              <a:ahLst/>
              <a:cxnLst/>
              <a:rect l="l" t="t" r="r" b="b"/>
              <a:pathLst>
                <a:path w="1168400" h="1737360">
                  <a:moveTo>
                    <a:pt x="0" y="1737360"/>
                  </a:moveTo>
                  <a:lnTo>
                    <a:pt x="1168336" y="1737360"/>
                  </a:lnTo>
                  <a:lnTo>
                    <a:pt x="1168336" y="0"/>
                  </a:lnTo>
                  <a:lnTo>
                    <a:pt x="0" y="0"/>
                  </a:lnTo>
                  <a:lnTo>
                    <a:pt x="0" y="1737360"/>
                  </a:lnTo>
                  <a:close/>
                </a:path>
              </a:pathLst>
            </a:custGeom>
            <a:ln w="38100">
              <a:solidFill>
                <a:srgbClr val="0000FF"/>
              </a:solidFill>
            </a:ln>
          </p:spPr>
          <p:txBody>
            <a:bodyPr wrap="square" lIns="0" tIns="0" rIns="0" bIns="0" rtlCol="0"/>
            <a:lstStyle/>
            <a:p>
              <a:endParaRPr/>
            </a:p>
          </p:txBody>
        </p:sp>
      </p:grpSp>
      <p:pic>
        <p:nvPicPr>
          <p:cNvPr id="6" name="object 6"/>
          <p:cNvPicPr/>
          <p:nvPr/>
        </p:nvPicPr>
        <p:blipFill>
          <a:blip r:embed="rId3" cstate="print"/>
          <a:stretch>
            <a:fillRect/>
          </a:stretch>
        </p:blipFill>
        <p:spPr>
          <a:xfrm>
            <a:off x="4348479" y="3423920"/>
            <a:ext cx="4378960" cy="1422399"/>
          </a:xfrm>
          <a:prstGeom prst="rect">
            <a:avLst/>
          </a:prstGeom>
        </p:spPr>
      </p:pic>
      <p:sp>
        <p:nvSpPr>
          <p:cNvPr id="7" name="object 7"/>
          <p:cNvSpPr txBox="1"/>
          <p:nvPr/>
        </p:nvSpPr>
        <p:spPr>
          <a:xfrm>
            <a:off x="4294504" y="1724088"/>
            <a:ext cx="7110730" cy="2914650"/>
          </a:xfrm>
          <a:prstGeom prst="rect">
            <a:avLst/>
          </a:prstGeom>
        </p:spPr>
        <p:txBody>
          <a:bodyPr vert="horz" wrap="square" lIns="0" tIns="13335" rIns="0" bIns="0" rtlCol="0">
            <a:spAutoFit/>
          </a:bodyPr>
          <a:lstStyle/>
          <a:p>
            <a:pPr marL="12700" marR="2713355">
              <a:lnSpc>
                <a:spcPct val="100800"/>
              </a:lnSpc>
              <a:spcBef>
                <a:spcPts val="105"/>
              </a:spcBef>
            </a:pPr>
            <a:r>
              <a:rPr sz="2450" dirty="0">
                <a:latin typeface="Calibri"/>
                <a:cs typeface="Calibri"/>
              </a:rPr>
              <a:t>Apply</a:t>
            </a:r>
            <a:r>
              <a:rPr sz="2450" spc="90" dirty="0">
                <a:latin typeface="Calibri"/>
                <a:cs typeface="Calibri"/>
              </a:rPr>
              <a:t> </a:t>
            </a:r>
            <a:r>
              <a:rPr sz="2450" dirty="0">
                <a:latin typeface="Calibri"/>
                <a:cs typeface="Calibri"/>
              </a:rPr>
              <a:t>a</a:t>
            </a:r>
            <a:r>
              <a:rPr sz="2450" spc="25" dirty="0">
                <a:latin typeface="Calibri"/>
                <a:cs typeface="Calibri"/>
              </a:rPr>
              <a:t> </a:t>
            </a:r>
            <a:r>
              <a:rPr sz="2450" dirty="0">
                <a:latin typeface="Calibri"/>
                <a:cs typeface="Calibri"/>
              </a:rPr>
              <a:t>CNN</a:t>
            </a:r>
            <a:r>
              <a:rPr sz="2450" spc="15" dirty="0">
                <a:latin typeface="Calibri"/>
                <a:cs typeface="Calibri"/>
              </a:rPr>
              <a:t> </a:t>
            </a:r>
            <a:r>
              <a:rPr sz="2450" dirty="0">
                <a:latin typeface="Calibri"/>
                <a:cs typeface="Calibri"/>
              </a:rPr>
              <a:t>to</a:t>
            </a:r>
            <a:r>
              <a:rPr sz="2450" spc="-15" dirty="0">
                <a:latin typeface="Calibri"/>
                <a:cs typeface="Calibri"/>
              </a:rPr>
              <a:t> </a:t>
            </a:r>
            <a:r>
              <a:rPr sz="2450" dirty="0">
                <a:latin typeface="Calibri"/>
                <a:cs typeface="Calibri"/>
              </a:rPr>
              <a:t>many</a:t>
            </a:r>
            <a:r>
              <a:rPr sz="2450" spc="-70" dirty="0">
                <a:latin typeface="Calibri"/>
                <a:cs typeface="Calibri"/>
              </a:rPr>
              <a:t> </a:t>
            </a:r>
            <a:r>
              <a:rPr sz="2450" spc="-10" dirty="0">
                <a:latin typeface="Calibri"/>
                <a:cs typeface="Calibri"/>
              </a:rPr>
              <a:t>different </a:t>
            </a:r>
            <a:r>
              <a:rPr sz="2450" dirty="0">
                <a:latin typeface="Calibri"/>
                <a:cs typeface="Calibri"/>
              </a:rPr>
              <a:t>crops</a:t>
            </a:r>
            <a:r>
              <a:rPr sz="2450" spc="-10" dirty="0">
                <a:latin typeface="Calibri"/>
                <a:cs typeface="Calibri"/>
              </a:rPr>
              <a:t> </a:t>
            </a:r>
            <a:r>
              <a:rPr sz="2450" dirty="0">
                <a:latin typeface="Calibri"/>
                <a:cs typeface="Calibri"/>
              </a:rPr>
              <a:t>of</a:t>
            </a:r>
            <a:r>
              <a:rPr sz="2450" spc="55" dirty="0">
                <a:latin typeface="Calibri"/>
                <a:cs typeface="Calibri"/>
              </a:rPr>
              <a:t> </a:t>
            </a:r>
            <a:r>
              <a:rPr sz="2450" dirty="0">
                <a:latin typeface="Calibri"/>
                <a:cs typeface="Calibri"/>
              </a:rPr>
              <a:t>the</a:t>
            </a:r>
            <a:r>
              <a:rPr sz="2450" spc="45" dirty="0">
                <a:latin typeface="Calibri"/>
                <a:cs typeface="Calibri"/>
              </a:rPr>
              <a:t> </a:t>
            </a:r>
            <a:r>
              <a:rPr sz="2450" dirty="0">
                <a:latin typeface="Calibri"/>
                <a:cs typeface="Calibri"/>
              </a:rPr>
              <a:t>image,</a:t>
            </a:r>
            <a:r>
              <a:rPr sz="2450" spc="25" dirty="0">
                <a:latin typeface="Calibri"/>
                <a:cs typeface="Calibri"/>
              </a:rPr>
              <a:t> </a:t>
            </a:r>
            <a:r>
              <a:rPr sz="2450" dirty="0">
                <a:latin typeface="Calibri"/>
                <a:cs typeface="Calibri"/>
              </a:rPr>
              <a:t>CNN</a:t>
            </a:r>
            <a:r>
              <a:rPr sz="2450" spc="-75" dirty="0">
                <a:latin typeface="Calibri"/>
                <a:cs typeface="Calibri"/>
              </a:rPr>
              <a:t> </a:t>
            </a:r>
            <a:r>
              <a:rPr sz="2450" spc="-10" dirty="0">
                <a:latin typeface="Calibri"/>
                <a:cs typeface="Calibri"/>
              </a:rPr>
              <a:t>classifies </a:t>
            </a:r>
            <a:r>
              <a:rPr sz="2450" dirty="0">
                <a:latin typeface="Calibri"/>
                <a:cs typeface="Calibri"/>
              </a:rPr>
              <a:t>each</a:t>
            </a:r>
            <a:r>
              <a:rPr sz="2450" spc="45" dirty="0">
                <a:latin typeface="Calibri"/>
                <a:cs typeface="Calibri"/>
              </a:rPr>
              <a:t> </a:t>
            </a:r>
            <a:r>
              <a:rPr sz="2450" dirty="0">
                <a:latin typeface="Calibri"/>
                <a:cs typeface="Calibri"/>
              </a:rPr>
              <a:t>crop</a:t>
            </a:r>
            <a:r>
              <a:rPr sz="2450" spc="-40" dirty="0">
                <a:latin typeface="Calibri"/>
                <a:cs typeface="Calibri"/>
              </a:rPr>
              <a:t> </a:t>
            </a:r>
            <a:r>
              <a:rPr sz="2450" dirty="0">
                <a:latin typeface="Calibri"/>
                <a:cs typeface="Calibri"/>
              </a:rPr>
              <a:t>as</a:t>
            </a:r>
            <a:r>
              <a:rPr sz="2450" spc="-30" dirty="0">
                <a:latin typeface="Calibri"/>
                <a:cs typeface="Calibri"/>
              </a:rPr>
              <a:t> </a:t>
            </a:r>
            <a:r>
              <a:rPr sz="2450" dirty="0">
                <a:latin typeface="Calibri"/>
                <a:cs typeface="Calibri"/>
              </a:rPr>
              <a:t>object</a:t>
            </a:r>
            <a:r>
              <a:rPr sz="2450" spc="110" dirty="0">
                <a:latin typeface="Calibri"/>
                <a:cs typeface="Calibri"/>
              </a:rPr>
              <a:t> </a:t>
            </a:r>
            <a:r>
              <a:rPr sz="2450" dirty="0">
                <a:latin typeface="Calibri"/>
                <a:cs typeface="Calibri"/>
              </a:rPr>
              <a:t>or</a:t>
            </a:r>
            <a:r>
              <a:rPr sz="2450" spc="-10" dirty="0">
                <a:latin typeface="Calibri"/>
                <a:cs typeface="Calibri"/>
              </a:rPr>
              <a:t> background</a:t>
            </a:r>
            <a:endParaRPr sz="2450">
              <a:latin typeface="Calibri"/>
              <a:cs typeface="Calibri"/>
            </a:endParaRPr>
          </a:p>
          <a:p>
            <a:pPr>
              <a:lnSpc>
                <a:spcPct val="100000"/>
              </a:lnSpc>
            </a:pPr>
            <a:endParaRPr sz="2500">
              <a:latin typeface="Calibri"/>
              <a:cs typeface="Calibri"/>
            </a:endParaRPr>
          </a:p>
          <a:p>
            <a:pPr marL="4994910">
              <a:lnSpc>
                <a:spcPct val="100000"/>
              </a:lnSpc>
              <a:spcBef>
                <a:spcPts val="2075"/>
              </a:spcBef>
            </a:pPr>
            <a:r>
              <a:rPr sz="2400" spc="-20" dirty="0">
                <a:latin typeface="Calibri"/>
                <a:cs typeface="Calibri"/>
              </a:rPr>
              <a:t>Dog?</a:t>
            </a:r>
            <a:r>
              <a:rPr sz="2400" spc="-95" dirty="0">
                <a:latin typeface="Calibri"/>
                <a:cs typeface="Calibri"/>
              </a:rPr>
              <a:t> </a:t>
            </a:r>
            <a:r>
              <a:rPr sz="2400" spc="-25" dirty="0">
                <a:solidFill>
                  <a:srgbClr val="C00000"/>
                </a:solidFill>
                <a:latin typeface="Calibri"/>
                <a:cs typeface="Calibri"/>
              </a:rPr>
              <a:t>NO</a:t>
            </a:r>
            <a:endParaRPr sz="2400">
              <a:latin typeface="Calibri"/>
              <a:cs typeface="Calibri"/>
            </a:endParaRPr>
          </a:p>
          <a:p>
            <a:pPr marL="4994910">
              <a:lnSpc>
                <a:spcPct val="100000"/>
              </a:lnSpc>
              <a:spcBef>
                <a:spcPts val="80"/>
              </a:spcBef>
            </a:pPr>
            <a:r>
              <a:rPr sz="2400" dirty="0">
                <a:latin typeface="Calibri"/>
                <a:cs typeface="Calibri"/>
              </a:rPr>
              <a:t>Cat?</a:t>
            </a:r>
            <a:r>
              <a:rPr sz="2400" spc="-100" dirty="0">
                <a:latin typeface="Calibri"/>
                <a:cs typeface="Calibri"/>
              </a:rPr>
              <a:t> </a:t>
            </a:r>
            <a:r>
              <a:rPr sz="2400" spc="-25" dirty="0">
                <a:solidFill>
                  <a:srgbClr val="C00000"/>
                </a:solidFill>
                <a:latin typeface="Calibri"/>
                <a:cs typeface="Calibri"/>
              </a:rPr>
              <a:t>NO</a:t>
            </a:r>
            <a:endParaRPr sz="2400">
              <a:latin typeface="Calibri"/>
              <a:cs typeface="Calibri"/>
            </a:endParaRPr>
          </a:p>
          <a:p>
            <a:pPr marL="4994910">
              <a:lnSpc>
                <a:spcPct val="100000"/>
              </a:lnSpc>
              <a:spcBef>
                <a:spcPts val="5"/>
              </a:spcBef>
            </a:pPr>
            <a:r>
              <a:rPr sz="2400" spc="-10" dirty="0">
                <a:latin typeface="Calibri"/>
                <a:cs typeface="Calibri"/>
              </a:rPr>
              <a:t>Background?</a:t>
            </a:r>
            <a:r>
              <a:rPr sz="2400" spc="-114" dirty="0">
                <a:latin typeface="Calibri"/>
                <a:cs typeface="Calibri"/>
              </a:rPr>
              <a:t> </a:t>
            </a:r>
            <a:r>
              <a:rPr sz="2400" spc="-25" dirty="0">
                <a:solidFill>
                  <a:srgbClr val="6FAC46"/>
                </a:solidFill>
                <a:latin typeface="Calibri"/>
                <a:cs typeface="Calibri"/>
              </a:rPr>
              <a:t>YES</a:t>
            </a:r>
            <a:endParaRPr sz="240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4544"/>
            <a:ext cx="7578725" cy="1305560"/>
          </a:xfrm>
          <a:prstGeom prst="rect">
            <a:avLst/>
          </a:prstGeom>
        </p:spPr>
        <p:txBody>
          <a:bodyPr vert="horz" wrap="square" lIns="0" tIns="0" rIns="0" bIns="0" rtlCol="0">
            <a:spAutoFit/>
          </a:bodyPr>
          <a:lstStyle/>
          <a:p>
            <a:pPr marL="12700" marR="5080">
              <a:lnSpc>
                <a:spcPct val="102000"/>
              </a:lnSpc>
            </a:pPr>
            <a:r>
              <a:rPr dirty="0"/>
              <a:t>Detecting</a:t>
            </a:r>
            <a:r>
              <a:rPr spc="-50" dirty="0"/>
              <a:t> </a:t>
            </a:r>
            <a:r>
              <a:rPr dirty="0"/>
              <a:t>Multiple</a:t>
            </a:r>
            <a:r>
              <a:rPr spc="-125" dirty="0"/>
              <a:t> </a:t>
            </a:r>
            <a:r>
              <a:rPr dirty="0"/>
              <a:t>Objects:</a:t>
            </a:r>
            <a:r>
              <a:rPr spc="-145" dirty="0"/>
              <a:t> </a:t>
            </a:r>
            <a:r>
              <a:rPr sz="3900" spc="-10" dirty="0"/>
              <a:t>Sliding </a:t>
            </a:r>
            <a:r>
              <a:rPr sz="3900" spc="45" dirty="0"/>
              <a:t>Window</a:t>
            </a:r>
            <a:endParaRPr sz="3900"/>
          </a:p>
        </p:txBody>
      </p:sp>
      <p:grpSp>
        <p:nvGrpSpPr>
          <p:cNvPr id="3" name="object 3"/>
          <p:cNvGrpSpPr/>
          <p:nvPr/>
        </p:nvGrpSpPr>
        <p:grpSpPr>
          <a:xfrm>
            <a:off x="284479" y="2722879"/>
            <a:ext cx="3545840" cy="2670810"/>
            <a:chOff x="284479" y="2722879"/>
            <a:chExt cx="3545840" cy="2670810"/>
          </a:xfrm>
        </p:grpSpPr>
        <p:pic>
          <p:nvPicPr>
            <p:cNvPr id="4" name="object 4"/>
            <p:cNvPicPr/>
            <p:nvPr/>
          </p:nvPicPr>
          <p:blipFill>
            <a:blip r:embed="rId2" cstate="print"/>
            <a:stretch>
              <a:fillRect/>
            </a:stretch>
          </p:blipFill>
          <p:spPr>
            <a:xfrm>
              <a:off x="284479" y="2722879"/>
              <a:ext cx="3545840" cy="2651760"/>
            </a:xfrm>
            <a:prstGeom prst="rect">
              <a:avLst/>
            </a:prstGeom>
          </p:spPr>
        </p:pic>
        <p:sp>
          <p:nvSpPr>
            <p:cNvPr id="5" name="object 5"/>
            <p:cNvSpPr/>
            <p:nvPr/>
          </p:nvSpPr>
          <p:spPr>
            <a:xfrm>
              <a:off x="1076960" y="3637279"/>
              <a:ext cx="1168400" cy="1737360"/>
            </a:xfrm>
            <a:custGeom>
              <a:avLst/>
              <a:gdLst/>
              <a:ahLst/>
              <a:cxnLst/>
              <a:rect l="l" t="t" r="r" b="b"/>
              <a:pathLst>
                <a:path w="1168400" h="1737360">
                  <a:moveTo>
                    <a:pt x="0" y="1737360"/>
                  </a:moveTo>
                  <a:lnTo>
                    <a:pt x="1168336" y="1737360"/>
                  </a:lnTo>
                  <a:lnTo>
                    <a:pt x="1168336" y="0"/>
                  </a:lnTo>
                  <a:lnTo>
                    <a:pt x="0" y="0"/>
                  </a:lnTo>
                  <a:lnTo>
                    <a:pt x="0" y="1737360"/>
                  </a:lnTo>
                  <a:close/>
                </a:path>
              </a:pathLst>
            </a:custGeom>
            <a:ln w="38100">
              <a:solidFill>
                <a:srgbClr val="0000FF"/>
              </a:solidFill>
            </a:ln>
          </p:spPr>
          <p:txBody>
            <a:bodyPr wrap="square" lIns="0" tIns="0" rIns="0" bIns="0" rtlCol="0"/>
            <a:lstStyle/>
            <a:p>
              <a:endParaRPr/>
            </a:p>
          </p:txBody>
        </p:sp>
      </p:grpSp>
      <p:pic>
        <p:nvPicPr>
          <p:cNvPr id="6" name="object 6"/>
          <p:cNvPicPr/>
          <p:nvPr/>
        </p:nvPicPr>
        <p:blipFill>
          <a:blip r:embed="rId3" cstate="print"/>
          <a:stretch>
            <a:fillRect/>
          </a:stretch>
        </p:blipFill>
        <p:spPr>
          <a:xfrm>
            <a:off x="4348479" y="3423920"/>
            <a:ext cx="4378960" cy="1422399"/>
          </a:xfrm>
          <a:prstGeom prst="rect">
            <a:avLst/>
          </a:prstGeom>
        </p:spPr>
      </p:pic>
      <p:sp>
        <p:nvSpPr>
          <p:cNvPr id="7" name="object 7"/>
          <p:cNvSpPr txBox="1"/>
          <p:nvPr/>
        </p:nvSpPr>
        <p:spPr>
          <a:xfrm>
            <a:off x="4080255" y="1799589"/>
            <a:ext cx="6854825" cy="3983990"/>
          </a:xfrm>
          <a:prstGeom prst="rect">
            <a:avLst/>
          </a:prstGeom>
        </p:spPr>
        <p:txBody>
          <a:bodyPr vert="horz" wrap="square" lIns="0" tIns="15875" rIns="0" bIns="0" rtlCol="0">
            <a:spAutoFit/>
          </a:bodyPr>
          <a:lstStyle/>
          <a:p>
            <a:pPr marL="246379" marR="2229485" indent="-233679">
              <a:lnSpc>
                <a:spcPct val="99400"/>
              </a:lnSpc>
              <a:spcBef>
                <a:spcPts val="125"/>
              </a:spcBef>
              <a:buFont typeface="Arial"/>
              <a:buChar char="•"/>
              <a:tabLst>
                <a:tab pos="246379" algn="l"/>
                <a:tab pos="1669414" algn="l"/>
              </a:tabLst>
            </a:pPr>
            <a:r>
              <a:rPr sz="2800" dirty="0">
                <a:latin typeface="Calibri"/>
                <a:cs typeface="Calibri"/>
              </a:rPr>
              <a:t>Apply</a:t>
            </a:r>
            <a:r>
              <a:rPr sz="2800" spc="65" dirty="0">
                <a:latin typeface="Calibri"/>
                <a:cs typeface="Calibri"/>
              </a:rPr>
              <a:t> </a:t>
            </a:r>
            <a:r>
              <a:rPr sz="2800" dirty="0">
                <a:latin typeface="Calibri"/>
                <a:cs typeface="Calibri"/>
              </a:rPr>
              <a:t>a</a:t>
            </a:r>
            <a:r>
              <a:rPr sz="2800" spc="-80" dirty="0">
                <a:latin typeface="Calibri"/>
                <a:cs typeface="Calibri"/>
              </a:rPr>
              <a:t> </a:t>
            </a:r>
            <a:r>
              <a:rPr sz="2800" dirty="0">
                <a:latin typeface="Calibri"/>
                <a:cs typeface="Calibri"/>
              </a:rPr>
              <a:t>CNN</a:t>
            </a:r>
            <a:r>
              <a:rPr sz="2800" spc="-60" dirty="0">
                <a:latin typeface="Calibri"/>
                <a:cs typeface="Calibri"/>
              </a:rPr>
              <a:t> </a:t>
            </a:r>
            <a:r>
              <a:rPr sz="2800" dirty="0">
                <a:latin typeface="Calibri"/>
                <a:cs typeface="Calibri"/>
              </a:rPr>
              <a:t>to</a:t>
            </a:r>
            <a:r>
              <a:rPr sz="2800" spc="-125" dirty="0">
                <a:latin typeface="Calibri"/>
                <a:cs typeface="Calibri"/>
              </a:rPr>
              <a:t> </a:t>
            </a:r>
            <a:r>
              <a:rPr sz="2800" spc="-10" dirty="0">
                <a:latin typeface="Calibri"/>
                <a:cs typeface="Calibri"/>
              </a:rPr>
              <a:t>many</a:t>
            </a:r>
            <a:r>
              <a:rPr sz="2800" spc="-75" dirty="0">
                <a:latin typeface="Calibri"/>
                <a:cs typeface="Calibri"/>
              </a:rPr>
              <a:t> </a:t>
            </a:r>
            <a:r>
              <a:rPr sz="2800" spc="-20" dirty="0">
                <a:latin typeface="Calibri"/>
                <a:cs typeface="Calibri"/>
              </a:rPr>
              <a:t>different crops</a:t>
            </a:r>
            <a:r>
              <a:rPr sz="2800" spc="-100" dirty="0">
                <a:latin typeface="Calibri"/>
                <a:cs typeface="Calibri"/>
              </a:rPr>
              <a:t> </a:t>
            </a:r>
            <a:r>
              <a:rPr sz="2800" dirty="0">
                <a:latin typeface="Calibri"/>
                <a:cs typeface="Calibri"/>
              </a:rPr>
              <a:t>of</a:t>
            </a:r>
            <a:r>
              <a:rPr sz="2800" spc="-20" dirty="0">
                <a:latin typeface="Calibri"/>
                <a:cs typeface="Calibri"/>
              </a:rPr>
              <a:t> </a:t>
            </a:r>
            <a:r>
              <a:rPr sz="2800" dirty="0">
                <a:latin typeface="Calibri"/>
                <a:cs typeface="Calibri"/>
              </a:rPr>
              <a:t>the image,</a:t>
            </a:r>
            <a:r>
              <a:rPr sz="2800" spc="-95" dirty="0">
                <a:latin typeface="Calibri"/>
                <a:cs typeface="Calibri"/>
              </a:rPr>
              <a:t> </a:t>
            </a:r>
            <a:r>
              <a:rPr sz="2800" spc="-25" dirty="0">
                <a:latin typeface="Calibri"/>
                <a:cs typeface="Calibri"/>
              </a:rPr>
              <a:t>CNN </a:t>
            </a:r>
            <a:r>
              <a:rPr sz="2800" spc="-10" dirty="0">
                <a:latin typeface="Calibri"/>
                <a:cs typeface="Calibri"/>
              </a:rPr>
              <a:t>classifies</a:t>
            </a:r>
            <a:r>
              <a:rPr sz="2800" dirty="0">
                <a:latin typeface="Calibri"/>
                <a:cs typeface="Calibri"/>
              </a:rPr>
              <a:t>	each</a:t>
            </a:r>
            <a:r>
              <a:rPr sz="2800" spc="-85" dirty="0">
                <a:latin typeface="Calibri"/>
                <a:cs typeface="Calibri"/>
              </a:rPr>
              <a:t> </a:t>
            </a:r>
            <a:r>
              <a:rPr sz="2800" dirty="0">
                <a:latin typeface="Calibri"/>
                <a:cs typeface="Calibri"/>
              </a:rPr>
              <a:t>crop</a:t>
            </a:r>
            <a:r>
              <a:rPr sz="2800" spc="-70" dirty="0">
                <a:latin typeface="Calibri"/>
                <a:cs typeface="Calibri"/>
              </a:rPr>
              <a:t> </a:t>
            </a:r>
            <a:r>
              <a:rPr sz="2800" dirty="0">
                <a:latin typeface="Calibri"/>
                <a:cs typeface="Calibri"/>
              </a:rPr>
              <a:t>as</a:t>
            </a:r>
            <a:r>
              <a:rPr sz="2800" spc="-90" dirty="0">
                <a:latin typeface="Calibri"/>
                <a:cs typeface="Calibri"/>
              </a:rPr>
              <a:t> </a:t>
            </a:r>
            <a:r>
              <a:rPr sz="2800" spc="-10" dirty="0">
                <a:latin typeface="Calibri"/>
                <a:cs typeface="Calibri"/>
              </a:rPr>
              <a:t>object </a:t>
            </a:r>
            <a:r>
              <a:rPr sz="2800" dirty="0">
                <a:latin typeface="Calibri"/>
                <a:cs typeface="Calibri"/>
              </a:rPr>
              <a:t>or</a:t>
            </a:r>
            <a:r>
              <a:rPr sz="2800" spc="-55" dirty="0">
                <a:latin typeface="Calibri"/>
                <a:cs typeface="Calibri"/>
              </a:rPr>
              <a:t> </a:t>
            </a:r>
            <a:r>
              <a:rPr sz="2800" spc="-10" dirty="0">
                <a:latin typeface="Calibri"/>
                <a:cs typeface="Calibri"/>
              </a:rPr>
              <a:t>background</a:t>
            </a:r>
            <a:endParaRPr sz="2800">
              <a:latin typeface="Calibri"/>
              <a:cs typeface="Calibri"/>
            </a:endParaRPr>
          </a:p>
          <a:p>
            <a:pPr>
              <a:lnSpc>
                <a:spcPct val="100000"/>
              </a:lnSpc>
              <a:buFont typeface="Arial"/>
              <a:buChar char="•"/>
            </a:pPr>
            <a:endParaRPr sz="2800">
              <a:latin typeface="Calibri"/>
              <a:cs typeface="Calibri"/>
            </a:endParaRPr>
          </a:p>
          <a:p>
            <a:pPr>
              <a:lnSpc>
                <a:spcPct val="100000"/>
              </a:lnSpc>
              <a:spcBef>
                <a:spcPts val="5"/>
              </a:spcBef>
              <a:buFont typeface="Arial"/>
              <a:buChar char="•"/>
            </a:pPr>
            <a:endParaRPr sz="2250">
              <a:latin typeface="Calibri"/>
              <a:cs typeface="Calibri"/>
            </a:endParaRPr>
          </a:p>
          <a:p>
            <a:pPr marL="5228590" lvl="1" indent="-224154">
              <a:lnSpc>
                <a:spcPct val="100000"/>
              </a:lnSpc>
              <a:buFont typeface="Arial"/>
              <a:buChar char="•"/>
              <a:tabLst>
                <a:tab pos="5229225" algn="l"/>
              </a:tabLst>
            </a:pPr>
            <a:r>
              <a:rPr sz="2400" dirty="0">
                <a:latin typeface="Calibri"/>
                <a:cs typeface="Calibri"/>
              </a:rPr>
              <a:t>Dog?</a:t>
            </a:r>
            <a:r>
              <a:rPr sz="2400" spc="-105" dirty="0">
                <a:latin typeface="Calibri"/>
                <a:cs typeface="Calibri"/>
              </a:rPr>
              <a:t> </a:t>
            </a:r>
            <a:r>
              <a:rPr sz="2400" spc="-25" dirty="0">
                <a:solidFill>
                  <a:srgbClr val="6FAC46"/>
                </a:solidFill>
                <a:latin typeface="Calibri"/>
                <a:cs typeface="Calibri"/>
              </a:rPr>
              <a:t>YES</a:t>
            </a:r>
            <a:endParaRPr sz="2400">
              <a:latin typeface="Calibri"/>
              <a:cs typeface="Calibri"/>
            </a:endParaRPr>
          </a:p>
          <a:p>
            <a:pPr marL="5228590" marR="5080" lvl="1" indent="-224154">
              <a:lnSpc>
                <a:spcPct val="100000"/>
              </a:lnSpc>
              <a:spcBef>
                <a:spcPts val="85"/>
              </a:spcBef>
              <a:buFont typeface="Arial"/>
              <a:buChar char="•"/>
              <a:tabLst>
                <a:tab pos="5229225" algn="l"/>
              </a:tabLst>
            </a:pPr>
            <a:r>
              <a:rPr sz="2400" dirty="0">
                <a:latin typeface="Calibri"/>
                <a:cs typeface="Calibri"/>
              </a:rPr>
              <a:t>Cat?</a:t>
            </a:r>
            <a:r>
              <a:rPr sz="2400" spc="-100" dirty="0">
                <a:latin typeface="Calibri"/>
                <a:cs typeface="Calibri"/>
              </a:rPr>
              <a:t> </a:t>
            </a:r>
            <a:r>
              <a:rPr sz="2400" spc="-25" dirty="0">
                <a:solidFill>
                  <a:srgbClr val="C00000"/>
                </a:solidFill>
                <a:latin typeface="Calibri"/>
                <a:cs typeface="Calibri"/>
              </a:rPr>
              <a:t>NO </a:t>
            </a:r>
            <a:r>
              <a:rPr sz="2400" spc="-10" dirty="0">
                <a:latin typeface="Calibri"/>
                <a:cs typeface="Calibri"/>
              </a:rPr>
              <a:t>Background? </a:t>
            </a:r>
            <a:r>
              <a:rPr sz="2400" spc="-25" dirty="0">
                <a:solidFill>
                  <a:srgbClr val="C00000"/>
                </a:solidFill>
                <a:latin typeface="Calibri"/>
                <a:cs typeface="Calibri"/>
              </a:rPr>
              <a:t>NO</a:t>
            </a:r>
            <a:endParaRPr sz="24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597535" marR="5080">
              <a:lnSpc>
                <a:spcPct val="100000"/>
              </a:lnSpc>
              <a:spcBef>
                <a:spcPts val="105"/>
              </a:spcBef>
            </a:pPr>
            <a:r>
              <a:rPr dirty="0"/>
              <a:t>So</a:t>
            </a:r>
            <a:r>
              <a:rPr spc="-50" dirty="0"/>
              <a:t> </a:t>
            </a:r>
            <a:r>
              <a:rPr spc="-10" dirty="0"/>
              <a:t>far:</a:t>
            </a:r>
            <a:r>
              <a:rPr spc="-175" dirty="0"/>
              <a:t> </a:t>
            </a:r>
            <a:r>
              <a:rPr spc="-20" dirty="0"/>
              <a:t>Image </a:t>
            </a:r>
            <a:r>
              <a:rPr spc="-10" dirty="0"/>
              <a:t>Classification</a:t>
            </a:r>
          </a:p>
        </p:txBody>
      </p:sp>
      <p:sp>
        <p:nvSpPr>
          <p:cNvPr id="3" name="object 3"/>
          <p:cNvSpPr txBox="1"/>
          <p:nvPr/>
        </p:nvSpPr>
        <p:spPr>
          <a:xfrm>
            <a:off x="10278109" y="2554604"/>
            <a:ext cx="1593850" cy="1930400"/>
          </a:xfrm>
          <a:prstGeom prst="rect">
            <a:avLst/>
          </a:prstGeom>
        </p:spPr>
        <p:txBody>
          <a:bodyPr vert="horz" wrap="square" lIns="0" tIns="17145" rIns="0" bIns="0" rtlCol="0">
            <a:spAutoFit/>
          </a:bodyPr>
          <a:lstStyle/>
          <a:p>
            <a:pPr marL="12700">
              <a:lnSpc>
                <a:spcPct val="100000"/>
              </a:lnSpc>
              <a:spcBef>
                <a:spcPts val="135"/>
              </a:spcBef>
            </a:pPr>
            <a:r>
              <a:rPr sz="2450" b="1" dirty="0">
                <a:latin typeface="Calibri"/>
                <a:cs typeface="Calibri"/>
              </a:rPr>
              <a:t>Class</a:t>
            </a:r>
            <a:r>
              <a:rPr sz="2450" b="1" spc="-50" dirty="0">
                <a:latin typeface="Calibri"/>
                <a:cs typeface="Calibri"/>
              </a:rPr>
              <a:t> </a:t>
            </a:r>
            <a:r>
              <a:rPr sz="2450" b="1" spc="-10" dirty="0">
                <a:latin typeface="Calibri"/>
                <a:cs typeface="Calibri"/>
              </a:rPr>
              <a:t>Scores</a:t>
            </a:r>
            <a:endParaRPr sz="2450">
              <a:latin typeface="Calibri"/>
              <a:cs typeface="Calibri"/>
            </a:endParaRPr>
          </a:p>
          <a:p>
            <a:pPr marL="12700">
              <a:lnSpc>
                <a:spcPct val="100000"/>
              </a:lnSpc>
              <a:spcBef>
                <a:spcPts val="105"/>
              </a:spcBef>
            </a:pPr>
            <a:r>
              <a:rPr sz="2450" dirty="0">
                <a:latin typeface="Calibri"/>
                <a:cs typeface="Calibri"/>
              </a:rPr>
              <a:t>Cat:</a:t>
            </a:r>
            <a:r>
              <a:rPr sz="2450" spc="-55" dirty="0">
                <a:latin typeface="Calibri"/>
                <a:cs typeface="Calibri"/>
              </a:rPr>
              <a:t> </a:t>
            </a:r>
            <a:r>
              <a:rPr sz="2450" spc="-25" dirty="0">
                <a:latin typeface="Calibri"/>
                <a:cs typeface="Calibri"/>
              </a:rPr>
              <a:t>0.9</a:t>
            </a:r>
            <a:endParaRPr sz="2450">
              <a:latin typeface="Calibri"/>
              <a:cs typeface="Calibri"/>
            </a:endParaRPr>
          </a:p>
          <a:p>
            <a:pPr marL="12700">
              <a:lnSpc>
                <a:spcPct val="100000"/>
              </a:lnSpc>
              <a:spcBef>
                <a:spcPts val="25"/>
              </a:spcBef>
            </a:pPr>
            <a:r>
              <a:rPr sz="2450" dirty="0">
                <a:latin typeface="Calibri"/>
                <a:cs typeface="Calibri"/>
              </a:rPr>
              <a:t>Dog:</a:t>
            </a:r>
            <a:r>
              <a:rPr sz="2450" spc="10" dirty="0">
                <a:latin typeface="Calibri"/>
                <a:cs typeface="Calibri"/>
              </a:rPr>
              <a:t> </a:t>
            </a:r>
            <a:r>
              <a:rPr sz="2450" spc="-20" dirty="0">
                <a:latin typeface="Calibri"/>
                <a:cs typeface="Calibri"/>
              </a:rPr>
              <a:t>0.05</a:t>
            </a:r>
            <a:endParaRPr sz="2450">
              <a:latin typeface="Calibri"/>
              <a:cs typeface="Calibri"/>
            </a:endParaRPr>
          </a:p>
          <a:p>
            <a:pPr marL="12700">
              <a:lnSpc>
                <a:spcPct val="100000"/>
              </a:lnSpc>
              <a:spcBef>
                <a:spcPts val="100"/>
              </a:spcBef>
            </a:pPr>
            <a:r>
              <a:rPr sz="2450" dirty="0">
                <a:latin typeface="Calibri"/>
                <a:cs typeface="Calibri"/>
              </a:rPr>
              <a:t>Car:</a:t>
            </a:r>
            <a:r>
              <a:rPr sz="2450" spc="-10" dirty="0">
                <a:latin typeface="Calibri"/>
                <a:cs typeface="Calibri"/>
              </a:rPr>
              <a:t> </a:t>
            </a:r>
            <a:r>
              <a:rPr sz="2450" spc="-20" dirty="0">
                <a:latin typeface="Calibri"/>
                <a:cs typeface="Calibri"/>
              </a:rPr>
              <a:t>0.01</a:t>
            </a:r>
            <a:endParaRPr sz="2450">
              <a:latin typeface="Calibri"/>
              <a:cs typeface="Calibri"/>
            </a:endParaRPr>
          </a:p>
          <a:p>
            <a:pPr marL="12700">
              <a:lnSpc>
                <a:spcPct val="100000"/>
              </a:lnSpc>
              <a:spcBef>
                <a:spcPts val="25"/>
              </a:spcBef>
            </a:pPr>
            <a:r>
              <a:rPr sz="2450" spc="-25" dirty="0">
                <a:latin typeface="Calibri"/>
                <a:cs typeface="Calibri"/>
              </a:rPr>
              <a:t>...</a:t>
            </a:r>
            <a:endParaRPr sz="2450">
              <a:latin typeface="Calibri"/>
              <a:cs typeface="Calibri"/>
            </a:endParaRPr>
          </a:p>
        </p:txBody>
      </p:sp>
      <p:pic>
        <p:nvPicPr>
          <p:cNvPr id="4" name="object 4"/>
          <p:cNvPicPr/>
          <p:nvPr/>
        </p:nvPicPr>
        <p:blipFill>
          <a:blip r:embed="rId2" cstate="print"/>
          <a:stretch>
            <a:fillRect/>
          </a:stretch>
        </p:blipFill>
        <p:spPr>
          <a:xfrm>
            <a:off x="182879" y="2661920"/>
            <a:ext cx="1737360" cy="1503679"/>
          </a:xfrm>
          <a:prstGeom prst="rect">
            <a:avLst/>
          </a:prstGeom>
        </p:spPr>
      </p:pic>
      <p:pic>
        <p:nvPicPr>
          <p:cNvPr id="5" name="object 5"/>
          <p:cNvPicPr/>
          <p:nvPr/>
        </p:nvPicPr>
        <p:blipFill>
          <a:blip r:embed="rId3" cstate="print"/>
          <a:stretch>
            <a:fillRect/>
          </a:stretch>
        </p:blipFill>
        <p:spPr>
          <a:xfrm>
            <a:off x="2032000" y="2722879"/>
            <a:ext cx="4561840" cy="1483360"/>
          </a:xfrm>
          <a:prstGeom prst="rect">
            <a:avLst/>
          </a:prstGeom>
        </p:spPr>
      </p:pic>
      <p:sp>
        <p:nvSpPr>
          <p:cNvPr id="6" name="object 6"/>
          <p:cNvSpPr txBox="1"/>
          <p:nvPr/>
        </p:nvSpPr>
        <p:spPr>
          <a:xfrm>
            <a:off x="318770" y="4263707"/>
            <a:ext cx="1350010" cy="147955"/>
          </a:xfrm>
          <a:prstGeom prst="rect">
            <a:avLst/>
          </a:prstGeom>
        </p:spPr>
        <p:txBody>
          <a:bodyPr vert="horz" wrap="square" lIns="0" tIns="12700" rIns="0" bIns="0" rtlCol="0">
            <a:spAutoFit/>
          </a:bodyPr>
          <a:lstStyle/>
          <a:p>
            <a:pPr marL="12700">
              <a:lnSpc>
                <a:spcPct val="100000"/>
              </a:lnSpc>
              <a:spcBef>
                <a:spcPts val="100"/>
              </a:spcBef>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solidFill>
                  <a:srgbClr val="999999"/>
                </a:solidFill>
                <a:latin typeface="Calibri"/>
                <a:cs typeface="Calibri"/>
              </a:rPr>
              <a:t>is</a:t>
            </a:r>
            <a:r>
              <a:rPr sz="800" spc="-30"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r>
              <a:rPr sz="800" u="sng" spc="500" dirty="0">
                <a:solidFill>
                  <a:srgbClr val="0462C1"/>
                </a:solidFill>
                <a:uFill>
                  <a:solidFill>
                    <a:srgbClr val="0462C1"/>
                  </a:solidFill>
                </a:uFill>
                <a:latin typeface="Calibri"/>
                <a:cs typeface="Calibri"/>
              </a:rPr>
              <a:t> </a:t>
            </a:r>
            <a:endParaRPr sz="800">
              <a:latin typeface="Calibri"/>
              <a:cs typeface="Calibri"/>
            </a:endParaRPr>
          </a:p>
        </p:txBody>
      </p:sp>
      <p:sp>
        <p:nvSpPr>
          <p:cNvPr id="7" name="object 7"/>
          <p:cNvSpPr/>
          <p:nvPr/>
        </p:nvSpPr>
        <p:spPr>
          <a:xfrm>
            <a:off x="6858000" y="2743200"/>
            <a:ext cx="0" cy="1178560"/>
          </a:xfrm>
          <a:custGeom>
            <a:avLst/>
            <a:gdLst/>
            <a:ahLst/>
            <a:cxnLst/>
            <a:rect l="l" t="t" r="r" b="b"/>
            <a:pathLst>
              <a:path h="1178560">
                <a:moveTo>
                  <a:pt x="0" y="0"/>
                </a:moveTo>
                <a:lnTo>
                  <a:pt x="0" y="1178179"/>
                </a:lnTo>
              </a:path>
            </a:pathLst>
          </a:custGeom>
          <a:ln w="38100">
            <a:solidFill>
              <a:srgbClr val="44536A"/>
            </a:solidFill>
          </a:ln>
        </p:spPr>
        <p:txBody>
          <a:bodyPr wrap="square" lIns="0" tIns="0" rIns="0" bIns="0" rtlCol="0"/>
          <a:lstStyle/>
          <a:p>
            <a:endParaRPr/>
          </a:p>
        </p:txBody>
      </p:sp>
      <p:sp>
        <p:nvSpPr>
          <p:cNvPr id="8" name="object 8"/>
          <p:cNvSpPr txBox="1"/>
          <p:nvPr/>
        </p:nvSpPr>
        <p:spPr>
          <a:xfrm>
            <a:off x="6203315" y="4030027"/>
            <a:ext cx="946150" cy="790575"/>
          </a:xfrm>
          <a:prstGeom prst="rect">
            <a:avLst/>
          </a:prstGeom>
        </p:spPr>
        <p:txBody>
          <a:bodyPr vert="horz" wrap="square" lIns="0" tIns="16510" rIns="0" bIns="0" rtlCol="0">
            <a:spAutoFit/>
          </a:bodyPr>
          <a:lstStyle/>
          <a:p>
            <a:pPr marL="12700">
              <a:lnSpc>
                <a:spcPct val="100000"/>
              </a:lnSpc>
              <a:spcBef>
                <a:spcPts val="130"/>
              </a:spcBef>
            </a:pPr>
            <a:r>
              <a:rPr sz="2450" b="1" spc="-25" dirty="0">
                <a:latin typeface="Calibri"/>
                <a:cs typeface="Calibri"/>
              </a:rPr>
              <a:t>Vector:</a:t>
            </a:r>
            <a:endParaRPr sz="2450">
              <a:latin typeface="Calibri"/>
              <a:cs typeface="Calibri"/>
            </a:endParaRPr>
          </a:p>
          <a:p>
            <a:pPr marL="165100">
              <a:lnSpc>
                <a:spcPct val="100000"/>
              </a:lnSpc>
              <a:spcBef>
                <a:spcPts val="105"/>
              </a:spcBef>
            </a:pPr>
            <a:r>
              <a:rPr sz="2450" spc="-20" dirty="0">
                <a:latin typeface="Calibri"/>
                <a:cs typeface="Calibri"/>
              </a:rPr>
              <a:t>4096</a:t>
            </a:r>
            <a:endParaRPr sz="2450">
              <a:latin typeface="Calibri"/>
              <a:cs typeface="Calibri"/>
            </a:endParaRPr>
          </a:p>
        </p:txBody>
      </p:sp>
      <p:sp>
        <p:nvSpPr>
          <p:cNvPr id="9" name="object 9"/>
          <p:cNvSpPr txBox="1"/>
          <p:nvPr/>
        </p:nvSpPr>
        <p:spPr>
          <a:xfrm>
            <a:off x="7501255" y="3542284"/>
            <a:ext cx="2235200" cy="791210"/>
          </a:xfrm>
          <a:prstGeom prst="rect">
            <a:avLst/>
          </a:prstGeom>
        </p:spPr>
        <p:txBody>
          <a:bodyPr vert="horz" wrap="square" lIns="0" tIns="3810" rIns="0" bIns="0" rtlCol="0">
            <a:spAutoFit/>
          </a:bodyPr>
          <a:lstStyle/>
          <a:p>
            <a:pPr marL="12700" marR="5080">
              <a:lnSpc>
                <a:spcPct val="103600"/>
              </a:lnSpc>
              <a:spcBef>
                <a:spcPts val="30"/>
              </a:spcBef>
            </a:pPr>
            <a:r>
              <a:rPr sz="2450" b="1" dirty="0">
                <a:latin typeface="Calibri"/>
                <a:cs typeface="Calibri"/>
              </a:rPr>
              <a:t>Fully-</a:t>
            </a:r>
            <a:r>
              <a:rPr sz="2450" b="1" spc="-10" dirty="0">
                <a:latin typeface="Calibri"/>
                <a:cs typeface="Calibri"/>
              </a:rPr>
              <a:t>Connected</a:t>
            </a:r>
            <a:r>
              <a:rPr sz="2450" spc="-10" dirty="0">
                <a:latin typeface="Calibri"/>
                <a:cs typeface="Calibri"/>
              </a:rPr>
              <a:t>: </a:t>
            </a:r>
            <a:r>
              <a:rPr sz="2450" dirty="0">
                <a:latin typeface="Calibri"/>
                <a:cs typeface="Calibri"/>
              </a:rPr>
              <a:t>4096</a:t>
            </a:r>
            <a:r>
              <a:rPr sz="2450" spc="-15" dirty="0">
                <a:latin typeface="Calibri"/>
                <a:cs typeface="Calibri"/>
              </a:rPr>
              <a:t> </a:t>
            </a:r>
            <a:r>
              <a:rPr sz="2450" dirty="0">
                <a:latin typeface="Calibri"/>
                <a:cs typeface="Calibri"/>
              </a:rPr>
              <a:t>to</a:t>
            </a:r>
            <a:r>
              <a:rPr sz="2450" spc="25" dirty="0">
                <a:latin typeface="Calibri"/>
                <a:cs typeface="Calibri"/>
              </a:rPr>
              <a:t> </a:t>
            </a:r>
            <a:r>
              <a:rPr sz="2450" spc="-20" dirty="0">
                <a:latin typeface="Calibri"/>
                <a:cs typeface="Calibri"/>
              </a:rPr>
              <a:t>1000</a:t>
            </a:r>
            <a:endParaRPr sz="2450">
              <a:latin typeface="Calibri"/>
              <a:cs typeface="Calibri"/>
            </a:endParaRPr>
          </a:p>
        </p:txBody>
      </p:sp>
      <p:sp>
        <p:nvSpPr>
          <p:cNvPr id="10" name="object 10"/>
          <p:cNvSpPr/>
          <p:nvPr/>
        </p:nvSpPr>
        <p:spPr>
          <a:xfrm>
            <a:off x="7467600" y="3342640"/>
            <a:ext cx="2306320" cy="81280"/>
          </a:xfrm>
          <a:custGeom>
            <a:avLst/>
            <a:gdLst/>
            <a:ahLst/>
            <a:cxnLst/>
            <a:rect l="l" t="t" r="r" b="b"/>
            <a:pathLst>
              <a:path w="2306320" h="81279">
                <a:moveTo>
                  <a:pt x="2229993" y="0"/>
                </a:moveTo>
                <a:lnTo>
                  <a:pt x="2229993" y="30480"/>
                </a:lnTo>
                <a:lnTo>
                  <a:pt x="0" y="30480"/>
                </a:lnTo>
                <a:lnTo>
                  <a:pt x="0" y="50800"/>
                </a:lnTo>
                <a:lnTo>
                  <a:pt x="2229993" y="50800"/>
                </a:lnTo>
                <a:lnTo>
                  <a:pt x="2229993" y="81280"/>
                </a:lnTo>
                <a:lnTo>
                  <a:pt x="2306320" y="40639"/>
                </a:lnTo>
                <a:lnTo>
                  <a:pt x="2229993" y="0"/>
                </a:lnTo>
                <a:close/>
              </a:path>
            </a:pathLst>
          </a:custGeom>
          <a:solidFill>
            <a:srgbClr val="44536A"/>
          </a:solidFill>
        </p:spPr>
        <p:txBody>
          <a:bodyPr wrap="square" lIns="0" tIns="0" rIns="0" bIns="0" rtlCol="0"/>
          <a:lstStyle/>
          <a:p>
            <a:endParaRPr/>
          </a:p>
        </p:txBody>
      </p:sp>
      <p:sp>
        <p:nvSpPr>
          <p:cNvPr id="11" name="object 11"/>
          <p:cNvSpPr txBox="1"/>
          <p:nvPr/>
        </p:nvSpPr>
        <p:spPr>
          <a:xfrm>
            <a:off x="3313176" y="4245989"/>
            <a:ext cx="2169160" cy="309880"/>
          </a:xfrm>
          <a:prstGeom prst="rect">
            <a:avLst/>
          </a:prstGeom>
        </p:spPr>
        <p:txBody>
          <a:bodyPr vert="horz" wrap="square" lIns="0" tIns="32384" rIns="0" bIns="0" rtlCol="0">
            <a:spAutoFit/>
          </a:bodyPr>
          <a:lstStyle/>
          <a:p>
            <a:pPr marL="12700">
              <a:lnSpc>
                <a:spcPct val="100000"/>
              </a:lnSpc>
              <a:spcBef>
                <a:spcPts val="254"/>
              </a:spcBef>
            </a:pPr>
            <a:r>
              <a:rPr sz="800" spc="-10" dirty="0">
                <a:solidFill>
                  <a:srgbClr val="999999"/>
                </a:solidFill>
                <a:latin typeface="Calibri"/>
                <a:cs typeface="Calibri"/>
              </a:rPr>
              <a:t>Figure</a:t>
            </a:r>
            <a:r>
              <a:rPr sz="800" spc="-20" dirty="0">
                <a:solidFill>
                  <a:srgbClr val="999999"/>
                </a:solidFill>
                <a:latin typeface="Calibri"/>
                <a:cs typeface="Calibri"/>
              </a:rPr>
              <a:t> </a:t>
            </a:r>
            <a:r>
              <a:rPr sz="800" spc="-10" dirty="0">
                <a:solidFill>
                  <a:srgbClr val="999999"/>
                </a:solidFill>
                <a:latin typeface="Calibri"/>
                <a:cs typeface="Calibri"/>
              </a:rPr>
              <a:t>copyright</a:t>
            </a:r>
            <a:r>
              <a:rPr sz="800" spc="50" dirty="0">
                <a:solidFill>
                  <a:srgbClr val="999999"/>
                </a:solidFill>
                <a:latin typeface="Calibri"/>
                <a:cs typeface="Calibri"/>
              </a:rPr>
              <a:t> </a:t>
            </a:r>
            <a:r>
              <a:rPr sz="800" spc="-10" dirty="0">
                <a:solidFill>
                  <a:srgbClr val="999999"/>
                </a:solidFill>
                <a:latin typeface="Calibri"/>
                <a:cs typeface="Calibri"/>
              </a:rPr>
              <a:t>Alex</a:t>
            </a:r>
            <a:r>
              <a:rPr sz="800" spc="-40" dirty="0">
                <a:solidFill>
                  <a:srgbClr val="999999"/>
                </a:solidFill>
                <a:latin typeface="Calibri"/>
                <a:cs typeface="Calibri"/>
              </a:rPr>
              <a:t> </a:t>
            </a:r>
            <a:r>
              <a:rPr sz="800" dirty="0">
                <a:solidFill>
                  <a:srgbClr val="999999"/>
                </a:solidFill>
                <a:latin typeface="Calibri"/>
                <a:cs typeface="Calibri"/>
              </a:rPr>
              <a:t>Krizhevsky,</a:t>
            </a:r>
            <a:r>
              <a:rPr sz="800" spc="30" dirty="0">
                <a:solidFill>
                  <a:srgbClr val="999999"/>
                </a:solidFill>
                <a:latin typeface="Calibri"/>
                <a:cs typeface="Calibri"/>
              </a:rPr>
              <a:t> </a:t>
            </a:r>
            <a:r>
              <a:rPr sz="800" dirty="0">
                <a:solidFill>
                  <a:srgbClr val="999999"/>
                </a:solidFill>
                <a:latin typeface="Calibri"/>
                <a:cs typeface="Calibri"/>
              </a:rPr>
              <a:t>Ilya</a:t>
            </a:r>
            <a:r>
              <a:rPr sz="800" spc="10" dirty="0">
                <a:solidFill>
                  <a:srgbClr val="999999"/>
                </a:solidFill>
                <a:latin typeface="Calibri"/>
                <a:cs typeface="Calibri"/>
              </a:rPr>
              <a:t> </a:t>
            </a:r>
            <a:r>
              <a:rPr sz="800" dirty="0">
                <a:solidFill>
                  <a:srgbClr val="999999"/>
                </a:solidFill>
                <a:latin typeface="Calibri"/>
                <a:cs typeface="Calibri"/>
              </a:rPr>
              <a:t>Sutskever,</a:t>
            </a:r>
            <a:r>
              <a:rPr sz="800" spc="65" dirty="0">
                <a:solidFill>
                  <a:srgbClr val="999999"/>
                </a:solidFill>
                <a:latin typeface="Calibri"/>
                <a:cs typeface="Calibri"/>
              </a:rPr>
              <a:t> </a:t>
            </a:r>
            <a:r>
              <a:rPr sz="800" spc="-25" dirty="0">
                <a:solidFill>
                  <a:srgbClr val="999999"/>
                </a:solidFill>
                <a:latin typeface="Calibri"/>
                <a:cs typeface="Calibri"/>
              </a:rPr>
              <a:t>and</a:t>
            </a:r>
            <a:endParaRPr sz="800">
              <a:latin typeface="Calibri"/>
              <a:cs typeface="Calibri"/>
            </a:endParaRPr>
          </a:p>
          <a:p>
            <a:pPr marL="12700">
              <a:lnSpc>
                <a:spcPct val="100000"/>
              </a:lnSpc>
              <a:spcBef>
                <a:spcPts val="160"/>
              </a:spcBef>
            </a:pPr>
            <a:r>
              <a:rPr sz="800" spc="-10" dirty="0">
                <a:solidFill>
                  <a:srgbClr val="999999"/>
                </a:solidFill>
                <a:latin typeface="Calibri"/>
                <a:cs typeface="Calibri"/>
              </a:rPr>
              <a:t>Geoffrey</a:t>
            </a:r>
            <a:r>
              <a:rPr sz="800" spc="40" dirty="0">
                <a:solidFill>
                  <a:srgbClr val="999999"/>
                </a:solidFill>
                <a:latin typeface="Calibri"/>
                <a:cs typeface="Calibri"/>
              </a:rPr>
              <a:t> </a:t>
            </a:r>
            <a:r>
              <a:rPr sz="800" spc="-10" dirty="0">
                <a:solidFill>
                  <a:srgbClr val="999999"/>
                </a:solidFill>
                <a:latin typeface="Calibri"/>
                <a:cs typeface="Calibri"/>
              </a:rPr>
              <a:t>Hinton,</a:t>
            </a:r>
            <a:r>
              <a:rPr sz="800" spc="50" dirty="0">
                <a:solidFill>
                  <a:srgbClr val="999999"/>
                </a:solidFill>
                <a:latin typeface="Calibri"/>
                <a:cs typeface="Calibri"/>
              </a:rPr>
              <a:t> </a:t>
            </a:r>
            <a:r>
              <a:rPr sz="800" dirty="0">
                <a:solidFill>
                  <a:srgbClr val="999999"/>
                </a:solidFill>
                <a:latin typeface="Calibri"/>
                <a:cs typeface="Calibri"/>
              </a:rPr>
              <a:t>2012.</a:t>
            </a:r>
            <a:r>
              <a:rPr sz="800" spc="-20" dirty="0">
                <a:solidFill>
                  <a:srgbClr val="999999"/>
                </a:solidFill>
                <a:latin typeface="Calibri"/>
                <a:cs typeface="Calibri"/>
              </a:rPr>
              <a:t> Reproduced</a:t>
            </a:r>
            <a:r>
              <a:rPr sz="800" spc="-5" dirty="0">
                <a:solidFill>
                  <a:srgbClr val="999999"/>
                </a:solidFill>
                <a:latin typeface="Calibri"/>
                <a:cs typeface="Calibri"/>
              </a:rPr>
              <a:t> </a:t>
            </a:r>
            <a:r>
              <a:rPr sz="800" dirty="0">
                <a:solidFill>
                  <a:srgbClr val="999999"/>
                </a:solidFill>
                <a:latin typeface="Calibri"/>
                <a:cs typeface="Calibri"/>
              </a:rPr>
              <a:t>with </a:t>
            </a:r>
            <a:r>
              <a:rPr sz="800" spc="-10" dirty="0">
                <a:solidFill>
                  <a:srgbClr val="999999"/>
                </a:solidFill>
                <a:latin typeface="Calibri"/>
                <a:cs typeface="Calibri"/>
              </a:rPr>
              <a:t>permission.</a:t>
            </a:r>
            <a:endParaRPr sz="8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4544"/>
            <a:ext cx="7578725" cy="1305560"/>
          </a:xfrm>
          <a:prstGeom prst="rect">
            <a:avLst/>
          </a:prstGeom>
        </p:spPr>
        <p:txBody>
          <a:bodyPr vert="horz" wrap="square" lIns="0" tIns="0" rIns="0" bIns="0" rtlCol="0">
            <a:spAutoFit/>
          </a:bodyPr>
          <a:lstStyle/>
          <a:p>
            <a:pPr marL="12700" marR="5080">
              <a:lnSpc>
                <a:spcPct val="102000"/>
              </a:lnSpc>
            </a:pPr>
            <a:r>
              <a:rPr dirty="0"/>
              <a:t>Detecting</a:t>
            </a:r>
            <a:r>
              <a:rPr spc="-50" dirty="0"/>
              <a:t> </a:t>
            </a:r>
            <a:r>
              <a:rPr dirty="0"/>
              <a:t>Multiple</a:t>
            </a:r>
            <a:r>
              <a:rPr spc="-125" dirty="0"/>
              <a:t> </a:t>
            </a:r>
            <a:r>
              <a:rPr dirty="0"/>
              <a:t>Objects:</a:t>
            </a:r>
            <a:r>
              <a:rPr spc="-145" dirty="0"/>
              <a:t> </a:t>
            </a:r>
            <a:r>
              <a:rPr sz="3900" spc="-10" dirty="0"/>
              <a:t>Sliding </a:t>
            </a:r>
            <a:r>
              <a:rPr sz="3900" spc="45" dirty="0"/>
              <a:t>Window</a:t>
            </a:r>
            <a:endParaRPr sz="3900"/>
          </a:p>
        </p:txBody>
      </p:sp>
      <p:grpSp>
        <p:nvGrpSpPr>
          <p:cNvPr id="3" name="object 3"/>
          <p:cNvGrpSpPr/>
          <p:nvPr/>
        </p:nvGrpSpPr>
        <p:grpSpPr>
          <a:xfrm>
            <a:off x="284479" y="2722879"/>
            <a:ext cx="3545840" cy="2651760"/>
            <a:chOff x="284479" y="2722879"/>
            <a:chExt cx="3545840" cy="2651760"/>
          </a:xfrm>
        </p:grpSpPr>
        <p:pic>
          <p:nvPicPr>
            <p:cNvPr id="4" name="object 4"/>
            <p:cNvPicPr/>
            <p:nvPr/>
          </p:nvPicPr>
          <p:blipFill>
            <a:blip r:embed="rId2" cstate="print"/>
            <a:stretch>
              <a:fillRect/>
            </a:stretch>
          </p:blipFill>
          <p:spPr>
            <a:xfrm>
              <a:off x="284479" y="2722879"/>
              <a:ext cx="3545840" cy="2651760"/>
            </a:xfrm>
            <a:prstGeom prst="rect">
              <a:avLst/>
            </a:prstGeom>
          </p:spPr>
        </p:pic>
        <p:sp>
          <p:nvSpPr>
            <p:cNvPr id="5" name="object 5"/>
            <p:cNvSpPr/>
            <p:nvPr/>
          </p:nvSpPr>
          <p:spPr>
            <a:xfrm>
              <a:off x="1971040" y="3952239"/>
              <a:ext cx="894080" cy="1310640"/>
            </a:xfrm>
            <a:custGeom>
              <a:avLst/>
              <a:gdLst/>
              <a:ahLst/>
              <a:cxnLst/>
              <a:rect l="l" t="t" r="r" b="b"/>
              <a:pathLst>
                <a:path w="894080" h="1310639">
                  <a:moveTo>
                    <a:pt x="0" y="1310386"/>
                  </a:moveTo>
                  <a:lnTo>
                    <a:pt x="893991" y="1310386"/>
                  </a:lnTo>
                  <a:lnTo>
                    <a:pt x="893991" y="0"/>
                  </a:lnTo>
                  <a:lnTo>
                    <a:pt x="0" y="0"/>
                  </a:lnTo>
                  <a:lnTo>
                    <a:pt x="0" y="1310386"/>
                  </a:lnTo>
                  <a:close/>
                </a:path>
              </a:pathLst>
            </a:custGeom>
            <a:ln w="38100">
              <a:solidFill>
                <a:srgbClr val="0000FF"/>
              </a:solidFill>
            </a:ln>
          </p:spPr>
          <p:txBody>
            <a:bodyPr wrap="square" lIns="0" tIns="0" rIns="0" bIns="0" rtlCol="0"/>
            <a:lstStyle/>
            <a:p>
              <a:endParaRPr/>
            </a:p>
          </p:txBody>
        </p:sp>
      </p:grpSp>
      <p:pic>
        <p:nvPicPr>
          <p:cNvPr id="6" name="object 6"/>
          <p:cNvPicPr/>
          <p:nvPr/>
        </p:nvPicPr>
        <p:blipFill>
          <a:blip r:embed="rId3" cstate="print"/>
          <a:stretch>
            <a:fillRect/>
          </a:stretch>
        </p:blipFill>
        <p:spPr>
          <a:xfrm>
            <a:off x="4348479" y="3423920"/>
            <a:ext cx="4378960" cy="1422399"/>
          </a:xfrm>
          <a:prstGeom prst="rect">
            <a:avLst/>
          </a:prstGeom>
        </p:spPr>
      </p:pic>
      <p:sp>
        <p:nvSpPr>
          <p:cNvPr id="7" name="object 7"/>
          <p:cNvSpPr txBox="1"/>
          <p:nvPr/>
        </p:nvSpPr>
        <p:spPr>
          <a:xfrm>
            <a:off x="4080255" y="1799589"/>
            <a:ext cx="6854825" cy="3983990"/>
          </a:xfrm>
          <a:prstGeom prst="rect">
            <a:avLst/>
          </a:prstGeom>
        </p:spPr>
        <p:txBody>
          <a:bodyPr vert="horz" wrap="square" lIns="0" tIns="15875" rIns="0" bIns="0" rtlCol="0">
            <a:spAutoFit/>
          </a:bodyPr>
          <a:lstStyle/>
          <a:p>
            <a:pPr marL="246379" marR="2229485" indent="-233679">
              <a:lnSpc>
                <a:spcPct val="99400"/>
              </a:lnSpc>
              <a:spcBef>
                <a:spcPts val="125"/>
              </a:spcBef>
              <a:buFont typeface="Arial"/>
              <a:buChar char="•"/>
              <a:tabLst>
                <a:tab pos="246379" algn="l"/>
                <a:tab pos="1669414" algn="l"/>
              </a:tabLst>
            </a:pPr>
            <a:r>
              <a:rPr sz="2800" dirty="0">
                <a:latin typeface="Calibri"/>
                <a:cs typeface="Calibri"/>
              </a:rPr>
              <a:t>Apply</a:t>
            </a:r>
            <a:r>
              <a:rPr sz="2800" spc="65" dirty="0">
                <a:latin typeface="Calibri"/>
                <a:cs typeface="Calibri"/>
              </a:rPr>
              <a:t> </a:t>
            </a:r>
            <a:r>
              <a:rPr sz="2800" dirty="0">
                <a:latin typeface="Calibri"/>
                <a:cs typeface="Calibri"/>
              </a:rPr>
              <a:t>a</a:t>
            </a:r>
            <a:r>
              <a:rPr sz="2800" spc="-80" dirty="0">
                <a:latin typeface="Calibri"/>
                <a:cs typeface="Calibri"/>
              </a:rPr>
              <a:t> </a:t>
            </a:r>
            <a:r>
              <a:rPr sz="2800" dirty="0">
                <a:latin typeface="Calibri"/>
                <a:cs typeface="Calibri"/>
              </a:rPr>
              <a:t>CNN</a:t>
            </a:r>
            <a:r>
              <a:rPr sz="2800" spc="-60" dirty="0">
                <a:latin typeface="Calibri"/>
                <a:cs typeface="Calibri"/>
              </a:rPr>
              <a:t> </a:t>
            </a:r>
            <a:r>
              <a:rPr sz="2800" dirty="0">
                <a:latin typeface="Calibri"/>
                <a:cs typeface="Calibri"/>
              </a:rPr>
              <a:t>to</a:t>
            </a:r>
            <a:r>
              <a:rPr sz="2800" spc="-125" dirty="0">
                <a:latin typeface="Calibri"/>
                <a:cs typeface="Calibri"/>
              </a:rPr>
              <a:t> </a:t>
            </a:r>
            <a:r>
              <a:rPr sz="2800" spc="-10" dirty="0">
                <a:latin typeface="Calibri"/>
                <a:cs typeface="Calibri"/>
              </a:rPr>
              <a:t>many</a:t>
            </a:r>
            <a:r>
              <a:rPr sz="2800" spc="-75" dirty="0">
                <a:latin typeface="Calibri"/>
                <a:cs typeface="Calibri"/>
              </a:rPr>
              <a:t> </a:t>
            </a:r>
            <a:r>
              <a:rPr sz="2800" spc="-20" dirty="0">
                <a:latin typeface="Calibri"/>
                <a:cs typeface="Calibri"/>
              </a:rPr>
              <a:t>different crops</a:t>
            </a:r>
            <a:r>
              <a:rPr sz="2800" spc="-100" dirty="0">
                <a:latin typeface="Calibri"/>
                <a:cs typeface="Calibri"/>
              </a:rPr>
              <a:t> </a:t>
            </a:r>
            <a:r>
              <a:rPr sz="2800" dirty="0">
                <a:latin typeface="Calibri"/>
                <a:cs typeface="Calibri"/>
              </a:rPr>
              <a:t>of</a:t>
            </a:r>
            <a:r>
              <a:rPr sz="2800" spc="-20" dirty="0">
                <a:latin typeface="Calibri"/>
                <a:cs typeface="Calibri"/>
              </a:rPr>
              <a:t> </a:t>
            </a:r>
            <a:r>
              <a:rPr sz="2800" dirty="0">
                <a:latin typeface="Calibri"/>
                <a:cs typeface="Calibri"/>
              </a:rPr>
              <a:t>the image,</a:t>
            </a:r>
            <a:r>
              <a:rPr sz="2800" spc="-95" dirty="0">
                <a:latin typeface="Calibri"/>
                <a:cs typeface="Calibri"/>
              </a:rPr>
              <a:t> </a:t>
            </a:r>
            <a:r>
              <a:rPr sz="2800" spc="-25" dirty="0">
                <a:latin typeface="Calibri"/>
                <a:cs typeface="Calibri"/>
              </a:rPr>
              <a:t>CNN </a:t>
            </a:r>
            <a:r>
              <a:rPr sz="2800" spc="-10" dirty="0">
                <a:latin typeface="Calibri"/>
                <a:cs typeface="Calibri"/>
              </a:rPr>
              <a:t>classifies</a:t>
            </a:r>
            <a:r>
              <a:rPr sz="2800" dirty="0">
                <a:latin typeface="Calibri"/>
                <a:cs typeface="Calibri"/>
              </a:rPr>
              <a:t>	each</a:t>
            </a:r>
            <a:r>
              <a:rPr sz="2800" spc="-85" dirty="0">
                <a:latin typeface="Calibri"/>
                <a:cs typeface="Calibri"/>
              </a:rPr>
              <a:t> </a:t>
            </a:r>
            <a:r>
              <a:rPr sz="2800" dirty="0">
                <a:latin typeface="Calibri"/>
                <a:cs typeface="Calibri"/>
              </a:rPr>
              <a:t>crop</a:t>
            </a:r>
            <a:r>
              <a:rPr sz="2800" spc="-70" dirty="0">
                <a:latin typeface="Calibri"/>
                <a:cs typeface="Calibri"/>
              </a:rPr>
              <a:t> </a:t>
            </a:r>
            <a:r>
              <a:rPr sz="2800" dirty="0">
                <a:latin typeface="Calibri"/>
                <a:cs typeface="Calibri"/>
              </a:rPr>
              <a:t>as</a:t>
            </a:r>
            <a:r>
              <a:rPr sz="2800" spc="-90" dirty="0">
                <a:latin typeface="Calibri"/>
                <a:cs typeface="Calibri"/>
              </a:rPr>
              <a:t> </a:t>
            </a:r>
            <a:r>
              <a:rPr sz="2800" spc="-10" dirty="0">
                <a:latin typeface="Calibri"/>
                <a:cs typeface="Calibri"/>
              </a:rPr>
              <a:t>object </a:t>
            </a:r>
            <a:r>
              <a:rPr sz="2800" dirty="0">
                <a:latin typeface="Calibri"/>
                <a:cs typeface="Calibri"/>
              </a:rPr>
              <a:t>or</a:t>
            </a:r>
            <a:r>
              <a:rPr sz="2800" spc="-55" dirty="0">
                <a:latin typeface="Calibri"/>
                <a:cs typeface="Calibri"/>
              </a:rPr>
              <a:t> </a:t>
            </a:r>
            <a:r>
              <a:rPr sz="2800" spc="-10" dirty="0">
                <a:latin typeface="Calibri"/>
                <a:cs typeface="Calibri"/>
              </a:rPr>
              <a:t>background</a:t>
            </a:r>
            <a:endParaRPr sz="2800">
              <a:latin typeface="Calibri"/>
              <a:cs typeface="Calibri"/>
            </a:endParaRPr>
          </a:p>
          <a:p>
            <a:pPr>
              <a:lnSpc>
                <a:spcPct val="100000"/>
              </a:lnSpc>
              <a:buFont typeface="Arial"/>
              <a:buChar char="•"/>
            </a:pPr>
            <a:endParaRPr sz="2800">
              <a:latin typeface="Calibri"/>
              <a:cs typeface="Calibri"/>
            </a:endParaRPr>
          </a:p>
          <a:p>
            <a:pPr>
              <a:lnSpc>
                <a:spcPct val="100000"/>
              </a:lnSpc>
              <a:spcBef>
                <a:spcPts val="5"/>
              </a:spcBef>
              <a:buFont typeface="Arial"/>
              <a:buChar char="•"/>
            </a:pPr>
            <a:endParaRPr sz="2250">
              <a:latin typeface="Calibri"/>
              <a:cs typeface="Calibri"/>
            </a:endParaRPr>
          </a:p>
          <a:p>
            <a:pPr marL="5228590" lvl="1" indent="-224154">
              <a:lnSpc>
                <a:spcPct val="100000"/>
              </a:lnSpc>
              <a:buFont typeface="Arial"/>
              <a:buChar char="•"/>
              <a:tabLst>
                <a:tab pos="5229225" algn="l"/>
              </a:tabLst>
            </a:pPr>
            <a:r>
              <a:rPr sz="2400" dirty="0">
                <a:latin typeface="Calibri"/>
                <a:cs typeface="Calibri"/>
              </a:rPr>
              <a:t>Dog?</a:t>
            </a:r>
            <a:r>
              <a:rPr sz="2400" spc="-105" dirty="0">
                <a:latin typeface="Calibri"/>
                <a:cs typeface="Calibri"/>
              </a:rPr>
              <a:t> </a:t>
            </a:r>
            <a:r>
              <a:rPr sz="2400" spc="-25" dirty="0">
                <a:solidFill>
                  <a:srgbClr val="6FAC46"/>
                </a:solidFill>
                <a:latin typeface="Calibri"/>
                <a:cs typeface="Calibri"/>
              </a:rPr>
              <a:t>YES</a:t>
            </a:r>
            <a:endParaRPr sz="2400">
              <a:latin typeface="Calibri"/>
              <a:cs typeface="Calibri"/>
            </a:endParaRPr>
          </a:p>
          <a:p>
            <a:pPr marL="5228590" marR="5080" lvl="1" indent="-224154">
              <a:lnSpc>
                <a:spcPct val="100000"/>
              </a:lnSpc>
              <a:spcBef>
                <a:spcPts val="85"/>
              </a:spcBef>
              <a:buFont typeface="Arial"/>
              <a:buChar char="•"/>
              <a:tabLst>
                <a:tab pos="5229225" algn="l"/>
              </a:tabLst>
            </a:pPr>
            <a:r>
              <a:rPr sz="2400" dirty="0">
                <a:latin typeface="Calibri"/>
                <a:cs typeface="Calibri"/>
              </a:rPr>
              <a:t>Cat?</a:t>
            </a:r>
            <a:r>
              <a:rPr sz="2400" spc="-100" dirty="0">
                <a:latin typeface="Calibri"/>
                <a:cs typeface="Calibri"/>
              </a:rPr>
              <a:t> </a:t>
            </a:r>
            <a:r>
              <a:rPr sz="2400" spc="-25" dirty="0">
                <a:solidFill>
                  <a:srgbClr val="C00000"/>
                </a:solidFill>
                <a:latin typeface="Calibri"/>
                <a:cs typeface="Calibri"/>
              </a:rPr>
              <a:t>NO </a:t>
            </a:r>
            <a:r>
              <a:rPr sz="2400" spc="-10" dirty="0">
                <a:latin typeface="Calibri"/>
                <a:cs typeface="Calibri"/>
              </a:rPr>
              <a:t>Background? </a:t>
            </a:r>
            <a:r>
              <a:rPr sz="2400" spc="-25" dirty="0">
                <a:solidFill>
                  <a:srgbClr val="C00000"/>
                </a:solidFill>
                <a:latin typeface="Calibri"/>
                <a:cs typeface="Calibri"/>
              </a:rPr>
              <a:t>NO</a:t>
            </a:r>
            <a:endParaRPr sz="240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4544"/>
            <a:ext cx="7578725" cy="1305560"/>
          </a:xfrm>
          <a:prstGeom prst="rect">
            <a:avLst/>
          </a:prstGeom>
        </p:spPr>
        <p:txBody>
          <a:bodyPr vert="horz" wrap="square" lIns="0" tIns="0" rIns="0" bIns="0" rtlCol="0">
            <a:spAutoFit/>
          </a:bodyPr>
          <a:lstStyle/>
          <a:p>
            <a:pPr marL="12700" marR="5080">
              <a:lnSpc>
                <a:spcPct val="102000"/>
              </a:lnSpc>
            </a:pPr>
            <a:r>
              <a:rPr dirty="0"/>
              <a:t>Detecting</a:t>
            </a:r>
            <a:r>
              <a:rPr spc="-50" dirty="0"/>
              <a:t> </a:t>
            </a:r>
            <a:r>
              <a:rPr dirty="0"/>
              <a:t>Multiple</a:t>
            </a:r>
            <a:r>
              <a:rPr spc="-125" dirty="0"/>
              <a:t> </a:t>
            </a:r>
            <a:r>
              <a:rPr dirty="0"/>
              <a:t>Objects:</a:t>
            </a:r>
            <a:r>
              <a:rPr spc="-145" dirty="0"/>
              <a:t> </a:t>
            </a:r>
            <a:r>
              <a:rPr sz="3900" spc="-10" dirty="0"/>
              <a:t>Sliding </a:t>
            </a:r>
            <a:r>
              <a:rPr sz="3900" spc="45" dirty="0"/>
              <a:t>Window</a:t>
            </a:r>
            <a:endParaRPr sz="3900"/>
          </a:p>
        </p:txBody>
      </p:sp>
      <p:grpSp>
        <p:nvGrpSpPr>
          <p:cNvPr id="3" name="object 3"/>
          <p:cNvGrpSpPr/>
          <p:nvPr/>
        </p:nvGrpSpPr>
        <p:grpSpPr>
          <a:xfrm>
            <a:off x="284479" y="2722879"/>
            <a:ext cx="3545840" cy="2651760"/>
            <a:chOff x="284479" y="2722879"/>
            <a:chExt cx="3545840" cy="2651760"/>
          </a:xfrm>
        </p:grpSpPr>
        <p:pic>
          <p:nvPicPr>
            <p:cNvPr id="4" name="object 4"/>
            <p:cNvPicPr/>
            <p:nvPr/>
          </p:nvPicPr>
          <p:blipFill>
            <a:blip r:embed="rId2" cstate="print"/>
            <a:stretch>
              <a:fillRect/>
            </a:stretch>
          </p:blipFill>
          <p:spPr>
            <a:xfrm>
              <a:off x="284479" y="2722879"/>
              <a:ext cx="3545840" cy="2651760"/>
            </a:xfrm>
            <a:prstGeom prst="rect">
              <a:avLst/>
            </a:prstGeom>
          </p:spPr>
        </p:pic>
        <p:sp>
          <p:nvSpPr>
            <p:cNvPr id="5" name="object 5"/>
            <p:cNvSpPr/>
            <p:nvPr/>
          </p:nvSpPr>
          <p:spPr>
            <a:xfrm>
              <a:off x="2529840" y="3789641"/>
              <a:ext cx="843280" cy="1219200"/>
            </a:xfrm>
            <a:custGeom>
              <a:avLst/>
              <a:gdLst/>
              <a:ahLst/>
              <a:cxnLst/>
              <a:rect l="l" t="t" r="r" b="b"/>
              <a:pathLst>
                <a:path w="843279" h="1219200">
                  <a:moveTo>
                    <a:pt x="0" y="1218984"/>
                  </a:moveTo>
                  <a:lnTo>
                    <a:pt x="843191" y="1218984"/>
                  </a:lnTo>
                  <a:lnTo>
                    <a:pt x="843191" y="0"/>
                  </a:lnTo>
                  <a:lnTo>
                    <a:pt x="0" y="0"/>
                  </a:lnTo>
                  <a:lnTo>
                    <a:pt x="0" y="1218984"/>
                  </a:lnTo>
                  <a:close/>
                </a:path>
              </a:pathLst>
            </a:custGeom>
            <a:ln w="38100">
              <a:solidFill>
                <a:srgbClr val="0000FF"/>
              </a:solidFill>
            </a:ln>
          </p:spPr>
          <p:txBody>
            <a:bodyPr wrap="square" lIns="0" tIns="0" rIns="0" bIns="0" rtlCol="0"/>
            <a:lstStyle/>
            <a:p>
              <a:endParaRPr/>
            </a:p>
          </p:txBody>
        </p:sp>
      </p:grpSp>
      <p:pic>
        <p:nvPicPr>
          <p:cNvPr id="6" name="object 6"/>
          <p:cNvPicPr/>
          <p:nvPr/>
        </p:nvPicPr>
        <p:blipFill>
          <a:blip r:embed="rId3" cstate="print"/>
          <a:stretch>
            <a:fillRect/>
          </a:stretch>
        </p:blipFill>
        <p:spPr>
          <a:xfrm>
            <a:off x="4348479" y="3423920"/>
            <a:ext cx="4378960" cy="1422399"/>
          </a:xfrm>
          <a:prstGeom prst="rect">
            <a:avLst/>
          </a:prstGeom>
        </p:spPr>
      </p:pic>
      <p:sp>
        <p:nvSpPr>
          <p:cNvPr id="7" name="object 7"/>
          <p:cNvSpPr txBox="1"/>
          <p:nvPr/>
        </p:nvSpPr>
        <p:spPr>
          <a:xfrm>
            <a:off x="4080255" y="1799589"/>
            <a:ext cx="7294880" cy="4237990"/>
          </a:xfrm>
          <a:prstGeom prst="rect">
            <a:avLst/>
          </a:prstGeom>
        </p:spPr>
        <p:txBody>
          <a:bodyPr vert="horz" wrap="square" lIns="0" tIns="15875" rIns="0" bIns="0" rtlCol="0">
            <a:spAutoFit/>
          </a:bodyPr>
          <a:lstStyle/>
          <a:p>
            <a:pPr marL="246379" marR="2668905" indent="-233679">
              <a:lnSpc>
                <a:spcPct val="99400"/>
              </a:lnSpc>
              <a:spcBef>
                <a:spcPts val="125"/>
              </a:spcBef>
              <a:buFont typeface="Arial"/>
              <a:buChar char="•"/>
              <a:tabLst>
                <a:tab pos="246379" algn="l"/>
                <a:tab pos="1669414" algn="l"/>
              </a:tabLst>
            </a:pPr>
            <a:r>
              <a:rPr sz="2800" dirty="0">
                <a:latin typeface="Calibri"/>
                <a:cs typeface="Calibri"/>
              </a:rPr>
              <a:t>Apply</a:t>
            </a:r>
            <a:r>
              <a:rPr sz="2800" spc="65" dirty="0">
                <a:latin typeface="Calibri"/>
                <a:cs typeface="Calibri"/>
              </a:rPr>
              <a:t> </a:t>
            </a:r>
            <a:r>
              <a:rPr sz="2800" dirty="0">
                <a:latin typeface="Calibri"/>
                <a:cs typeface="Calibri"/>
              </a:rPr>
              <a:t>a</a:t>
            </a:r>
            <a:r>
              <a:rPr sz="2800" spc="-80" dirty="0">
                <a:latin typeface="Calibri"/>
                <a:cs typeface="Calibri"/>
              </a:rPr>
              <a:t> </a:t>
            </a:r>
            <a:r>
              <a:rPr sz="2800" dirty="0">
                <a:latin typeface="Calibri"/>
                <a:cs typeface="Calibri"/>
              </a:rPr>
              <a:t>CNN</a:t>
            </a:r>
            <a:r>
              <a:rPr sz="2800" spc="-60" dirty="0">
                <a:latin typeface="Calibri"/>
                <a:cs typeface="Calibri"/>
              </a:rPr>
              <a:t> </a:t>
            </a:r>
            <a:r>
              <a:rPr sz="2800" dirty="0">
                <a:latin typeface="Calibri"/>
                <a:cs typeface="Calibri"/>
              </a:rPr>
              <a:t>to</a:t>
            </a:r>
            <a:r>
              <a:rPr sz="2800" spc="-125" dirty="0">
                <a:latin typeface="Calibri"/>
                <a:cs typeface="Calibri"/>
              </a:rPr>
              <a:t> </a:t>
            </a:r>
            <a:r>
              <a:rPr sz="2800" spc="-10" dirty="0">
                <a:latin typeface="Calibri"/>
                <a:cs typeface="Calibri"/>
              </a:rPr>
              <a:t>many</a:t>
            </a:r>
            <a:r>
              <a:rPr sz="2800" spc="-75" dirty="0">
                <a:latin typeface="Calibri"/>
                <a:cs typeface="Calibri"/>
              </a:rPr>
              <a:t> </a:t>
            </a:r>
            <a:r>
              <a:rPr sz="2800" spc="-20" dirty="0">
                <a:latin typeface="Calibri"/>
                <a:cs typeface="Calibri"/>
              </a:rPr>
              <a:t>different crops</a:t>
            </a:r>
            <a:r>
              <a:rPr sz="2800" spc="-100" dirty="0">
                <a:latin typeface="Calibri"/>
                <a:cs typeface="Calibri"/>
              </a:rPr>
              <a:t> </a:t>
            </a:r>
            <a:r>
              <a:rPr sz="2800" dirty="0">
                <a:latin typeface="Calibri"/>
                <a:cs typeface="Calibri"/>
              </a:rPr>
              <a:t>of</a:t>
            </a:r>
            <a:r>
              <a:rPr sz="2800" spc="-20" dirty="0">
                <a:latin typeface="Calibri"/>
                <a:cs typeface="Calibri"/>
              </a:rPr>
              <a:t> </a:t>
            </a:r>
            <a:r>
              <a:rPr sz="2800" dirty="0">
                <a:latin typeface="Calibri"/>
                <a:cs typeface="Calibri"/>
              </a:rPr>
              <a:t>the image,</a:t>
            </a:r>
            <a:r>
              <a:rPr sz="2800" spc="-95" dirty="0">
                <a:latin typeface="Calibri"/>
                <a:cs typeface="Calibri"/>
              </a:rPr>
              <a:t> </a:t>
            </a:r>
            <a:r>
              <a:rPr sz="2800" spc="-25" dirty="0">
                <a:latin typeface="Calibri"/>
                <a:cs typeface="Calibri"/>
              </a:rPr>
              <a:t>CNN </a:t>
            </a:r>
            <a:r>
              <a:rPr sz="2800" spc="-10" dirty="0">
                <a:latin typeface="Calibri"/>
                <a:cs typeface="Calibri"/>
              </a:rPr>
              <a:t>classifies</a:t>
            </a:r>
            <a:r>
              <a:rPr sz="2800" dirty="0">
                <a:latin typeface="Calibri"/>
                <a:cs typeface="Calibri"/>
              </a:rPr>
              <a:t>	each</a:t>
            </a:r>
            <a:r>
              <a:rPr sz="2800" spc="-85" dirty="0">
                <a:latin typeface="Calibri"/>
                <a:cs typeface="Calibri"/>
              </a:rPr>
              <a:t> </a:t>
            </a:r>
            <a:r>
              <a:rPr sz="2800" dirty="0">
                <a:latin typeface="Calibri"/>
                <a:cs typeface="Calibri"/>
              </a:rPr>
              <a:t>crop</a:t>
            </a:r>
            <a:r>
              <a:rPr sz="2800" spc="-70" dirty="0">
                <a:latin typeface="Calibri"/>
                <a:cs typeface="Calibri"/>
              </a:rPr>
              <a:t> </a:t>
            </a:r>
            <a:r>
              <a:rPr sz="2800" dirty="0">
                <a:latin typeface="Calibri"/>
                <a:cs typeface="Calibri"/>
              </a:rPr>
              <a:t>as</a:t>
            </a:r>
            <a:r>
              <a:rPr sz="2800" spc="-90" dirty="0">
                <a:latin typeface="Calibri"/>
                <a:cs typeface="Calibri"/>
              </a:rPr>
              <a:t> </a:t>
            </a:r>
            <a:r>
              <a:rPr sz="2800" spc="-10" dirty="0">
                <a:latin typeface="Calibri"/>
                <a:cs typeface="Calibri"/>
              </a:rPr>
              <a:t>object </a:t>
            </a:r>
            <a:r>
              <a:rPr sz="2800" dirty="0">
                <a:latin typeface="Calibri"/>
                <a:cs typeface="Calibri"/>
              </a:rPr>
              <a:t>or</a:t>
            </a:r>
            <a:r>
              <a:rPr sz="2800" spc="-55" dirty="0">
                <a:latin typeface="Calibri"/>
                <a:cs typeface="Calibri"/>
              </a:rPr>
              <a:t> </a:t>
            </a:r>
            <a:r>
              <a:rPr sz="2800" spc="-10" dirty="0">
                <a:latin typeface="Calibri"/>
                <a:cs typeface="Calibri"/>
              </a:rPr>
              <a:t>background</a:t>
            </a:r>
            <a:endParaRPr sz="2800">
              <a:latin typeface="Calibri"/>
              <a:cs typeface="Calibri"/>
            </a:endParaRPr>
          </a:p>
          <a:p>
            <a:pPr>
              <a:lnSpc>
                <a:spcPct val="100000"/>
              </a:lnSpc>
              <a:buFont typeface="Arial"/>
              <a:buChar char="•"/>
            </a:pPr>
            <a:endParaRPr sz="2800">
              <a:latin typeface="Calibri"/>
              <a:cs typeface="Calibri"/>
            </a:endParaRPr>
          </a:p>
          <a:p>
            <a:pPr>
              <a:lnSpc>
                <a:spcPct val="100000"/>
              </a:lnSpc>
              <a:spcBef>
                <a:spcPts val="10"/>
              </a:spcBef>
              <a:buFont typeface="Arial"/>
              <a:buChar char="•"/>
            </a:pPr>
            <a:endParaRPr sz="3000">
              <a:latin typeface="Calibri"/>
              <a:cs typeface="Calibri"/>
            </a:endParaRPr>
          </a:p>
          <a:p>
            <a:pPr marL="5228590" marR="1040765" lvl="1" indent="-224154">
              <a:lnSpc>
                <a:spcPct val="101499"/>
              </a:lnSpc>
              <a:buFont typeface="Arial"/>
              <a:buChar char="•"/>
              <a:tabLst>
                <a:tab pos="5229225" algn="l"/>
              </a:tabLst>
            </a:pPr>
            <a:r>
              <a:rPr sz="2400" spc="-20" dirty="0">
                <a:latin typeface="Calibri"/>
                <a:cs typeface="Calibri"/>
              </a:rPr>
              <a:t>Dog? </a:t>
            </a:r>
            <a:r>
              <a:rPr sz="2400" dirty="0">
                <a:solidFill>
                  <a:srgbClr val="C00000"/>
                </a:solidFill>
                <a:latin typeface="Calibri"/>
                <a:cs typeface="Calibri"/>
              </a:rPr>
              <a:t>NO</a:t>
            </a:r>
            <a:r>
              <a:rPr sz="2400" spc="-10" dirty="0">
                <a:solidFill>
                  <a:srgbClr val="C00000"/>
                </a:solidFill>
                <a:latin typeface="Calibri"/>
                <a:cs typeface="Calibri"/>
              </a:rPr>
              <a:t> </a:t>
            </a:r>
            <a:r>
              <a:rPr sz="2400" spc="-20" dirty="0">
                <a:latin typeface="Calibri"/>
                <a:cs typeface="Calibri"/>
              </a:rPr>
              <a:t>Cat? </a:t>
            </a:r>
            <a:r>
              <a:rPr sz="2400" spc="-25" dirty="0">
                <a:solidFill>
                  <a:srgbClr val="6FAC46"/>
                </a:solidFill>
                <a:latin typeface="Calibri"/>
                <a:cs typeface="Calibri"/>
              </a:rPr>
              <a:t>YES</a:t>
            </a:r>
            <a:endParaRPr sz="2400">
              <a:latin typeface="Calibri"/>
              <a:cs typeface="Calibri"/>
            </a:endParaRPr>
          </a:p>
          <a:p>
            <a:pPr marL="223520" marR="5080" lvl="1" indent="-224154" algn="r">
              <a:lnSpc>
                <a:spcPct val="100000"/>
              </a:lnSpc>
              <a:spcBef>
                <a:spcPts val="1045"/>
              </a:spcBef>
              <a:buFont typeface="Arial"/>
              <a:buChar char="•"/>
              <a:tabLst>
                <a:tab pos="224154" algn="l"/>
              </a:tabLst>
            </a:pPr>
            <a:r>
              <a:rPr sz="2400" spc="-10" dirty="0">
                <a:latin typeface="Calibri"/>
                <a:cs typeface="Calibri"/>
              </a:rPr>
              <a:t>Background?</a:t>
            </a:r>
            <a:r>
              <a:rPr sz="2400" spc="-140" dirty="0">
                <a:latin typeface="Calibri"/>
                <a:cs typeface="Calibri"/>
              </a:rPr>
              <a:t> </a:t>
            </a:r>
            <a:r>
              <a:rPr sz="2400" spc="-25" dirty="0">
                <a:solidFill>
                  <a:srgbClr val="C00000"/>
                </a:solidFill>
                <a:latin typeface="Calibri"/>
                <a:cs typeface="Calibri"/>
              </a:rPr>
              <a:t>NO</a:t>
            </a:r>
            <a:endParaRPr sz="2400">
              <a:latin typeface="Calibri"/>
              <a:cs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4544"/>
            <a:ext cx="7578725" cy="1305560"/>
          </a:xfrm>
          <a:prstGeom prst="rect">
            <a:avLst/>
          </a:prstGeom>
        </p:spPr>
        <p:txBody>
          <a:bodyPr vert="horz" wrap="square" lIns="0" tIns="0" rIns="0" bIns="0" rtlCol="0">
            <a:spAutoFit/>
          </a:bodyPr>
          <a:lstStyle/>
          <a:p>
            <a:pPr marL="12700" marR="5080">
              <a:lnSpc>
                <a:spcPct val="102000"/>
              </a:lnSpc>
            </a:pPr>
            <a:r>
              <a:rPr dirty="0"/>
              <a:t>Detecting</a:t>
            </a:r>
            <a:r>
              <a:rPr spc="-50" dirty="0"/>
              <a:t> </a:t>
            </a:r>
            <a:r>
              <a:rPr dirty="0"/>
              <a:t>Multiple</a:t>
            </a:r>
            <a:r>
              <a:rPr spc="-125" dirty="0"/>
              <a:t> </a:t>
            </a:r>
            <a:r>
              <a:rPr dirty="0"/>
              <a:t>Objects:</a:t>
            </a:r>
            <a:r>
              <a:rPr spc="-145" dirty="0"/>
              <a:t> </a:t>
            </a:r>
            <a:r>
              <a:rPr sz="3900" spc="-10" dirty="0"/>
              <a:t>Sliding </a:t>
            </a:r>
            <a:r>
              <a:rPr sz="3900" spc="45" dirty="0"/>
              <a:t>Window</a:t>
            </a:r>
            <a:endParaRPr sz="3900"/>
          </a:p>
        </p:txBody>
      </p:sp>
      <p:grpSp>
        <p:nvGrpSpPr>
          <p:cNvPr id="3" name="object 3"/>
          <p:cNvGrpSpPr/>
          <p:nvPr/>
        </p:nvGrpSpPr>
        <p:grpSpPr>
          <a:xfrm>
            <a:off x="284479" y="2722879"/>
            <a:ext cx="3545840" cy="2651760"/>
            <a:chOff x="284479" y="2722879"/>
            <a:chExt cx="3545840" cy="2651760"/>
          </a:xfrm>
        </p:grpSpPr>
        <p:pic>
          <p:nvPicPr>
            <p:cNvPr id="4" name="object 4"/>
            <p:cNvPicPr/>
            <p:nvPr/>
          </p:nvPicPr>
          <p:blipFill>
            <a:blip r:embed="rId2" cstate="print"/>
            <a:stretch>
              <a:fillRect/>
            </a:stretch>
          </p:blipFill>
          <p:spPr>
            <a:xfrm>
              <a:off x="284479" y="2722879"/>
              <a:ext cx="3545840" cy="2651760"/>
            </a:xfrm>
            <a:prstGeom prst="rect">
              <a:avLst/>
            </a:prstGeom>
          </p:spPr>
        </p:pic>
        <p:sp>
          <p:nvSpPr>
            <p:cNvPr id="5" name="object 5"/>
            <p:cNvSpPr/>
            <p:nvPr/>
          </p:nvSpPr>
          <p:spPr>
            <a:xfrm>
              <a:off x="2529840" y="3789641"/>
              <a:ext cx="843280" cy="1219200"/>
            </a:xfrm>
            <a:custGeom>
              <a:avLst/>
              <a:gdLst/>
              <a:ahLst/>
              <a:cxnLst/>
              <a:rect l="l" t="t" r="r" b="b"/>
              <a:pathLst>
                <a:path w="843279" h="1219200">
                  <a:moveTo>
                    <a:pt x="0" y="1218984"/>
                  </a:moveTo>
                  <a:lnTo>
                    <a:pt x="843191" y="1218984"/>
                  </a:lnTo>
                  <a:lnTo>
                    <a:pt x="843191" y="0"/>
                  </a:lnTo>
                  <a:lnTo>
                    <a:pt x="0" y="0"/>
                  </a:lnTo>
                  <a:lnTo>
                    <a:pt x="0" y="1218984"/>
                  </a:lnTo>
                  <a:close/>
                </a:path>
              </a:pathLst>
            </a:custGeom>
            <a:ln w="38100">
              <a:solidFill>
                <a:srgbClr val="0000FF"/>
              </a:solidFill>
            </a:ln>
          </p:spPr>
          <p:txBody>
            <a:bodyPr wrap="square" lIns="0" tIns="0" rIns="0" bIns="0" rtlCol="0"/>
            <a:lstStyle/>
            <a:p>
              <a:endParaRPr/>
            </a:p>
          </p:txBody>
        </p:sp>
      </p:grpSp>
      <p:sp>
        <p:nvSpPr>
          <p:cNvPr id="6" name="object 6"/>
          <p:cNvSpPr txBox="1"/>
          <p:nvPr/>
        </p:nvSpPr>
        <p:spPr>
          <a:xfrm>
            <a:off x="4012310" y="1724088"/>
            <a:ext cx="4686935" cy="2015489"/>
          </a:xfrm>
          <a:prstGeom prst="rect">
            <a:avLst/>
          </a:prstGeom>
        </p:spPr>
        <p:txBody>
          <a:bodyPr vert="horz" wrap="square" lIns="0" tIns="13335" rIns="0" bIns="0" rtlCol="0">
            <a:spAutoFit/>
          </a:bodyPr>
          <a:lstStyle/>
          <a:p>
            <a:pPr marL="297180" marR="5080">
              <a:lnSpc>
                <a:spcPct val="100800"/>
              </a:lnSpc>
              <a:spcBef>
                <a:spcPts val="105"/>
              </a:spcBef>
            </a:pPr>
            <a:r>
              <a:rPr sz="2450" dirty="0">
                <a:latin typeface="Calibri"/>
                <a:cs typeface="Calibri"/>
              </a:rPr>
              <a:t>Apply</a:t>
            </a:r>
            <a:r>
              <a:rPr sz="2450" spc="90" dirty="0">
                <a:latin typeface="Calibri"/>
                <a:cs typeface="Calibri"/>
              </a:rPr>
              <a:t> </a:t>
            </a:r>
            <a:r>
              <a:rPr sz="2450" dirty="0">
                <a:latin typeface="Calibri"/>
                <a:cs typeface="Calibri"/>
              </a:rPr>
              <a:t>a</a:t>
            </a:r>
            <a:r>
              <a:rPr sz="2450" spc="25" dirty="0">
                <a:latin typeface="Calibri"/>
                <a:cs typeface="Calibri"/>
              </a:rPr>
              <a:t> </a:t>
            </a:r>
            <a:r>
              <a:rPr sz="2450" dirty="0">
                <a:latin typeface="Calibri"/>
                <a:cs typeface="Calibri"/>
              </a:rPr>
              <a:t>CNN</a:t>
            </a:r>
            <a:r>
              <a:rPr sz="2450" spc="15" dirty="0">
                <a:latin typeface="Calibri"/>
                <a:cs typeface="Calibri"/>
              </a:rPr>
              <a:t> </a:t>
            </a:r>
            <a:r>
              <a:rPr sz="2450" dirty="0">
                <a:latin typeface="Calibri"/>
                <a:cs typeface="Calibri"/>
              </a:rPr>
              <a:t>to</a:t>
            </a:r>
            <a:r>
              <a:rPr sz="2450" spc="-15" dirty="0">
                <a:latin typeface="Calibri"/>
                <a:cs typeface="Calibri"/>
              </a:rPr>
              <a:t> </a:t>
            </a:r>
            <a:r>
              <a:rPr sz="2450" dirty="0">
                <a:latin typeface="Calibri"/>
                <a:cs typeface="Calibri"/>
              </a:rPr>
              <a:t>many</a:t>
            </a:r>
            <a:r>
              <a:rPr sz="2450" spc="-70" dirty="0">
                <a:latin typeface="Calibri"/>
                <a:cs typeface="Calibri"/>
              </a:rPr>
              <a:t> </a:t>
            </a:r>
            <a:r>
              <a:rPr sz="2450" spc="-10" dirty="0">
                <a:latin typeface="Calibri"/>
                <a:cs typeface="Calibri"/>
              </a:rPr>
              <a:t>different </a:t>
            </a:r>
            <a:r>
              <a:rPr sz="2450" dirty="0">
                <a:latin typeface="Calibri"/>
                <a:cs typeface="Calibri"/>
              </a:rPr>
              <a:t>crops</a:t>
            </a:r>
            <a:r>
              <a:rPr sz="2450" spc="-10" dirty="0">
                <a:latin typeface="Calibri"/>
                <a:cs typeface="Calibri"/>
              </a:rPr>
              <a:t> </a:t>
            </a:r>
            <a:r>
              <a:rPr sz="2450" dirty="0">
                <a:latin typeface="Calibri"/>
                <a:cs typeface="Calibri"/>
              </a:rPr>
              <a:t>of</a:t>
            </a:r>
            <a:r>
              <a:rPr sz="2450" spc="55" dirty="0">
                <a:latin typeface="Calibri"/>
                <a:cs typeface="Calibri"/>
              </a:rPr>
              <a:t> </a:t>
            </a:r>
            <a:r>
              <a:rPr sz="2450" dirty="0">
                <a:latin typeface="Calibri"/>
                <a:cs typeface="Calibri"/>
              </a:rPr>
              <a:t>the</a:t>
            </a:r>
            <a:r>
              <a:rPr sz="2450" spc="45" dirty="0">
                <a:latin typeface="Calibri"/>
                <a:cs typeface="Calibri"/>
              </a:rPr>
              <a:t> </a:t>
            </a:r>
            <a:r>
              <a:rPr sz="2450" dirty="0">
                <a:latin typeface="Calibri"/>
                <a:cs typeface="Calibri"/>
              </a:rPr>
              <a:t>image,</a:t>
            </a:r>
            <a:r>
              <a:rPr sz="2450" spc="25" dirty="0">
                <a:latin typeface="Calibri"/>
                <a:cs typeface="Calibri"/>
              </a:rPr>
              <a:t> </a:t>
            </a:r>
            <a:r>
              <a:rPr sz="2450" dirty="0">
                <a:latin typeface="Calibri"/>
                <a:cs typeface="Calibri"/>
              </a:rPr>
              <a:t>CNN</a:t>
            </a:r>
            <a:r>
              <a:rPr sz="2450" spc="-75" dirty="0">
                <a:latin typeface="Calibri"/>
                <a:cs typeface="Calibri"/>
              </a:rPr>
              <a:t> </a:t>
            </a:r>
            <a:r>
              <a:rPr sz="2450" spc="-10" dirty="0">
                <a:latin typeface="Calibri"/>
                <a:cs typeface="Calibri"/>
              </a:rPr>
              <a:t>classifies </a:t>
            </a:r>
            <a:r>
              <a:rPr sz="2450" dirty="0">
                <a:latin typeface="Calibri"/>
                <a:cs typeface="Calibri"/>
              </a:rPr>
              <a:t>each</a:t>
            </a:r>
            <a:r>
              <a:rPr sz="2450" spc="45" dirty="0">
                <a:latin typeface="Calibri"/>
                <a:cs typeface="Calibri"/>
              </a:rPr>
              <a:t> </a:t>
            </a:r>
            <a:r>
              <a:rPr sz="2450" dirty="0">
                <a:latin typeface="Calibri"/>
                <a:cs typeface="Calibri"/>
              </a:rPr>
              <a:t>crop</a:t>
            </a:r>
            <a:r>
              <a:rPr sz="2450" spc="-40" dirty="0">
                <a:latin typeface="Calibri"/>
                <a:cs typeface="Calibri"/>
              </a:rPr>
              <a:t> </a:t>
            </a:r>
            <a:r>
              <a:rPr sz="2450" dirty="0">
                <a:latin typeface="Calibri"/>
                <a:cs typeface="Calibri"/>
              </a:rPr>
              <a:t>as</a:t>
            </a:r>
            <a:r>
              <a:rPr sz="2450" spc="-35" dirty="0">
                <a:latin typeface="Calibri"/>
                <a:cs typeface="Calibri"/>
              </a:rPr>
              <a:t> </a:t>
            </a:r>
            <a:r>
              <a:rPr sz="2450" dirty="0">
                <a:latin typeface="Calibri"/>
                <a:cs typeface="Calibri"/>
              </a:rPr>
              <a:t>object</a:t>
            </a:r>
            <a:r>
              <a:rPr sz="2450" spc="105" dirty="0">
                <a:latin typeface="Calibri"/>
                <a:cs typeface="Calibri"/>
              </a:rPr>
              <a:t> </a:t>
            </a:r>
            <a:r>
              <a:rPr sz="2450" dirty="0">
                <a:latin typeface="Calibri"/>
                <a:cs typeface="Calibri"/>
              </a:rPr>
              <a:t>or</a:t>
            </a:r>
            <a:r>
              <a:rPr sz="2450" spc="-5" dirty="0">
                <a:latin typeface="Calibri"/>
                <a:cs typeface="Calibri"/>
              </a:rPr>
              <a:t> </a:t>
            </a:r>
            <a:r>
              <a:rPr sz="2450" spc="-10" dirty="0">
                <a:latin typeface="Calibri"/>
                <a:cs typeface="Calibri"/>
              </a:rPr>
              <a:t>background</a:t>
            </a:r>
            <a:endParaRPr sz="2450">
              <a:latin typeface="Calibri"/>
              <a:cs typeface="Calibri"/>
            </a:endParaRPr>
          </a:p>
          <a:p>
            <a:pPr marL="12700">
              <a:lnSpc>
                <a:spcPts val="2670"/>
              </a:lnSpc>
              <a:spcBef>
                <a:spcPts val="1425"/>
              </a:spcBef>
            </a:pPr>
            <a:r>
              <a:rPr sz="2250" b="1" spc="-20" dirty="0">
                <a:solidFill>
                  <a:srgbClr val="4471C4"/>
                </a:solidFill>
                <a:latin typeface="Calibri"/>
                <a:cs typeface="Calibri"/>
              </a:rPr>
              <a:t>Question</a:t>
            </a:r>
            <a:r>
              <a:rPr sz="2250" spc="-20" dirty="0">
                <a:solidFill>
                  <a:srgbClr val="4471C4"/>
                </a:solidFill>
                <a:latin typeface="Calibri"/>
                <a:cs typeface="Calibri"/>
              </a:rPr>
              <a:t>:</a:t>
            </a:r>
            <a:r>
              <a:rPr sz="2250" spc="-229" dirty="0">
                <a:solidFill>
                  <a:srgbClr val="4471C4"/>
                </a:solidFill>
                <a:latin typeface="Calibri"/>
                <a:cs typeface="Calibri"/>
              </a:rPr>
              <a:t> </a:t>
            </a:r>
            <a:r>
              <a:rPr sz="2250" spc="-30" dirty="0">
                <a:solidFill>
                  <a:srgbClr val="4471C4"/>
                </a:solidFill>
                <a:latin typeface="Calibri"/>
                <a:cs typeface="Calibri"/>
              </a:rPr>
              <a:t>How</a:t>
            </a:r>
            <a:r>
              <a:rPr sz="2250" spc="-195" dirty="0">
                <a:solidFill>
                  <a:srgbClr val="4471C4"/>
                </a:solidFill>
                <a:latin typeface="Calibri"/>
                <a:cs typeface="Calibri"/>
              </a:rPr>
              <a:t> </a:t>
            </a:r>
            <a:r>
              <a:rPr sz="2250" spc="-20" dirty="0">
                <a:solidFill>
                  <a:srgbClr val="4471C4"/>
                </a:solidFill>
                <a:latin typeface="Calibri"/>
                <a:cs typeface="Calibri"/>
              </a:rPr>
              <a:t>many</a:t>
            </a:r>
            <a:r>
              <a:rPr sz="2250" spc="10" dirty="0">
                <a:solidFill>
                  <a:srgbClr val="4471C4"/>
                </a:solidFill>
                <a:latin typeface="Calibri"/>
                <a:cs typeface="Calibri"/>
              </a:rPr>
              <a:t> </a:t>
            </a:r>
            <a:r>
              <a:rPr sz="2250" spc="-20" dirty="0">
                <a:solidFill>
                  <a:srgbClr val="4471C4"/>
                </a:solidFill>
                <a:latin typeface="Calibri"/>
                <a:cs typeface="Calibri"/>
              </a:rPr>
              <a:t>possible</a:t>
            </a:r>
            <a:r>
              <a:rPr sz="2250" spc="-180" dirty="0">
                <a:solidFill>
                  <a:srgbClr val="4471C4"/>
                </a:solidFill>
                <a:latin typeface="Calibri"/>
                <a:cs typeface="Calibri"/>
              </a:rPr>
              <a:t> </a:t>
            </a:r>
            <a:r>
              <a:rPr sz="2250" spc="-10" dirty="0">
                <a:solidFill>
                  <a:srgbClr val="4471C4"/>
                </a:solidFill>
                <a:latin typeface="Calibri"/>
                <a:cs typeface="Calibri"/>
              </a:rPr>
              <a:t>boxes</a:t>
            </a:r>
            <a:endParaRPr sz="2250">
              <a:latin typeface="Calibri"/>
              <a:cs typeface="Calibri"/>
            </a:endParaRPr>
          </a:p>
          <a:p>
            <a:pPr marL="12700">
              <a:lnSpc>
                <a:spcPts val="2670"/>
              </a:lnSpc>
            </a:pPr>
            <a:r>
              <a:rPr sz="2250" spc="-20" dirty="0">
                <a:solidFill>
                  <a:srgbClr val="4471C4"/>
                </a:solidFill>
                <a:latin typeface="Calibri"/>
                <a:cs typeface="Calibri"/>
              </a:rPr>
              <a:t>are</a:t>
            </a:r>
            <a:r>
              <a:rPr sz="2250" spc="-110" dirty="0">
                <a:solidFill>
                  <a:srgbClr val="4471C4"/>
                </a:solidFill>
                <a:latin typeface="Calibri"/>
                <a:cs typeface="Calibri"/>
              </a:rPr>
              <a:t> </a:t>
            </a:r>
            <a:r>
              <a:rPr sz="2250" spc="-10" dirty="0">
                <a:solidFill>
                  <a:srgbClr val="4471C4"/>
                </a:solidFill>
                <a:latin typeface="Calibri"/>
                <a:cs typeface="Calibri"/>
              </a:rPr>
              <a:t>there</a:t>
            </a:r>
            <a:r>
              <a:rPr sz="2250" spc="-185" dirty="0">
                <a:solidFill>
                  <a:srgbClr val="4471C4"/>
                </a:solidFill>
                <a:latin typeface="Calibri"/>
                <a:cs typeface="Calibri"/>
              </a:rPr>
              <a:t> </a:t>
            </a:r>
            <a:r>
              <a:rPr sz="2250" spc="-10" dirty="0">
                <a:solidFill>
                  <a:srgbClr val="4471C4"/>
                </a:solidFill>
                <a:latin typeface="Calibri"/>
                <a:cs typeface="Calibri"/>
              </a:rPr>
              <a:t>in</a:t>
            </a:r>
            <a:r>
              <a:rPr sz="2250" spc="-114" dirty="0">
                <a:solidFill>
                  <a:srgbClr val="4471C4"/>
                </a:solidFill>
                <a:latin typeface="Calibri"/>
                <a:cs typeface="Calibri"/>
              </a:rPr>
              <a:t> </a:t>
            </a:r>
            <a:r>
              <a:rPr sz="2250" dirty="0">
                <a:solidFill>
                  <a:srgbClr val="4471C4"/>
                </a:solidFill>
                <a:latin typeface="Calibri"/>
                <a:cs typeface="Calibri"/>
              </a:rPr>
              <a:t>an</a:t>
            </a:r>
            <a:r>
              <a:rPr sz="2250" spc="-15" dirty="0">
                <a:solidFill>
                  <a:srgbClr val="4471C4"/>
                </a:solidFill>
                <a:latin typeface="Calibri"/>
                <a:cs typeface="Calibri"/>
              </a:rPr>
              <a:t> </a:t>
            </a:r>
            <a:r>
              <a:rPr sz="2250" spc="-40" dirty="0">
                <a:solidFill>
                  <a:srgbClr val="4471C4"/>
                </a:solidFill>
                <a:latin typeface="Calibri"/>
                <a:cs typeface="Calibri"/>
              </a:rPr>
              <a:t>image</a:t>
            </a:r>
            <a:r>
              <a:rPr sz="2250" spc="-105" dirty="0">
                <a:solidFill>
                  <a:srgbClr val="4471C4"/>
                </a:solidFill>
                <a:latin typeface="Calibri"/>
                <a:cs typeface="Calibri"/>
              </a:rPr>
              <a:t> </a:t>
            </a:r>
            <a:r>
              <a:rPr sz="2250" dirty="0">
                <a:solidFill>
                  <a:srgbClr val="4471C4"/>
                </a:solidFill>
                <a:latin typeface="Calibri"/>
                <a:cs typeface="Calibri"/>
              </a:rPr>
              <a:t>of</a:t>
            </a:r>
            <a:r>
              <a:rPr sz="2250" spc="-5" dirty="0">
                <a:solidFill>
                  <a:srgbClr val="4471C4"/>
                </a:solidFill>
                <a:latin typeface="Calibri"/>
                <a:cs typeface="Calibri"/>
              </a:rPr>
              <a:t> </a:t>
            </a:r>
            <a:r>
              <a:rPr sz="2250" spc="-40" dirty="0">
                <a:solidFill>
                  <a:srgbClr val="4471C4"/>
                </a:solidFill>
                <a:latin typeface="Calibri"/>
                <a:cs typeface="Calibri"/>
              </a:rPr>
              <a:t>size</a:t>
            </a:r>
            <a:r>
              <a:rPr sz="2250" spc="-110" dirty="0">
                <a:solidFill>
                  <a:srgbClr val="4471C4"/>
                </a:solidFill>
                <a:latin typeface="Calibri"/>
                <a:cs typeface="Calibri"/>
              </a:rPr>
              <a:t> </a:t>
            </a:r>
            <a:r>
              <a:rPr sz="2250" dirty="0">
                <a:solidFill>
                  <a:srgbClr val="4471C4"/>
                </a:solidFill>
                <a:latin typeface="Calibri"/>
                <a:cs typeface="Calibri"/>
              </a:rPr>
              <a:t>H x</a:t>
            </a:r>
            <a:r>
              <a:rPr sz="2250" spc="-45" dirty="0">
                <a:solidFill>
                  <a:srgbClr val="4471C4"/>
                </a:solidFill>
                <a:latin typeface="Calibri"/>
                <a:cs typeface="Calibri"/>
              </a:rPr>
              <a:t> </a:t>
            </a:r>
            <a:r>
              <a:rPr sz="2250" spc="-25" dirty="0">
                <a:solidFill>
                  <a:srgbClr val="4471C4"/>
                </a:solidFill>
                <a:latin typeface="Calibri"/>
                <a:cs typeface="Calibri"/>
              </a:rPr>
              <a:t>W?</a:t>
            </a:r>
            <a:endParaRPr sz="225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4544"/>
            <a:ext cx="7578725" cy="1305560"/>
          </a:xfrm>
          <a:prstGeom prst="rect">
            <a:avLst/>
          </a:prstGeom>
        </p:spPr>
        <p:txBody>
          <a:bodyPr vert="horz" wrap="square" lIns="0" tIns="0" rIns="0" bIns="0" rtlCol="0">
            <a:spAutoFit/>
          </a:bodyPr>
          <a:lstStyle/>
          <a:p>
            <a:pPr marL="12700" marR="5080">
              <a:lnSpc>
                <a:spcPct val="102000"/>
              </a:lnSpc>
            </a:pPr>
            <a:r>
              <a:rPr dirty="0"/>
              <a:t>Detecting</a:t>
            </a:r>
            <a:r>
              <a:rPr spc="-50" dirty="0"/>
              <a:t> </a:t>
            </a:r>
            <a:r>
              <a:rPr dirty="0"/>
              <a:t>Multiple</a:t>
            </a:r>
            <a:r>
              <a:rPr spc="-125" dirty="0"/>
              <a:t> </a:t>
            </a:r>
            <a:r>
              <a:rPr dirty="0"/>
              <a:t>Objects:</a:t>
            </a:r>
            <a:r>
              <a:rPr spc="-145" dirty="0"/>
              <a:t> </a:t>
            </a:r>
            <a:r>
              <a:rPr sz="3900" spc="-10" dirty="0"/>
              <a:t>Sliding </a:t>
            </a:r>
            <a:r>
              <a:rPr sz="3900" spc="45" dirty="0"/>
              <a:t>Window</a:t>
            </a:r>
            <a:endParaRPr sz="3900"/>
          </a:p>
        </p:txBody>
      </p:sp>
      <p:grpSp>
        <p:nvGrpSpPr>
          <p:cNvPr id="3" name="object 3"/>
          <p:cNvGrpSpPr/>
          <p:nvPr/>
        </p:nvGrpSpPr>
        <p:grpSpPr>
          <a:xfrm>
            <a:off x="284479" y="2722879"/>
            <a:ext cx="3545840" cy="2651760"/>
            <a:chOff x="284479" y="2722879"/>
            <a:chExt cx="3545840" cy="2651760"/>
          </a:xfrm>
        </p:grpSpPr>
        <p:pic>
          <p:nvPicPr>
            <p:cNvPr id="4" name="object 4"/>
            <p:cNvPicPr/>
            <p:nvPr/>
          </p:nvPicPr>
          <p:blipFill>
            <a:blip r:embed="rId2" cstate="print"/>
            <a:stretch>
              <a:fillRect/>
            </a:stretch>
          </p:blipFill>
          <p:spPr>
            <a:xfrm>
              <a:off x="284479" y="2722879"/>
              <a:ext cx="3545840" cy="2651760"/>
            </a:xfrm>
            <a:prstGeom prst="rect">
              <a:avLst/>
            </a:prstGeom>
          </p:spPr>
        </p:pic>
        <p:sp>
          <p:nvSpPr>
            <p:cNvPr id="5" name="object 5"/>
            <p:cNvSpPr/>
            <p:nvPr/>
          </p:nvSpPr>
          <p:spPr>
            <a:xfrm>
              <a:off x="2529840" y="3789641"/>
              <a:ext cx="843280" cy="1219200"/>
            </a:xfrm>
            <a:custGeom>
              <a:avLst/>
              <a:gdLst/>
              <a:ahLst/>
              <a:cxnLst/>
              <a:rect l="l" t="t" r="r" b="b"/>
              <a:pathLst>
                <a:path w="843279" h="1219200">
                  <a:moveTo>
                    <a:pt x="0" y="1218984"/>
                  </a:moveTo>
                  <a:lnTo>
                    <a:pt x="843191" y="1218984"/>
                  </a:lnTo>
                  <a:lnTo>
                    <a:pt x="843191" y="0"/>
                  </a:lnTo>
                  <a:lnTo>
                    <a:pt x="0" y="0"/>
                  </a:lnTo>
                  <a:lnTo>
                    <a:pt x="0" y="1218984"/>
                  </a:lnTo>
                  <a:close/>
                </a:path>
              </a:pathLst>
            </a:custGeom>
            <a:ln w="38100">
              <a:solidFill>
                <a:srgbClr val="0000FF"/>
              </a:solidFill>
            </a:ln>
          </p:spPr>
          <p:txBody>
            <a:bodyPr wrap="square" lIns="0" tIns="0" rIns="0" bIns="0" rtlCol="0"/>
            <a:lstStyle/>
            <a:p>
              <a:endParaRPr/>
            </a:p>
          </p:txBody>
        </p:sp>
      </p:grpSp>
      <p:sp>
        <p:nvSpPr>
          <p:cNvPr id="6" name="object 6"/>
          <p:cNvSpPr txBox="1"/>
          <p:nvPr/>
        </p:nvSpPr>
        <p:spPr>
          <a:xfrm>
            <a:off x="4012310" y="1724088"/>
            <a:ext cx="4686935" cy="4020185"/>
          </a:xfrm>
          <a:prstGeom prst="rect">
            <a:avLst/>
          </a:prstGeom>
        </p:spPr>
        <p:txBody>
          <a:bodyPr vert="horz" wrap="square" lIns="0" tIns="13335" rIns="0" bIns="0" rtlCol="0">
            <a:spAutoFit/>
          </a:bodyPr>
          <a:lstStyle/>
          <a:p>
            <a:pPr marL="297180" marR="5080">
              <a:lnSpc>
                <a:spcPct val="100800"/>
              </a:lnSpc>
              <a:spcBef>
                <a:spcPts val="105"/>
              </a:spcBef>
            </a:pPr>
            <a:r>
              <a:rPr sz="2450" dirty="0">
                <a:latin typeface="Calibri"/>
                <a:cs typeface="Calibri"/>
              </a:rPr>
              <a:t>Apply</a:t>
            </a:r>
            <a:r>
              <a:rPr sz="2450" spc="90" dirty="0">
                <a:latin typeface="Calibri"/>
                <a:cs typeface="Calibri"/>
              </a:rPr>
              <a:t> </a:t>
            </a:r>
            <a:r>
              <a:rPr sz="2450" dirty="0">
                <a:latin typeface="Calibri"/>
                <a:cs typeface="Calibri"/>
              </a:rPr>
              <a:t>a</a:t>
            </a:r>
            <a:r>
              <a:rPr sz="2450" spc="25" dirty="0">
                <a:latin typeface="Calibri"/>
                <a:cs typeface="Calibri"/>
              </a:rPr>
              <a:t> </a:t>
            </a:r>
            <a:r>
              <a:rPr sz="2450" dirty="0">
                <a:latin typeface="Calibri"/>
                <a:cs typeface="Calibri"/>
              </a:rPr>
              <a:t>CNN</a:t>
            </a:r>
            <a:r>
              <a:rPr sz="2450" spc="15" dirty="0">
                <a:latin typeface="Calibri"/>
                <a:cs typeface="Calibri"/>
              </a:rPr>
              <a:t> </a:t>
            </a:r>
            <a:r>
              <a:rPr sz="2450" dirty="0">
                <a:latin typeface="Calibri"/>
                <a:cs typeface="Calibri"/>
              </a:rPr>
              <a:t>to</a:t>
            </a:r>
            <a:r>
              <a:rPr sz="2450" spc="-15" dirty="0">
                <a:latin typeface="Calibri"/>
                <a:cs typeface="Calibri"/>
              </a:rPr>
              <a:t> </a:t>
            </a:r>
            <a:r>
              <a:rPr sz="2450" dirty="0">
                <a:latin typeface="Calibri"/>
                <a:cs typeface="Calibri"/>
              </a:rPr>
              <a:t>many</a:t>
            </a:r>
            <a:r>
              <a:rPr sz="2450" spc="-70" dirty="0">
                <a:latin typeface="Calibri"/>
                <a:cs typeface="Calibri"/>
              </a:rPr>
              <a:t> </a:t>
            </a:r>
            <a:r>
              <a:rPr sz="2450" spc="-10" dirty="0">
                <a:latin typeface="Calibri"/>
                <a:cs typeface="Calibri"/>
              </a:rPr>
              <a:t>different </a:t>
            </a:r>
            <a:r>
              <a:rPr sz="2450" dirty="0">
                <a:latin typeface="Calibri"/>
                <a:cs typeface="Calibri"/>
              </a:rPr>
              <a:t>crops</a:t>
            </a:r>
            <a:r>
              <a:rPr sz="2450" spc="-10" dirty="0">
                <a:latin typeface="Calibri"/>
                <a:cs typeface="Calibri"/>
              </a:rPr>
              <a:t> </a:t>
            </a:r>
            <a:r>
              <a:rPr sz="2450" dirty="0">
                <a:latin typeface="Calibri"/>
                <a:cs typeface="Calibri"/>
              </a:rPr>
              <a:t>of</a:t>
            </a:r>
            <a:r>
              <a:rPr sz="2450" spc="55" dirty="0">
                <a:latin typeface="Calibri"/>
                <a:cs typeface="Calibri"/>
              </a:rPr>
              <a:t> </a:t>
            </a:r>
            <a:r>
              <a:rPr sz="2450" dirty="0">
                <a:latin typeface="Calibri"/>
                <a:cs typeface="Calibri"/>
              </a:rPr>
              <a:t>the</a:t>
            </a:r>
            <a:r>
              <a:rPr sz="2450" spc="45" dirty="0">
                <a:latin typeface="Calibri"/>
                <a:cs typeface="Calibri"/>
              </a:rPr>
              <a:t> </a:t>
            </a:r>
            <a:r>
              <a:rPr sz="2450" dirty="0">
                <a:latin typeface="Calibri"/>
                <a:cs typeface="Calibri"/>
              </a:rPr>
              <a:t>image,</a:t>
            </a:r>
            <a:r>
              <a:rPr sz="2450" spc="25" dirty="0">
                <a:latin typeface="Calibri"/>
                <a:cs typeface="Calibri"/>
              </a:rPr>
              <a:t> </a:t>
            </a:r>
            <a:r>
              <a:rPr sz="2450" dirty="0">
                <a:latin typeface="Calibri"/>
                <a:cs typeface="Calibri"/>
              </a:rPr>
              <a:t>CNN</a:t>
            </a:r>
            <a:r>
              <a:rPr sz="2450" spc="-75" dirty="0">
                <a:latin typeface="Calibri"/>
                <a:cs typeface="Calibri"/>
              </a:rPr>
              <a:t> </a:t>
            </a:r>
            <a:r>
              <a:rPr sz="2450" spc="-10" dirty="0">
                <a:latin typeface="Calibri"/>
                <a:cs typeface="Calibri"/>
              </a:rPr>
              <a:t>classifies </a:t>
            </a:r>
            <a:r>
              <a:rPr sz="2450" dirty="0">
                <a:latin typeface="Calibri"/>
                <a:cs typeface="Calibri"/>
              </a:rPr>
              <a:t>each</a:t>
            </a:r>
            <a:r>
              <a:rPr sz="2450" spc="45" dirty="0">
                <a:latin typeface="Calibri"/>
                <a:cs typeface="Calibri"/>
              </a:rPr>
              <a:t> </a:t>
            </a:r>
            <a:r>
              <a:rPr sz="2450" dirty="0">
                <a:latin typeface="Calibri"/>
                <a:cs typeface="Calibri"/>
              </a:rPr>
              <a:t>crop</a:t>
            </a:r>
            <a:r>
              <a:rPr sz="2450" spc="-40" dirty="0">
                <a:latin typeface="Calibri"/>
                <a:cs typeface="Calibri"/>
              </a:rPr>
              <a:t> </a:t>
            </a:r>
            <a:r>
              <a:rPr sz="2450" dirty="0">
                <a:latin typeface="Calibri"/>
                <a:cs typeface="Calibri"/>
              </a:rPr>
              <a:t>as</a:t>
            </a:r>
            <a:r>
              <a:rPr sz="2450" spc="-35" dirty="0">
                <a:latin typeface="Calibri"/>
                <a:cs typeface="Calibri"/>
              </a:rPr>
              <a:t> </a:t>
            </a:r>
            <a:r>
              <a:rPr sz="2450" dirty="0">
                <a:latin typeface="Calibri"/>
                <a:cs typeface="Calibri"/>
              </a:rPr>
              <a:t>object</a:t>
            </a:r>
            <a:r>
              <a:rPr sz="2450" spc="105" dirty="0">
                <a:latin typeface="Calibri"/>
                <a:cs typeface="Calibri"/>
              </a:rPr>
              <a:t> </a:t>
            </a:r>
            <a:r>
              <a:rPr sz="2450" dirty="0">
                <a:latin typeface="Calibri"/>
                <a:cs typeface="Calibri"/>
              </a:rPr>
              <a:t>or</a:t>
            </a:r>
            <a:r>
              <a:rPr sz="2450" spc="-5" dirty="0">
                <a:latin typeface="Calibri"/>
                <a:cs typeface="Calibri"/>
              </a:rPr>
              <a:t> </a:t>
            </a:r>
            <a:r>
              <a:rPr sz="2450" spc="-10" dirty="0">
                <a:latin typeface="Calibri"/>
                <a:cs typeface="Calibri"/>
              </a:rPr>
              <a:t>background</a:t>
            </a:r>
            <a:endParaRPr sz="2450">
              <a:latin typeface="Calibri"/>
              <a:cs typeface="Calibri"/>
            </a:endParaRPr>
          </a:p>
          <a:p>
            <a:pPr marL="12700">
              <a:lnSpc>
                <a:spcPts val="2670"/>
              </a:lnSpc>
              <a:spcBef>
                <a:spcPts val="1425"/>
              </a:spcBef>
            </a:pPr>
            <a:r>
              <a:rPr sz="2250" b="1" spc="-20" dirty="0">
                <a:solidFill>
                  <a:srgbClr val="4471C4"/>
                </a:solidFill>
                <a:latin typeface="Calibri"/>
                <a:cs typeface="Calibri"/>
              </a:rPr>
              <a:t>Question</a:t>
            </a:r>
            <a:r>
              <a:rPr sz="2250" spc="-20" dirty="0">
                <a:solidFill>
                  <a:srgbClr val="4471C4"/>
                </a:solidFill>
                <a:latin typeface="Calibri"/>
                <a:cs typeface="Calibri"/>
              </a:rPr>
              <a:t>:</a:t>
            </a:r>
            <a:r>
              <a:rPr sz="2250" spc="-229" dirty="0">
                <a:solidFill>
                  <a:srgbClr val="4471C4"/>
                </a:solidFill>
                <a:latin typeface="Calibri"/>
                <a:cs typeface="Calibri"/>
              </a:rPr>
              <a:t> </a:t>
            </a:r>
            <a:r>
              <a:rPr sz="2250" spc="-30" dirty="0">
                <a:solidFill>
                  <a:srgbClr val="4471C4"/>
                </a:solidFill>
                <a:latin typeface="Calibri"/>
                <a:cs typeface="Calibri"/>
              </a:rPr>
              <a:t>How</a:t>
            </a:r>
            <a:r>
              <a:rPr sz="2250" spc="-195" dirty="0">
                <a:solidFill>
                  <a:srgbClr val="4471C4"/>
                </a:solidFill>
                <a:latin typeface="Calibri"/>
                <a:cs typeface="Calibri"/>
              </a:rPr>
              <a:t> </a:t>
            </a:r>
            <a:r>
              <a:rPr sz="2250" spc="-20" dirty="0">
                <a:solidFill>
                  <a:srgbClr val="4471C4"/>
                </a:solidFill>
                <a:latin typeface="Calibri"/>
                <a:cs typeface="Calibri"/>
              </a:rPr>
              <a:t>many</a:t>
            </a:r>
            <a:r>
              <a:rPr sz="2250" spc="10" dirty="0">
                <a:solidFill>
                  <a:srgbClr val="4471C4"/>
                </a:solidFill>
                <a:latin typeface="Calibri"/>
                <a:cs typeface="Calibri"/>
              </a:rPr>
              <a:t> </a:t>
            </a:r>
            <a:r>
              <a:rPr sz="2250" spc="-20" dirty="0">
                <a:solidFill>
                  <a:srgbClr val="4471C4"/>
                </a:solidFill>
                <a:latin typeface="Calibri"/>
                <a:cs typeface="Calibri"/>
              </a:rPr>
              <a:t>possible</a:t>
            </a:r>
            <a:r>
              <a:rPr sz="2250" spc="-180" dirty="0">
                <a:solidFill>
                  <a:srgbClr val="4471C4"/>
                </a:solidFill>
                <a:latin typeface="Calibri"/>
                <a:cs typeface="Calibri"/>
              </a:rPr>
              <a:t> </a:t>
            </a:r>
            <a:r>
              <a:rPr sz="2250" spc="-10" dirty="0">
                <a:solidFill>
                  <a:srgbClr val="4471C4"/>
                </a:solidFill>
                <a:latin typeface="Calibri"/>
                <a:cs typeface="Calibri"/>
              </a:rPr>
              <a:t>boxes</a:t>
            </a:r>
            <a:endParaRPr sz="2250">
              <a:latin typeface="Calibri"/>
              <a:cs typeface="Calibri"/>
            </a:endParaRPr>
          </a:p>
          <a:p>
            <a:pPr marL="12700">
              <a:lnSpc>
                <a:spcPts val="2670"/>
              </a:lnSpc>
            </a:pPr>
            <a:r>
              <a:rPr sz="2250" spc="-20" dirty="0">
                <a:solidFill>
                  <a:srgbClr val="4471C4"/>
                </a:solidFill>
                <a:latin typeface="Calibri"/>
                <a:cs typeface="Calibri"/>
              </a:rPr>
              <a:t>are</a:t>
            </a:r>
            <a:r>
              <a:rPr sz="2250" spc="-110" dirty="0">
                <a:solidFill>
                  <a:srgbClr val="4471C4"/>
                </a:solidFill>
                <a:latin typeface="Calibri"/>
                <a:cs typeface="Calibri"/>
              </a:rPr>
              <a:t> </a:t>
            </a:r>
            <a:r>
              <a:rPr sz="2250" spc="-10" dirty="0">
                <a:solidFill>
                  <a:srgbClr val="4471C4"/>
                </a:solidFill>
                <a:latin typeface="Calibri"/>
                <a:cs typeface="Calibri"/>
              </a:rPr>
              <a:t>there</a:t>
            </a:r>
            <a:r>
              <a:rPr sz="2250" spc="-185" dirty="0">
                <a:solidFill>
                  <a:srgbClr val="4471C4"/>
                </a:solidFill>
                <a:latin typeface="Calibri"/>
                <a:cs typeface="Calibri"/>
              </a:rPr>
              <a:t> </a:t>
            </a:r>
            <a:r>
              <a:rPr sz="2250" spc="-10" dirty="0">
                <a:solidFill>
                  <a:srgbClr val="4471C4"/>
                </a:solidFill>
                <a:latin typeface="Calibri"/>
                <a:cs typeface="Calibri"/>
              </a:rPr>
              <a:t>in</a:t>
            </a:r>
            <a:r>
              <a:rPr sz="2250" spc="-114" dirty="0">
                <a:solidFill>
                  <a:srgbClr val="4471C4"/>
                </a:solidFill>
                <a:latin typeface="Calibri"/>
                <a:cs typeface="Calibri"/>
              </a:rPr>
              <a:t> </a:t>
            </a:r>
            <a:r>
              <a:rPr sz="2250" dirty="0">
                <a:solidFill>
                  <a:srgbClr val="4471C4"/>
                </a:solidFill>
                <a:latin typeface="Calibri"/>
                <a:cs typeface="Calibri"/>
              </a:rPr>
              <a:t>an</a:t>
            </a:r>
            <a:r>
              <a:rPr sz="2250" spc="-15" dirty="0">
                <a:solidFill>
                  <a:srgbClr val="4471C4"/>
                </a:solidFill>
                <a:latin typeface="Calibri"/>
                <a:cs typeface="Calibri"/>
              </a:rPr>
              <a:t> </a:t>
            </a:r>
            <a:r>
              <a:rPr sz="2250" spc="-40" dirty="0">
                <a:solidFill>
                  <a:srgbClr val="4471C4"/>
                </a:solidFill>
                <a:latin typeface="Calibri"/>
                <a:cs typeface="Calibri"/>
              </a:rPr>
              <a:t>image</a:t>
            </a:r>
            <a:r>
              <a:rPr sz="2250" spc="-105" dirty="0">
                <a:solidFill>
                  <a:srgbClr val="4471C4"/>
                </a:solidFill>
                <a:latin typeface="Calibri"/>
                <a:cs typeface="Calibri"/>
              </a:rPr>
              <a:t> </a:t>
            </a:r>
            <a:r>
              <a:rPr sz="2250" dirty="0">
                <a:solidFill>
                  <a:srgbClr val="4471C4"/>
                </a:solidFill>
                <a:latin typeface="Calibri"/>
                <a:cs typeface="Calibri"/>
              </a:rPr>
              <a:t>of</a:t>
            </a:r>
            <a:r>
              <a:rPr sz="2250" spc="-5" dirty="0">
                <a:solidFill>
                  <a:srgbClr val="4471C4"/>
                </a:solidFill>
                <a:latin typeface="Calibri"/>
                <a:cs typeface="Calibri"/>
              </a:rPr>
              <a:t> </a:t>
            </a:r>
            <a:r>
              <a:rPr sz="2250" spc="-40" dirty="0">
                <a:solidFill>
                  <a:srgbClr val="4471C4"/>
                </a:solidFill>
                <a:latin typeface="Calibri"/>
                <a:cs typeface="Calibri"/>
              </a:rPr>
              <a:t>size</a:t>
            </a:r>
            <a:r>
              <a:rPr sz="2250" spc="-110" dirty="0">
                <a:solidFill>
                  <a:srgbClr val="4471C4"/>
                </a:solidFill>
                <a:latin typeface="Calibri"/>
                <a:cs typeface="Calibri"/>
              </a:rPr>
              <a:t> </a:t>
            </a:r>
            <a:r>
              <a:rPr sz="2250" dirty="0">
                <a:solidFill>
                  <a:srgbClr val="4471C4"/>
                </a:solidFill>
                <a:latin typeface="Calibri"/>
                <a:cs typeface="Calibri"/>
              </a:rPr>
              <a:t>H x</a:t>
            </a:r>
            <a:r>
              <a:rPr sz="2250" spc="-45" dirty="0">
                <a:solidFill>
                  <a:srgbClr val="4471C4"/>
                </a:solidFill>
                <a:latin typeface="Calibri"/>
                <a:cs typeface="Calibri"/>
              </a:rPr>
              <a:t> </a:t>
            </a:r>
            <a:r>
              <a:rPr sz="2250" spc="-25" dirty="0">
                <a:solidFill>
                  <a:srgbClr val="4471C4"/>
                </a:solidFill>
                <a:latin typeface="Calibri"/>
                <a:cs typeface="Calibri"/>
              </a:rPr>
              <a:t>W?</a:t>
            </a:r>
            <a:endParaRPr sz="2250">
              <a:latin typeface="Calibri"/>
              <a:cs typeface="Calibri"/>
            </a:endParaRPr>
          </a:p>
          <a:p>
            <a:pPr>
              <a:lnSpc>
                <a:spcPct val="100000"/>
              </a:lnSpc>
            </a:pPr>
            <a:endParaRPr sz="2100">
              <a:latin typeface="Calibri"/>
              <a:cs typeface="Calibri"/>
            </a:endParaRPr>
          </a:p>
          <a:p>
            <a:pPr marL="12700" marR="1227455">
              <a:lnSpc>
                <a:spcPct val="97900"/>
              </a:lnSpc>
              <a:spcBef>
                <a:spcPts val="5"/>
              </a:spcBef>
            </a:pPr>
            <a:r>
              <a:rPr sz="2250" spc="-10" dirty="0">
                <a:solidFill>
                  <a:srgbClr val="4471C4"/>
                </a:solidFill>
                <a:latin typeface="Calibri"/>
                <a:cs typeface="Calibri"/>
              </a:rPr>
              <a:t>Consider</a:t>
            </a:r>
            <a:r>
              <a:rPr sz="2250" spc="-160" dirty="0">
                <a:solidFill>
                  <a:srgbClr val="4471C4"/>
                </a:solidFill>
                <a:latin typeface="Calibri"/>
                <a:cs typeface="Calibri"/>
              </a:rPr>
              <a:t> </a:t>
            </a:r>
            <a:r>
              <a:rPr sz="2250" spc="-20" dirty="0">
                <a:solidFill>
                  <a:srgbClr val="4471C4"/>
                </a:solidFill>
                <a:latin typeface="Calibri"/>
                <a:cs typeface="Calibri"/>
              </a:rPr>
              <a:t>a</a:t>
            </a:r>
            <a:r>
              <a:rPr sz="2250" spc="-145" dirty="0">
                <a:solidFill>
                  <a:srgbClr val="4471C4"/>
                </a:solidFill>
                <a:latin typeface="Calibri"/>
                <a:cs typeface="Calibri"/>
              </a:rPr>
              <a:t> </a:t>
            </a:r>
            <a:r>
              <a:rPr sz="2250" spc="-30" dirty="0">
                <a:solidFill>
                  <a:srgbClr val="4471C4"/>
                </a:solidFill>
                <a:latin typeface="Calibri"/>
                <a:cs typeface="Calibri"/>
              </a:rPr>
              <a:t>box</a:t>
            </a:r>
            <a:r>
              <a:rPr sz="2250" spc="-120" dirty="0">
                <a:solidFill>
                  <a:srgbClr val="4471C4"/>
                </a:solidFill>
                <a:latin typeface="Calibri"/>
                <a:cs typeface="Calibri"/>
              </a:rPr>
              <a:t> </a:t>
            </a:r>
            <a:r>
              <a:rPr sz="2250" dirty="0">
                <a:solidFill>
                  <a:srgbClr val="4471C4"/>
                </a:solidFill>
                <a:latin typeface="Calibri"/>
                <a:cs typeface="Calibri"/>
              </a:rPr>
              <a:t>of</a:t>
            </a:r>
            <a:r>
              <a:rPr sz="2250" spc="-110" dirty="0">
                <a:solidFill>
                  <a:srgbClr val="4471C4"/>
                </a:solidFill>
                <a:latin typeface="Calibri"/>
                <a:cs typeface="Calibri"/>
              </a:rPr>
              <a:t> </a:t>
            </a:r>
            <a:r>
              <a:rPr sz="2250" spc="-20" dirty="0">
                <a:solidFill>
                  <a:srgbClr val="4471C4"/>
                </a:solidFill>
                <a:latin typeface="Calibri"/>
                <a:cs typeface="Calibri"/>
              </a:rPr>
              <a:t>size</a:t>
            </a:r>
            <a:r>
              <a:rPr sz="2250" spc="-40" dirty="0">
                <a:solidFill>
                  <a:srgbClr val="4471C4"/>
                </a:solidFill>
                <a:latin typeface="Calibri"/>
                <a:cs typeface="Calibri"/>
              </a:rPr>
              <a:t> </a:t>
            </a:r>
            <a:r>
              <a:rPr sz="2250" dirty="0">
                <a:solidFill>
                  <a:srgbClr val="4471C4"/>
                </a:solidFill>
                <a:latin typeface="Calibri"/>
                <a:cs typeface="Calibri"/>
              </a:rPr>
              <a:t>h</a:t>
            </a:r>
            <a:r>
              <a:rPr sz="2250" spc="-100" dirty="0">
                <a:solidFill>
                  <a:srgbClr val="4471C4"/>
                </a:solidFill>
                <a:latin typeface="Calibri"/>
                <a:cs typeface="Calibri"/>
              </a:rPr>
              <a:t> </a:t>
            </a:r>
            <a:r>
              <a:rPr sz="2250" dirty="0">
                <a:solidFill>
                  <a:srgbClr val="4471C4"/>
                </a:solidFill>
                <a:latin typeface="Calibri"/>
                <a:cs typeface="Calibri"/>
              </a:rPr>
              <a:t>x</a:t>
            </a:r>
            <a:r>
              <a:rPr sz="2250" spc="-50" dirty="0">
                <a:solidFill>
                  <a:srgbClr val="4471C4"/>
                </a:solidFill>
                <a:latin typeface="Calibri"/>
                <a:cs typeface="Calibri"/>
              </a:rPr>
              <a:t> </a:t>
            </a:r>
            <a:r>
              <a:rPr sz="2250" spc="-25" dirty="0">
                <a:solidFill>
                  <a:srgbClr val="4471C4"/>
                </a:solidFill>
                <a:latin typeface="Calibri"/>
                <a:cs typeface="Calibri"/>
              </a:rPr>
              <a:t>w: </a:t>
            </a:r>
            <a:r>
              <a:rPr sz="2250" spc="-35" dirty="0">
                <a:solidFill>
                  <a:srgbClr val="4471C4"/>
                </a:solidFill>
                <a:latin typeface="Calibri"/>
                <a:cs typeface="Calibri"/>
              </a:rPr>
              <a:t>Possible</a:t>
            </a:r>
            <a:r>
              <a:rPr sz="2250" spc="-100" dirty="0">
                <a:solidFill>
                  <a:srgbClr val="4471C4"/>
                </a:solidFill>
                <a:latin typeface="Calibri"/>
                <a:cs typeface="Calibri"/>
              </a:rPr>
              <a:t> </a:t>
            </a:r>
            <a:r>
              <a:rPr sz="2250" dirty="0">
                <a:solidFill>
                  <a:srgbClr val="4471C4"/>
                </a:solidFill>
                <a:latin typeface="Calibri"/>
                <a:cs typeface="Calibri"/>
              </a:rPr>
              <a:t>x</a:t>
            </a:r>
            <a:r>
              <a:rPr sz="2250" spc="-50" dirty="0">
                <a:solidFill>
                  <a:srgbClr val="4471C4"/>
                </a:solidFill>
                <a:latin typeface="Calibri"/>
                <a:cs typeface="Calibri"/>
              </a:rPr>
              <a:t> </a:t>
            </a:r>
            <a:r>
              <a:rPr sz="2250" spc="-10" dirty="0">
                <a:solidFill>
                  <a:srgbClr val="4471C4"/>
                </a:solidFill>
                <a:latin typeface="Calibri"/>
                <a:cs typeface="Calibri"/>
              </a:rPr>
              <a:t>positions:</a:t>
            </a:r>
            <a:r>
              <a:rPr sz="2250" spc="-70" dirty="0">
                <a:solidFill>
                  <a:srgbClr val="4471C4"/>
                </a:solidFill>
                <a:latin typeface="Calibri"/>
                <a:cs typeface="Calibri"/>
              </a:rPr>
              <a:t> </a:t>
            </a:r>
            <a:r>
              <a:rPr sz="2250" spc="-30" dirty="0">
                <a:solidFill>
                  <a:srgbClr val="4471C4"/>
                </a:solidFill>
                <a:latin typeface="Calibri"/>
                <a:cs typeface="Calibri"/>
              </a:rPr>
              <a:t>W</a:t>
            </a:r>
            <a:r>
              <a:rPr sz="2250" spc="-185" dirty="0">
                <a:solidFill>
                  <a:srgbClr val="4471C4"/>
                </a:solidFill>
                <a:latin typeface="Calibri"/>
                <a:cs typeface="Calibri"/>
              </a:rPr>
              <a:t> </a:t>
            </a:r>
            <a:r>
              <a:rPr sz="2250" dirty="0">
                <a:solidFill>
                  <a:srgbClr val="4471C4"/>
                </a:solidFill>
                <a:latin typeface="Calibri"/>
                <a:cs typeface="Calibri"/>
              </a:rPr>
              <a:t>–</a:t>
            </a:r>
            <a:r>
              <a:rPr sz="2250" spc="-105" dirty="0">
                <a:solidFill>
                  <a:srgbClr val="4471C4"/>
                </a:solidFill>
                <a:latin typeface="Calibri"/>
                <a:cs typeface="Calibri"/>
              </a:rPr>
              <a:t> </a:t>
            </a:r>
            <a:r>
              <a:rPr sz="2250" dirty="0">
                <a:solidFill>
                  <a:srgbClr val="4471C4"/>
                </a:solidFill>
                <a:latin typeface="Calibri"/>
                <a:cs typeface="Calibri"/>
              </a:rPr>
              <a:t>w</a:t>
            </a:r>
            <a:r>
              <a:rPr sz="2250" spc="-40" dirty="0">
                <a:solidFill>
                  <a:srgbClr val="4471C4"/>
                </a:solidFill>
                <a:latin typeface="Calibri"/>
                <a:cs typeface="Calibri"/>
              </a:rPr>
              <a:t> </a:t>
            </a:r>
            <a:r>
              <a:rPr sz="2250" dirty="0">
                <a:solidFill>
                  <a:srgbClr val="4471C4"/>
                </a:solidFill>
                <a:latin typeface="Calibri"/>
                <a:cs typeface="Calibri"/>
              </a:rPr>
              <a:t>+</a:t>
            </a:r>
            <a:r>
              <a:rPr sz="2250" spc="-35" dirty="0">
                <a:solidFill>
                  <a:srgbClr val="4471C4"/>
                </a:solidFill>
                <a:latin typeface="Calibri"/>
                <a:cs typeface="Calibri"/>
              </a:rPr>
              <a:t> </a:t>
            </a:r>
            <a:r>
              <a:rPr sz="2250" spc="-50" dirty="0">
                <a:solidFill>
                  <a:srgbClr val="4471C4"/>
                </a:solidFill>
                <a:latin typeface="Calibri"/>
                <a:cs typeface="Calibri"/>
              </a:rPr>
              <a:t>1 </a:t>
            </a:r>
            <a:r>
              <a:rPr sz="2250" spc="-35" dirty="0">
                <a:solidFill>
                  <a:srgbClr val="4471C4"/>
                </a:solidFill>
                <a:latin typeface="Calibri"/>
                <a:cs typeface="Calibri"/>
              </a:rPr>
              <a:t>Possible</a:t>
            </a:r>
            <a:r>
              <a:rPr sz="2250" spc="-95" dirty="0">
                <a:solidFill>
                  <a:srgbClr val="4471C4"/>
                </a:solidFill>
                <a:latin typeface="Calibri"/>
                <a:cs typeface="Calibri"/>
              </a:rPr>
              <a:t> </a:t>
            </a:r>
            <a:r>
              <a:rPr sz="2250" dirty="0">
                <a:solidFill>
                  <a:srgbClr val="4471C4"/>
                </a:solidFill>
                <a:latin typeface="Calibri"/>
                <a:cs typeface="Calibri"/>
              </a:rPr>
              <a:t>y</a:t>
            </a:r>
            <a:r>
              <a:rPr sz="2250" spc="-75" dirty="0">
                <a:solidFill>
                  <a:srgbClr val="4471C4"/>
                </a:solidFill>
                <a:latin typeface="Calibri"/>
                <a:cs typeface="Calibri"/>
              </a:rPr>
              <a:t> </a:t>
            </a:r>
            <a:r>
              <a:rPr sz="2250" spc="-20" dirty="0">
                <a:solidFill>
                  <a:srgbClr val="4471C4"/>
                </a:solidFill>
                <a:latin typeface="Calibri"/>
                <a:cs typeface="Calibri"/>
              </a:rPr>
              <a:t>positions:</a:t>
            </a:r>
            <a:r>
              <a:rPr sz="2250" spc="-135" dirty="0">
                <a:solidFill>
                  <a:srgbClr val="4471C4"/>
                </a:solidFill>
                <a:latin typeface="Calibri"/>
                <a:cs typeface="Calibri"/>
              </a:rPr>
              <a:t> </a:t>
            </a:r>
            <a:r>
              <a:rPr sz="2250" dirty="0">
                <a:solidFill>
                  <a:srgbClr val="4471C4"/>
                </a:solidFill>
                <a:latin typeface="Calibri"/>
                <a:cs typeface="Calibri"/>
              </a:rPr>
              <a:t>H</a:t>
            </a:r>
            <a:r>
              <a:rPr sz="2250" spc="-55" dirty="0">
                <a:solidFill>
                  <a:srgbClr val="4471C4"/>
                </a:solidFill>
                <a:latin typeface="Calibri"/>
                <a:cs typeface="Calibri"/>
              </a:rPr>
              <a:t> </a:t>
            </a:r>
            <a:r>
              <a:rPr sz="2250" dirty="0">
                <a:solidFill>
                  <a:srgbClr val="4471C4"/>
                </a:solidFill>
                <a:latin typeface="Calibri"/>
                <a:cs typeface="Calibri"/>
              </a:rPr>
              <a:t>–</a:t>
            </a:r>
            <a:r>
              <a:rPr sz="2250" spc="-20" dirty="0">
                <a:solidFill>
                  <a:srgbClr val="4471C4"/>
                </a:solidFill>
                <a:latin typeface="Calibri"/>
                <a:cs typeface="Calibri"/>
              </a:rPr>
              <a:t> </a:t>
            </a:r>
            <a:r>
              <a:rPr sz="2250" dirty="0">
                <a:solidFill>
                  <a:srgbClr val="4471C4"/>
                </a:solidFill>
                <a:latin typeface="Calibri"/>
                <a:cs typeface="Calibri"/>
              </a:rPr>
              <a:t>h</a:t>
            </a:r>
            <a:r>
              <a:rPr sz="2250" spc="-85" dirty="0">
                <a:solidFill>
                  <a:srgbClr val="4471C4"/>
                </a:solidFill>
                <a:latin typeface="Calibri"/>
                <a:cs typeface="Calibri"/>
              </a:rPr>
              <a:t> </a:t>
            </a:r>
            <a:r>
              <a:rPr sz="2250" dirty="0">
                <a:solidFill>
                  <a:srgbClr val="4471C4"/>
                </a:solidFill>
                <a:latin typeface="Calibri"/>
                <a:cs typeface="Calibri"/>
              </a:rPr>
              <a:t>+</a:t>
            </a:r>
            <a:r>
              <a:rPr sz="2250" spc="-10" dirty="0">
                <a:solidFill>
                  <a:srgbClr val="4471C4"/>
                </a:solidFill>
                <a:latin typeface="Calibri"/>
                <a:cs typeface="Calibri"/>
              </a:rPr>
              <a:t> </a:t>
            </a:r>
            <a:r>
              <a:rPr sz="2250" spc="-50" dirty="0">
                <a:solidFill>
                  <a:srgbClr val="4471C4"/>
                </a:solidFill>
                <a:latin typeface="Calibri"/>
                <a:cs typeface="Calibri"/>
              </a:rPr>
              <a:t>1 </a:t>
            </a:r>
            <a:r>
              <a:rPr sz="2250" spc="-35" dirty="0">
                <a:solidFill>
                  <a:srgbClr val="4471C4"/>
                </a:solidFill>
                <a:latin typeface="Calibri"/>
                <a:cs typeface="Calibri"/>
              </a:rPr>
              <a:t>Possible</a:t>
            </a:r>
            <a:r>
              <a:rPr sz="2250" spc="-55" dirty="0">
                <a:solidFill>
                  <a:srgbClr val="4471C4"/>
                </a:solidFill>
                <a:latin typeface="Calibri"/>
                <a:cs typeface="Calibri"/>
              </a:rPr>
              <a:t> </a:t>
            </a:r>
            <a:r>
              <a:rPr sz="2250" spc="-10" dirty="0">
                <a:solidFill>
                  <a:srgbClr val="4471C4"/>
                </a:solidFill>
                <a:latin typeface="Calibri"/>
                <a:cs typeface="Calibri"/>
              </a:rPr>
              <a:t>positions:</a:t>
            </a:r>
            <a:endParaRPr sz="2250">
              <a:latin typeface="Calibri"/>
              <a:cs typeface="Calibri"/>
            </a:endParaRPr>
          </a:p>
          <a:p>
            <a:pPr marL="12700">
              <a:lnSpc>
                <a:spcPts val="2645"/>
              </a:lnSpc>
            </a:pPr>
            <a:r>
              <a:rPr sz="2250" dirty="0">
                <a:solidFill>
                  <a:srgbClr val="4471C4"/>
                </a:solidFill>
                <a:latin typeface="Calibri"/>
                <a:cs typeface="Calibri"/>
              </a:rPr>
              <a:t>(W</a:t>
            </a:r>
            <a:r>
              <a:rPr sz="2250" spc="-55"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w</a:t>
            </a:r>
            <a:r>
              <a:rPr sz="2250" spc="-60"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1)</a:t>
            </a:r>
            <a:r>
              <a:rPr sz="2250" spc="-95"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(H</a:t>
            </a:r>
            <a:r>
              <a:rPr sz="2250" spc="-90"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h</a:t>
            </a:r>
            <a:r>
              <a:rPr sz="2250" spc="-35"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spc="-25" dirty="0">
                <a:solidFill>
                  <a:srgbClr val="4471C4"/>
                </a:solidFill>
                <a:latin typeface="Calibri"/>
                <a:cs typeface="Calibri"/>
              </a:rPr>
              <a:t>1)</a:t>
            </a:r>
            <a:endParaRPr sz="225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4544"/>
            <a:ext cx="7578725" cy="1305560"/>
          </a:xfrm>
          <a:prstGeom prst="rect">
            <a:avLst/>
          </a:prstGeom>
        </p:spPr>
        <p:txBody>
          <a:bodyPr vert="horz" wrap="square" lIns="0" tIns="0" rIns="0" bIns="0" rtlCol="0">
            <a:spAutoFit/>
          </a:bodyPr>
          <a:lstStyle/>
          <a:p>
            <a:pPr marL="12700" marR="5080">
              <a:lnSpc>
                <a:spcPct val="102000"/>
              </a:lnSpc>
            </a:pPr>
            <a:r>
              <a:rPr dirty="0"/>
              <a:t>Detecting</a:t>
            </a:r>
            <a:r>
              <a:rPr spc="-50" dirty="0"/>
              <a:t> </a:t>
            </a:r>
            <a:r>
              <a:rPr dirty="0"/>
              <a:t>Multiple</a:t>
            </a:r>
            <a:r>
              <a:rPr spc="-125" dirty="0"/>
              <a:t> </a:t>
            </a:r>
            <a:r>
              <a:rPr dirty="0"/>
              <a:t>Objects:</a:t>
            </a:r>
            <a:r>
              <a:rPr spc="-145" dirty="0"/>
              <a:t> </a:t>
            </a:r>
            <a:r>
              <a:rPr sz="3900" spc="-10" dirty="0"/>
              <a:t>Sliding </a:t>
            </a:r>
            <a:r>
              <a:rPr sz="3900" spc="45" dirty="0"/>
              <a:t>Window</a:t>
            </a:r>
            <a:endParaRPr sz="3900"/>
          </a:p>
        </p:txBody>
      </p:sp>
      <p:grpSp>
        <p:nvGrpSpPr>
          <p:cNvPr id="3" name="object 3"/>
          <p:cNvGrpSpPr/>
          <p:nvPr/>
        </p:nvGrpSpPr>
        <p:grpSpPr>
          <a:xfrm>
            <a:off x="284479" y="2722879"/>
            <a:ext cx="3545840" cy="2651760"/>
            <a:chOff x="284479" y="2722879"/>
            <a:chExt cx="3545840" cy="2651760"/>
          </a:xfrm>
        </p:grpSpPr>
        <p:pic>
          <p:nvPicPr>
            <p:cNvPr id="4" name="object 4"/>
            <p:cNvPicPr/>
            <p:nvPr/>
          </p:nvPicPr>
          <p:blipFill>
            <a:blip r:embed="rId2" cstate="print"/>
            <a:stretch>
              <a:fillRect/>
            </a:stretch>
          </p:blipFill>
          <p:spPr>
            <a:xfrm>
              <a:off x="284479" y="2722879"/>
              <a:ext cx="3545840" cy="2651760"/>
            </a:xfrm>
            <a:prstGeom prst="rect">
              <a:avLst/>
            </a:prstGeom>
          </p:spPr>
        </p:pic>
        <p:sp>
          <p:nvSpPr>
            <p:cNvPr id="5" name="object 5"/>
            <p:cNvSpPr/>
            <p:nvPr/>
          </p:nvSpPr>
          <p:spPr>
            <a:xfrm>
              <a:off x="2529840" y="3789641"/>
              <a:ext cx="843280" cy="1219200"/>
            </a:xfrm>
            <a:custGeom>
              <a:avLst/>
              <a:gdLst/>
              <a:ahLst/>
              <a:cxnLst/>
              <a:rect l="l" t="t" r="r" b="b"/>
              <a:pathLst>
                <a:path w="843279" h="1219200">
                  <a:moveTo>
                    <a:pt x="0" y="1218984"/>
                  </a:moveTo>
                  <a:lnTo>
                    <a:pt x="843191" y="1218984"/>
                  </a:lnTo>
                  <a:lnTo>
                    <a:pt x="843191" y="0"/>
                  </a:lnTo>
                  <a:lnTo>
                    <a:pt x="0" y="0"/>
                  </a:lnTo>
                  <a:lnTo>
                    <a:pt x="0" y="1218984"/>
                  </a:lnTo>
                  <a:close/>
                </a:path>
              </a:pathLst>
            </a:custGeom>
            <a:ln w="38100">
              <a:solidFill>
                <a:srgbClr val="0000FF"/>
              </a:solidFill>
            </a:ln>
          </p:spPr>
          <p:txBody>
            <a:bodyPr wrap="square" lIns="0" tIns="0" rIns="0" bIns="0" rtlCol="0"/>
            <a:lstStyle/>
            <a:p>
              <a:endParaRPr/>
            </a:p>
          </p:txBody>
        </p:sp>
      </p:grpSp>
      <p:sp>
        <p:nvSpPr>
          <p:cNvPr id="6" name="object 6"/>
          <p:cNvSpPr txBox="1"/>
          <p:nvPr/>
        </p:nvSpPr>
        <p:spPr>
          <a:xfrm>
            <a:off x="4012310" y="4046220"/>
            <a:ext cx="3464560" cy="1039494"/>
          </a:xfrm>
          <a:prstGeom prst="rect">
            <a:avLst/>
          </a:prstGeom>
        </p:spPr>
        <p:txBody>
          <a:bodyPr vert="horz" wrap="square" lIns="0" tIns="19050" rIns="0" bIns="0" rtlCol="0">
            <a:spAutoFit/>
          </a:bodyPr>
          <a:lstStyle/>
          <a:p>
            <a:pPr marL="12700" marR="5080">
              <a:lnSpc>
                <a:spcPct val="97900"/>
              </a:lnSpc>
              <a:spcBef>
                <a:spcPts val="150"/>
              </a:spcBef>
            </a:pPr>
            <a:r>
              <a:rPr sz="2250" spc="-10" dirty="0">
                <a:solidFill>
                  <a:srgbClr val="4471C4"/>
                </a:solidFill>
                <a:latin typeface="Calibri"/>
                <a:cs typeface="Calibri"/>
              </a:rPr>
              <a:t>Consider</a:t>
            </a:r>
            <a:r>
              <a:rPr sz="2250" spc="-170" dirty="0">
                <a:solidFill>
                  <a:srgbClr val="4471C4"/>
                </a:solidFill>
                <a:latin typeface="Calibri"/>
                <a:cs typeface="Calibri"/>
              </a:rPr>
              <a:t> </a:t>
            </a:r>
            <a:r>
              <a:rPr sz="2250" spc="-20" dirty="0">
                <a:solidFill>
                  <a:srgbClr val="4471C4"/>
                </a:solidFill>
                <a:latin typeface="Calibri"/>
                <a:cs typeface="Calibri"/>
              </a:rPr>
              <a:t>a</a:t>
            </a:r>
            <a:r>
              <a:rPr sz="2250" spc="-145" dirty="0">
                <a:solidFill>
                  <a:srgbClr val="4471C4"/>
                </a:solidFill>
                <a:latin typeface="Calibri"/>
                <a:cs typeface="Calibri"/>
              </a:rPr>
              <a:t> </a:t>
            </a:r>
            <a:r>
              <a:rPr sz="2250" spc="-30" dirty="0">
                <a:solidFill>
                  <a:srgbClr val="4471C4"/>
                </a:solidFill>
                <a:latin typeface="Calibri"/>
                <a:cs typeface="Calibri"/>
              </a:rPr>
              <a:t>box</a:t>
            </a:r>
            <a:r>
              <a:rPr sz="2250" spc="-120" dirty="0">
                <a:solidFill>
                  <a:srgbClr val="4471C4"/>
                </a:solidFill>
                <a:latin typeface="Calibri"/>
                <a:cs typeface="Calibri"/>
              </a:rPr>
              <a:t> </a:t>
            </a:r>
            <a:r>
              <a:rPr sz="2250" dirty="0">
                <a:solidFill>
                  <a:srgbClr val="4471C4"/>
                </a:solidFill>
                <a:latin typeface="Calibri"/>
                <a:cs typeface="Calibri"/>
              </a:rPr>
              <a:t>of</a:t>
            </a:r>
            <a:r>
              <a:rPr sz="2250" spc="-105" dirty="0">
                <a:solidFill>
                  <a:srgbClr val="4471C4"/>
                </a:solidFill>
                <a:latin typeface="Calibri"/>
                <a:cs typeface="Calibri"/>
              </a:rPr>
              <a:t> </a:t>
            </a:r>
            <a:r>
              <a:rPr sz="2250" spc="-25" dirty="0">
                <a:solidFill>
                  <a:srgbClr val="4471C4"/>
                </a:solidFill>
                <a:latin typeface="Calibri"/>
                <a:cs typeface="Calibri"/>
              </a:rPr>
              <a:t>size</a:t>
            </a:r>
            <a:r>
              <a:rPr sz="2250" spc="-40" dirty="0">
                <a:solidFill>
                  <a:srgbClr val="4471C4"/>
                </a:solidFill>
                <a:latin typeface="Calibri"/>
                <a:cs typeface="Calibri"/>
              </a:rPr>
              <a:t> </a:t>
            </a:r>
            <a:r>
              <a:rPr sz="2250" dirty="0">
                <a:solidFill>
                  <a:srgbClr val="4471C4"/>
                </a:solidFill>
                <a:latin typeface="Calibri"/>
                <a:cs typeface="Calibri"/>
              </a:rPr>
              <a:t>h</a:t>
            </a:r>
            <a:r>
              <a:rPr sz="2250" spc="-100" dirty="0">
                <a:solidFill>
                  <a:srgbClr val="4471C4"/>
                </a:solidFill>
                <a:latin typeface="Calibri"/>
                <a:cs typeface="Calibri"/>
              </a:rPr>
              <a:t> </a:t>
            </a:r>
            <a:r>
              <a:rPr sz="2250" dirty="0">
                <a:solidFill>
                  <a:srgbClr val="4471C4"/>
                </a:solidFill>
                <a:latin typeface="Calibri"/>
                <a:cs typeface="Calibri"/>
              </a:rPr>
              <a:t>x</a:t>
            </a:r>
            <a:r>
              <a:rPr sz="2250" spc="-45" dirty="0">
                <a:solidFill>
                  <a:srgbClr val="4471C4"/>
                </a:solidFill>
                <a:latin typeface="Calibri"/>
                <a:cs typeface="Calibri"/>
              </a:rPr>
              <a:t> </a:t>
            </a:r>
            <a:r>
              <a:rPr sz="2250" spc="-25" dirty="0">
                <a:solidFill>
                  <a:srgbClr val="4471C4"/>
                </a:solidFill>
                <a:latin typeface="Calibri"/>
                <a:cs typeface="Calibri"/>
              </a:rPr>
              <a:t>w: </a:t>
            </a:r>
            <a:r>
              <a:rPr sz="2250" spc="-35" dirty="0">
                <a:solidFill>
                  <a:srgbClr val="4471C4"/>
                </a:solidFill>
                <a:latin typeface="Calibri"/>
                <a:cs typeface="Calibri"/>
              </a:rPr>
              <a:t>Possible</a:t>
            </a:r>
            <a:r>
              <a:rPr sz="2250" spc="-100" dirty="0">
                <a:solidFill>
                  <a:srgbClr val="4471C4"/>
                </a:solidFill>
                <a:latin typeface="Calibri"/>
                <a:cs typeface="Calibri"/>
              </a:rPr>
              <a:t> </a:t>
            </a:r>
            <a:r>
              <a:rPr sz="2250" dirty="0">
                <a:solidFill>
                  <a:srgbClr val="4471C4"/>
                </a:solidFill>
                <a:latin typeface="Calibri"/>
                <a:cs typeface="Calibri"/>
              </a:rPr>
              <a:t>x</a:t>
            </a:r>
            <a:r>
              <a:rPr sz="2250" spc="-50" dirty="0">
                <a:solidFill>
                  <a:srgbClr val="4471C4"/>
                </a:solidFill>
                <a:latin typeface="Calibri"/>
                <a:cs typeface="Calibri"/>
              </a:rPr>
              <a:t> </a:t>
            </a:r>
            <a:r>
              <a:rPr sz="2250" spc="-10" dirty="0">
                <a:solidFill>
                  <a:srgbClr val="4471C4"/>
                </a:solidFill>
                <a:latin typeface="Calibri"/>
                <a:cs typeface="Calibri"/>
              </a:rPr>
              <a:t>positions:</a:t>
            </a:r>
            <a:r>
              <a:rPr sz="2250" spc="-70" dirty="0">
                <a:solidFill>
                  <a:srgbClr val="4471C4"/>
                </a:solidFill>
                <a:latin typeface="Calibri"/>
                <a:cs typeface="Calibri"/>
              </a:rPr>
              <a:t> </a:t>
            </a:r>
            <a:r>
              <a:rPr sz="2250" spc="-30" dirty="0">
                <a:solidFill>
                  <a:srgbClr val="4471C4"/>
                </a:solidFill>
                <a:latin typeface="Calibri"/>
                <a:cs typeface="Calibri"/>
              </a:rPr>
              <a:t>W</a:t>
            </a:r>
            <a:r>
              <a:rPr sz="2250" spc="-185" dirty="0">
                <a:solidFill>
                  <a:srgbClr val="4471C4"/>
                </a:solidFill>
                <a:latin typeface="Calibri"/>
                <a:cs typeface="Calibri"/>
              </a:rPr>
              <a:t> </a:t>
            </a:r>
            <a:r>
              <a:rPr sz="2250" dirty="0">
                <a:solidFill>
                  <a:srgbClr val="4471C4"/>
                </a:solidFill>
                <a:latin typeface="Calibri"/>
                <a:cs typeface="Calibri"/>
              </a:rPr>
              <a:t>–</a:t>
            </a:r>
            <a:r>
              <a:rPr sz="2250" spc="-105" dirty="0">
                <a:solidFill>
                  <a:srgbClr val="4471C4"/>
                </a:solidFill>
                <a:latin typeface="Calibri"/>
                <a:cs typeface="Calibri"/>
              </a:rPr>
              <a:t> </a:t>
            </a:r>
            <a:r>
              <a:rPr sz="2250" dirty="0">
                <a:solidFill>
                  <a:srgbClr val="4471C4"/>
                </a:solidFill>
                <a:latin typeface="Calibri"/>
                <a:cs typeface="Calibri"/>
              </a:rPr>
              <a:t>w</a:t>
            </a:r>
            <a:r>
              <a:rPr sz="2250" spc="-40" dirty="0">
                <a:solidFill>
                  <a:srgbClr val="4471C4"/>
                </a:solidFill>
                <a:latin typeface="Calibri"/>
                <a:cs typeface="Calibri"/>
              </a:rPr>
              <a:t> </a:t>
            </a:r>
            <a:r>
              <a:rPr sz="2250" dirty="0">
                <a:solidFill>
                  <a:srgbClr val="4471C4"/>
                </a:solidFill>
                <a:latin typeface="Calibri"/>
                <a:cs typeface="Calibri"/>
              </a:rPr>
              <a:t>+</a:t>
            </a:r>
            <a:r>
              <a:rPr sz="2250" spc="-35" dirty="0">
                <a:solidFill>
                  <a:srgbClr val="4471C4"/>
                </a:solidFill>
                <a:latin typeface="Calibri"/>
                <a:cs typeface="Calibri"/>
              </a:rPr>
              <a:t> </a:t>
            </a:r>
            <a:r>
              <a:rPr sz="2250" spc="-50" dirty="0">
                <a:solidFill>
                  <a:srgbClr val="4471C4"/>
                </a:solidFill>
                <a:latin typeface="Calibri"/>
                <a:cs typeface="Calibri"/>
              </a:rPr>
              <a:t>1 </a:t>
            </a:r>
            <a:r>
              <a:rPr sz="2250" spc="-35" dirty="0">
                <a:solidFill>
                  <a:srgbClr val="4471C4"/>
                </a:solidFill>
                <a:latin typeface="Calibri"/>
                <a:cs typeface="Calibri"/>
              </a:rPr>
              <a:t>Possible</a:t>
            </a:r>
            <a:r>
              <a:rPr sz="2250" spc="-100" dirty="0">
                <a:solidFill>
                  <a:srgbClr val="4471C4"/>
                </a:solidFill>
                <a:latin typeface="Calibri"/>
                <a:cs typeface="Calibri"/>
              </a:rPr>
              <a:t> </a:t>
            </a:r>
            <a:r>
              <a:rPr sz="2250" dirty="0">
                <a:solidFill>
                  <a:srgbClr val="4471C4"/>
                </a:solidFill>
                <a:latin typeface="Calibri"/>
                <a:cs typeface="Calibri"/>
              </a:rPr>
              <a:t>y</a:t>
            </a:r>
            <a:r>
              <a:rPr sz="2250" spc="-80" dirty="0">
                <a:solidFill>
                  <a:srgbClr val="4471C4"/>
                </a:solidFill>
                <a:latin typeface="Calibri"/>
                <a:cs typeface="Calibri"/>
              </a:rPr>
              <a:t> </a:t>
            </a:r>
            <a:r>
              <a:rPr sz="2250" spc="-20" dirty="0">
                <a:solidFill>
                  <a:srgbClr val="4471C4"/>
                </a:solidFill>
                <a:latin typeface="Calibri"/>
                <a:cs typeface="Calibri"/>
              </a:rPr>
              <a:t>positions:</a:t>
            </a:r>
            <a:r>
              <a:rPr sz="2250" spc="-145" dirty="0">
                <a:solidFill>
                  <a:srgbClr val="4471C4"/>
                </a:solidFill>
                <a:latin typeface="Calibri"/>
                <a:cs typeface="Calibri"/>
              </a:rPr>
              <a:t> </a:t>
            </a:r>
            <a:r>
              <a:rPr sz="2250" dirty="0">
                <a:solidFill>
                  <a:srgbClr val="4471C4"/>
                </a:solidFill>
                <a:latin typeface="Calibri"/>
                <a:cs typeface="Calibri"/>
              </a:rPr>
              <a:t>H</a:t>
            </a:r>
            <a:r>
              <a:rPr sz="2250" spc="-60" dirty="0">
                <a:solidFill>
                  <a:srgbClr val="4471C4"/>
                </a:solidFill>
                <a:latin typeface="Calibri"/>
                <a:cs typeface="Calibri"/>
              </a:rPr>
              <a:t> </a:t>
            </a:r>
            <a:r>
              <a:rPr sz="2250" dirty="0">
                <a:solidFill>
                  <a:srgbClr val="4471C4"/>
                </a:solidFill>
                <a:latin typeface="Calibri"/>
                <a:cs typeface="Calibri"/>
              </a:rPr>
              <a:t>–</a:t>
            </a:r>
            <a:r>
              <a:rPr sz="2250" spc="-25" dirty="0">
                <a:solidFill>
                  <a:srgbClr val="4471C4"/>
                </a:solidFill>
                <a:latin typeface="Calibri"/>
                <a:cs typeface="Calibri"/>
              </a:rPr>
              <a:t> </a:t>
            </a:r>
            <a:r>
              <a:rPr sz="2250" dirty="0">
                <a:solidFill>
                  <a:srgbClr val="4471C4"/>
                </a:solidFill>
                <a:latin typeface="Calibri"/>
                <a:cs typeface="Calibri"/>
              </a:rPr>
              <a:t>h</a:t>
            </a:r>
            <a:r>
              <a:rPr sz="2250" spc="-80" dirty="0">
                <a:solidFill>
                  <a:srgbClr val="4471C4"/>
                </a:solidFill>
                <a:latin typeface="Calibri"/>
                <a:cs typeface="Calibri"/>
              </a:rPr>
              <a:t> </a:t>
            </a:r>
            <a:r>
              <a:rPr sz="2250" dirty="0">
                <a:solidFill>
                  <a:srgbClr val="4471C4"/>
                </a:solidFill>
                <a:latin typeface="Calibri"/>
                <a:cs typeface="Calibri"/>
              </a:rPr>
              <a:t>+</a:t>
            </a:r>
            <a:r>
              <a:rPr sz="2250" spc="-20" dirty="0">
                <a:solidFill>
                  <a:srgbClr val="4471C4"/>
                </a:solidFill>
                <a:latin typeface="Calibri"/>
                <a:cs typeface="Calibri"/>
              </a:rPr>
              <a:t> </a:t>
            </a:r>
            <a:r>
              <a:rPr sz="2250" spc="-50" dirty="0">
                <a:solidFill>
                  <a:srgbClr val="4471C4"/>
                </a:solidFill>
                <a:latin typeface="Calibri"/>
                <a:cs typeface="Calibri"/>
              </a:rPr>
              <a:t>1</a:t>
            </a:r>
            <a:endParaRPr sz="2250">
              <a:latin typeface="Calibri"/>
              <a:cs typeface="Calibri"/>
            </a:endParaRPr>
          </a:p>
        </p:txBody>
      </p:sp>
      <p:sp>
        <p:nvSpPr>
          <p:cNvPr id="7" name="object 7"/>
          <p:cNvSpPr txBox="1"/>
          <p:nvPr/>
        </p:nvSpPr>
        <p:spPr>
          <a:xfrm>
            <a:off x="4012310" y="1724088"/>
            <a:ext cx="6200775" cy="2482850"/>
          </a:xfrm>
          <a:prstGeom prst="rect">
            <a:avLst/>
          </a:prstGeom>
        </p:spPr>
        <p:txBody>
          <a:bodyPr vert="horz" wrap="square" lIns="0" tIns="13335" rIns="0" bIns="0" rtlCol="0">
            <a:spAutoFit/>
          </a:bodyPr>
          <a:lstStyle/>
          <a:p>
            <a:pPr marL="297180" marR="1518285">
              <a:lnSpc>
                <a:spcPct val="100800"/>
              </a:lnSpc>
              <a:spcBef>
                <a:spcPts val="105"/>
              </a:spcBef>
            </a:pPr>
            <a:r>
              <a:rPr sz="2450" dirty="0">
                <a:latin typeface="Calibri"/>
                <a:cs typeface="Calibri"/>
              </a:rPr>
              <a:t>Apply</a:t>
            </a:r>
            <a:r>
              <a:rPr sz="2450" spc="90" dirty="0">
                <a:latin typeface="Calibri"/>
                <a:cs typeface="Calibri"/>
              </a:rPr>
              <a:t> </a:t>
            </a:r>
            <a:r>
              <a:rPr sz="2450" dirty="0">
                <a:latin typeface="Calibri"/>
                <a:cs typeface="Calibri"/>
              </a:rPr>
              <a:t>a</a:t>
            </a:r>
            <a:r>
              <a:rPr sz="2450" spc="25" dirty="0">
                <a:latin typeface="Calibri"/>
                <a:cs typeface="Calibri"/>
              </a:rPr>
              <a:t> </a:t>
            </a:r>
            <a:r>
              <a:rPr sz="2450" dirty="0">
                <a:latin typeface="Calibri"/>
                <a:cs typeface="Calibri"/>
              </a:rPr>
              <a:t>CNN</a:t>
            </a:r>
            <a:r>
              <a:rPr sz="2450" spc="15" dirty="0">
                <a:latin typeface="Calibri"/>
                <a:cs typeface="Calibri"/>
              </a:rPr>
              <a:t> </a:t>
            </a:r>
            <a:r>
              <a:rPr sz="2450" dirty="0">
                <a:latin typeface="Calibri"/>
                <a:cs typeface="Calibri"/>
              </a:rPr>
              <a:t>to</a:t>
            </a:r>
            <a:r>
              <a:rPr sz="2450" spc="-15" dirty="0">
                <a:latin typeface="Calibri"/>
                <a:cs typeface="Calibri"/>
              </a:rPr>
              <a:t> </a:t>
            </a:r>
            <a:r>
              <a:rPr sz="2450" dirty="0">
                <a:latin typeface="Calibri"/>
                <a:cs typeface="Calibri"/>
              </a:rPr>
              <a:t>many</a:t>
            </a:r>
            <a:r>
              <a:rPr sz="2450" spc="-70" dirty="0">
                <a:latin typeface="Calibri"/>
                <a:cs typeface="Calibri"/>
              </a:rPr>
              <a:t> </a:t>
            </a:r>
            <a:r>
              <a:rPr sz="2450" spc="-10" dirty="0">
                <a:latin typeface="Calibri"/>
                <a:cs typeface="Calibri"/>
              </a:rPr>
              <a:t>different </a:t>
            </a:r>
            <a:r>
              <a:rPr sz="2450" dirty="0">
                <a:latin typeface="Calibri"/>
                <a:cs typeface="Calibri"/>
              </a:rPr>
              <a:t>crops</a:t>
            </a:r>
            <a:r>
              <a:rPr sz="2450" spc="-10" dirty="0">
                <a:latin typeface="Calibri"/>
                <a:cs typeface="Calibri"/>
              </a:rPr>
              <a:t> </a:t>
            </a:r>
            <a:r>
              <a:rPr sz="2450" dirty="0">
                <a:latin typeface="Calibri"/>
                <a:cs typeface="Calibri"/>
              </a:rPr>
              <a:t>of</a:t>
            </a:r>
            <a:r>
              <a:rPr sz="2450" spc="55" dirty="0">
                <a:latin typeface="Calibri"/>
                <a:cs typeface="Calibri"/>
              </a:rPr>
              <a:t> </a:t>
            </a:r>
            <a:r>
              <a:rPr sz="2450" dirty="0">
                <a:latin typeface="Calibri"/>
                <a:cs typeface="Calibri"/>
              </a:rPr>
              <a:t>the</a:t>
            </a:r>
            <a:r>
              <a:rPr sz="2450" spc="45" dirty="0">
                <a:latin typeface="Calibri"/>
                <a:cs typeface="Calibri"/>
              </a:rPr>
              <a:t> </a:t>
            </a:r>
            <a:r>
              <a:rPr sz="2450" dirty="0">
                <a:latin typeface="Calibri"/>
                <a:cs typeface="Calibri"/>
              </a:rPr>
              <a:t>image,</a:t>
            </a:r>
            <a:r>
              <a:rPr sz="2450" spc="25" dirty="0">
                <a:latin typeface="Calibri"/>
                <a:cs typeface="Calibri"/>
              </a:rPr>
              <a:t> </a:t>
            </a:r>
            <a:r>
              <a:rPr sz="2450" dirty="0">
                <a:latin typeface="Calibri"/>
                <a:cs typeface="Calibri"/>
              </a:rPr>
              <a:t>CNN</a:t>
            </a:r>
            <a:r>
              <a:rPr sz="2450" spc="-75" dirty="0">
                <a:latin typeface="Calibri"/>
                <a:cs typeface="Calibri"/>
              </a:rPr>
              <a:t> </a:t>
            </a:r>
            <a:r>
              <a:rPr sz="2450" spc="-10" dirty="0">
                <a:latin typeface="Calibri"/>
                <a:cs typeface="Calibri"/>
              </a:rPr>
              <a:t>classifies </a:t>
            </a:r>
            <a:r>
              <a:rPr sz="2450" dirty="0">
                <a:latin typeface="Calibri"/>
                <a:cs typeface="Calibri"/>
              </a:rPr>
              <a:t>each</a:t>
            </a:r>
            <a:r>
              <a:rPr sz="2450" spc="45" dirty="0">
                <a:latin typeface="Calibri"/>
                <a:cs typeface="Calibri"/>
              </a:rPr>
              <a:t> </a:t>
            </a:r>
            <a:r>
              <a:rPr sz="2450" dirty="0">
                <a:latin typeface="Calibri"/>
                <a:cs typeface="Calibri"/>
              </a:rPr>
              <a:t>crop</a:t>
            </a:r>
            <a:r>
              <a:rPr sz="2450" spc="-40" dirty="0">
                <a:latin typeface="Calibri"/>
                <a:cs typeface="Calibri"/>
              </a:rPr>
              <a:t> </a:t>
            </a:r>
            <a:r>
              <a:rPr sz="2450" dirty="0">
                <a:latin typeface="Calibri"/>
                <a:cs typeface="Calibri"/>
              </a:rPr>
              <a:t>as</a:t>
            </a:r>
            <a:r>
              <a:rPr sz="2450" spc="-35" dirty="0">
                <a:latin typeface="Calibri"/>
                <a:cs typeface="Calibri"/>
              </a:rPr>
              <a:t> </a:t>
            </a:r>
            <a:r>
              <a:rPr sz="2450" dirty="0">
                <a:latin typeface="Calibri"/>
                <a:cs typeface="Calibri"/>
              </a:rPr>
              <a:t>object</a:t>
            </a:r>
            <a:r>
              <a:rPr sz="2450" spc="105" dirty="0">
                <a:latin typeface="Calibri"/>
                <a:cs typeface="Calibri"/>
              </a:rPr>
              <a:t> </a:t>
            </a:r>
            <a:r>
              <a:rPr sz="2450" dirty="0">
                <a:latin typeface="Calibri"/>
                <a:cs typeface="Calibri"/>
              </a:rPr>
              <a:t>or</a:t>
            </a:r>
            <a:r>
              <a:rPr sz="2450" spc="-5" dirty="0">
                <a:latin typeface="Calibri"/>
                <a:cs typeface="Calibri"/>
              </a:rPr>
              <a:t> </a:t>
            </a:r>
            <a:r>
              <a:rPr sz="2450" spc="-10" dirty="0">
                <a:latin typeface="Calibri"/>
                <a:cs typeface="Calibri"/>
              </a:rPr>
              <a:t>background</a:t>
            </a:r>
            <a:endParaRPr sz="2450">
              <a:latin typeface="Calibri"/>
              <a:cs typeface="Calibri"/>
            </a:endParaRPr>
          </a:p>
          <a:p>
            <a:pPr marL="12700">
              <a:lnSpc>
                <a:spcPts val="2670"/>
              </a:lnSpc>
              <a:spcBef>
                <a:spcPts val="1425"/>
              </a:spcBef>
            </a:pPr>
            <a:r>
              <a:rPr sz="2250" b="1" spc="-20" dirty="0">
                <a:solidFill>
                  <a:srgbClr val="4471C4"/>
                </a:solidFill>
                <a:latin typeface="Calibri"/>
                <a:cs typeface="Calibri"/>
              </a:rPr>
              <a:t>Question</a:t>
            </a:r>
            <a:r>
              <a:rPr sz="2250" spc="-20" dirty="0">
                <a:solidFill>
                  <a:srgbClr val="4471C4"/>
                </a:solidFill>
                <a:latin typeface="Calibri"/>
                <a:cs typeface="Calibri"/>
              </a:rPr>
              <a:t>:</a:t>
            </a:r>
            <a:r>
              <a:rPr sz="2250" spc="-229" dirty="0">
                <a:solidFill>
                  <a:srgbClr val="4471C4"/>
                </a:solidFill>
                <a:latin typeface="Calibri"/>
                <a:cs typeface="Calibri"/>
              </a:rPr>
              <a:t> </a:t>
            </a:r>
            <a:r>
              <a:rPr sz="2250" spc="-30" dirty="0">
                <a:solidFill>
                  <a:srgbClr val="4471C4"/>
                </a:solidFill>
                <a:latin typeface="Calibri"/>
                <a:cs typeface="Calibri"/>
              </a:rPr>
              <a:t>How</a:t>
            </a:r>
            <a:r>
              <a:rPr sz="2250" spc="-195" dirty="0">
                <a:solidFill>
                  <a:srgbClr val="4471C4"/>
                </a:solidFill>
                <a:latin typeface="Calibri"/>
                <a:cs typeface="Calibri"/>
              </a:rPr>
              <a:t> </a:t>
            </a:r>
            <a:r>
              <a:rPr sz="2250" spc="-20" dirty="0">
                <a:solidFill>
                  <a:srgbClr val="4471C4"/>
                </a:solidFill>
                <a:latin typeface="Calibri"/>
                <a:cs typeface="Calibri"/>
              </a:rPr>
              <a:t>many</a:t>
            </a:r>
            <a:r>
              <a:rPr sz="2250" spc="10" dirty="0">
                <a:solidFill>
                  <a:srgbClr val="4471C4"/>
                </a:solidFill>
                <a:latin typeface="Calibri"/>
                <a:cs typeface="Calibri"/>
              </a:rPr>
              <a:t> </a:t>
            </a:r>
            <a:r>
              <a:rPr sz="2250" spc="-20" dirty="0">
                <a:solidFill>
                  <a:srgbClr val="4471C4"/>
                </a:solidFill>
                <a:latin typeface="Calibri"/>
                <a:cs typeface="Calibri"/>
              </a:rPr>
              <a:t>possible</a:t>
            </a:r>
            <a:r>
              <a:rPr sz="2250" spc="-180" dirty="0">
                <a:solidFill>
                  <a:srgbClr val="4471C4"/>
                </a:solidFill>
                <a:latin typeface="Calibri"/>
                <a:cs typeface="Calibri"/>
              </a:rPr>
              <a:t> </a:t>
            </a:r>
            <a:r>
              <a:rPr sz="2250" spc="-10" dirty="0">
                <a:solidFill>
                  <a:srgbClr val="4471C4"/>
                </a:solidFill>
                <a:latin typeface="Calibri"/>
                <a:cs typeface="Calibri"/>
              </a:rPr>
              <a:t>boxes</a:t>
            </a:r>
            <a:endParaRPr sz="2250">
              <a:latin typeface="Calibri"/>
              <a:cs typeface="Calibri"/>
            </a:endParaRPr>
          </a:p>
          <a:p>
            <a:pPr marL="12700">
              <a:lnSpc>
                <a:spcPts val="2670"/>
              </a:lnSpc>
            </a:pPr>
            <a:r>
              <a:rPr sz="2250" spc="-20" dirty="0">
                <a:solidFill>
                  <a:srgbClr val="4471C4"/>
                </a:solidFill>
                <a:latin typeface="Calibri"/>
                <a:cs typeface="Calibri"/>
              </a:rPr>
              <a:t>are</a:t>
            </a:r>
            <a:r>
              <a:rPr sz="2250" spc="-110" dirty="0">
                <a:solidFill>
                  <a:srgbClr val="4471C4"/>
                </a:solidFill>
                <a:latin typeface="Calibri"/>
                <a:cs typeface="Calibri"/>
              </a:rPr>
              <a:t> </a:t>
            </a:r>
            <a:r>
              <a:rPr sz="2250" spc="-10" dirty="0">
                <a:solidFill>
                  <a:srgbClr val="4471C4"/>
                </a:solidFill>
                <a:latin typeface="Calibri"/>
                <a:cs typeface="Calibri"/>
              </a:rPr>
              <a:t>there</a:t>
            </a:r>
            <a:r>
              <a:rPr sz="2250" spc="-185" dirty="0">
                <a:solidFill>
                  <a:srgbClr val="4471C4"/>
                </a:solidFill>
                <a:latin typeface="Calibri"/>
                <a:cs typeface="Calibri"/>
              </a:rPr>
              <a:t> </a:t>
            </a:r>
            <a:r>
              <a:rPr sz="2250" spc="-10" dirty="0">
                <a:solidFill>
                  <a:srgbClr val="4471C4"/>
                </a:solidFill>
                <a:latin typeface="Calibri"/>
                <a:cs typeface="Calibri"/>
              </a:rPr>
              <a:t>in</a:t>
            </a:r>
            <a:r>
              <a:rPr sz="2250" spc="-114" dirty="0">
                <a:solidFill>
                  <a:srgbClr val="4471C4"/>
                </a:solidFill>
                <a:latin typeface="Calibri"/>
                <a:cs typeface="Calibri"/>
              </a:rPr>
              <a:t> </a:t>
            </a:r>
            <a:r>
              <a:rPr sz="2250" dirty="0">
                <a:solidFill>
                  <a:srgbClr val="4471C4"/>
                </a:solidFill>
                <a:latin typeface="Calibri"/>
                <a:cs typeface="Calibri"/>
              </a:rPr>
              <a:t>an</a:t>
            </a:r>
            <a:r>
              <a:rPr sz="2250" spc="-15" dirty="0">
                <a:solidFill>
                  <a:srgbClr val="4471C4"/>
                </a:solidFill>
                <a:latin typeface="Calibri"/>
                <a:cs typeface="Calibri"/>
              </a:rPr>
              <a:t> </a:t>
            </a:r>
            <a:r>
              <a:rPr sz="2250" spc="-40" dirty="0">
                <a:solidFill>
                  <a:srgbClr val="4471C4"/>
                </a:solidFill>
                <a:latin typeface="Calibri"/>
                <a:cs typeface="Calibri"/>
              </a:rPr>
              <a:t>image</a:t>
            </a:r>
            <a:r>
              <a:rPr sz="2250" spc="-105" dirty="0">
                <a:solidFill>
                  <a:srgbClr val="4471C4"/>
                </a:solidFill>
                <a:latin typeface="Calibri"/>
                <a:cs typeface="Calibri"/>
              </a:rPr>
              <a:t> </a:t>
            </a:r>
            <a:r>
              <a:rPr sz="2250" dirty="0">
                <a:solidFill>
                  <a:srgbClr val="4471C4"/>
                </a:solidFill>
                <a:latin typeface="Calibri"/>
                <a:cs typeface="Calibri"/>
              </a:rPr>
              <a:t>of</a:t>
            </a:r>
            <a:r>
              <a:rPr sz="2250" spc="-5" dirty="0">
                <a:solidFill>
                  <a:srgbClr val="4471C4"/>
                </a:solidFill>
                <a:latin typeface="Calibri"/>
                <a:cs typeface="Calibri"/>
              </a:rPr>
              <a:t> </a:t>
            </a:r>
            <a:r>
              <a:rPr sz="2250" spc="-40" dirty="0">
                <a:solidFill>
                  <a:srgbClr val="4471C4"/>
                </a:solidFill>
                <a:latin typeface="Calibri"/>
                <a:cs typeface="Calibri"/>
              </a:rPr>
              <a:t>size</a:t>
            </a:r>
            <a:r>
              <a:rPr sz="2250" spc="-110" dirty="0">
                <a:solidFill>
                  <a:srgbClr val="4471C4"/>
                </a:solidFill>
                <a:latin typeface="Calibri"/>
                <a:cs typeface="Calibri"/>
              </a:rPr>
              <a:t> </a:t>
            </a:r>
            <a:r>
              <a:rPr sz="2250" dirty="0">
                <a:solidFill>
                  <a:srgbClr val="4471C4"/>
                </a:solidFill>
                <a:latin typeface="Calibri"/>
                <a:cs typeface="Calibri"/>
              </a:rPr>
              <a:t>H x</a:t>
            </a:r>
            <a:r>
              <a:rPr sz="2250" spc="-45" dirty="0">
                <a:solidFill>
                  <a:srgbClr val="4471C4"/>
                </a:solidFill>
                <a:latin typeface="Calibri"/>
                <a:cs typeface="Calibri"/>
              </a:rPr>
              <a:t> </a:t>
            </a:r>
            <a:r>
              <a:rPr sz="2250" spc="-25" dirty="0">
                <a:solidFill>
                  <a:srgbClr val="4471C4"/>
                </a:solidFill>
                <a:latin typeface="Calibri"/>
                <a:cs typeface="Calibri"/>
              </a:rPr>
              <a:t>W?</a:t>
            </a:r>
            <a:endParaRPr sz="2250">
              <a:latin typeface="Calibri"/>
              <a:cs typeface="Calibri"/>
            </a:endParaRPr>
          </a:p>
          <a:p>
            <a:pPr marL="3885565">
              <a:lnSpc>
                <a:spcPct val="100000"/>
              </a:lnSpc>
              <a:spcBef>
                <a:spcPts val="980"/>
              </a:spcBef>
            </a:pPr>
            <a:r>
              <a:rPr sz="2250" spc="-120" dirty="0">
                <a:latin typeface="Calibri"/>
                <a:cs typeface="Calibri"/>
              </a:rPr>
              <a:t>Total</a:t>
            </a:r>
            <a:r>
              <a:rPr sz="2250" spc="5" dirty="0">
                <a:latin typeface="Calibri"/>
                <a:cs typeface="Calibri"/>
              </a:rPr>
              <a:t> </a:t>
            </a:r>
            <a:r>
              <a:rPr sz="2250" spc="-20" dirty="0">
                <a:latin typeface="Calibri"/>
                <a:cs typeface="Calibri"/>
              </a:rPr>
              <a:t>possible</a:t>
            </a:r>
            <a:r>
              <a:rPr sz="2250" spc="-140" dirty="0">
                <a:latin typeface="Calibri"/>
                <a:cs typeface="Calibri"/>
              </a:rPr>
              <a:t> </a:t>
            </a:r>
            <a:r>
              <a:rPr sz="2250" spc="-10" dirty="0">
                <a:latin typeface="Calibri"/>
                <a:cs typeface="Calibri"/>
              </a:rPr>
              <a:t>boxes:</a:t>
            </a:r>
            <a:endParaRPr sz="2250">
              <a:latin typeface="Calibri"/>
              <a:cs typeface="Calibri"/>
            </a:endParaRPr>
          </a:p>
        </p:txBody>
      </p:sp>
      <p:sp>
        <p:nvSpPr>
          <p:cNvPr id="8" name="object 8"/>
          <p:cNvSpPr txBox="1"/>
          <p:nvPr/>
        </p:nvSpPr>
        <p:spPr>
          <a:xfrm>
            <a:off x="8211184" y="4081865"/>
            <a:ext cx="1104900" cy="786765"/>
          </a:xfrm>
          <a:prstGeom prst="rect">
            <a:avLst/>
          </a:prstGeom>
        </p:spPr>
        <p:txBody>
          <a:bodyPr vert="horz" wrap="square" lIns="0" tIns="85725" rIns="0" bIns="0" rtlCol="0">
            <a:spAutoFit/>
          </a:bodyPr>
          <a:lstStyle/>
          <a:p>
            <a:pPr marL="53340">
              <a:lnSpc>
                <a:spcPct val="100000"/>
              </a:lnSpc>
              <a:spcBef>
                <a:spcPts val="675"/>
              </a:spcBef>
              <a:tabLst>
                <a:tab pos="784860" algn="l"/>
              </a:tabLst>
            </a:pPr>
            <a:r>
              <a:rPr sz="1600" spc="-50" dirty="0">
                <a:latin typeface="Cambria Math"/>
                <a:cs typeface="Cambria Math"/>
              </a:rPr>
              <a:t>𝑊</a:t>
            </a:r>
            <a:r>
              <a:rPr sz="1600" dirty="0">
                <a:latin typeface="Cambria Math"/>
                <a:cs typeface="Cambria Math"/>
              </a:rPr>
              <a:t>	</a:t>
            </a:r>
            <a:r>
              <a:rPr sz="1600" spc="-50" dirty="0">
                <a:latin typeface="Cambria Math"/>
                <a:cs typeface="Cambria Math"/>
              </a:rPr>
              <a:t>𝐻</a:t>
            </a:r>
            <a:endParaRPr sz="1600">
              <a:latin typeface="Cambria Math"/>
              <a:cs typeface="Cambria Math"/>
            </a:endParaRPr>
          </a:p>
          <a:p>
            <a:pPr marL="12700">
              <a:lnSpc>
                <a:spcPct val="100000"/>
              </a:lnSpc>
              <a:spcBef>
                <a:spcPts val="795"/>
              </a:spcBef>
              <a:tabLst>
                <a:tab pos="713740" algn="l"/>
              </a:tabLst>
            </a:pPr>
            <a:r>
              <a:rPr sz="2250" spc="2200" dirty="0">
                <a:latin typeface="Cambria Math"/>
                <a:cs typeface="Cambria Math"/>
              </a:rPr>
              <a:t>෍</a:t>
            </a:r>
            <a:r>
              <a:rPr sz="2250" dirty="0">
                <a:latin typeface="Cambria Math"/>
                <a:cs typeface="Cambria Math"/>
              </a:rPr>
              <a:t>	</a:t>
            </a:r>
            <a:r>
              <a:rPr sz="2250" spc="700" dirty="0">
                <a:latin typeface="Cambria Math"/>
                <a:cs typeface="Cambria Math"/>
              </a:rPr>
              <a:t>෍</a:t>
            </a:r>
            <a:endParaRPr sz="2250">
              <a:latin typeface="Cambria Math"/>
              <a:cs typeface="Cambria Math"/>
            </a:endParaRPr>
          </a:p>
        </p:txBody>
      </p:sp>
      <p:sp>
        <p:nvSpPr>
          <p:cNvPr id="9" name="object 9"/>
          <p:cNvSpPr txBox="1"/>
          <p:nvPr/>
        </p:nvSpPr>
        <p:spPr>
          <a:xfrm>
            <a:off x="8068564" y="4948808"/>
            <a:ext cx="1302385" cy="269240"/>
          </a:xfrm>
          <a:prstGeom prst="rect">
            <a:avLst/>
          </a:prstGeom>
        </p:spPr>
        <p:txBody>
          <a:bodyPr vert="horz" wrap="square" lIns="0" tIns="12700" rIns="0" bIns="0" rtlCol="0">
            <a:spAutoFit/>
          </a:bodyPr>
          <a:lstStyle/>
          <a:p>
            <a:pPr marL="12700">
              <a:lnSpc>
                <a:spcPct val="100000"/>
              </a:lnSpc>
              <a:spcBef>
                <a:spcPts val="100"/>
              </a:spcBef>
            </a:pPr>
            <a:r>
              <a:rPr sz="1600" spc="114" dirty="0">
                <a:latin typeface="Cambria Math"/>
                <a:cs typeface="Cambria Math"/>
              </a:rPr>
              <a:t>𝑤</a:t>
            </a:r>
            <a:r>
              <a:rPr sz="1600" spc="325" dirty="0">
                <a:latin typeface="Cambria Math"/>
                <a:cs typeface="Cambria Math"/>
              </a:rPr>
              <a:t> </a:t>
            </a:r>
            <a:r>
              <a:rPr sz="1600" dirty="0">
                <a:latin typeface="Cambria Math"/>
                <a:cs typeface="Cambria Math"/>
              </a:rPr>
              <a:t>=</a:t>
            </a:r>
            <a:r>
              <a:rPr sz="1600" spc="315" dirty="0">
                <a:latin typeface="Cambria Math"/>
                <a:cs typeface="Cambria Math"/>
              </a:rPr>
              <a:t> </a:t>
            </a:r>
            <a:r>
              <a:rPr sz="1600" dirty="0">
                <a:latin typeface="Cambria Math"/>
                <a:cs typeface="Cambria Math"/>
              </a:rPr>
              <a:t>1</a:t>
            </a:r>
            <a:r>
              <a:rPr sz="1600" spc="95" dirty="0">
                <a:latin typeface="Cambria Math"/>
                <a:cs typeface="Cambria Math"/>
              </a:rPr>
              <a:t>  </a:t>
            </a:r>
            <a:r>
              <a:rPr sz="1600" spc="105" dirty="0">
                <a:latin typeface="Cambria Math"/>
                <a:cs typeface="Cambria Math"/>
              </a:rPr>
              <a:t>ℎ</a:t>
            </a:r>
            <a:r>
              <a:rPr sz="1600" spc="250" dirty="0">
                <a:latin typeface="Cambria Math"/>
                <a:cs typeface="Cambria Math"/>
              </a:rPr>
              <a:t> </a:t>
            </a:r>
            <a:r>
              <a:rPr sz="1600" dirty="0">
                <a:latin typeface="Cambria Math"/>
                <a:cs typeface="Cambria Math"/>
              </a:rPr>
              <a:t>=</a:t>
            </a:r>
            <a:r>
              <a:rPr sz="1600" spc="315" dirty="0">
                <a:latin typeface="Cambria Math"/>
                <a:cs typeface="Cambria Math"/>
              </a:rPr>
              <a:t> </a:t>
            </a:r>
            <a:r>
              <a:rPr sz="1600" spc="-50" dirty="0">
                <a:latin typeface="Cambria Math"/>
                <a:cs typeface="Cambria Math"/>
              </a:rPr>
              <a:t>1</a:t>
            </a:r>
            <a:endParaRPr sz="1600">
              <a:latin typeface="Cambria Math"/>
              <a:cs typeface="Cambria Math"/>
            </a:endParaRPr>
          </a:p>
        </p:txBody>
      </p:sp>
      <p:sp>
        <p:nvSpPr>
          <p:cNvPr id="10" name="object 10"/>
          <p:cNvSpPr/>
          <p:nvPr/>
        </p:nvSpPr>
        <p:spPr>
          <a:xfrm>
            <a:off x="9491598" y="4407661"/>
            <a:ext cx="2039620" cy="263525"/>
          </a:xfrm>
          <a:custGeom>
            <a:avLst/>
            <a:gdLst/>
            <a:ahLst/>
            <a:cxnLst/>
            <a:rect l="l" t="t" r="r" b="b"/>
            <a:pathLst>
              <a:path w="2039620" h="263525">
                <a:moveTo>
                  <a:pt x="1955037" y="0"/>
                </a:moveTo>
                <a:lnTo>
                  <a:pt x="1951227" y="10794"/>
                </a:lnTo>
                <a:lnTo>
                  <a:pt x="1966519" y="17393"/>
                </a:lnTo>
                <a:lnTo>
                  <a:pt x="1979644" y="26527"/>
                </a:lnTo>
                <a:lnTo>
                  <a:pt x="2006302" y="68974"/>
                </a:lnTo>
                <a:lnTo>
                  <a:pt x="2014025" y="107975"/>
                </a:lnTo>
                <a:lnTo>
                  <a:pt x="2014981" y="130429"/>
                </a:lnTo>
                <a:lnTo>
                  <a:pt x="2014005" y="153721"/>
                </a:lnTo>
                <a:lnTo>
                  <a:pt x="2006195" y="193829"/>
                </a:lnTo>
                <a:lnTo>
                  <a:pt x="1979644" y="236966"/>
                </a:lnTo>
                <a:lnTo>
                  <a:pt x="1951735" y="252856"/>
                </a:lnTo>
                <a:lnTo>
                  <a:pt x="1955037" y="263525"/>
                </a:lnTo>
                <a:lnTo>
                  <a:pt x="1990978" y="246681"/>
                </a:lnTo>
                <a:lnTo>
                  <a:pt x="2017395" y="217550"/>
                </a:lnTo>
                <a:lnTo>
                  <a:pt x="2033682" y="178403"/>
                </a:lnTo>
                <a:lnTo>
                  <a:pt x="2039111" y="131825"/>
                </a:lnTo>
                <a:lnTo>
                  <a:pt x="2037754" y="107682"/>
                </a:lnTo>
                <a:lnTo>
                  <a:pt x="2026896" y="64871"/>
                </a:lnTo>
                <a:lnTo>
                  <a:pt x="2005294" y="30057"/>
                </a:lnTo>
                <a:lnTo>
                  <a:pt x="1974139" y="6955"/>
                </a:lnTo>
                <a:lnTo>
                  <a:pt x="1955037" y="0"/>
                </a:lnTo>
                <a:close/>
              </a:path>
              <a:path w="2039620" h="263525">
                <a:moveTo>
                  <a:pt x="83947" y="0"/>
                </a:moveTo>
                <a:lnTo>
                  <a:pt x="48164" y="16970"/>
                </a:lnTo>
                <a:lnTo>
                  <a:pt x="21717" y="46227"/>
                </a:lnTo>
                <a:lnTo>
                  <a:pt x="5429" y="85359"/>
                </a:lnTo>
                <a:lnTo>
                  <a:pt x="0" y="131825"/>
                </a:lnTo>
                <a:lnTo>
                  <a:pt x="1355" y="156043"/>
                </a:lnTo>
                <a:lnTo>
                  <a:pt x="12162" y="198905"/>
                </a:lnTo>
                <a:lnTo>
                  <a:pt x="33637" y="233646"/>
                </a:lnTo>
                <a:lnTo>
                  <a:pt x="64827" y="256645"/>
                </a:lnTo>
                <a:lnTo>
                  <a:pt x="83947" y="263525"/>
                </a:lnTo>
                <a:lnTo>
                  <a:pt x="87375" y="252856"/>
                </a:lnTo>
                <a:lnTo>
                  <a:pt x="72324" y="246215"/>
                </a:lnTo>
                <a:lnTo>
                  <a:pt x="59356" y="236966"/>
                </a:lnTo>
                <a:lnTo>
                  <a:pt x="32789" y="193829"/>
                </a:lnTo>
                <a:lnTo>
                  <a:pt x="24979" y="153721"/>
                </a:lnTo>
                <a:lnTo>
                  <a:pt x="24002" y="130429"/>
                </a:lnTo>
                <a:lnTo>
                  <a:pt x="24979" y="107975"/>
                </a:lnTo>
                <a:lnTo>
                  <a:pt x="32789" y="68974"/>
                </a:lnTo>
                <a:lnTo>
                  <a:pt x="59451" y="26527"/>
                </a:lnTo>
                <a:lnTo>
                  <a:pt x="87756" y="10794"/>
                </a:lnTo>
                <a:lnTo>
                  <a:pt x="83947" y="0"/>
                </a:lnTo>
                <a:close/>
              </a:path>
            </a:pathLst>
          </a:custGeom>
          <a:solidFill>
            <a:srgbClr val="000000"/>
          </a:solidFill>
        </p:spPr>
        <p:txBody>
          <a:bodyPr wrap="square" lIns="0" tIns="0" rIns="0" bIns="0" rtlCol="0"/>
          <a:lstStyle/>
          <a:p>
            <a:endParaRPr/>
          </a:p>
        </p:txBody>
      </p:sp>
      <p:sp>
        <p:nvSpPr>
          <p:cNvPr id="11" name="object 11"/>
          <p:cNvSpPr txBox="1"/>
          <p:nvPr/>
        </p:nvSpPr>
        <p:spPr>
          <a:xfrm>
            <a:off x="9583801" y="4327842"/>
            <a:ext cx="2252980" cy="703580"/>
          </a:xfrm>
          <a:prstGeom prst="rect">
            <a:avLst/>
          </a:prstGeom>
        </p:spPr>
        <p:txBody>
          <a:bodyPr vert="horz" wrap="square" lIns="0" tIns="29209" rIns="0" bIns="0" rtlCol="0">
            <a:spAutoFit/>
          </a:bodyPr>
          <a:lstStyle/>
          <a:p>
            <a:pPr marL="32384" marR="5080" indent="-20320">
              <a:lnSpc>
                <a:spcPts val="2640"/>
              </a:lnSpc>
              <a:spcBef>
                <a:spcPts val="229"/>
              </a:spcBef>
              <a:tabLst>
                <a:tab pos="459740" algn="l"/>
                <a:tab pos="632460" algn="l"/>
                <a:tab pos="835660" algn="l"/>
                <a:tab pos="1019175" algn="l"/>
                <a:tab pos="1222375" algn="l"/>
                <a:tab pos="1344295" algn="l"/>
                <a:tab pos="1598295" algn="l"/>
                <a:tab pos="1720850" algn="l"/>
                <a:tab pos="2035810" algn="l"/>
              </a:tabLst>
            </a:pPr>
            <a:r>
              <a:rPr sz="2250" spc="-50" dirty="0">
                <a:latin typeface="Cambria Math"/>
                <a:cs typeface="Cambria Math"/>
              </a:rPr>
              <a:t>𝑊</a:t>
            </a:r>
            <a:r>
              <a:rPr sz="2250" dirty="0">
                <a:latin typeface="Cambria Math"/>
                <a:cs typeface="Cambria Math"/>
              </a:rPr>
              <a:t>	</a:t>
            </a:r>
            <a:r>
              <a:rPr sz="2250" spc="-50" dirty="0">
                <a:latin typeface="Cambria Math"/>
                <a:cs typeface="Cambria Math"/>
              </a:rPr>
              <a:t>−</a:t>
            </a:r>
            <a:r>
              <a:rPr sz="2250" dirty="0">
                <a:latin typeface="Cambria Math"/>
                <a:cs typeface="Cambria Math"/>
              </a:rPr>
              <a:t>	</a:t>
            </a:r>
            <a:r>
              <a:rPr sz="2250" spc="-50" dirty="0">
                <a:latin typeface="Cambria Math"/>
                <a:cs typeface="Cambria Math"/>
              </a:rPr>
              <a:t>𝑤</a:t>
            </a:r>
            <a:r>
              <a:rPr sz="2250" dirty="0">
                <a:latin typeface="Cambria Math"/>
                <a:cs typeface="Cambria Math"/>
              </a:rPr>
              <a:t>	</a:t>
            </a:r>
            <a:r>
              <a:rPr sz="2250" spc="-50" dirty="0">
                <a:latin typeface="Cambria Math"/>
                <a:cs typeface="Cambria Math"/>
              </a:rPr>
              <a:t>+</a:t>
            </a:r>
            <a:r>
              <a:rPr sz="2250" dirty="0">
                <a:latin typeface="Cambria Math"/>
                <a:cs typeface="Cambria Math"/>
              </a:rPr>
              <a:t>	</a:t>
            </a:r>
            <a:r>
              <a:rPr sz="2250" spc="-50" dirty="0">
                <a:latin typeface="Cambria Math"/>
                <a:cs typeface="Cambria Math"/>
              </a:rPr>
              <a:t>1</a:t>
            </a:r>
            <a:r>
              <a:rPr sz="2250" dirty="0">
                <a:latin typeface="Cambria Math"/>
                <a:cs typeface="Cambria Math"/>
              </a:rPr>
              <a:t>	</a:t>
            </a:r>
            <a:r>
              <a:rPr sz="2250" spc="-50" dirty="0">
                <a:latin typeface="Cambria Math"/>
                <a:cs typeface="Cambria Math"/>
              </a:rPr>
              <a:t>× </a:t>
            </a:r>
            <a:r>
              <a:rPr sz="2250" dirty="0">
                <a:latin typeface="Cambria Math"/>
                <a:cs typeface="Cambria Math"/>
              </a:rPr>
              <a:t>(</a:t>
            </a:r>
            <a:r>
              <a:rPr sz="2250" spc="405" dirty="0">
                <a:latin typeface="Cambria Math"/>
                <a:cs typeface="Cambria Math"/>
              </a:rPr>
              <a:t> </a:t>
            </a:r>
            <a:r>
              <a:rPr sz="2250" spc="-50" dirty="0">
                <a:latin typeface="Cambria Math"/>
                <a:cs typeface="Cambria Math"/>
              </a:rPr>
              <a:t>𝐻</a:t>
            </a:r>
            <a:r>
              <a:rPr sz="2250" dirty="0">
                <a:latin typeface="Cambria Math"/>
                <a:cs typeface="Cambria Math"/>
              </a:rPr>
              <a:t>	</a:t>
            </a:r>
            <a:r>
              <a:rPr sz="2250" spc="-50" dirty="0">
                <a:latin typeface="Cambria Math"/>
                <a:cs typeface="Cambria Math"/>
              </a:rPr>
              <a:t>−</a:t>
            </a:r>
            <a:r>
              <a:rPr sz="2250" dirty="0">
                <a:latin typeface="Cambria Math"/>
                <a:cs typeface="Cambria Math"/>
              </a:rPr>
              <a:t>	</a:t>
            </a:r>
            <a:r>
              <a:rPr sz="2250" spc="-50" dirty="0">
                <a:latin typeface="Cambria Math"/>
                <a:cs typeface="Cambria Math"/>
              </a:rPr>
              <a:t>ℎ</a:t>
            </a:r>
            <a:r>
              <a:rPr sz="2250" dirty="0">
                <a:latin typeface="Cambria Math"/>
                <a:cs typeface="Cambria Math"/>
              </a:rPr>
              <a:t>		</a:t>
            </a:r>
            <a:r>
              <a:rPr sz="2250" spc="-50" dirty="0">
                <a:latin typeface="Cambria Math"/>
                <a:cs typeface="Cambria Math"/>
              </a:rPr>
              <a:t>+</a:t>
            </a:r>
            <a:r>
              <a:rPr sz="2250" dirty="0">
                <a:latin typeface="Cambria Math"/>
                <a:cs typeface="Cambria Math"/>
              </a:rPr>
              <a:t>		1</a:t>
            </a:r>
            <a:r>
              <a:rPr sz="2250" spc="400" dirty="0">
                <a:latin typeface="Cambria Math"/>
                <a:cs typeface="Cambria Math"/>
              </a:rPr>
              <a:t> </a:t>
            </a:r>
            <a:r>
              <a:rPr sz="2250" spc="-50" dirty="0">
                <a:latin typeface="Cambria Math"/>
                <a:cs typeface="Cambria Math"/>
              </a:rPr>
              <a:t>)</a:t>
            </a:r>
            <a:endParaRPr sz="2250">
              <a:latin typeface="Cambria Math"/>
              <a:cs typeface="Cambria Math"/>
            </a:endParaRPr>
          </a:p>
        </p:txBody>
      </p:sp>
      <p:sp>
        <p:nvSpPr>
          <p:cNvPr id="12" name="object 12"/>
          <p:cNvSpPr/>
          <p:nvPr/>
        </p:nvSpPr>
        <p:spPr>
          <a:xfrm>
            <a:off x="8900160" y="5872479"/>
            <a:ext cx="2448560" cy="10160"/>
          </a:xfrm>
          <a:custGeom>
            <a:avLst/>
            <a:gdLst/>
            <a:ahLst/>
            <a:cxnLst/>
            <a:rect l="l" t="t" r="r" b="b"/>
            <a:pathLst>
              <a:path w="2448559" h="10160">
                <a:moveTo>
                  <a:pt x="1137500" y="0"/>
                </a:moveTo>
                <a:lnTo>
                  <a:pt x="0" y="0"/>
                </a:lnTo>
                <a:lnTo>
                  <a:pt x="0" y="10033"/>
                </a:lnTo>
                <a:lnTo>
                  <a:pt x="1137500" y="10033"/>
                </a:lnTo>
                <a:lnTo>
                  <a:pt x="1137500" y="0"/>
                </a:lnTo>
                <a:close/>
              </a:path>
              <a:path w="2448559" h="10160">
                <a:moveTo>
                  <a:pt x="2448560" y="0"/>
                </a:moveTo>
                <a:lnTo>
                  <a:pt x="1178560" y="0"/>
                </a:lnTo>
                <a:lnTo>
                  <a:pt x="1178560" y="10033"/>
                </a:lnTo>
                <a:lnTo>
                  <a:pt x="2448560" y="10033"/>
                </a:lnTo>
                <a:lnTo>
                  <a:pt x="2448560" y="0"/>
                </a:lnTo>
                <a:close/>
              </a:path>
            </a:pathLst>
          </a:custGeom>
          <a:solidFill>
            <a:srgbClr val="000000"/>
          </a:solidFill>
        </p:spPr>
        <p:txBody>
          <a:bodyPr wrap="square" lIns="0" tIns="0" rIns="0" bIns="0" rtlCol="0"/>
          <a:lstStyle/>
          <a:p>
            <a:endParaRPr/>
          </a:p>
        </p:txBody>
      </p:sp>
      <p:sp>
        <p:nvSpPr>
          <p:cNvPr id="13" name="object 13"/>
          <p:cNvSpPr txBox="1"/>
          <p:nvPr/>
        </p:nvSpPr>
        <p:spPr>
          <a:xfrm>
            <a:off x="4012310" y="5125227"/>
            <a:ext cx="2743200" cy="636270"/>
          </a:xfrm>
          <a:prstGeom prst="rect">
            <a:avLst/>
          </a:prstGeom>
        </p:spPr>
        <p:txBody>
          <a:bodyPr vert="horz" wrap="square" lIns="0" tIns="0" rIns="0" bIns="0" rtlCol="0">
            <a:spAutoFit/>
          </a:bodyPr>
          <a:lstStyle/>
          <a:p>
            <a:pPr marL="12700">
              <a:lnSpc>
                <a:spcPts val="2165"/>
              </a:lnSpc>
            </a:pPr>
            <a:r>
              <a:rPr sz="2250" spc="-35" dirty="0">
                <a:solidFill>
                  <a:srgbClr val="4471C4"/>
                </a:solidFill>
                <a:latin typeface="Calibri"/>
                <a:cs typeface="Calibri"/>
              </a:rPr>
              <a:t>Possible</a:t>
            </a:r>
            <a:r>
              <a:rPr sz="2250" spc="-55" dirty="0">
                <a:solidFill>
                  <a:srgbClr val="4471C4"/>
                </a:solidFill>
                <a:latin typeface="Calibri"/>
                <a:cs typeface="Calibri"/>
              </a:rPr>
              <a:t> </a:t>
            </a:r>
            <a:r>
              <a:rPr sz="2250" spc="-10" dirty="0">
                <a:solidFill>
                  <a:srgbClr val="4471C4"/>
                </a:solidFill>
                <a:latin typeface="Calibri"/>
                <a:cs typeface="Calibri"/>
              </a:rPr>
              <a:t>positions:</a:t>
            </a:r>
            <a:endParaRPr sz="2250">
              <a:latin typeface="Calibri"/>
              <a:cs typeface="Calibri"/>
            </a:endParaRPr>
          </a:p>
          <a:p>
            <a:pPr marL="12700">
              <a:lnSpc>
                <a:spcPts val="2630"/>
              </a:lnSpc>
            </a:pPr>
            <a:r>
              <a:rPr sz="2250" dirty="0">
                <a:solidFill>
                  <a:srgbClr val="4471C4"/>
                </a:solidFill>
                <a:latin typeface="Calibri"/>
                <a:cs typeface="Calibri"/>
              </a:rPr>
              <a:t>(W</a:t>
            </a:r>
            <a:r>
              <a:rPr sz="2250" spc="-50"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w</a:t>
            </a:r>
            <a:r>
              <a:rPr sz="2250" spc="-60"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1)</a:t>
            </a:r>
            <a:r>
              <a:rPr sz="2250" spc="-90" dirty="0">
                <a:solidFill>
                  <a:srgbClr val="4471C4"/>
                </a:solidFill>
                <a:latin typeface="Calibri"/>
                <a:cs typeface="Calibri"/>
              </a:rPr>
              <a:t> </a:t>
            </a:r>
            <a:r>
              <a:rPr sz="2250" dirty="0">
                <a:solidFill>
                  <a:srgbClr val="4471C4"/>
                </a:solidFill>
                <a:latin typeface="Calibri"/>
                <a:cs typeface="Calibri"/>
              </a:rPr>
              <a:t>*</a:t>
            </a:r>
            <a:r>
              <a:rPr sz="2250" spc="-55" dirty="0">
                <a:solidFill>
                  <a:srgbClr val="4471C4"/>
                </a:solidFill>
                <a:latin typeface="Calibri"/>
                <a:cs typeface="Calibri"/>
              </a:rPr>
              <a:t> </a:t>
            </a:r>
            <a:r>
              <a:rPr sz="2250" spc="-10" dirty="0">
                <a:solidFill>
                  <a:srgbClr val="4471C4"/>
                </a:solidFill>
                <a:latin typeface="Calibri"/>
                <a:cs typeface="Calibri"/>
              </a:rPr>
              <a:t>(H</a:t>
            </a:r>
            <a:r>
              <a:rPr sz="2250" spc="-95"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h</a:t>
            </a:r>
            <a:r>
              <a:rPr sz="2250" spc="-35" dirty="0">
                <a:solidFill>
                  <a:srgbClr val="4471C4"/>
                </a:solidFill>
                <a:latin typeface="Calibri"/>
                <a:cs typeface="Calibri"/>
              </a:rPr>
              <a:t> </a:t>
            </a:r>
            <a:r>
              <a:rPr sz="2250" dirty="0">
                <a:solidFill>
                  <a:srgbClr val="4471C4"/>
                </a:solidFill>
                <a:latin typeface="Calibri"/>
                <a:cs typeface="Calibri"/>
              </a:rPr>
              <a:t>+</a:t>
            </a:r>
            <a:r>
              <a:rPr sz="2250" spc="-45" dirty="0">
                <a:solidFill>
                  <a:srgbClr val="4471C4"/>
                </a:solidFill>
                <a:latin typeface="Calibri"/>
                <a:cs typeface="Calibri"/>
              </a:rPr>
              <a:t> </a:t>
            </a:r>
            <a:r>
              <a:rPr sz="2250" spc="-25" dirty="0">
                <a:solidFill>
                  <a:srgbClr val="4471C4"/>
                </a:solidFill>
                <a:latin typeface="Calibri"/>
                <a:cs typeface="Calibri"/>
              </a:rPr>
              <a:t>1)</a:t>
            </a:r>
            <a:endParaRPr sz="2250">
              <a:latin typeface="Calibri"/>
              <a:cs typeface="Calibri"/>
            </a:endParaRPr>
          </a:p>
        </p:txBody>
      </p:sp>
      <p:sp>
        <p:nvSpPr>
          <p:cNvPr id="14" name="object 14"/>
          <p:cNvSpPr txBox="1"/>
          <p:nvPr/>
        </p:nvSpPr>
        <p:spPr>
          <a:xfrm>
            <a:off x="8879840" y="5512596"/>
            <a:ext cx="2493010" cy="310515"/>
          </a:xfrm>
          <a:prstGeom prst="rect">
            <a:avLst/>
          </a:prstGeom>
        </p:spPr>
        <p:txBody>
          <a:bodyPr vert="horz" wrap="square" lIns="0" tIns="0" rIns="0" bIns="0" rtlCol="0">
            <a:spAutoFit/>
          </a:bodyPr>
          <a:lstStyle/>
          <a:p>
            <a:pPr marL="12700">
              <a:lnSpc>
                <a:spcPts val="2295"/>
              </a:lnSpc>
            </a:pPr>
            <a:r>
              <a:rPr sz="2250" dirty="0">
                <a:latin typeface="Cambria Math"/>
                <a:cs typeface="Cambria Math"/>
              </a:rPr>
              <a:t>𝐻(𝐻</a:t>
            </a:r>
            <a:r>
              <a:rPr sz="2250" spc="-35" dirty="0">
                <a:latin typeface="Cambria Math"/>
                <a:cs typeface="Cambria Math"/>
              </a:rPr>
              <a:t> </a:t>
            </a:r>
            <a:r>
              <a:rPr sz="2250" dirty="0">
                <a:latin typeface="Cambria Math"/>
                <a:cs typeface="Cambria Math"/>
              </a:rPr>
              <a:t>+</a:t>
            </a:r>
            <a:r>
              <a:rPr sz="2250" spc="-75" dirty="0">
                <a:latin typeface="Cambria Math"/>
                <a:cs typeface="Cambria Math"/>
              </a:rPr>
              <a:t> </a:t>
            </a:r>
            <a:r>
              <a:rPr sz="2250" dirty="0">
                <a:latin typeface="Cambria Math"/>
                <a:cs typeface="Cambria Math"/>
              </a:rPr>
              <a:t>1)</a:t>
            </a:r>
            <a:r>
              <a:rPr sz="2250" spc="-130" dirty="0">
                <a:latin typeface="Cambria Math"/>
                <a:cs typeface="Cambria Math"/>
              </a:rPr>
              <a:t> </a:t>
            </a:r>
            <a:r>
              <a:rPr sz="2250" dirty="0">
                <a:latin typeface="Cambria Math"/>
                <a:cs typeface="Cambria Math"/>
              </a:rPr>
              <a:t>𝑊(𝑊</a:t>
            </a:r>
            <a:r>
              <a:rPr sz="2250" spc="-130" dirty="0">
                <a:latin typeface="Cambria Math"/>
                <a:cs typeface="Cambria Math"/>
              </a:rPr>
              <a:t> </a:t>
            </a:r>
            <a:r>
              <a:rPr sz="2250" dirty="0">
                <a:latin typeface="Cambria Math"/>
                <a:cs typeface="Cambria Math"/>
              </a:rPr>
              <a:t>+</a:t>
            </a:r>
            <a:r>
              <a:rPr sz="2250" spc="10" dirty="0">
                <a:latin typeface="Cambria Math"/>
                <a:cs typeface="Cambria Math"/>
              </a:rPr>
              <a:t> </a:t>
            </a:r>
            <a:r>
              <a:rPr sz="2250" spc="-25" dirty="0">
                <a:latin typeface="Cambria Math"/>
                <a:cs typeface="Cambria Math"/>
              </a:rPr>
              <a:t>1)</a:t>
            </a:r>
            <a:endParaRPr sz="2250">
              <a:latin typeface="Cambria Math"/>
              <a:cs typeface="Cambria Math"/>
            </a:endParaRPr>
          </a:p>
        </p:txBody>
      </p:sp>
      <p:sp>
        <p:nvSpPr>
          <p:cNvPr id="15" name="object 15"/>
          <p:cNvSpPr txBox="1"/>
          <p:nvPr/>
        </p:nvSpPr>
        <p:spPr>
          <a:xfrm>
            <a:off x="8603868" y="5724932"/>
            <a:ext cx="238760" cy="310515"/>
          </a:xfrm>
          <a:prstGeom prst="rect">
            <a:avLst/>
          </a:prstGeom>
        </p:spPr>
        <p:txBody>
          <a:bodyPr vert="horz" wrap="square" lIns="0" tIns="0" rIns="0" bIns="0" rtlCol="0">
            <a:spAutoFit/>
          </a:bodyPr>
          <a:lstStyle/>
          <a:p>
            <a:pPr marL="12700">
              <a:lnSpc>
                <a:spcPts val="2295"/>
              </a:lnSpc>
            </a:pPr>
            <a:r>
              <a:rPr sz="2250" spc="-10" dirty="0">
                <a:latin typeface="Cambria Math"/>
                <a:cs typeface="Cambria Math"/>
              </a:rPr>
              <a:t>=</a:t>
            </a:r>
            <a:endParaRPr sz="2250">
              <a:latin typeface="Cambria Math"/>
              <a:cs typeface="Cambria Math"/>
            </a:endParaRPr>
          </a:p>
        </p:txBody>
      </p:sp>
      <p:sp>
        <p:nvSpPr>
          <p:cNvPr id="16" name="object 16"/>
          <p:cNvSpPr txBox="1"/>
          <p:nvPr/>
        </p:nvSpPr>
        <p:spPr>
          <a:xfrm>
            <a:off x="9388093" y="5909471"/>
            <a:ext cx="183515" cy="310515"/>
          </a:xfrm>
          <a:prstGeom prst="rect">
            <a:avLst/>
          </a:prstGeom>
        </p:spPr>
        <p:txBody>
          <a:bodyPr vert="horz" wrap="square" lIns="0" tIns="0" rIns="0" bIns="0" rtlCol="0">
            <a:spAutoFit/>
          </a:bodyPr>
          <a:lstStyle/>
          <a:p>
            <a:pPr marL="12700">
              <a:lnSpc>
                <a:spcPts val="2295"/>
              </a:lnSpc>
            </a:pPr>
            <a:r>
              <a:rPr sz="2250" spc="-5" dirty="0">
                <a:latin typeface="Cambria Math"/>
                <a:cs typeface="Cambria Math"/>
              </a:rPr>
              <a:t>2</a:t>
            </a:r>
            <a:endParaRPr sz="2250">
              <a:latin typeface="Cambria Math"/>
              <a:cs typeface="Cambria Math"/>
            </a:endParaRPr>
          </a:p>
        </p:txBody>
      </p:sp>
      <p:sp>
        <p:nvSpPr>
          <p:cNvPr id="17" name="object 17"/>
          <p:cNvSpPr txBox="1"/>
          <p:nvPr/>
        </p:nvSpPr>
        <p:spPr>
          <a:xfrm>
            <a:off x="10638790" y="5909471"/>
            <a:ext cx="183515" cy="310515"/>
          </a:xfrm>
          <a:prstGeom prst="rect">
            <a:avLst/>
          </a:prstGeom>
        </p:spPr>
        <p:txBody>
          <a:bodyPr vert="horz" wrap="square" lIns="0" tIns="0" rIns="0" bIns="0" rtlCol="0">
            <a:spAutoFit/>
          </a:bodyPr>
          <a:lstStyle/>
          <a:p>
            <a:pPr marL="12700">
              <a:lnSpc>
                <a:spcPts val="2295"/>
              </a:lnSpc>
            </a:pPr>
            <a:r>
              <a:rPr sz="2250" spc="-5" dirty="0">
                <a:latin typeface="Cambria Math"/>
                <a:cs typeface="Cambria Math"/>
              </a:rPr>
              <a:t>2</a:t>
            </a:r>
            <a:endParaRPr sz="2250">
              <a:latin typeface="Cambria Math"/>
              <a:cs typeface="Cambria Math"/>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4544"/>
            <a:ext cx="7578725" cy="1305560"/>
          </a:xfrm>
          <a:prstGeom prst="rect">
            <a:avLst/>
          </a:prstGeom>
        </p:spPr>
        <p:txBody>
          <a:bodyPr vert="horz" wrap="square" lIns="0" tIns="0" rIns="0" bIns="0" rtlCol="0">
            <a:spAutoFit/>
          </a:bodyPr>
          <a:lstStyle/>
          <a:p>
            <a:pPr marL="12700" marR="5080">
              <a:lnSpc>
                <a:spcPct val="102000"/>
              </a:lnSpc>
            </a:pPr>
            <a:r>
              <a:rPr dirty="0"/>
              <a:t>Detecting</a:t>
            </a:r>
            <a:r>
              <a:rPr spc="-50" dirty="0"/>
              <a:t> </a:t>
            </a:r>
            <a:r>
              <a:rPr dirty="0"/>
              <a:t>Multiple</a:t>
            </a:r>
            <a:r>
              <a:rPr spc="-125" dirty="0"/>
              <a:t> </a:t>
            </a:r>
            <a:r>
              <a:rPr dirty="0"/>
              <a:t>Objects:</a:t>
            </a:r>
            <a:r>
              <a:rPr spc="-145" dirty="0"/>
              <a:t> </a:t>
            </a:r>
            <a:r>
              <a:rPr sz="3900" spc="-10" dirty="0"/>
              <a:t>Sliding </a:t>
            </a:r>
            <a:r>
              <a:rPr sz="3900" spc="45" dirty="0"/>
              <a:t>Window</a:t>
            </a:r>
            <a:endParaRPr sz="3900"/>
          </a:p>
        </p:txBody>
      </p:sp>
      <p:grpSp>
        <p:nvGrpSpPr>
          <p:cNvPr id="3" name="object 3"/>
          <p:cNvGrpSpPr/>
          <p:nvPr/>
        </p:nvGrpSpPr>
        <p:grpSpPr>
          <a:xfrm>
            <a:off x="284479" y="2722879"/>
            <a:ext cx="3545840" cy="2651760"/>
            <a:chOff x="284479" y="2722879"/>
            <a:chExt cx="3545840" cy="2651760"/>
          </a:xfrm>
        </p:grpSpPr>
        <p:pic>
          <p:nvPicPr>
            <p:cNvPr id="4" name="object 4"/>
            <p:cNvPicPr/>
            <p:nvPr/>
          </p:nvPicPr>
          <p:blipFill>
            <a:blip r:embed="rId2" cstate="print"/>
            <a:stretch>
              <a:fillRect/>
            </a:stretch>
          </p:blipFill>
          <p:spPr>
            <a:xfrm>
              <a:off x="284479" y="2722879"/>
              <a:ext cx="3545840" cy="2651760"/>
            </a:xfrm>
            <a:prstGeom prst="rect">
              <a:avLst/>
            </a:prstGeom>
          </p:spPr>
        </p:pic>
        <p:sp>
          <p:nvSpPr>
            <p:cNvPr id="5" name="object 5"/>
            <p:cNvSpPr/>
            <p:nvPr/>
          </p:nvSpPr>
          <p:spPr>
            <a:xfrm>
              <a:off x="2529840" y="3789641"/>
              <a:ext cx="843280" cy="1219200"/>
            </a:xfrm>
            <a:custGeom>
              <a:avLst/>
              <a:gdLst/>
              <a:ahLst/>
              <a:cxnLst/>
              <a:rect l="l" t="t" r="r" b="b"/>
              <a:pathLst>
                <a:path w="843279" h="1219200">
                  <a:moveTo>
                    <a:pt x="0" y="1218984"/>
                  </a:moveTo>
                  <a:lnTo>
                    <a:pt x="843191" y="1218984"/>
                  </a:lnTo>
                  <a:lnTo>
                    <a:pt x="843191" y="0"/>
                  </a:lnTo>
                  <a:lnTo>
                    <a:pt x="0" y="0"/>
                  </a:lnTo>
                  <a:lnTo>
                    <a:pt x="0" y="1218984"/>
                  </a:lnTo>
                  <a:close/>
                </a:path>
              </a:pathLst>
            </a:custGeom>
            <a:ln w="38100">
              <a:solidFill>
                <a:srgbClr val="0000FF"/>
              </a:solidFill>
            </a:ln>
          </p:spPr>
          <p:txBody>
            <a:bodyPr wrap="square" lIns="0" tIns="0" rIns="0" bIns="0" rtlCol="0"/>
            <a:lstStyle/>
            <a:p>
              <a:endParaRPr/>
            </a:p>
          </p:txBody>
        </p:sp>
      </p:grpSp>
      <p:sp>
        <p:nvSpPr>
          <p:cNvPr id="6" name="object 6"/>
          <p:cNvSpPr txBox="1"/>
          <p:nvPr/>
        </p:nvSpPr>
        <p:spPr>
          <a:xfrm>
            <a:off x="4012310" y="1724088"/>
            <a:ext cx="4686935" cy="2015489"/>
          </a:xfrm>
          <a:prstGeom prst="rect">
            <a:avLst/>
          </a:prstGeom>
        </p:spPr>
        <p:txBody>
          <a:bodyPr vert="horz" wrap="square" lIns="0" tIns="13335" rIns="0" bIns="0" rtlCol="0">
            <a:spAutoFit/>
          </a:bodyPr>
          <a:lstStyle/>
          <a:p>
            <a:pPr marL="297180" marR="5080">
              <a:lnSpc>
                <a:spcPct val="100800"/>
              </a:lnSpc>
              <a:spcBef>
                <a:spcPts val="105"/>
              </a:spcBef>
            </a:pPr>
            <a:r>
              <a:rPr sz="2450" dirty="0">
                <a:latin typeface="Calibri"/>
                <a:cs typeface="Calibri"/>
              </a:rPr>
              <a:t>Apply</a:t>
            </a:r>
            <a:r>
              <a:rPr sz="2450" spc="90" dirty="0">
                <a:latin typeface="Calibri"/>
                <a:cs typeface="Calibri"/>
              </a:rPr>
              <a:t> </a:t>
            </a:r>
            <a:r>
              <a:rPr sz="2450" dirty="0">
                <a:latin typeface="Calibri"/>
                <a:cs typeface="Calibri"/>
              </a:rPr>
              <a:t>a</a:t>
            </a:r>
            <a:r>
              <a:rPr sz="2450" spc="25" dirty="0">
                <a:latin typeface="Calibri"/>
                <a:cs typeface="Calibri"/>
              </a:rPr>
              <a:t> </a:t>
            </a:r>
            <a:r>
              <a:rPr sz="2450" dirty="0">
                <a:latin typeface="Calibri"/>
                <a:cs typeface="Calibri"/>
              </a:rPr>
              <a:t>CNN</a:t>
            </a:r>
            <a:r>
              <a:rPr sz="2450" spc="15" dirty="0">
                <a:latin typeface="Calibri"/>
                <a:cs typeface="Calibri"/>
              </a:rPr>
              <a:t> </a:t>
            </a:r>
            <a:r>
              <a:rPr sz="2450" dirty="0">
                <a:latin typeface="Calibri"/>
                <a:cs typeface="Calibri"/>
              </a:rPr>
              <a:t>to</a:t>
            </a:r>
            <a:r>
              <a:rPr sz="2450" spc="-15" dirty="0">
                <a:latin typeface="Calibri"/>
                <a:cs typeface="Calibri"/>
              </a:rPr>
              <a:t> </a:t>
            </a:r>
            <a:r>
              <a:rPr sz="2450" dirty="0">
                <a:latin typeface="Calibri"/>
                <a:cs typeface="Calibri"/>
              </a:rPr>
              <a:t>many</a:t>
            </a:r>
            <a:r>
              <a:rPr sz="2450" spc="-70" dirty="0">
                <a:latin typeface="Calibri"/>
                <a:cs typeface="Calibri"/>
              </a:rPr>
              <a:t> </a:t>
            </a:r>
            <a:r>
              <a:rPr sz="2450" spc="-10" dirty="0">
                <a:latin typeface="Calibri"/>
                <a:cs typeface="Calibri"/>
              </a:rPr>
              <a:t>different </a:t>
            </a:r>
            <a:r>
              <a:rPr sz="2450" dirty="0">
                <a:latin typeface="Calibri"/>
                <a:cs typeface="Calibri"/>
              </a:rPr>
              <a:t>crops</a:t>
            </a:r>
            <a:r>
              <a:rPr sz="2450" spc="-10" dirty="0">
                <a:latin typeface="Calibri"/>
                <a:cs typeface="Calibri"/>
              </a:rPr>
              <a:t> </a:t>
            </a:r>
            <a:r>
              <a:rPr sz="2450" dirty="0">
                <a:latin typeface="Calibri"/>
                <a:cs typeface="Calibri"/>
              </a:rPr>
              <a:t>of</a:t>
            </a:r>
            <a:r>
              <a:rPr sz="2450" spc="55" dirty="0">
                <a:latin typeface="Calibri"/>
                <a:cs typeface="Calibri"/>
              </a:rPr>
              <a:t> </a:t>
            </a:r>
            <a:r>
              <a:rPr sz="2450" dirty="0">
                <a:latin typeface="Calibri"/>
                <a:cs typeface="Calibri"/>
              </a:rPr>
              <a:t>the</a:t>
            </a:r>
            <a:r>
              <a:rPr sz="2450" spc="45" dirty="0">
                <a:latin typeface="Calibri"/>
                <a:cs typeface="Calibri"/>
              </a:rPr>
              <a:t> </a:t>
            </a:r>
            <a:r>
              <a:rPr sz="2450" dirty="0">
                <a:latin typeface="Calibri"/>
                <a:cs typeface="Calibri"/>
              </a:rPr>
              <a:t>image,</a:t>
            </a:r>
            <a:r>
              <a:rPr sz="2450" spc="25" dirty="0">
                <a:latin typeface="Calibri"/>
                <a:cs typeface="Calibri"/>
              </a:rPr>
              <a:t> </a:t>
            </a:r>
            <a:r>
              <a:rPr sz="2450" dirty="0">
                <a:latin typeface="Calibri"/>
                <a:cs typeface="Calibri"/>
              </a:rPr>
              <a:t>CNN</a:t>
            </a:r>
            <a:r>
              <a:rPr sz="2450" spc="-75" dirty="0">
                <a:latin typeface="Calibri"/>
                <a:cs typeface="Calibri"/>
              </a:rPr>
              <a:t> </a:t>
            </a:r>
            <a:r>
              <a:rPr sz="2450" spc="-10" dirty="0">
                <a:latin typeface="Calibri"/>
                <a:cs typeface="Calibri"/>
              </a:rPr>
              <a:t>classifies </a:t>
            </a:r>
            <a:r>
              <a:rPr sz="2450" dirty="0">
                <a:latin typeface="Calibri"/>
                <a:cs typeface="Calibri"/>
              </a:rPr>
              <a:t>each</a:t>
            </a:r>
            <a:r>
              <a:rPr sz="2450" spc="45" dirty="0">
                <a:latin typeface="Calibri"/>
                <a:cs typeface="Calibri"/>
              </a:rPr>
              <a:t> </a:t>
            </a:r>
            <a:r>
              <a:rPr sz="2450" dirty="0">
                <a:latin typeface="Calibri"/>
                <a:cs typeface="Calibri"/>
              </a:rPr>
              <a:t>crop</a:t>
            </a:r>
            <a:r>
              <a:rPr sz="2450" spc="-40" dirty="0">
                <a:latin typeface="Calibri"/>
                <a:cs typeface="Calibri"/>
              </a:rPr>
              <a:t> </a:t>
            </a:r>
            <a:r>
              <a:rPr sz="2450" dirty="0">
                <a:latin typeface="Calibri"/>
                <a:cs typeface="Calibri"/>
              </a:rPr>
              <a:t>as</a:t>
            </a:r>
            <a:r>
              <a:rPr sz="2450" spc="-35" dirty="0">
                <a:latin typeface="Calibri"/>
                <a:cs typeface="Calibri"/>
              </a:rPr>
              <a:t> </a:t>
            </a:r>
            <a:r>
              <a:rPr sz="2450" dirty="0">
                <a:latin typeface="Calibri"/>
                <a:cs typeface="Calibri"/>
              </a:rPr>
              <a:t>object</a:t>
            </a:r>
            <a:r>
              <a:rPr sz="2450" spc="105" dirty="0">
                <a:latin typeface="Calibri"/>
                <a:cs typeface="Calibri"/>
              </a:rPr>
              <a:t> </a:t>
            </a:r>
            <a:r>
              <a:rPr sz="2450" dirty="0">
                <a:latin typeface="Calibri"/>
                <a:cs typeface="Calibri"/>
              </a:rPr>
              <a:t>or</a:t>
            </a:r>
            <a:r>
              <a:rPr sz="2450" spc="-5" dirty="0">
                <a:latin typeface="Calibri"/>
                <a:cs typeface="Calibri"/>
              </a:rPr>
              <a:t> </a:t>
            </a:r>
            <a:r>
              <a:rPr sz="2450" spc="-10" dirty="0">
                <a:latin typeface="Calibri"/>
                <a:cs typeface="Calibri"/>
              </a:rPr>
              <a:t>background</a:t>
            </a:r>
            <a:endParaRPr sz="2450">
              <a:latin typeface="Calibri"/>
              <a:cs typeface="Calibri"/>
            </a:endParaRPr>
          </a:p>
          <a:p>
            <a:pPr marL="12700">
              <a:lnSpc>
                <a:spcPts val="2670"/>
              </a:lnSpc>
              <a:spcBef>
                <a:spcPts val="1425"/>
              </a:spcBef>
            </a:pPr>
            <a:r>
              <a:rPr sz="2250" b="1" spc="-20" dirty="0">
                <a:solidFill>
                  <a:srgbClr val="4471C4"/>
                </a:solidFill>
                <a:latin typeface="Calibri"/>
                <a:cs typeface="Calibri"/>
              </a:rPr>
              <a:t>Question</a:t>
            </a:r>
            <a:r>
              <a:rPr sz="2250" spc="-20" dirty="0">
                <a:solidFill>
                  <a:srgbClr val="4471C4"/>
                </a:solidFill>
                <a:latin typeface="Calibri"/>
                <a:cs typeface="Calibri"/>
              </a:rPr>
              <a:t>:</a:t>
            </a:r>
            <a:r>
              <a:rPr sz="2250" spc="-229" dirty="0">
                <a:solidFill>
                  <a:srgbClr val="4471C4"/>
                </a:solidFill>
                <a:latin typeface="Calibri"/>
                <a:cs typeface="Calibri"/>
              </a:rPr>
              <a:t> </a:t>
            </a:r>
            <a:r>
              <a:rPr sz="2250" spc="-30" dirty="0">
                <a:solidFill>
                  <a:srgbClr val="4471C4"/>
                </a:solidFill>
                <a:latin typeface="Calibri"/>
                <a:cs typeface="Calibri"/>
              </a:rPr>
              <a:t>How</a:t>
            </a:r>
            <a:r>
              <a:rPr sz="2250" spc="-195" dirty="0">
                <a:solidFill>
                  <a:srgbClr val="4471C4"/>
                </a:solidFill>
                <a:latin typeface="Calibri"/>
                <a:cs typeface="Calibri"/>
              </a:rPr>
              <a:t> </a:t>
            </a:r>
            <a:r>
              <a:rPr sz="2250" spc="-20" dirty="0">
                <a:solidFill>
                  <a:srgbClr val="4471C4"/>
                </a:solidFill>
                <a:latin typeface="Calibri"/>
                <a:cs typeface="Calibri"/>
              </a:rPr>
              <a:t>many</a:t>
            </a:r>
            <a:r>
              <a:rPr sz="2250" spc="10" dirty="0">
                <a:solidFill>
                  <a:srgbClr val="4471C4"/>
                </a:solidFill>
                <a:latin typeface="Calibri"/>
                <a:cs typeface="Calibri"/>
              </a:rPr>
              <a:t> </a:t>
            </a:r>
            <a:r>
              <a:rPr sz="2250" spc="-20" dirty="0">
                <a:solidFill>
                  <a:srgbClr val="4471C4"/>
                </a:solidFill>
                <a:latin typeface="Calibri"/>
                <a:cs typeface="Calibri"/>
              </a:rPr>
              <a:t>possible</a:t>
            </a:r>
            <a:r>
              <a:rPr sz="2250" spc="-180" dirty="0">
                <a:solidFill>
                  <a:srgbClr val="4471C4"/>
                </a:solidFill>
                <a:latin typeface="Calibri"/>
                <a:cs typeface="Calibri"/>
              </a:rPr>
              <a:t> </a:t>
            </a:r>
            <a:r>
              <a:rPr sz="2250" spc="-10" dirty="0">
                <a:solidFill>
                  <a:srgbClr val="4471C4"/>
                </a:solidFill>
                <a:latin typeface="Calibri"/>
                <a:cs typeface="Calibri"/>
              </a:rPr>
              <a:t>boxes</a:t>
            </a:r>
            <a:endParaRPr sz="2250">
              <a:latin typeface="Calibri"/>
              <a:cs typeface="Calibri"/>
            </a:endParaRPr>
          </a:p>
          <a:p>
            <a:pPr marL="12700">
              <a:lnSpc>
                <a:spcPts val="2670"/>
              </a:lnSpc>
            </a:pPr>
            <a:r>
              <a:rPr sz="2250" spc="-20" dirty="0">
                <a:solidFill>
                  <a:srgbClr val="4471C4"/>
                </a:solidFill>
                <a:latin typeface="Calibri"/>
                <a:cs typeface="Calibri"/>
              </a:rPr>
              <a:t>are</a:t>
            </a:r>
            <a:r>
              <a:rPr sz="2250" spc="-110" dirty="0">
                <a:solidFill>
                  <a:srgbClr val="4471C4"/>
                </a:solidFill>
                <a:latin typeface="Calibri"/>
                <a:cs typeface="Calibri"/>
              </a:rPr>
              <a:t> </a:t>
            </a:r>
            <a:r>
              <a:rPr sz="2250" spc="-10" dirty="0">
                <a:solidFill>
                  <a:srgbClr val="4471C4"/>
                </a:solidFill>
                <a:latin typeface="Calibri"/>
                <a:cs typeface="Calibri"/>
              </a:rPr>
              <a:t>there</a:t>
            </a:r>
            <a:r>
              <a:rPr sz="2250" spc="-185" dirty="0">
                <a:solidFill>
                  <a:srgbClr val="4471C4"/>
                </a:solidFill>
                <a:latin typeface="Calibri"/>
                <a:cs typeface="Calibri"/>
              </a:rPr>
              <a:t> </a:t>
            </a:r>
            <a:r>
              <a:rPr sz="2250" spc="-10" dirty="0">
                <a:solidFill>
                  <a:srgbClr val="4471C4"/>
                </a:solidFill>
                <a:latin typeface="Calibri"/>
                <a:cs typeface="Calibri"/>
              </a:rPr>
              <a:t>in</a:t>
            </a:r>
            <a:r>
              <a:rPr sz="2250" spc="-114" dirty="0">
                <a:solidFill>
                  <a:srgbClr val="4471C4"/>
                </a:solidFill>
                <a:latin typeface="Calibri"/>
                <a:cs typeface="Calibri"/>
              </a:rPr>
              <a:t> </a:t>
            </a:r>
            <a:r>
              <a:rPr sz="2250" dirty="0">
                <a:solidFill>
                  <a:srgbClr val="4471C4"/>
                </a:solidFill>
                <a:latin typeface="Calibri"/>
                <a:cs typeface="Calibri"/>
              </a:rPr>
              <a:t>an</a:t>
            </a:r>
            <a:r>
              <a:rPr sz="2250" spc="-15" dirty="0">
                <a:solidFill>
                  <a:srgbClr val="4471C4"/>
                </a:solidFill>
                <a:latin typeface="Calibri"/>
                <a:cs typeface="Calibri"/>
              </a:rPr>
              <a:t> </a:t>
            </a:r>
            <a:r>
              <a:rPr sz="2250" spc="-40" dirty="0">
                <a:solidFill>
                  <a:srgbClr val="4471C4"/>
                </a:solidFill>
                <a:latin typeface="Calibri"/>
                <a:cs typeface="Calibri"/>
              </a:rPr>
              <a:t>image</a:t>
            </a:r>
            <a:r>
              <a:rPr sz="2250" spc="-105" dirty="0">
                <a:solidFill>
                  <a:srgbClr val="4471C4"/>
                </a:solidFill>
                <a:latin typeface="Calibri"/>
                <a:cs typeface="Calibri"/>
              </a:rPr>
              <a:t> </a:t>
            </a:r>
            <a:r>
              <a:rPr sz="2250" dirty="0">
                <a:solidFill>
                  <a:srgbClr val="4471C4"/>
                </a:solidFill>
                <a:latin typeface="Calibri"/>
                <a:cs typeface="Calibri"/>
              </a:rPr>
              <a:t>of</a:t>
            </a:r>
            <a:r>
              <a:rPr sz="2250" spc="-5" dirty="0">
                <a:solidFill>
                  <a:srgbClr val="4471C4"/>
                </a:solidFill>
                <a:latin typeface="Calibri"/>
                <a:cs typeface="Calibri"/>
              </a:rPr>
              <a:t> </a:t>
            </a:r>
            <a:r>
              <a:rPr sz="2250" spc="-40" dirty="0">
                <a:solidFill>
                  <a:srgbClr val="4471C4"/>
                </a:solidFill>
                <a:latin typeface="Calibri"/>
                <a:cs typeface="Calibri"/>
              </a:rPr>
              <a:t>size</a:t>
            </a:r>
            <a:r>
              <a:rPr sz="2250" spc="-110" dirty="0">
                <a:solidFill>
                  <a:srgbClr val="4471C4"/>
                </a:solidFill>
                <a:latin typeface="Calibri"/>
                <a:cs typeface="Calibri"/>
              </a:rPr>
              <a:t> </a:t>
            </a:r>
            <a:r>
              <a:rPr sz="2250" dirty="0">
                <a:solidFill>
                  <a:srgbClr val="4471C4"/>
                </a:solidFill>
                <a:latin typeface="Calibri"/>
                <a:cs typeface="Calibri"/>
              </a:rPr>
              <a:t>H x</a:t>
            </a:r>
            <a:r>
              <a:rPr sz="2250" spc="-45" dirty="0">
                <a:solidFill>
                  <a:srgbClr val="4471C4"/>
                </a:solidFill>
                <a:latin typeface="Calibri"/>
                <a:cs typeface="Calibri"/>
              </a:rPr>
              <a:t> </a:t>
            </a:r>
            <a:r>
              <a:rPr sz="2250" spc="-25" dirty="0">
                <a:solidFill>
                  <a:srgbClr val="4471C4"/>
                </a:solidFill>
                <a:latin typeface="Calibri"/>
                <a:cs typeface="Calibri"/>
              </a:rPr>
              <a:t>W?</a:t>
            </a:r>
            <a:endParaRPr sz="2250">
              <a:latin typeface="Calibri"/>
              <a:cs typeface="Calibri"/>
            </a:endParaRPr>
          </a:p>
        </p:txBody>
      </p:sp>
      <p:sp>
        <p:nvSpPr>
          <p:cNvPr id="7" name="object 7"/>
          <p:cNvSpPr txBox="1"/>
          <p:nvPr/>
        </p:nvSpPr>
        <p:spPr>
          <a:xfrm>
            <a:off x="4012310" y="4046220"/>
            <a:ext cx="3464560" cy="1039494"/>
          </a:xfrm>
          <a:prstGeom prst="rect">
            <a:avLst/>
          </a:prstGeom>
        </p:spPr>
        <p:txBody>
          <a:bodyPr vert="horz" wrap="square" lIns="0" tIns="19050" rIns="0" bIns="0" rtlCol="0">
            <a:spAutoFit/>
          </a:bodyPr>
          <a:lstStyle/>
          <a:p>
            <a:pPr marL="12700" marR="5080">
              <a:lnSpc>
                <a:spcPct val="97900"/>
              </a:lnSpc>
              <a:spcBef>
                <a:spcPts val="150"/>
              </a:spcBef>
            </a:pPr>
            <a:r>
              <a:rPr sz="2250" spc="-10" dirty="0">
                <a:solidFill>
                  <a:srgbClr val="4471C4"/>
                </a:solidFill>
                <a:latin typeface="Calibri"/>
                <a:cs typeface="Calibri"/>
              </a:rPr>
              <a:t>Consider</a:t>
            </a:r>
            <a:r>
              <a:rPr sz="2250" spc="-170" dirty="0">
                <a:solidFill>
                  <a:srgbClr val="4471C4"/>
                </a:solidFill>
                <a:latin typeface="Calibri"/>
                <a:cs typeface="Calibri"/>
              </a:rPr>
              <a:t> </a:t>
            </a:r>
            <a:r>
              <a:rPr sz="2250" spc="-20" dirty="0">
                <a:solidFill>
                  <a:srgbClr val="4471C4"/>
                </a:solidFill>
                <a:latin typeface="Calibri"/>
                <a:cs typeface="Calibri"/>
              </a:rPr>
              <a:t>a</a:t>
            </a:r>
            <a:r>
              <a:rPr sz="2250" spc="-145" dirty="0">
                <a:solidFill>
                  <a:srgbClr val="4471C4"/>
                </a:solidFill>
                <a:latin typeface="Calibri"/>
                <a:cs typeface="Calibri"/>
              </a:rPr>
              <a:t> </a:t>
            </a:r>
            <a:r>
              <a:rPr sz="2250" spc="-30" dirty="0">
                <a:solidFill>
                  <a:srgbClr val="4471C4"/>
                </a:solidFill>
                <a:latin typeface="Calibri"/>
                <a:cs typeface="Calibri"/>
              </a:rPr>
              <a:t>box</a:t>
            </a:r>
            <a:r>
              <a:rPr sz="2250" spc="-120" dirty="0">
                <a:solidFill>
                  <a:srgbClr val="4471C4"/>
                </a:solidFill>
                <a:latin typeface="Calibri"/>
                <a:cs typeface="Calibri"/>
              </a:rPr>
              <a:t> </a:t>
            </a:r>
            <a:r>
              <a:rPr sz="2250" dirty="0">
                <a:solidFill>
                  <a:srgbClr val="4471C4"/>
                </a:solidFill>
                <a:latin typeface="Calibri"/>
                <a:cs typeface="Calibri"/>
              </a:rPr>
              <a:t>of</a:t>
            </a:r>
            <a:r>
              <a:rPr sz="2250" spc="-105" dirty="0">
                <a:solidFill>
                  <a:srgbClr val="4471C4"/>
                </a:solidFill>
                <a:latin typeface="Calibri"/>
                <a:cs typeface="Calibri"/>
              </a:rPr>
              <a:t> </a:t>
            </a:r>
            <a:r>
              <a:rPr sz="2250" spc="-25" dirty="0">
                <a:solidFill>
                  <a:srgbClr val="4471C4"/>
                </a:solidFill>
                <a:latin typeface="Calibri"/>
                <a:cs typeface="Calibri"/>
              </a:rPr>
              <a:t>size</a:t>
            </a:r>
            <a:r>
              <a:rPr sz="2250" spc="-40" dirty="0">
                <a:solidFill>
                  <a:srgbClr val="4471C4"/>
                </a:solidFill>
                <a:latin typeface="Calibri"/>
                <a:cs typeface="Calibri"/>
              </a:rPr>
              <a:t> </a:t>
            </a:r>
            <a:r>
              <a:rPr sz="2250" dirty="0">
                <a:solidFill>
                  <a:srgbClr val="4471C4"/>
                </a:solidFill>
                <a:latin typeface="Calibri"/>
                <a:cs typeface="Calibri"/>
              </a:rPr>
              <a:t>h</a:t>
            </a:r>
            <a:r>
              <a:rPr sz="2250" spc="-100" dirty="0">
                <a:solidFill>
                  <a:srgbClr val="4471C4"/>
                </a:solidFill>
                <a:latin typeface="Calibri"/>
                <a:cs typeface="Calibri"/>
              </a:rPr>
              <a:t> </a:t>
            </a:r>
            <a:r>
              <a:rPr sz="2250" dirty="0">
                <a:solidFill>
                  <a:srgbClr val="4471C4"/>
                </a:solidFill>
                <a:latin typeface="Calibri"/>
                <a:cs typeface="Calibri"/>
              </a:rPr>
              <a:t>x</a:t>
            </a:r>
            <a:r>
              <a:rPr sz="2250" spc="-45" dirty="0">
                <a:solidFill>
                  <a:srgbClr val="4471C4"/>
                </a:solidFill>
                <a:latin typeface="Calibri"/>
                <a:cs typeface="Calibri"/>
              </a:rPr>
              <a:t> </a:t>
            </a:r>
            <a:r>
              <a:rPr sz="2250" spc="-25" dirty="0">
                <a:solidFill>
                  <a:srgbClr val="4471C4"/>
                </a:solidFill>
                <a:latin typeface="Calibri"/>
                <a:cs typeface="Calibri"/>
              </a:rPr>
              <a:t>w: </a:t>
            </a:r>
            <a:r>
              <a:rPr sz="2250" spc="-35" dirty="0">
                <a:solidFill>
                  <a:srgbClr val="4471C4"/>
                </a:solidFill>
                <a:latin typeface="Calibri"/>
                <a:cs typeface="Calibri"/>
              </a:rPr>
              <a:t>Possible</a:t>
            </a:r>
            <a:r>
              <a:rPr sz="2250" spc="-100" dirty="0">
                <a:solidFill>
                  <a:srgbClr val="4471C4"/>
                </a:solidFill>
                <a:latin typeface="Calibri"/>
                <a:cs typeface="Calibri"/>
              </a:rPr>
              <a:t> </a:t>
            </a:r>
            <a:r>
              <a:rPr sz="2250" dirty="0">
                <a:solidFill>
                  <a:srgbClr val="4471C4"/>
                </a:solidFill>
                <a:latin typeface="Calibri"/>
                <a:cs typeface="Calibri"/>
              </a:rPr>
              <a:t>x</a:t>
            </a:r>
            <a:r>
              <a:rPr sz="2250" spc="-50" dirty="0">
                <a:solidFill>
                  <a:srgbClr val="4471C4"/>
                </a:solidFill>
                <a:latin typeface="Calibri"/>
                <a:cs typeface="Calibri"/>
              </a:rPr>
              <a:t> </a:t>
            </a:r>
            <a:r>
              <a:rPr sz="2250" spc="-10" dirty="0">
                <a:solidFill>
                  <a:srgbClr val="4471C4"/>
                </a:solidFill>
                <a:latin typeface="Calibri"/>
                <a:cs typeface="Calibri"/>
              </a:rPr>
              <a:t>positions:</a:t>
            </a:r>
            <a:r>
              <a:rPr sz="2250" spc="-70" dirty="0">
                <a:solidFill>
                  <a:srgbClr val="4471C4"/>
                </a:solidFill>
                <a:latin typeface="Calibri"/>
                <a:cs typeface="Calibri"/>
              </a:rPr>
              <a:t> </a:t>
            </a:r>
            <a:r>
              <a:rPr sz="2250" spc="-30" dirty="0">
                <a:solidFill>
                  <a:srgbClr val="4471C4"/>
                </a:solidFill>
                <a:latin typeface="Calibri"/>
                <a:cs typeface="Calibri"/>
              </a:rPr>
              <a:t>W</a:t>
            </a:r>
            <a:r>
              <a:rPr sz="2250" spc="-185" dirty="0">
                <a:solidFill>
                  <a:srgbClr val="4471C4"/>
                </a:solidFill>
                <a:latin typeface="Calibri"/>
                <a:cs typeface="Calibri"/>
              </a:rPr>
              <a:t> </a:t>
            </a:r>
            <a:r>
              <a:rPr sz="2250" dirty="0">
                <a:solidFill>
                  <a:srgbClr val="4471C4"/>
                </a:solidFill>
                <a:latin typeface="Calibri"/>
                <a:cs typeface="Calibri"/>
              </a:rPr>
              <a:t>–</a:t>
            </a:r>
            <a:r>
              <a:rPr sz="2250" spc="-105" dirty="0">
                <a:solidFill>
                  <a:srgbClr val="4471C4"/>
                </a:solidFill>
                <a:latin typeface="Calibri"/>
                <a:cs typeface="Calibri"/>
              </a:rPr>
              <a:t> </a:t>
            </a:r>
            <a:r>
              <a:rPr sz="2250" dirty="0">
                <a:solidFill>
                  <a:srgbClr val="4471C4"/>
                </a:solidFill>
                <a:latin typeface="Calibri"/>
                <a:cs typeface="Calibri"/>
              </a:rPr>
              <a:t>w</a:t>
            </a:r>
            <a:r>
              <a:rPr sz="2250" spc="-40" dirty="0">
                <a:solidFill>
                  <a:srgbClr val="4471C4"/>
                </a:solidFill>
                <a:latin typeface="Calibri"/>
                <a:cs typeface="Calibri"/>
              </a:rPr>
              <a:t> </a:t>
            </a:r>
            <a:r>
              <a:rPr sz="2250" dirty="0">
                <a:solidFill>
                  <a:srgbClr val="4471C4"/>
                </a:solidFill>
                <a:latin typeface="Calibri"/>
                <a:cs typeface="Calibri"/>
              </a:rPr>
              <a:t>+</a:t>
            </a:r>
            <a:r>
              <a:rPr sz="2250" spc="-35" dirty="0">
                <a:solidFill>
                  <a:srgbClr val="4471C4"/>
                </a:solidFill>
                <a:latin typeface="Calibri"/>
                <a:cs typeface="Calibri"/>
              </a:rPr>
              <a:t> </a:t>
            </a:r>
            <a:r>
              <a:rPr sz="2250" spc="-50" dirty="0">
                <a:solidFill>
                  <a:srgbClr val="4471C4"/>
                </a:solidFill>
                <a:latin typeface="Calibri"/>
                <a:cs typeface="Calibri"/>
              </a:rPr>
              <a:t>1 </a:t>
            </a:r>
            <a:r>
              <a:rPr sz="2250" spc="-35" dirty="0">
                <a:solidFill>
                  <a:srgbClr val="4471C4"/>
                </a:solidFill>
                <a:latin typeface="Calibri"/>
                <a:cs typeface="Calibri"/>
              </a:rPr>
              <a:t>Possible</a:t>
            </a:r>
            <a:r>
              <a:rPr sz="2250" spc="-100" dirty="0">
                <a:solidFill>
                  <a:srgbClr val="4471C4"/>
                </a:solidFill>
                <a:latin typeface="Calibri"/>
                <a:cs typeface="Calibri"/>
              </a:rPr>
              <a:t> </a:t>
            </a:r>
            <a:r>
              <a:rPr sz="2250" dirty="0">
                <a:solidFill>
                  <a:srgbClr val="4471C4"/>
                </a:solidFill>
                <a:latin typeface="Calibri"/>
                <a:cs typeface="Calibri"/>
              </a:rPr>
              <a:t>y</a:t>
            </a:r>
            <a:r>
              <a:rPr sz="2250" spc="-80" dirty="0">
                <a:solidFill>
                  <a:srgbClr val="4471C4"/>
                </a:solidFill>
                <a:latin typeface="Calibri"/>
                <a:cs typeface="Calibri"/>
              </a:rPr>
              <a:t> </a:t>
            </a:r>
            <a:r>
              <a:rPr sz="2250" spc="-20" dirty="0">
                <a:solidFill>
                  <a:srgbClr val="4471C4"/>
                </a:solidFill>
                <a:latin typeface="Calibri"/>
                <a:cs typeface="Calibri"/>
              </a:rPr>
              <a:t>positions:</a:t>
            </a:r>
            <a:r>
              <a:rPr sz="2250" spc="-145" dirty="0">
                <a:solidFill>
                  <a:srgbClr val="4471C4"/>
                </a:solidFill>
                <a:latin typeface="Calibri"/>
                <a:cs typeface="Calibri"/>
              </a:rPr>
              <a:t> </a:t>
            </a:r>
            <a:r>
              <a:rPr sz="2250" dirty="0">
                <a:solidFill>
                  <a:srgbClr val="4471C4"/>
                </a:solidFill>
                <a:latin typeface="Calibri"/>
                <a:cs typeface="Calibri"/>
              </a:rPr>
              <a:t>H</a:t>
            </a:r>
            <a:r>
              <a:rPr sz="2250" spc="-60" dirty="0">
                <a:solidFill>
                  <a:srgbClr val="4471C4"/>
                </a:solidFill>
                <a:latin typeface="Calibri"/>
                <a:cs typeface="Calibri"/>
              </a:rPr>
              <a:t> </a:t>
            </a:r>
            <a:r>
              <a:rPr sz="2250" dirty="0">
                <a:solidFill>
                  <a:srgbClr val="4471C4"/>
                </a:solidFill>
                <a:latin typeface="Calibri"/>
                <a:cs typeface="Calibri"/>
              </a:rPr>
              <a:t>–</a:t>
            </a:r>
            <a:r>
              <a:rPr sz="2250" spc="-25" dirty="0">
                <a:solidFill>
                  <a:srgbClr val="4471C4"/>
                </a:solidFill>
                <a:latin typeface="Calibri"/>
                <a:cs typeface="Calibri"/>
              </a:rPr>
              <a:t> </a:t>
            </a:r>
            <a:r>
              <a:rPr sz="2250" dirty="0">
                <a:solidFill>
                  <a:srgbClr val="4471C4"/>
                </a:solidFill>
                <a:latin typeface="Calibri"/>
                <a:cs typeface="Calibri"/>
              </a:rPr>
              <a:t>h</a:t>
            </a:r>
            <a:r>
              <a:rPr sz="2250" spc="-80" dirty="0">
                <a:solidFill>
                  <a:srgbClr val="4471C4"/>
                </a:solidFill>
                <a:latin typeface="Calibri"/>
                <a:cs typeface="Calibri"/>
              </a:rPr>
              <a:t> </a:t>
            </a:r>
            <a:r>
              <a:rPr sz="2250" dirty="0">
                <a:solidFill>
                  <a:srgbClr val="4471C4"/>
                </a:solidFill>
                <a:latin typeface="Calibri"/>
                <a:cs typeface="Calibri"/>
              </a:rPr>
              <a:t>+</a:t>
            </a:r>
            <a:r>
              <a:rPr sz="2250" spc="-20" dirty="0">
                <a:solidFill>
                  <a:srgbClr val="4471C4"/>
                </a:solidFill>
                <a:latin typeface="Calibri"/>
                <a:cs typeface="Calibri"/>
              </a:rPr>
              <a:t> </a:t>
            </a:r>
            <a:r>
              <a:rPr sz="2250" spc="-50" dirty="0">
                <a:solidFill>
                  <a:srgbClr val="4471C4"/>
                </a:solidFill>
                <a:latin typeface="Calibri"/>
                <a:cs typeface="Calibri"/>
              </a:rPr>
              <a:t>1</a:t>
            </a:r>
            <a:endParaRPr sz="2250">
              <a:latin typeface="Calibri"/>
              <a:cs typeface="Calibri"/>
            </a:endParaRPr>
          </a:p>
        </p:txBody>
      </p:sp>
      <p:sp>
        <p:nvSpPr>
          <p:cNvPr id="8" name="object 8"/>
          <p:cNvSpPr/>
          <p:nvPr/>
        </p:nvSpPr>
        <p:spPr>
          <a:xfrm>
            <a:off x="8900160" y="5872479"/>
            <a:ext cx="2448560" cy="10160"/>
          </a:xfrm>
          <a:custGeom>
            <a:avLst/>
            <a:gdLst/>
            <a:ahLst/>
            <a:cxnLst/>
            <a:rect l="l" t="t" r="r" b="b"/>
            <a:pathLst>
              <a:path w="2448559" h="10160">
                <a:moveTo>
                  <a:pt x="1137500" y="0"/>
                </a:moveTo>
                <a:lnTo>
                  <a:pt x="0" y="0"/>
                </a:lnTo>
                <a:lnTo>
                  <a:pt x="0" y="10033"/>
                </a:lnTo>
                <a:lnTo>
                  <a:pt x="1137500" y="10033"/>
                </a:lnTo>
                <a:lnTo>
                  <a:pt x="1137500" y="0"/>
                </a:lnTo>
                <a:close/>
              </a:path>
              <a:path w="2448559" h="10160">
                <a:moveTo>
                  <a:pt x="2448560" y="0"/>
                </a:moveTo>
                <a:lnTo>
                  <a:pt x="1178560" y="0"/>
                </a:lnTo>
                <a:lnTo>
                  <a:pt x="1178560" y="10033"/>
                </a:lnTo>
                <a:lnTo>
                  <a:pt x="2448560" y="10033"/>
                </a:lnTo>
                <a:lnTo>
                  <a:pt x="2448560" y="0"/>
                </a:lnTo>
                <a:close/>
              </a:path>
            </a:pathLst>
          </a:custGeom>
          <a:solidFill>
            <a:srgbClr val="000000"/>
          </a:solidFill>
        </p:spPr>
        <p:txBody>
          <a:bodyPr wrap="square" lIns="0" tIns="0" rIns="0" bIns="0" rtlCol="0"/>
          <a:lstStyle/>
          <a:p>
            <a:endParaRPr/>
          </a:p>
        </p:txBody>
      </p:sp>
      <p:sp>
        <p:nvSpPr>
          <p:cNvPr id="9" name="object 9"/>
          <p:cNvSpPr txBox="1"/>
          <p:nvPr/>
        </p:nvSpPr>
        <p:spPr>
          <a:xfrm>
            <a:off x="9379966" y="1516697"/>
            <a:ext cx="2129155" cy="1490980"/>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FF0000"/>
                </a:solidFill>
                <a:latin typeface="Calibri"/>
                <a:cs typeface="Calibri"/>
              </a:rPr>
              <a:t>800</a:t>
            </a:r>
            <a:r>
              <a:rPr sz="2400" spc="-30" dirty="0">
                <a:solidFill>
                  <a:srgbClr val="FF0000"/>
                </a:solidFill>
                <a:latin typeface="Calibri"/>
                <a:cs typeface="Calibri"/>
              </a:rPr>
              <a:t> </a:t>
            </a:r>
            <a:r>
              <a:rPr sz="2400" dirty="0">
                <a:solidFill>
                  <a:srgbClr val="FF0000"/>
                </a:solidFill>
                <a:latin typeface="Calibri"/>
                <a:cs typeface="Calibri"/>
              </a:rPr>
              <a:t>x</a:t>
            </a:r>
            <a:r>
              <a:rPr sz="2400" spc="-10" dirty="0">
                <a:solidFill>
                  <a:srgbClr val="FF0000"/>
                </a:solidFill>
                <a:latin typeface="Calibri"/>
                <a:cs typeface="Calibri"/>
              </a:rPr>
              <a:t> </a:t>
            </a:r>
            <a:r>
              <a:rPr sz="2400" dirty="0">
                <a:solidFill>
                  <a:srgbClr val="FF0000"/>
                </a:solidFill>
                <a:latin typeface="Calibri"/>
                <a:cs typeface="Calibri"/>
              </a:rPr>
              <a:t>600</a:t>
            </a:r>
            <a:r>
              <a:rPr sz="2400" spc="-25" dirty="0">
                <a:solidFill>
                  <a:srgbClr val="FF0000"/>
                </a:solidFill>
                <a:latin typeface="Calibri"/>
                <a:cs typeface="Calibri"/>
              </a:rPr>
              <a:t> </a:t>
            </a:r>
            <a:r>
              <a:rPr sz="2400" spc="-20" dirty="0">
                <a:solidFill>
                  <a:srgbClr val="FF0000"/>
                </a:solidFill>
                <a:latin typeface="Calibri"/>
                <a:cs typeface="Calibri"/>
              </a:rPr>
              <a:t>image </a:t>
            </a:r>
            <a:r>
              <a:rPr sz="2400" dirty="0">
                <a:solidFill>
                  <a:srgbClr val="FF0000"/>
                </a:solidFill>
                <a:latin typeface="Calibri"/>
                <a:cs typeface="Calibri"/>
              </a:rPr>
              <a:t>has</a:t>
            </a:r>
            <a:r>
              <a:rPr sz="2400" spc="-75" dirty="0">
                <a:solidFill>
                  <a:srgbClr val="FF0000"/>
                </a:solidFill>
                <a:latin typeface="Calibri"/>
                <a:cs typeface="Calibri"/>
              </a:rPr>
              <a:t> </a:t>
            </a:r>
            <a:r>
              <a:rPr sz="2400" dirty="0">
                <a:solidFill>
                  <a:srgbClr val="FF0000"/>
                </a:solidFill>
                <a:latin typeface="Calibri"/>
                <a:cs typeface="Calibri"/>
              </a:rPr>
              <a:t>~58M</a:t>
            </a:r>
            <a:r>
              <a:rPr sz="2400" spc="15" dirty="0">
                <a:solidFill>
                  <a:srgbClr val="FF0000"/>
                </a:solidFill>
                <a:latin typeface="Calibri"/>
                <a:cs typeface="Calibri"/>
              </a:rPr>
              <a:t> </a:t>
            </a:r>
            <a:r>
              <a:rPr sz="2400" spc="-10" dirty="0">
                <a:solidFill>
                  <a:srgbClr val="FF0000"/>
                </a:solidFill>
                <a:latin typeface="Calibri"/>
                <a:cs typeface="Calibri"/>
              </a:rPr>
              <a:t>boxes! </a:t>
            </a:r>
            <a:r>
              <a:rPr sz="2400" dirty="0">
                <a:solidFill>
                  <a:srgbClr val="FF0000"/>
                </a:solidFill>
                <a:latin typeface="Calibri"/>
                <a:cs typeface="Calibri"/>
              </a:rPr>
              <a:t>No</a:t>
            </a:r>
            <a:r>
              <a:rPr sz="2400" spc="-20" dirty="0">
                <a:solidFill>
                  <a:srgbClr val="FF0000"/>
                </a:solidFill>
                <a:latin typeface="Calibri"/>
                <a:cs typeface="Calibri"/>
              </a:rPr>
              <a:t> </a:t>
            </a:r>
            <a:r>
              <a:rPr sz="2400" spc="-35" dirty="0">
                <a:solidFill>
                  <a:srgbClr val="FF0000"/>
                </a:solidFill>
                <a:latin typeface="Calibri"/>
                <a:cs typeface="Calibri"/>
              </a:rPr>
              <a:t>way</a:t>
            </a:r>
            <a:r>
              <a:rPr sz="2400" spc="-75" dirty="0">
                <a:solidFill>
                  <a:srgbClr val="FF0000"/>
                </a:solidFill>
                <a:latin typeface="Calibri"/>
                <a:cs typeface="Calibri"/>
              </a:rPr>
              <a:t> </a:t>
            </a:r>
            <a:r>
              <a:rPr sz="2400" dirty="0">
                <a:solidFill>
                  <a:srgbClr val="FF0000"/>
                </a:solidFill>
                <a:latin typeface="Calibri"/>
                <a:cs typeface="Calibri"/>
              </a:rPr>
              <a:t>we</a:t>
            </a:r>
            <a:r>
              <a:rPr sz="2400" spc="-90" dirty="0">
                <a:solidFill>
                  <a:srgbClr val="FF0000"/>
                </a:solidFill>
                <a:latin typeface="Calibri"/>
                <a:cs typeface="Calibri"/>
              </a:rPr>
              <a:t> </a:t>
            </a:r>
            <a:r>
              <a:rPr sz="2400" spc="-25" dirty="0">
                <a:solidFill>
                  <a:srgbClr val="FF0000"/>
                </a:solidFill>
                <a:latin typeface="Calibri"/>
                <a:cs typeface="Calibri"/>
              </a:rPr>
              <a:t>can </a:t>
            </a:r>
            <a:r>
              <a:rPr sz="2400" spc="-10" dirty="0">
                <a:solidFill>
                  <a:srgbClr val="FF0000"/>
                </a:solidFill>
                <a:latin typeface="Calibri"/>
                <a:cs typeface="Calibri"/>
              </a:rPr>
              <a:t>evaluate</a:t>
            </a:r>
            <a:r>
              <a:rPr sz="2400" spc="-180" dirty="0">
                <a:solidFill>
                  <a:srgbClr val="FF0000"/>
                </a:solidFill>
                <a:latin typeface="Calibri"/>
                <a:cs typeface="Calibri"/>
              </a:rPr>
              <a:t> </a:t>
            </a:r>
            <a:r>
              <a:rPr sz="2400" dirty="0">
                <a:solidFill>
                  <a:srgbClr val="FF0000"/>
                </a:solidFill>
                <a:latin typeface="Calibri"/>
                <a:cs typeface="Calibri"/>
              </a:rPr>
              <a:t>them</a:t>
            </a:r>
            <a:r>
              <a:rPr sz="2400" spc="-90" dirty="0">
                <a:solidFill>
                  <a:srgbClr val="FF0000"/>
                </a:solidFill>
                <a:latin typeface="Calibri"/>
                <a:cs typeface="Calibri"/>
              </a:rPr>
              <a:t> </a:t>
            </a:r>
            <a:r>
              <a:rPr sz="2400" spc="-25" dirty="0">
                <a:solidFill>
                  <a:srgbClr val="FF0000"/>
                </a:solidFill>
                <a:latin typeface="Calibri"/>
                <a:cs typeface="Calibri"/>
              </a:rPr>
              <a:t>all</a:t>
            </a:r>
            <a:endParaRPr sz="2400">
              <a:latin typeface="Calibri"/>
              <a:cs typeface="Calibri"/>
            </a:endParaRPr>
          </a:p>
        </p:txBody>
      </p:sp>
      <p:sp>
        <p:nvSpPr>
          <p:cNvPr id="10" name="object 10"/>
          <p:cNvSpPr txBox="1"/>
          <p:nvPr/>
        </p:nvSpPr>
        <p:spPr>
          <a:xfrm>
            <a:off x="7885683" y="3839527"/>
            <a:ext cx="2327275" cy="367665"/>
          </a:xfrm>
          <a:prstGeom prst="rect">
            <a:avLst/>
          </a:prstGeom>
        </p:spPr>
        <p:txBody>
          <a:bodyPr vert="horz" wrap="square" lIns="0" tIns="11430" rIns="0" bIns="0" rtlCol="0">
            <a:spAutoFit/>
          </a:bodyPr>
          <a:lstStyle/>
          <a:p>
            <a:pPr marL="12700">
              <a:lnSpc>
                <a:spcPct val="100000"/>
              </a:lnSpc>
              <a:spcBef>
                <a:spcPts val="90"/>
              </a:spcBef>
            </a:pPr>
            <a:r>
              <a:rPr sz="2250" spc="-120" dirty="0">
                <a:latin typeface="Calibri"/>
                <a:cs typeface="Calibri"/>
              </a:rPr>
              <a:t>Total</a:t>
            </a:r>
            <a:r>
              <a:rPr sz="2250" spc="5" dirty="0">
                <a:latin typeface="Calibri"/>
                <a:cs typeface="Calibri"/>
              </a:rPr>
              <a:t> </a:t>
            </a:r>
            <a:r>
              <a:rPr sz="2250" spc="-20" dirty="0">
                <a:latin typeface="Calibri"/>
                <a:cs typeface="Calibri"/>
              </a:rPr>
              <a:t>possible</a:t>
            </a:r>
            <a:r>
              <a:rPr sz="2250" spc="-140" dirty="0">
                <a:latin typeface="Calibri"/>
                <a:cs typeface="Calibri"/>
              </a:rPr>
              <a:t> </a:t>
            </a:r>
            <a:r>
              <a:rPr sz="2250" spc="-10" dirty="0">
                <a:latin typeface="Calibri"/>
                <a:cs typeface="Calibri"/>
              </a:rPr>
              <a:t>boxes:</a:t>
            </a:r>
            <a:endParaRPr sz="2250">
              <a:latin typeface="Calibri"/>
              <a:cs typeface="Calibri"/>
            </a:endParaRPr>
          </a:p>
        </p:txBody>
      </p:sp>
      <p:sp>
        <p:nvSpPr>
          <p:cNvPr id="11" name="object 11"/>
          <p:cNvSpPr txBox="1"/>
          <p:nvPr/>
        </p:nvSpPr>
        <p:spPr>
          <a:xfrm>
            <a:off x="8211184" y="4081865"/>
            <a:ext cx="1104900" cy="786765"/>
          </a:xfrm>
          <a:prstGeom prst="rect">
            <a:avLst/>
          </a:prstGeom>
        </p:spPr>
        <p:txBody>
          <a:bodyPr vert="horz" wrap="square" lIns="0" tIns="85725" rIns="0" bIns="0" rtlCol="0">
            <a:spAutoFit/>
          </a:bodyPr>
          <a:lstStyle/>
          <a:p>
            <a:pPr marL="53340">
              <a:lnSpc>
                <a:spcPct val="100000"/>
              </a:lnSpc>
              <a:spcBef>
                <a:spcPts val="675"/>
              </a:spcBef>
              <a:tabLst>
                <a:tab pos="784860" algn="l"/>
              </a:tabLst>
            </a:pPr>
            <a:r>
              <a:rPr sz="1600" spc="-50" dirty="0">
                <a:latin typeface="Cambria Math"/>
                <a:cs typeface="Cambria Math"/>
              </a:rPr>
              <a:t>𝑊</a:t>
            </a:r>
            <a:r>
              <a:rPr sz="1600" dirty="0">
                <a:latin typeface="Cambria Math"/>
                <a:cs typeface="Cambria Math"/>
              </a:rPr>
              <a:t>	</a:t>
            </a:r>
            <a:r>
              <a:rPr sz="1600" spc="-50" dirty="0">
                <a:latin typeface="Cambria Math"/>
                <a:cs typeface="Cambria Math"/>
              </a:rPr>
              <a:t>𝐻</a:t>
            </a:r>
            <a:endParaRPr sz="1600">
              <a:latin typeface="Cambria Math"/>
              <a:cs typeface="Cambria Math"/>
            </a:endParaRPr>
          </a:p>
          <a:p>
            <a:pPr marL="12700">
              <a:lnSpc>
                <a:spcPct val="100000"/>
              </a:lnSpc>
              <a:spcBef>
                <a:spcPts val="795"/>
              </a:spcBef>
              <a:tabLst>
                <a:tab pos="713740" algn="l"/>
              </a:tabLst>
            </a:pPr>
            <a:r>
              <a:rPr sz="2250" spc="2200" dirty="0">
                <a:latin typeface="Cambria Math"/>
                <a:cs typeface="Cambria Math"/>
              </a:rPr>
              <a:t>෍</a:t>
            </a:r>
            <a:r>
              <a:rPr sz="2250" dirty="0">
                <a:latin typeface="Cambria Math"/>
                <a:cs typeface="Cambria Math"/>
              </a:rPr>
              <a:t>	</a:t>
            </a:r>
            <a:r>
              <a:rPr sz="2250" spc="700" dirty="0">
                <a:latin typeface="Cambria Math"/>
                <a:cs typeface="Cambria Math"/>
              </a:rPr>
              <a:t>෍</a:t>
            </a:r>
            <a:endParaRPr sz="2250">
              <a:latin typeface="Cambria Math"/>
              <a:cs typeface="Cambria Math"/>
            </a:endParaRPr>
          </a:p>
        </p:txBody>
      </p:sp>
      <p:sp>
        <p:nvSpPr>
          <p:cNvPr id="12" name="object 12"/>
          <p:cNvSpPr txBox="1"/>
          <p:nvPr/>
        </p:nvSpPr>
        <p:spPr>
          <a:xfrm>
            <a:off x="8068564" y="4948808"/>
            <a:ext cx="1302385" cy="269240"/>
          </a:xfrm>
          <a:prstGeom prst="rect">
            <a:avLst/>
          </a:prstGeom>
        </p:spPr>
        <p:txBody>
          <a:bodyPr vert="horz" wrap="square" lIns="0" tIns="12700" rIns="0" bIns="0" rtlCol="0">
            <a:spAutoFit/>
          </a:bodyPr>
          <a:lstStyle/>
          <a:p>
            <a:pPr marL="12700">
              <a:lnSpc>
                <a:spcPct val="100000"/>
              </a:lnSpc>
              <a:spcBef>
                <a:spcPts val="100"/>
              </a:spcBef>
            </a:pPr>
            <a:r>
              <a:rPr sz="1600" spc="114" dirty="0">
                <a:latin typeface="Cambria Math"/>
                <a:cs typeface="Cambria Math"/>
              </a:rPr>
              <a:t>𝑤</a:t>
            </a:r>
            <a:r>
              <a:rPr sz="1600" spc="325" dirty="0">
                <a:latin typeface="Cambria Math"/>
                <a:cs typeface="Cambria Math"/>
              </a:rPr>
              <a:t> </a:t>
            </a:r>
            <a:r>
              <a:rPr sz="1600" dirty="0">
                <a:latin typeface="Cambria Math"/>
                <a:cs typeface="Cambria Math"/>
              </a:rPr>
              <a:t>=</a:t>
            </a:r>
            <a:r>
              <a:rPr sz="1600" spc="315" dirty="0">
                <a:latin typeface="Cambria Math"/>
                <a:cs typeface="Cambria Math"/>
              </a:rPr>
              <a:t> </a:t>
            </a:r>
            <a:r>
              <a:rPr sz="1600" dirty="0">
                <a:latin typeface="Cambria Math"/>
                <a:cs typeface="Cambria Math"/>
              </a:rPr>
              <a:t>1</a:t>
            </a:r>
            <a:r>
              <a:rPr sz="1600" spc="95" dirty="0">
                <a:latin typeface="Cambria Math"/>
                <a:cs typeface="Cambria Math"/>
              </a:rPr>
              <a:t>  </a:t>
            </a:r>
            <a:r>
              <a:rPr sz="1600" spc="105" dirty="0">
                <a:latin typeface="Cambria Math"/>
                <a:cs typeface="Cambria Math"/>
              </a:rPr>
              <a:t>ℎ</a:t>
            </a:r>
            <a:r>
              <a:rPr sz="1600" spc="250" dirty="0">
                <a:latin typeface="Cambria Math"/>
                <a:cs typeface="Cambria Math"/>
              </a:rPr>
              <a:t> </a:t>
            </a:r>
            <a:r>
              <a:rPr sz="1600" dirty="0">
                <a:latin typeface="Cambria Math"/>
                <a:cs typeface="Cambria Math"/>
              </a:rPr>
              <a:t>=</a:t>
            </a:r>
            <a:r>
              <a:rPr sz="1600" spc="315" dirty="0">
                <a:latin typeface="Cambria Math"/>
                <a:cs typeface="Cambria Math"/>
              </a:rPr>
              <a:t> </a:t>
            </a:r>
            <a:r>
              <a:rPr sz="1600" spc="-50" dirty="0">
                <a:latin typeface="Cambria Math"/>
                <a:cs typeface="Cambria Math"/>
              </a:rPr>
              <a:t>1</a:t>
            </a:r>
            <a:endParaRPr sz="1600">
              <a:latin typeface="Cambria Math"/>
              <a:cs typeface="Cambria Math"/>
            </a:endParaRPr>
          </a:p>
        </p:txBody>
      </p:sp>
      <p:sp>
        <p:nvSpPr>
          <p:cNvPr id="13" name="object 13"/>
          <p:cNvSpPr/>
          <p:nvPr/>
        </p:nvSpPr>
        <p:spPr>
          <a:xfrm>
            <a:off x="9491598" y="4407661"/>
            <a:ext cx="2039620" cy="263525"/>
          </a:xfrm>
          <a:custGeom>
            <a:avLst/>
            <a:gdLst/>
            <a:ahLst/>
            <a:cxnLst/>
            <a:rect l="l" t="t" r="r" b="b"/>
            <a:pathLst>
              <a:path w="2039620" h="263525">
                <a:moveTo>
                  <a:pt x="1955037" y="0"/>
                </a:moveTo>
                <a:lnTo>
                  <a:pt x="1951227" y="10794"/>
                </a:lnTo>
                <a:lnTo>
                  <a:pt x="1966519" y="17393"/>
                </a:lnTo>
                <a:lnTo>
                  <a:pt x="1979644" y="26527"/>
                </a:lnTo>
                <a:lnTo>
                  <a:pt x="2006302" y="68974"/>
                </a:lnTo>
                <a:lnTo>
                  <a:pt x="2014025" y="107975"/>
                </a:lnTo>
                <a:lnTo>
                  <a:pt x="2014981" y="130429"/>
                </a:lnTo>
                <a:lnTo>
                  <a:pt x="2014005" y="153721"/>
                </a:lnTo>
                <a:lnTo>
                  <a:pt x="2006195" y="193829"/>
                </a:lnTo>
                <a:lnTo>
                  <a:pt x="1979644" y="236966"/>
                </a:lnTo>
                <a:lnTo>
                  <a:pt x="1951735" y="252856"/>
                </a:lnTo>
                <a:lnTo>
                  <a:pt x="1955037" y="263525"/>
                </a:lnTo>
                <a:lnTo>
                  <a:pt x="1990978" y="246681"/>
                </a:lnTo>
                <a:lnTo>
                  <a:pt x="2017395" y="217550"/>
                </a:lnTo>
                <a:lnTo>
                  <a:pt x="2033682" y="178403"/>
                </a:lnTo>
                <a:lnTo>
                  <a:pt x="2039111" y="131825"/>
                </a:lnTo>
                <a:lnTo>
                  <a:pt x="2037754" y="107682"/>
                </a:lnTo>
                <a:lnTo>
                  <a:pt x="2026896" y="64871"/>
                </a:lnTo>
                <a:lnTo>
                  <a:pt x="2005294" y="30057"/>
                </a:lnTo>
                <a:lnTo>
                  <a:pt x="1974139" y="6955"/>
                </a:lnTo>
                <a:lnTo>
                  <a:pt x="1955037" y="0"/>
                </a:lnTo>
                <a:close/>
              </a:path>
              <a:path w="2039620" h="263525">
                <a:moveTo>
                  <a:pt x="83947" y="0"/>
                </a:moveTo>
                <a:lnTo>
                  <a:pt x="48164" y="16970"/>
                </a:lnTo>
                <a:lnTo>
                  <a:pt x="21717" y="46227"/>
                </a:lnTo>
                <a:lnTo>
                  <a:pt x="5429" y="85359"/>
                </a:lnTo>
                <a:lnTo>
                  <a:pt x="0" y="131825"/>
                </a:lnTo>
                <a:lnTo>
                  <a:pt x="1355" y="156043"/>
                </a:lnTo>
                <a:lnTo>
                  <a:pt x="12162" y="198905"/>
                </a:lnTo>
                <a:lnTo>
                  <a:pt x="33637" y="233646"/>
                </a:lnTo>
                <a:lnTo>
                  <a:pt x="64827" y="256645"/>
                </a:lnTo>
                <a:lnTo>
                  <a:pt x="83947" y="263525"/>
                </a:lnTo>
                <a:lnTo>
                  <a:pt x="87375" y="252856"/>
                </a:lnTo>
                <a:lnTo>
                  <a:pt x="72324" y="246215"/>
                </a:lnTo>
                <a:lnTo>
                  <a:pt x="59356" y="236966"/>
                </a:lnTo>
                <a:lnTo>
                  <a:pt x="32789" y="193829"/>
                </a:lnTo>
                <a:lnTo>
                  <a:pt x="24979" y="153721"/>
                </a:lnTo>
                <a:lnTo>
                  <a:pt x="24002" y="130429"/>
                </a:lnTo>
                <a:lnTo>
                  <a:pt x="24979" y="107975"/>
                </a:lnTo>
                <a:lnTo>
                  <a:pt x="32789" y="68974"/>
                </a:lnTo>
                <a:lnTo>
                  <a:pt x="59451" y="26527"/>
                </a:lnTo>
                <a:lnTo>
                  <a:pt x="87756" y="10794"/>
                </a:lnTo>
                <a:lnTo>
                  <a:pt x="83947" y="0"/>
                </a:lnTo>
                <a:close/>
              </a:path>
            </a:pathLst>
          </a:custGeom>
          <a:solidFill>
            <a:srgbClr val="000000"/>
          </a:solidFill>
        </p:spPr>
        <p:txBody>
          <a:bodyPr wrap="square" lIns="0" tIns="0" rIns="0" bIns="0" rtlCol="0"/>
          <a:lstStyle/>
          <a:p>
            <a:endParaRPr/>
          </a:p>
        </p:txBody>
      </p:sp>
      <p:sp>
        <p:nvSpPr>
          <p:cNvPr id="14" name="object 14"/>
          <p:cNvSpPr txBox="1"/>
          <p:nvPr/>
        </p:nvSpPr>
        <p:spPr>
          <a:xfrm>
            <a:off x="9583801" y="4327842"/>
            <a:ext cx="2252980" cy="703580"/>
          </a:xfrm>
          <a:prstGeom prst="rect">
            <a:avLst/>
          </a:prstGeom>
        </p:spPr>
        <p:txBody>
          <a:bodyPr vert="horz" wrap="square" lIns="0" tIns="29209" rIns="0" bIns="0" rtlCol="0">
            <a:spAutoFit/>
          </a:bodyPr>
          <a:lstStyle/>
          <a:p>
            <a:pPr marL="32384" marR="5080" indent="-20320">
              <a:lnSpc>
                <a:spcPts val="2640"/>
              </a:lnSpc>
              <a:spcBef>
                <a:spcPts val="229"/>
              </a:spcBef>
              <a:tabLst>
                <a:tab pos="459740" algn="l"/>
                <a:tab pos="632460" algn="l"/>
                <a:tab pos="835660" algn="l"/>
                <a:tab pos="1019175" algn="l"/>
                <a:tab pos="1222375" algn="l"/>
                <a:tab pos="1344295" algn="l"/>
                <a:tab pos="1598295" algn="l"/>
                <a:tab pos="1720850" algn="l"/>
                <a:tab pos="2035810" algn="l"/>
              </a:tabLst>
            </a:pPr>
            <a:r>
              <a:rPr sz="2250" spc="-50" dirty="0">
                <a:latin typeface="Cambria Math"/>
                <a:cs typeface="Cambria Math"/>
              </a:rPr>
              <a:t>𝑊</a:t>
            </a:r>
            <a:r>
              <a:rPr sz="2250" dirty="0">
                <a:latin typeface="Cambria Math"/>
                <a:cs typeface="Cambria Math"/>
              </a:rPr>
              <a:t>	</a:t>
            </a:r>
            <a:r>
              <a:rPr sz="2250" spc="-50" dirty="0">
                <a:latin typeface="Cambria Math"/>
                <a:cs typeface="Cambria Math"/>
              </a:rPr>
              <a:t>−</a:t>
            </a:r>
            <a:r>
              <a:rPr sz="2250" dirty="0">
                <a:latin typeface="Cambria Math"/>
                <a:cs typeface="Cambria Math"/>
              </a:rPr>
              <a:t>	</a:t>
            </a:r>
            <a:r>
              <a:rPr sz="2250" spc="-50" dirty="0">
                <a:latin typeface="Cambria Math"/>
                <a:cs typeface="Cambria Math"/>
              </a:rPr>
              <a:t>𝑤</a:t>
            </a:r>
            <a:r>
              <a:rPr sz="2250" dirty="0">
                <a:latin typeface="Cambria Math"/>
                <a:cs typeface="Cambria Math"/>
              </a:rPr>
              <a:t>	</a:t>
            </a:r>
            <a:r>
              <a:rPr sz="2250" spc="-50" dirty="0">
                <a:latin typeface="Cambria Math"/>
                <a:cs typeface="Cambria Math"/>
              </a:rPr>
              <a:t>+</a:t>
            </a:r>
            <a:r>
              <a:rPr sz="2250" dirty="0">
                <a:latin typeface="Cambria Math"/>
                <a:cs typeface="Cambria Math"/>
              </a:rPr>
              <a:t>	</a:t>
            </a:r>
            <a:r>
              <a:rPr sz="2250" spc="-50" dirty="0">
                <a:latin typeface="Cambria Math"/>
                <a:cs typeface="Cambria Math"/>
              </a:rPr>
              <a:t>1</a:t>
            </a:r>
            <a:r>
              <a:rPr sz="2250" dirty="0">
                <a:latin typeface="Cambria Math"/>
                <a:cs typeface="Cambria Math"/>
              </a:rPr>
              <a:t>	</a:t>
            </a:r>
            <a:r>
              <a:rPr sz="2250" spc="-50" dirty="0">
                <a:latin typeface="Cambria Math"/>
                <a:cs typeface="Cambria Math"/>
              </a:rPr>
              <a:t>× </a:t>
            </a:r>
            <a:r>
              <a:rPr sz="2250" dirty="0">
                <a:latin typeface="Cambria Math"/>
                <a:cs typeface="Cambria Math"/>
              </a:rPr>
              <a:t>(</a:t>
            </a:r>
            <a:r>
              <a:rPr sz="2250" spc="405" dirty="0">
                <a:latin typeface="Cambria Math"/>
                <a:cs typeface="Cambria Math"/>
              </a:rPr>
              <a:t> </a:t>
            </a:r>
            <a:r>
              <a:rPr sz="2250" spc="-50" dirty="0">
                <a:latin typeface="Cambria Math"/>
                <a:cs typeface="Cambria Math"/>
              </a:rPr>
              <a:t>𝐻</a:t>
            </a:r>
            <a:r>
              <a:rPr sz="2250" dirty="0">
                <a:latin typeface="Cambria Math"/>
                <a:cs typeface="Cambria Math"/>
              </a:rPr>
              <a:t>	</a:t>
            </a:r>
            <a:r>
              <a:rPr sz="2250" spc="-50" dirty="0">
                <a:latin typeface="Cambria Math"/>
                <a:cs typeface="Cambria Math"/>
              </a:rPr>
              <a:t>−</a:t>
            </a:r>
            <a:r>
              <a:rPr sz="2250" dirty="0">
                <a:latin typeface="Cambria Math"/>
                <a:cs typeface="Cambria Math"/>
              </a:rPr>
              <a:t>	</a:t>
            </a:r>
            <a:r>
              <a:rPr sz="2250" spc="-50" dirty="0">
                <a:latin typeface="Cambria Math"/>
                <a:cs typeface="Cambria Math"/>
              </a:rPr>
              <a:t>ℎ</a:t>
            </a:r>
            <a:r>
              <a:rPr sz="2250" dirty="0">
                <a:latin typeface="Cambria Math"/>
                <a:cs typeface="Cambria Math"/>
              </a:rPr>
              <a:t>		</a:t>
            </a:r>
            <a:r>
              <a:rPr sz="2250" spc="-50" dirty="0">
                <a:latin typeface="Cambria Math"/>
                <a:cs typeface="Cambria Math"/>
              </a:rPr>
              <a:t>+</a:t>
            </a:r>
            <a:r>
              <a:rPr sz="2250" dirty="0">
                <a:latin typeface="Cambria Math"/>
                <a:cs typeface="Cambria Math"/>
              </a:rPr>
              <a:t>		1</a:t>
            </a:r>
            <a:r>
              <a:rPr sz="2250" spc="400" dirty="0">
                <a:latin typeface="Cambria Math"/>
                <a:cs typeface="Cambria Math"/>
              </a:rPr>
              <a:t> </a:t>
            </a:r>
            <a:r>
              <a:rPr sz="2250" spc="-50" dirty="0">
                <a:latin typeface="Cambria Math"/>
                <a:cs typeface="Cambria Math"/>
              </a:rPr>
              <a:t>)</a:t>
            </a:r>
            <a:endParaRPr sz="2250">
              <a:latin typeface="Cambria Math"/>
              <a:cs typeface="Cambria Math"/>
            </a:endParaRPr>
          </a:p>
        </p:txBody>
      </p:sp>
      <p:sp>
        <p:nvSpPr>
          <p:cNvPr id="15" name="object 15"/>
          <p:cNvSpPr txBox="1"/>
          <p:nvPr/>
        </p:nvSpPr>
        <p:spPr>
          <a:xfrm>
            <a:off x="4012310" y="5125227"/>
            <a:ext cx="2743200" cy="636270"/>
          </a:xfrm>
          <a:prstGeom prst="rect">
            <a:avLst/>
          </a:prstGeom>
        </p:spPr>
        <p:txBody>
          <a:bodyPr vert="horz" wrap="square" lIns="0" tIns="0" rIns="0" bIns="0" rtlCol="0">
            <a:spAutoFit/>
          </a:bodyPr>
          <a:lstStyle/>
          <a:p>
            <a:pPr marL="12700">
              <a:lnSpc>
                <a:spcPts val="2165"/>
              </a:lnSpc>
            </a:pPr>
            <a:r>
              <a:rPr sz="2250" spc="-35" dirty="0">
                <a:solidFill>
                  <a:srgbClr val="4471C4"/>
                </a:solidFill>
                <a:latin typeface="Calibri"/>
                <a:cs typeface="Calibri"/>
              </a:rPr>
              <a:t>Possible</a:t>
            </a:r>
            <a:r>
              <a:rPr sz="2250" spc="-55" dirty="0">
                <a:solidFill>
                  <a:srgbClr val="4471C4"/>
                </a:solidFill>
                <a:latin typeface="Calibri"/>
                <a:cs typeface="Calibri"/>
              </a:rPr>
              <a:t> </a:t>
            </a:r>
            <a:r>
              <a:rPr sz="2250" spc="-10" dirty="0">
                <a:solidFill>
                  <a:srgbClr val="4471C4"/>
                </a:solidFill>
                <a:latin typeface="Calibri"/>
                <a:cs typeface="Calibri"/>
              </a:rPr>
              <a:t>positions:</a:t>
            </a:r>
            <a:endParaRPr sz="2250">
              <a:latin typeface="Calibri"/>
              <a:cs typeface="Calibri"/>
            </a:endParaRPr>
          </a:p>
          <a:p>
            <a:pPr marL="12700">
              <a:lnSpc>
                <a:spcPts val="2630"/>
              </a:lnSpc>
            </a:pPr>
            <a:r>
              <a:rPr sz="2250" dirty="0">
                <a:solidFill>
                  <a:srgbClr val="4471C4"/>
                </a:solidFill>
                <a:latin typeface="Calibri"/>
                <a:cs typeface="Calibri"/>
              </a:rPr>
              <a:t>(W</a:t>
            </a:r>
            <a:r>
              <a:rPr sz="2250" spc="-50"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w</a:t>
            </a:r>
            <a:r>
              <a:rPr sz="2250" spc="-60"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1)</a:t>
            </a:r>
            <a:r>
              <a:rPr sz="2250" spc="-90" dirty="0">
                <a:solidFill>
                  <a:srgbClr val="4471C4"/>
                </a:solidFill>
                <a:latin typeface="Calibri"/>
                <a:cs typeface="Calibri"/>
              </a:rPr>
              <a:t> </a:t>
            </a:r>
            <a:r>
              <a:rPr sz="2250" dirty="0">
                <a:solidFill>
                  <a:srgbClr val="4471C4"/>
                </a:solidFill>
                <a:latin typeface="Calibri"/>
                <a:cs typeface="Calibri"/>
              </a:rPr>
              <a:t>*</a:t>
            </a:r>
            <a:r>
              <a:rPr sz="2250" spc="-55" dirty="0">
                <a:solidFill>
                  <a:srgbClr val="4471C4"/>
                </a:solidFill>
                <a:latin typeface="Calibri"/>
                <a:cs typeface="Calibri"/>
              </a:rPr>
              <a:t> </a:t>
            </a:r>
            <a:r>
              <a:rPr sz="2250" spc="-10" dirty="0">
                <a:solidFill>
                  <a:srgbClr val="4471C4"/>
                </a:solidFill>
                <a:latin typeface="Calibri"/>
                <a:cs typeface="Calibri"/>
              </a:rPr>
              <a:t>(H</a:t>
            </a:r>
            <a:r>
              <a:rPr sz="2250" spc="-95" dirty="0">
                <a:solidFill>
                  <a:srgbClr val="4471C4"/>
                </a:solidFill>
                <a:latin typeface="Calibri"/>
                <a:cs typeface="Calibri"/>
              </a:rPr>
              <a:t> </a:t>
            </a:r>
            <a:r>
              <a:rPr sz="2250" dirty="0">
                <a:solidFill>
                  <a:srgbClr val="4471C4"/>
                </a:solidFill>
                <a:latin typeface="Calibri"/>
                <a:cs typeface="Calibri"/>
              </a:rPr>
              <a:t>–</a:t>
            </a:r>
            <a:r>
              <a:rPr sz="2250" spc="-50" dirty="0">
                <a:solidFill>
                  <a:srgbClr val="4471C4"/>
                </a:solidFill>
                <a:latin typeface="Calibri"/>
                <a:cs typeface="Calibri"/>
              </a:rPr>
              <a:t> </a:t>
            </a:r>
            <a:r>
              <a:rPr sz="2250" dirty="0">
                <a:solidFill>
                  <a:srgbClr val="4471C4"/>
                </a:solidFill>
                <a:latin typeface="Calibri"/>
                <a:cs typeface="Calibri"/>
              </a:rPr>
              <a:t>h</a:t>
            </a:r>
            <a:r>
              <a:rPr sz="2250" spc="-35" dirty="0">
                <a:solidFill>
                  <a:srgbClr val="4471C4"/>
                </a:solidFill>
                <a:latin typeface="Calibri"/>
                <a:cs typeface="Calibri"/>
              </a:rPr>
              <a:t> </a:t>
            </a:r>
            <a:r>
              <a:rPr sz="2250" dirty="0">
                <a:solidFill>
                  <a:srgbClr val="4471C4"/>
                </a:solidFill>
                <a:latin typeface="Calibri"/>
                <a:cs typeface="Calibri"/>
              </a:rPr>
              <a:t>+</a:t>
            </a:r>
            <a:r>
              <a:rPr sz="2250" spc="-45" dirty="0">
                <a:solidFill>
                  <a:srgbClr val="4471C4"/>
                </a:solidFill>
                <a:latin typeface="Calibri"/>
                <a:cs typeface="Calibri"/>
              </a:rPr>
              <a:t> </a:t>
            </a:r>
            <a:r>
              <a:rPr sz="2250" spc="-25" dirty="0">
                <a:solidFill>
                  <a:srgbClr val="4471C4"/>
                </a:solidFill>
                <a:latin typeface="Calibri"/>
                <a:cs typeface="Calibri"/>
              </a:rPr>
              <a:t>1)</a:t>
            </a:r>
            <a:endParaRPr sz="2250">
              <a:latin typeface="Calibri"/>
              <a:cs typeface="Calibri"/>
            </a:endParaRPr>
          </a:p>
        </p:txBody>
      </p:sp>
      <p:sp>
        <p:nvSpPr>
          <p:cNvPr id="16" name="object 16"/>
          <p:cNvSpPr txBox="1"/>
          <p:nvPr/>
        </p:nvSpPr>
        <p:spPr>
          <a:xfrm>
            <a:off x="8879840" y="5512596"/>
            <a:ext cx="2493010" cy="310515"/>
          </a:xfrm>
          <a:prstGeom prst="rect">
            <a:avLst/>
          </a:prstGeom>
        </p:spPr>
        <p:txBody>
          <a:bodyPr vert="horz" wrap="square" lIns="0" tIns="0" rIns="0" bIns="0" rtlCol="0">
            <a:spAutoFit/>
          </a:bodyPr>
          <a:lstStyle/>
          <a:p>
            <a:pPr marL="12700">
              <a:lnSpc>
                <a:spcPts val="2295"/>
              </a:lnSpc>
            </a:pPr>
            <a:r>
              <a:rPr sz="2250" dirty="0">
                <a:latin typeface="Cambria Math"/>
                <a:cs typeface="Cambria Math"/>
              </a:rPr>
              <a:t>𝐻(𝐻</a:t>
            </a:r>
            <a:r>
              <a:rPr sz="2250" spc="-35" dirty="0">
                <a:latin typeface="Cambria Math"/>
                <a:cs typeface="Cambria Math"/>
              </a:rPr>
              <a:t> </a:t>
            </a:r>
            <a:r>
              <a:rPr sz="2250" dirty="0">
                <a:latin typeface="Cambria Math"/>
                <a:cs typeface="Cambria Math"/>
              </a:rPr>
              <a:t>+</a:t>
            </a:r>
            <a:r>
              <a:rPr sz="2250" spc="-75" dirty="0">
                <a:latin typeface="Cambria Math"/>
                <a:cs typeface="Cambria Math"/>
              </a:rPr>
              <a:t> </a:t>
            </a:r>
            <a:r>
              <a:rPr sz="2250" dirty="0">
                <a:latin typeface="Cambria Math"/>
                <a:cs typeface="Cambria Math"/>
              </a:rPr>
              <a:t>1)</a:t>
            </a:r>
            <a:r>
              <a:rPr sz="2250" spc="-130" dirty="0">
                <a:latin typeface="Cambria Math"/>
                <a:cs typeface="Cambria Math"/>
              </a:rPr>
              <a:t> </a:t>
            </a:r>
            <a:r>
              <a:rPr sz="2250" dirty="0">
                <a:latin typeface="Cambria Math"/>
                <a:cs typeface="Cambria Math"/>
              </a:rPr>
              <a:t>𝑊(𝑊</a:t>
            </a:r>
            <a:r>
              <a:rPr sz="2250" spc="-130" dirty="0">
                <a:latin typeface="Cambria Math"/>
                <a:cs typeface="Cambria Math"/>
              </a:rPr>
              <a:t> </a:t>
            </a:r>
            <a:r>
              <a:rPr sz="2250" dirty="0">
                <a:latin typeface="Cambria Math"/>
                <a:cs typeface="Cambria Math"/>
              </a:rPr>
              <a:t>+</a:t>
            </a:r>
            <a:r>
              <a:rPr sz="2250" spc="10" dirty="0">
                <a:latin typeface="Cambria Math"/>
                <a:cs typeface="Cambria Math"/>
              </a:rPr>
              <a:t> </a:t>
            </a:r>
            <a:r>
              <a:rPr sz="2250" spc="-25" dirty="0">
                <a:latin typeface="Cambria Math"/>
                <a:cs typeface="Cambria Math"/>
              </a:rPr>
              <a:t>1)</a:t>
            </a:r>
            <a:endParaRPr sz="2250">
              <a:latin typeface="Cambria Math"/>
              <a:cs typeface="Cambria Math"/>
            </a:endParaRPr>
          </a:p>
        </p:txBody>
      </p:sp>
      <p:sp>
        <p:nvSpPr>
          <p:cNvPr id="17" name="object 17"/>
          <p:cNvSpPr txBox="1"/>
          <p:nvPr/>
        </p:nvSpPr>
        <p:spPr>
          <a:xfrm>
            <a:off x="8603868" y="5724932"/>
            <a:ext cx="238760" cy="310515"/>
          </a:xfrm>
          <a:prstGeom prst="rect">
            <a:avLst/>
          </a:prstGeom>
        </p:spPr>
        <p:txBody>
          <a:bodyPr vert="horz" wrap="square" lIns="0" tIns="0" rIns="0" bIns="0" rtlCol="0">
            <a:spAutoFit/>
          </a:bodyPr>
          <a:lstStyle/>
          <a:p>
            <a:pPr marL="12700">
              <a:lnSpc>
                <a:spcPts val="2295"/>
              </a:lnSpc>
            </a:pPr>
            <a:r>
              <a:rPr sz="2250" spc="-10" dirty="0">
                <a:latin typeface="Cambria Math"/>
                <a:cs typeface="Cambria Math"/>
              </a:rPr>
              <a:t>=</a:t>
            </a:r>
            <a:endParaRPr sz="2250">
              <a:latin typeface="Cambria Math"/>
              <a:cs typeface="Cambria Math"/>
            </a:endParaRPr>
          </a:p>
        </p:txBody>
      </p:sp>
      <p:sp>
        <p:nvSpPr>
          <p:cNvPr id="18" name="object 18"/>
          <p:cNvSpPr txBox="1"/>
          <p:nvPr/>
        </p:nvSpPr>
        <p:spPr>
          <a:xfrm>
            <a:off x="9388093" y="5909471"/>
            <a:ext cx="183515" cy="310515"/>
          </a:xfrm>
          <a:prstGeom prst="rect">
            <a:avLst/>
          </a:prstGeom>
        </p:spPr>
        <p:txBody>
          <a:bodyPr vert="horz" wrap="square" lIns="0" tIns="0" rIns="0" bIns="0" rtlCol="0">
            <a:spAutoFit/>
          </a:bodyPr>
          <a:lstStyle/>
          <a:p>
            <a:pPr marL="12700">
              <a:lnSpc>
                <a:spcPts val="2295"/>
              </a:lnSpc>
            </a:pPr>
            <a:r>
              <a:rPr sz="2250" spc="-5" dirty="0">
                <a:latin typeface="Cambria Math"/>
                <a:cs typeface="Cambria Math"/>
              </a:rPr>
              <a:t>2</a:t>
            </a:r>
            <a:endParaRPr sz="2250">
              <a:latin typeface="Cambria Math"/>
              <a:cs typeface="Cambria Math"/>
            </a:endParaRPr>
          </a:p>
        </p:txBody>
      </p:sp>
      <p:sp>
        <p:nvSpPr>
          <p:cNvPr id="19" name="object 19"/>
          <p:cNvSpPr txBox="1"/>
          <p:nvPr/>
        </p:nvSpPr>
        <p:spPr>
          <a:xfrm>
            <a:off x="10638790" y="5909471"/>
            <a:ext cx="183515" cy="310515"/>
          </a:xfrm>
          <a:prstGeom prst="rect">
            <a:avLst/>
          </a:prstGeom>
        </p:spPr>
        <p:txBody>
          <a:bodyPr vert="horz" wrap="square" lIns="0" tIns="0" rIns="0" bIns="0" rtlCol="0">
            <a:spAutoFit/>
          </a:bodyPr>
          <a:lstStyle/>
          <a:p>
            <a:pPr marL="12700">
              <a:lnSpc>
                <a:spcPts val="2295"/>
              </a:lnSpc>
            </a:pPr>
            <a:r>
              <a:rPr sz="2250" spc="-5" dirty="0">
                <a:latin typeface="Cambria Math"/>
                <a:cs typeface="Cambria Math"/>
              </a:rPr>
              <a:t>2</a:t>
            </a:r>
            <a:endParaRPr sz="2250">
              <a:latin typeface="Cambria Math"/>
              <a:cs typeface="Cambria Math"/>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2183130" cy="1368425"/>
          </a:xfrm>
          <a:prstGeom prst="rect">
            <a:avLst/>
          </a:prstGeom>
        </p:spPr>
        <p:txBody>
          <a:bodyPr vert="horz" wrap="square" lIns="0" tIns="13335" rIns="0" bIns="0" rtlCol="0">
            <a:spAutoFit/>
          </a:bodyPr>
          <a:lstStyle/>
          <a:p>
            <a:pPr marL="12700" marR="5080">
              <a:lnSpc>
                <a:spcPct val="100000"/>
              </a:lnSpc>
              <a:spcBef>
                <a:spcPts val="105"/>
              </a:spcBef>
            </a:pPr>
            <a:r>
              <a:rPr spc="-10" dirty="0"/>
              <a:t>Region </a:t>
            </a:r>
            <a:r>
              <a:rPr spc="-20" dirty="0"/>
              <a:t>Proposals</a:t>
            </a:r>
          </a:p>
        </p:txBody>
      </p:sp>
      <p:grpSp>
        <p:nvGrpSpPr>
          <p:cNvPr id="3" name="object 3"/>
          <p:cNvGrpSpPr/>
          <p:nvPr/>
        </p:nvGrpSpPr>
        <p:grpSpPr>
          <a:xfrm>
            <a:off x="7396480" y="2895600"/>
            <a:ext cx="4135120" cy="2753360"/>
            <a:chOff x="7396480" y="2895600"/>
            <a:chExt cx="4135120" cy="2753360"/>
          </a:xfrm>
        </p:grpSpPr>
        <p:pic>
          <p:nvPicPr>
            <p:cNvPr id="4" name="object 4"/>
            <p:cNvPicPr/>
            <p:nvPr/>
          </p:nvPicPr>
          <p:blipFill>
            <a:blip r:embed="rId2" cstate="print"/>
            <a:stretch>
              <a:fillRect/>
            </a:stretch>
          </p:blipFill>
          <p:spPr>
            <a:xfrm>
              <a:off x="7396480" y="2895600"/>
              <a:ext cx="4135120" cy="2753360"/>
            </a:xfrm>
            <a:prstGeom prst="rect">
              <a:avLst/>
            </a:prstGeom>
          </p:spPr>
        </p:pic>
        <p:sp>
          <p:nvSpPr>
            <p:cNvPr id="5" name="object 5"/>
            <p:cNvSpPr/>
            <p:nvPr/>
          </p:nvSpPr>
          <p:spPr>
            <a:xfrm>
              <a:off x="7731760" y="3017520"/>
              <a:ext cx="3698240" cy="2529840"/>
            </a:xfrm>
            <a:custGeom>
              <a:avLst/>
              <a:gdLst/>
              <a:ahLst/>
              <a:cxnLst/>
              <a:rect l="l" t="t" r="r" b="b"/>
              <a:pathLst>
                <a:path w="3698240" h="2529840">
                  <a:moveTo>
                    <a:pt x="0" y="2387091"/>
                  </a:moveTo>
                  <a:lnTo>
                    <a:pt x="1879092" y="2387091"/>
                  </a:lnTo>
                  <a:lnTo>
                    <a:pt x="1879092" y="508000"/>
                  </a:lnTo>
                  <a:lnTo>
                    <a:pt x="0" y="508000"/>
                  </a:lnTo>
                  <a:lnTo>
                    <a:pt x="0" y="2387091"/>
                  </a:lnTo>
                  <a:close/>
                </a:path>
                <a:path w="3698240" h="2529840">
                  <a:moveTo>
                    <a:pt x="731520" y="2529331"/>
                  </a:moveTo>
                  <a:lnTo>
                    <a:pt x="3697986" y="2529331"/>
                  </a:lnTo>
                  <a:lnTo>
                    <a:pt x="3697986" y="0"/>
                  </a:lnTo>
                  <a:lnTo>
                    <a:pt x="731520" y="0"/>
                  </a:lnTo>
                  <a:lnTo>
                    <a:pt x="731520" y="2529331"/>
                  </a:lnTo>
                  <a:close/>
                </a:path>
                <a:path w="3698240" h="2529840">
                  <a:moveTo>
                    <a:pt x="1981200" y="1767839"/>
                  </a:moveTo>
                  <a:lnTo>
                    <a:pt x="2377160" y="1767839"/>
                  </a:lnTo>
                  <a:lnTo>
                    <a:pt x="2377160" y="1432559"/>
                  </a:lnTo>
                  <a:lnTo>
                    <a:pt x="1981200" y="1432559"/>
                  </a:lnTo>
                  <a:lnTo>
                    <a:pt x="1981200" y="1767839"/>
                  </a:lnTo>
                  <a:close/>
                </a:path>
                <a:path w="3698240" h="2529840">
                  <a:moveTo>
                    <a:pt x="2865120" y="1614931"/>
                  </a:moveTo>
                  <a:lnTo>
                    <a:pt x="3495001" y="1614931"/>
                  </a:lnTo>
                  <a:lnTo>
                    <a:pt x="3495001" y="1097241"/>
                  </a:lnTo>
                  <a:lnTo>
                    <a:pt x="2865120" y="1097241"/>
                  </a:lnTo>
                  <a:lnTo>
                    <a:pt x="2865120" y="1614931"/>
                  </a:lnTo>
                  <a:close/>
                </a:path>
                <a:path w="3698240" h="2529840">
                  <a:moveTo>
                    <a:pt x="2235200" y="1249171"/>
                  </a:moveTo>
                  <a:lnTo>
                    <a:pt x="2519324" y="1249171"/>
                  </a:lnTo>
                  <a:lnTo>
                    <a:pt x="2519324" y="995705"/>
                  </a:lnTo>
                  <a:lnTo>
                    <a:pt x="2235200" y="995705"/>
                  </a:lnTo>
                  <a:lnTo>
                    <a:pt x="2235200" y="1249171"/>
                  </a:lnTo>
                  <a:close/>
                </a:path>
                <a:path w="3698240" h="2529840">
                  <a:moveTo>
                    <a:pt x="1666240" y="1391411"/>
                  </a:moveTo>
                  <a:lnTo>
                    <a:pt x="1960511" y="1391411"/>
                  </a:lnTo>
                  <a:lnTo>
                    <a:pt x="1960511" y="1137945"/>
                  </a:lnTo>
                  <a:lnTo>
                    <a:pt x="1666240" y="1137945"/>
                  </a:lnTo>
                  <a:lnTo>
                    <a:pt x="1666240" y="1391411"/>
                  </a:lnTo>
                  <a:close/>
                </a:path>
                <a:path w="3698240" h="2529840">
                  <a:moveTo>
                    <a:pt x="50800" y="1595119"/>
                  </a:moveTo>
                  <a:lnTo>
                    <a:pt x="578637" y="1595119"/>
                  </a:lnTo>
                  <a:lnTo>
                    <a:pt x="578637" y="1127810"/>
                  </a:lnTo>
                  <a:lnTo>
                    <a:pt x="50800" y="1127810"/>
                  </a:lnTo>
                  <a:lnTo>
                    <a:pt x="50800" y="1595119"/>
                  </a:lnTo>
                  <a:close/>
                </a:path>
                <a:path w="3698240" h="2529840">
                  <a:moveTo>
                    <a:pt x="294640" y="1188719"/>
                  </a:moveTo>
                  <a:lnTo>
                    <a:pt x="822477" y="1188719"/>
                  </a:lnTo>
                  <a:lnTo>
                    <a:pt x="822477" y="721410"/>
                  </a:lnTo>
                  <a:lnTo>
                    <a:pt x="294640" y="721410"/>
                  </a:lnTo>
                  <a:lnTo>
                    <a:pt x="294640" y="1188719"/>
                  </a:lnTo>
                  <a:close/>
                </a:path>
                <a:path w="3698240" h="2529840">
                  <a:moveTo>
                    <a:pt x="863600" y="1056639"/>
                  </a:moveTo>
                  <a:lnTo>
                    <a:pt x="1391437" y="1056639"/>
                  </a:lnTo>
                  <a:lnTo>
                    <a:pt x="1391437" y="721359"/>
                  </a:lnTo>
                  <a:lnTo>
                    <a:pt x="863600" y="721359"/>
                  </a:lnTo>
                  <a:lnTo>
                    <a:pt x="863600" y="1056639"/>
                  </a:lnTo>
                  <a:close/>
                </a:path>
              </a:pathLst>
            </a:custGeom>
            <a:ln w="38100">
              <a:solidFill>
                <a:srgbClr val="00FF00"/>
              </a:solidFill>
            </a:ln>
          </p:spPr>
          <p:txBody>
            <a:bodyPr wrap="square" lIns="0" tIns="0" rIns="0" bIns="0" rtlCol="0"/>
            <a:lstStyle/>
            <a:p>
              <a:endParaRPr/>
            </a:p>
          </p:txBody>
        </p:sp>
      </p:grpSp>
      <p:pic>
        <p:nvPicPr>
          <p:cNvPr id="6" name="object 6"/>
          <p:cNvPicPr/>
          <p:nvPr/>
        </p:nvPicPr>
        <p:blipFill>
          <a:blip r:embed="rId2" cstate="print"/>
          <a:stretch>
            <a:fillRect/>
          </a:stretch>
        </p:blipFill>
        <p:spPr>
          <a:xfrm>
            <a:off x="650240" y="2895600"/>
            <a:ext cx="4145279" cy="2753360"/>
          </a:xfrm>
          <a:prstGeom prst="rect">
            <a:avLst/>
          </a:prstGeom>
        </p:spPr>
      </p:pic>
      <p:sp>
        <p:nvSpPr>
          <p:cNvPr id="7" name="object 7"/>
          <p:cNvSpPr/>
          <p:nvPr/>
        </p:nvSpPr>
        <p:spPr>
          <a:xfrm>
            <a:off x="4978400" y="4226559"/>
            <a:ext cx="2235200" cy="91440"/>
          </a:xfrm>
          <a:custGeom>
            <a:avLst/>
            <a:gdLst/>
            <a:ahLst/>
            <a:cxnLst/>
            <a:rect l="l" t="t" r="r" b="b"/>
            <a:pathLst>
              <a:path w="2235200" h="91439">
                <a:moveTo>
                  <a:pt x="2149348" y="0"/>
                </a:moveTo>
                <a:lnTo>
                  <a:pt x="2149348" y="30479"/>
                </a:lnTo>
                <a:lnTo>
                  <a:pt x="0" y="30479"/>
                </a:lnTo>
                <a:lnTo>
                  <a:pt x="0" y="60959"/>
                </a:lnTo>
                <a:lnTo>
                  <a:pt x="2149348" y="60959"/>
                </a:lnTo>
                <a:lnTo>
                  <a:pt x="2149348" y="91439"/>
                </a:lnTo>
                <a:lnTo>
                  <a:pt x="2235073" y="45719"/>
                </a:lnTo>
                <a:lnTo>
                  <a:pt x="2149348" y="0"/>
                </a:lnTo>
                <a:close/>
              </a:path>
            </a:pathLst>
          </a:custGeom>
          <a:solidFill>
            <a:srgbClr val="666666"/>
          </a:solidFill>
        </p:spPr>
        <p:txBody>
          <a:bodyPr wrap="square" lIns="0" tIns="0" rIns="0" bIns="0" rtlCol="0"/>
          <a:lstStyle/>
          <a:p>
            <a:endParaRPr/>
          </a:p>
        </p:txBody>
      </p:sp>
      <p:sp>
        <p:nvSpPr>
          <p:cNvPr id="8" name="object 8"/>
          <p:cNvSpPr txBox="1"/>
          <p:nvPr/>
        </p:nvSpPr>
        <p:spPr>
          <a:xfrm>
            <a:off x="117475" y="5796597"/>
            <a:ext cx="3950970" cy="514350"/>
          </a:xfrm>
          <a:prstGeom prst="rect">
            <a:avLst/>
          </a:prstGeom>
        </p:spPr>
        <p:txBody>
          <a:bodyPr vert="horz" wrap="square" lIns="0" tIns="12700" rIns="0" bIns="0" rtlCol="0">
            <a:spAutoFit/>
          </a:bodyPr>
          <a:lstStyle/>
          <a:p>
            <a:pPr marL="12700">
              <a:lnSpc>
                <a:spcPct val="100000"/>
              </a:lnSpc>
              <a:spcBef>
                <a:spcPts val="100"/>
              </a:spcBef>
            </a:pPr>
            <a:r>
              <a:rPr sz="800" spc="-10" dirty="0">
                <a:latin typeface="Calibri"/>
                <a:cs typeface="Calibri"/>
              </a:rPr>
              <a:t>Alexe</a:t>
            </a:r>
            <a:r>
              <a:rPr sz="800" spc="-45" dirty="0">
                <a:latin typeface="Calibri"/>
                <a:cs typeface="Calibri"/>
              </a:rPr>
              <a:t> </a:t>
            </a:r>
            <a:r>
              <a:rPr sz="800" dirty="0">
                <a:latin typeface="Calibri"/>
                <a:cs typeface="Calibri"/>
              </a:rPr>
              <a:t>et</a:t>
            </a:r>
            <a:r>
              <a:rPr sz="800" spc="25" dirty="0">
                <a:latin typeface="Calibri"/>
                <a:cs typeface="Calibri"/>
              </a:rPr>
              <a:t> </a:t>
            </a:r>
            <a:r>
              <a:rPr sz="800" dirty="0">
                <a:latin typeface="Calibri"/>
                <a:cs typeface="Calibri"/>
              </a:rPr>
              <a:t>al,</a:t>
            </a:r>
            <a:r>
              <a:rPr sz="800" spc="5" dirty="0">
                <a:latin typeface="Calibri"/>
                <a:cs typeface="Calibri"/>
              </a:rPr>
              <a:t> </a:t>
            </a:r>
            <a:r>
              <a:rPr sz="800" spc="-10" dirty="0">
                <a:latin typeface="Calibri"/>
                <a:cs typeface="Calibri"/>
              </a:rPr>
              <a:t>“Measuring </a:t>
            </a:r>
            <a:r>
              <a:rPr sz="800" spc="-20" dirty="0">
                <a:latin typeface="Calibri"/>
                <a:cs typeface="Calibri"/>
              </a:rPr>
              <a:t>the</a:t>
            </a:r>
            <a:r>
              <a:rPr sz="800" spc="-15" dirty="0">
                <a:latin typeface="Calibri"/>
                <a:cs typeface="Calibri"/>
              </a:rPr>
              <a:t> </a:t>
            </a:r>
            <a:r>
              <a:rPr sz="800" spc="-10" dirty="0">
                <a:latin typeface="Calibri"/>
                <a:cs typeface="Calibri"/>
              </a:rPr>
              <a:t>objectness</a:t>
            </a:r>
            <a:r>
              <a:rPr sz="800" spc="35" dirty="0">
                <a:latin typeface="Calibri"/>
                <a:cs typeface="Calibri"/>
              </a:rPr>
              <a:t> </a:t>
            </a:r>
            <a:r>
              <a:rPr sz="800" dirty="0">
                <a:latin typeface="Calibri"/>
                <a:cs typeface="Calibri"/>
              </a:rPr>
              <a:t>of</a:t>
            </a:r>
            <a:r>
              <a:rPr sz="800" spc="45" dirty="0">
                <a:latin typeface="Calibri"/>
                <a:cs typeface="Calibri"/>
              </a:rPr>
              <a:t> </a:t>
            </a:r>
            <a:r>
              <a:rPr sz="800" dirty="0">
                <a:latin typeface="Calibri"/>
                <a:cs typeface="Calibri"/>
              </a:rPr>
              <a:t>image</a:t>
            </a:r>
            <a:r>
              <a:rPr sz="800" spc="-25" dirty="0">
                <a:latin typeface="Calibri"/>
                <a:cs typeface="Calibri"/>
              </a:rPr>
              <a:t> </a:t>
            </a:r>
            <a:r>
              <a:rPr sz="800" spc="-10" dirty="0">
                <a:latin typeface="Calibri"/>
                <a:cs typeface="Calibri"/>
              </a:rPr>
              <a:t>windows”,</a:t>
            </a:r>
            <a:r>
              <a:rPr sz="800" spc="90" dirty="0">
                <a:latin typeface="Calibri"/>
                <a:cs typeface="Calibri"/>
              </a:rPr>
              <a:t> </a:t>
            </a:r>
            <a:r>
              <a:rPr sz="800" dirty="0">
                <a:latin typeface="Calibri"/>
                <a:cs typeface="Calibri"/>
              </a:rPr>
              <a:t>TPAMI</a:t>
            </a:r>
            <a:r>
              <a:rPr sz="800" spc="15" dirty="0">
                <a:latin typeface="Calibri"/>
                <a:cs typeface="Calibri"/>
              </a:rPr>
              <a:t> </a:t>
            </a:r>
            <a:r>
              <a:rPr sz="800" spc="-20" dirty="0">
                <a:latin typeface="Calibri"/>
                <a:cs typeface="Calibri"/>
              </a:rPr>
              <a:t>2012</a:t>
            </a:r>
            <a:endParaRPr sz="800" dirty="0">
              <a:latin typeface="Calibri"/>
              <a:cs typeface="Calibri"/>
            </a:endParaRPr>
          </a:p>
          <a:p>
            <a:pPr marL="12700">
              <a:lnSpc>
                <a:spcPct val="100000"/>
              </a:lnSpc>
              <a:spcBef>
                <a:spcPts val="5"/>
              </a:spcBef>
            </a:pPr>
            <a:r>
              <a:rPr sz="800" spc="-10" dirty="0">
                <a:latin typeface="Calibri"/>
                <a:cs typeface="Calibri"/>
              </a:rPr>
              <a:t>Uijlings</a:t>
            </a:r>
            <a:r>
              <a:rPr sz="800" spc="15" dirty="0">
                <a:latin typeface="Calibri"/>
                <a:cs typeface="Calibri"/>
              </a:rPr>
              <a:t> </a:t>
            </a:r>
            <a:r>
              <a:rPr sz="800" dirty="0">
                <a:latin typeface="Calibri"/>
                <a:cs typeface="Calibri"/>
              </a:rPr>
              <a:t>et</a:t>
            </a:r>
            <a:r>
              <a:rPr sz="800" spc="15" dirty="0">
                <a:latin typeface="Calibri"/>
                <a:cs typeface="Calibri"/>
              </a:rPr>
              <a:t> </a:t>
            </a:r>
            <a:r>
              <a:rPr sz="800" dirty="0">
                <a:latin typeface="Calibri"/>
                <a:cs typeface="Calibri"/>
              </a:rPr>
              <a:t>al,</a:t>
            </a:r>
            <a:r>
              <a:rPr sz="800" spc="5" dirty="0">
                <a:latin typeface="Calibri"/>
                <a:cs typeface="Calibri"/>
              </a:rPr>
              <a:t> </a:t>
            </a:r>
            <a:r>
              <a:rPr sz="800" spc="-10" dirty="0">
                <a:latin typeface="Calibri"/>
                <a:cs typeface="Calibri"/>
              </a:rPr>
              <a:t>“Selective</a:t>
            </a:r>
            <a:r>
              <a:rPr sz="800" spc="-30" dirty="0">
                <a:latin typeface="Calibri"/>
                <a:cs typeface="Calibri"/>
              </a:rPr>
              <a:t> </a:t>
            </a:r>
            <a:r>
              <a:rPr sz="800" spc="-10" dirty="0">
                <a:latin typeface="Calibri"/>
                <a:cs typeface="Calibri"/>
              </a:rPr>
              <a:t>Search</a:t>
            </a:r>
            <a:r>
              <a:rPr sz="800" spc="-35" dirty="0">
                <a:latin typeface="Calibri"/>
                <a:cs typeface="Calibri"/>
              </a:rPr>
              <a:t> </a:t>
            </a:r>
            <a:r>
              <a:rPr sz="800" spc="-10" dirty="0">
                <a:latin typeface="Calibri"/>
                <a:cs typeface="Calibri"/>
              </a:rPr>
              <a:t>for</a:t>
            </a:r>
            <a:r>
              <a:rPr sz="800" spc="-60" dirty="0">
                <a:latin typeface="Calibri"/>
                <a:cs typeface="Calibri"/>
              </a:rPr>
              <a:t> </a:t>
            </a:r>
            <a:r>
              <a:rPr sz="800" dirty="0">
                <a:latin typeface="Calibri"/>
                <a:cs typeface="Calibri"/>
              </a:rPr>
              <a:t>Object</a:t>
            </a:r>
            <a:r>
              <a:rPr sz="800" spc="15" dirty="0">
                <a:latin typeface="Calibri"/>
                <a:cs typeface="Calibri"/>
              </a:rPr>
              <a:t> </a:t>
            </a:r>
            <a:r>
              <a:rPr sz="800" spc="-10" dirty="0">
                <a:latin typeface="Calibri"/>
                <a:cs typeface="Calibri"/>
              </a:rPr>
              <a:t>Recognition”,</a:t>
            </a:r>
            <a:r>
              <a:rPr sz="800" spc="75" dirty="0">
                <a:latin typeface="Calibri"/>
                <a:cs typeface="Calibri"/>
              </a:rPr>
              <a:t> </a:t>
            </a:r>
            <a:r>
              <a:rPr sz="800" dirty="0">
                <a:latin typeface="Calibri"/>
                <a:cs typeface="Calibri"/>
              </a:rPr>
              <a:t>IJCV</a:t>
            </a:r>
            <a:r>
              <a:rPr sz="800" spc="-10" dirty="0">
                <a:latin typeface="Calibri"/>
                <a:cs typeface="Calibri"/>
              </a:rPr>
              <a:t> </a:t>
            </a:r>
            <a:r>
              <a:rPr sz="800" spc="-20" dirty="0">
                <a:latin typeface="Calibri"/>
                <a:cs typeface="Calibri"/>
              </a:rPr>
              <a:t>2013</a:t>
            </a:r>
            <a:endParaRPr sz="800" dirty="0">
              <a:latin typeface="Calibri"/>
              <a:cs typeface="Calibri"/>
            </a:endParaRPr>
          </a:p>
          <a:p>
            <a:pPr marL="12700">
              <a:lnSpc>
                <a:spcPct val="100000"/>
              </a:lnSpc>
            </a:pPr>
            <a:r>
              <a:rPr sz="800" spc="-10" dirty="0">
                <a:latin typeface="Calibri"/>
                <a:cs typeface="Calibri"/>
              </a:rPr>
              <a:t>Cheng</a:t>
            </a:r>
            <a:r>
              <a:rPr sz="800" spc="-40" dirty="0">
                <a:latin typeface="Calibri"/>
                <a:cs typeface="Calibri"/>
              </a:rPr>
              <a:t> </a:t>
            </a:r>
            <a:r>
              <a:rPr sz="800" dirty="0">
                <a:latin typeface="Calibri"/>
                <a:cs typeface="Calibri"/>
              </a:rPr>
              <a:t>et al, </a:t>
            </a:r>
            <a:r>
              <a:rPr sz="800" spc="-10" dirty="0">
                <a:latin typeface="Calibri"/>
                <a:cs typeface="Calibri"/>
              </a:rPr>
              <a:t>“BING:</a:t>
            </a:r>
            <a:r>
              <a:rPr sz="800" spc="-20" dirty="0">
                <a:latin typeface="Calibri"/>
                <a:cs typeface="Calibri"/>
              </a:rPr>
              <a:t> </a:t>
            </a:r>
            <a:r>
              <a:rPr sz="800" spc="-10" dirty="0">
                <a:latin typeface="Calibri"/>
                <a:cs typeface="Calibri"/>
              </a:rPr>
              <a:t>Binarized</a:t>
            </a:r>
            <a:r>
              <a:rPr sz="800" spc="25" dirty="0">
                <a:latin typeface="Calibri"/>
                <a:cs typeface="Calibri"/>
              </a:rPr>
              <a:t> </a:t>
            </a:r>
            <a:r>
              <a:rPr sz="800" dirty="0">
                <a:latin typeface="Calibri"/>
                <a:cs typeface="Calibri"/>
              </a:rPr>
              <a:t>normed</a:t>
            </a:r>
            <a:r>
              <a:rPr sz="800" spc="90" dirty="0">
                <a:latin typeface="Calibri"/>
                <a:cs typeface="Calibri"/>
              </a:rPr>
              <a:t> </a:t>
            </a:r>
            <a:r>
              <a:rPr sz="800" spc="-10" dirty="0">
                <a:latin typeface="Calibri"/>
                <a:cs typeface="Calibri"/>
              </a:rPr>
              <a:t>gradients</a:t>
            </a:r>
            <a:r>
              <a:rPr sz="800" spc="-30" dirty="0">
                <a:latin typeface="Calibri"/>
                <a:cs typeface="Calibri"/>
              </a:rPr>
              <a:t> </a:t>
            </a:r>
            <a:r>
              <a:rPr sz="800" dirty="0">
                <a:latin typeface="Calibri"/>
                <a:cs typeface="Calibri"/>
              </a:rPr>
              <a:t>for </a:t>
            </a:r>
            <a:r>
              <a:rPr sz="800" spc="-10" dirty="0">
                <a:latin typeface="Calibri"/>
                <a:cs typeface="Calibri"/>
              </a:rPr>
              <a:t>objectness</a:t>
            </a:r>
            <a:r>
              <a:rPr sz="800" spc="40" dirty="0">
                <a:latin typeface="Calibri"/>
                <a:cs typeface="Calibri"/>
              </a:rPr>
              <a:t> </a:t>
            </a:r>
            <a:r>
              <a:rPr sz="800" spc="-10" dirty="0">
                <a:latin typeface="Calibri"/>
                <a:cs typeface="Calibri"/>
              </a:rPr>
              <a:t>estimation</a:t>
            </a:r>
            <a:r>
              <a:rPr sz="800" spc="90" dirty="0">
                <a:latin typeface="Calibri"/>
                <a:cs typeface="Calibri"/>
              </a:rPr>
              <a:t> </a:t>
            </a:r>
            <a:r>
              <a:rPr sz="800" dirty="0">
                <a:latin typeface="Calibri"/>
                <a:cs typeface="Calibri"/>
              </a:rPr>
              <a:t>at</a:t>
            </a:r>
            <a:r>
              <a:rPr sz="800" spc="-50" dirty="0">
                <a:latin typeface="Calibri"/>
                <a:cs typeface="Calibri"/>
              </a:rPr>
              <a:t> </a:t>
            </a:r>
            <a:r>
              <a:rPr sz="800" spc="-10" dirty="0">
                <a:latin typeface="Calibri"/>
                <a:cs typeface="Calibri"/>
              </a:rPr>
              <a:t>300fps”,</a:t>
            </a:r>
            <a:r>
              <a:rPr sz="800" dirty="0">
                <a:latin typeface="Calibri"/>
                <a:cs typeface="Calibri"/>
              </a:rPr>
              <a:t> </a:t>
            </a:r>
            <a:r>
              <a:rPr sz="800" spc="-10" dirty="0">
                <a:latin typeface="Calibri"/>
                <a:cs typeface="Calibri"/>
              </a:rPr>
              <a:t>CVPR</a:t>
            </a:r>
            <a:r>
              <a:rPr sz="800" spc="-55" dirty="0">
                <a:latin typeface="Calibri"/>
                <a:cs typeface="Calibri"/>
              </a:rPr>
              <a:t> </a:t>
            </a:r>
            <a:r>
              <a:rPr sz="800" spc="-20" dirty="0">
                <a:latin typeface="Calibri"/>
                <a:cs typeface="Calibri"/>
              </a:rPr>
              <a:t>2014</a:t>
            </a:r>
            <a:endParaRPr sz="800" dirty="0">
              <a:latin typeface="Calibri"/>
              <a:cs typeface="Calibri"/>
            </a:endParaRPr>
          </a:p>
          <a:p>
            <a:pPr marL="12700">
              <a:lnSpc>
                <a:spcPct val="100000"/>
              </a:lnSpc>
            </a:pPr>
            <a:r>
              <a:rPr sz="800" spc="-10" dirty="0">
                <a:latin typeface="Calibri"/>
                <a:cs typeface="Calibri"/>
              </a:rPr>
              <a:t>Zitnick</a:t>
            </a:r>
            <a:r>
              <a:rPr sz="800" spc="-40" dirty="0">
                <a:latin typeface="Calibri"/>
                <a:cs typeface="Calibri"/>
              </a:rPr>
              <a:t> </a:t>
            </a:r>
            <a:r>
              <a:rPr sz="800" dirty="0">
                <a:latin typeface="Calibri"/>
                <a:cs typeface="Calibri"/>
              </a:rPr>
              <a:t>and</a:t>
            </a:r>
            <a:r>
              <a:rPr sz="800" spc="-5" dirty="0">
                <a:latin typeface="Calibri"/>
                <a:cs typeface="Calibri"/>
              </a:rPr>
              <a:t> </a:t>
            </a:r>
            <a:r>
              <a:rPr sz="800" spc="-10" dirty="0">
                <a:latin typeface="Calibri"/>
                <a:cs typeface="Calibri"/>
              </a:rPr>
              <a:t>Dollar,</a:t>
            </a:r>
            <a:r>
              <a:rPr sz="800" spc="-15" dirty="0">
                <a:latin typeface="Calibri"/>
                <a:cs typeface="Calibri"/>
              </a:rPr>
              <a:t> </a:t>
            </a:r>
            <a:r>
              <a:rPr sz="800" dirty="0">
                <a:latin typeface="Calibri"/>
                <a:cs typeface="Calibri"/>
              </a:rPr>
              <a:t>“Edge</a:t>
            </a:r>
            <a:r>
              <a:rPr sz="800" spc="-45" dirty="0">
                <a:latin typeface="Calibri"/>
                <a:cs typeface="Calibri"/>
              </a:rPr>
              <a:t> </a:t>
            </a:r>
            <a:r>
              <a:rPr sz="800" dirty="0">
                <a:latin typeface="Calibri"/>
                <a:cs typeface="Calibri"/>
              </a:rPr>
              <a:t>boxes:</a:t>
            </a:r>
            <a:r>
              <a:rPr sz="800" spc="35" dirty="0">
                <a:latin typeface="Calibri"/>
                <a:cs typeface="Calibri"/>
              </a:rPr>
              <a:t> </a:t>
            </a:r>
            <a:r>
              <a:rPr sz="800" spc="-10" dirty="0">
                <a:latin typeface="Calibri"/>
                <a:cs typeface="Calibri"/>
              </a:rPr>
              <a:t>Locating</a:t>
            </a:r>
            <a:r>
              <a:rPr sz="800" spc="25" dirty="0">
                <a:latin typeface="Calibri"/>
                <a:cs typeface="Calibri"/>
              </a:rPr>
              <a:t> </a:t>
            </a:r>
            <a:r>
              <a:rPr sz="800" spc="-10" dirty="0">
                <a:latin typeface="Calibri"/>
                <a:cs typeface="Calibri"/>
              </a:rPr>
              <a:t>object</a:t>
            </a:r>
            <a:r>
              <a:rPr sz="800" dirty="0">
                <a:latin typeface="Calibri"/>
                <a:cs typeface="Calibri"/>
              </a:rPr>
              <a:t> </a:t>
            </a:r>
            <a:r>
              <a:rPr sz="800" spc="-10" dirty="0">
                <a:latin typeface="Calibri"/>
                <a:cs typeface="Calibri"/>
              </a:rPr>
              <a:t>proposals</a:t>
            </a:r>
            <a:r>
              <a:rPr sz="800" spc="25" dirty="0">
                <a:latin typeface="Calibri"/>
                <a:cs typeface="Calibri"/>
              </a:rPr>
              <a:t> </a:t>
            </a:r>
            <a:r>
              <a:rPr sz="800" dirty="0">
                <a:latin typeface="Calibri"/>
                <a:cs typeface="Calibri"/>
              </a:rPr>
              <a:t>from</a:t>
            </a:r>
            <a:r>
              <a:rPr sz="800" spc="10" dirty="0">
                <a:latin typeface="Calibri"/>
                <a:cs typeface="Calibri"/>
              </a:rPr>
              <a:t> </a:t>
            </a:r>
            <a:r>
              <a:rPr sz="800" dirty="0">
                <a:latin typeface="Calibri"/>
                <a:cs typeface="Calibri"/>
              </a:rPr>
              <a:t>edges”,</a:t>
            </a:r>
            <a:r>
              <a:rPr sz="800" spc="-25" dirty="0">
                <a:latin typeface="Calibri"/>
                <a:cs typeface="Calibri"/>
              </a:rPr>
              <a:t> </a:t>
            </a:r>
            <a:r>
              <a:rPr sz="800" spc="-10" dirty="0">
                <a:latin typeface="Calibri"/>
                <a:cs typeface="Calibri"/>
              </a:rPr>
              <a:t>ECCV</a:t>
            </a:r>
            <a:r>
              <a:rPr sz="800" spc="-25" dirty="0">
                <a:latin typeface="Calibri"/>
                <a:cs typeface="Calibri"/>
              </a:rPr>
              <a:t> </a:t>
            </a:r>
            <a:r>
              <a:rPr sz="800" spc="-20" dirty="0">
                <a:latin typeface="Calibri"/>
                <a:cs typeface="Calibri"/>
              </a:rPr>
              <a:t>2014</a:t>
            </a:r>
            <a:endParaRPr sz="800" dirty="0">
              <a:latin typeface="Calibri"/>
              <a:cs typeface="Calibri"/>
            </a:endParaRPr>
          </a:p>
        </p:txBody>
      </p:sp>
      <p:sp>
        <p:nvSpPr>
          <p:cNvPr id="9" name="object 9"/>
          <p:cNvSpPr txBox="1"/>
          <p:nvPr/>
        </p:nvSpPr>
        <p:spPr>
          <a:xfrm>
            <a:off x="1659254" y="1181798"/>
            <a:ext cx="8380095" cy="1500505"/>
          </a:xfrm>
          <a:prstGeom prst="rect">
            <a:avLst/>
          </a:prstGeom>
        </p:spPr>
        <p:txBody>
          <a:bodyPr vert="horz" wrap="square" lIns="0" tIns="12700" rIns="0" bIns="0" rtlCol="0">
            <a:spAutoFit/>
          </a:bodyPr>
          <a:lstStyle/>
          <a:p>
            <a:pPr marL="469900" indent="-457834">
              <a:lnSpc>
                <a:spcPts val="2840"/>
              </a:lnSpc>
              <a:spcBef>
                <a:spcPts val="100"/>
              </a:spcBef>
              <a:buSzPct val="77083"/>
              <a:buChar char="●"/>
              <a:tabLst>
                <a:tab pos="469900" algn="l"/>
                <a:tab pos="470534" algn="l"/>
              </a:tabLst>
            </a:pPr>
            <a:r>
              <a:rPr sz="2400" dirty="0">
                <a:latin typeface="Calibri"/>
                <a:cs typeface="Calibri"/>
              </a:rPr>
              <a:t>Find</a:t>
            </a:r>
            <a:r>
              <a:rPr sz="2400" spc="-50"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small</a:t>
            </a:r>
            <a:r>
              <a:rPr sz="2400" spc="-55" dirty="0">
                <a:latin typeface="Calibri"/>
                <a:cs typeface="Calibri"/>
              </a:rPr>
              <a:t> </a:t>
            </a:r>
            <a:r>
              <a:rPr sz="2400" dirty="0">
                <a:latin typeface="Calibri"/>
                <a:cs typeface="Calibri"/>
              </a:rPr>
              <a:t>set</a:t>
            </a:r>
            <a:r>
              <a:rPr sz="2400" spc="-140" dirty="0">
                <a:latin typeface="Calibri"/>
                <a:cs typeface="Calibri"/>
              </a:rPr>
              <a:t> </a:t>
            </a:r>
            <a:r>
              <a:rPr sz="2400" dirty="0">
                <a:latin typeface="Calibri"/>
                <a:cs typeface="Calibri"/>
              </a:rPr>
              <a:t>of</a:t>
            </a:r>
            <a:r>
              <a:rPr sz="2400" spc="5" dirty="0">
                <a:latin typeface="Calibri"/>
                <a:cs typeface="Calibri"/>
              </a:rPr>
              <a:t> </a:t>
            </a:r>
            <a:r>
              <a:rPr sz="2400" spc="-30" dirty="0">
                <a:latin typeface="Calibri"/>
                <a:cs typeface="Calibri"/>
              </a:rPr>
              <a:t>boxes</a:t>
            </a:r>
            <a:r>
              <a:rPr sz="2400" spc="-120" dirty="0">
                <a:latin typeface="Calibri"/>
                <a:cs typeface="Calibri"/>
              </a:rPr>
              <a:t> </a:t>
            </a:r>
            <a:r>
              <a:rPr sz="2400" dirty="0">
                <a:latin typeface="Calibri"/>
                <a:cs typeface="Calibri"/>
              </a:rPr>
              <a:t>that</a:t>
            </a:r>
            <a:r>
              <a:rPr sz="2400" spc="-65" dirty="0">
                <a:latin typeface="Calibri"/>
                <a:cs typeface="Calibri"/>
              </a:rPr>
              <a:t> </a:t>
            </a:r>
            <a:r>
              <a:rPr sz="2400" dirty="0">
                <a:latin typeface="Calibri"/>
                <a:cs typeface="Calibri"/>
              </a:rPr>
              <a:t>are</a:t>
            </a:r>
            <a:r>
              <a:rPr sz="2400" spc="-55" dirty="0">
                <a:latin typeface="Calibri"/>
                <a:cs typeface="Calibri"/>
              </a:rPr>
              <a:t> </a:t>
            </a:r>
            <a:r>
              <a:rPr sz="2400" spc="-10" dirty="0">
                <a:latin typeface="Calibri"/>
                <a:cs typeface="Calibri"/>
              </a:rPr>
              <a:t>likely</a:t>
            </a:r>
            <a:r>
              <a:rPr sz="2400" spc="-180" dirty="0">
                <a:latin typeface="Calibri"/>
                <a:cs typeface="Calibri"/>
              </a:rPr>
              <a:t> </a:t>
            </a:r>
            <a:r>
              <a:rPr sz="2400" dirty="0">
                <a:latin typeface="Calibri"/>
                <a:cs typeface="Calibri"/>
              </a:rPr>
              <a:t>to</a:t>
            </a:r>
            <a:r>
              <a:rPr sz="2400" spc="-50" dirty="0">
                <a:latin typeface="Calibri"/>
                <a:cs typeface="Calibri"/>
              </a:rPr>
              <a:t> </a:t>
            </a:r>
            <a:r>
              <a:rPr sz="2400" dirty="0">
                <a:latin typeface="Calibri"/>
                <a:cs typeface="Calibri"/>
              </a:rPr>
              <a:t>cover</a:t>
            </a:r>
            <a:r>
              <a:rPr sz="2400" spc="-240" dirty="0">
                <a:latin typeface="Calibri"/>
                <a:cs typeface="Calibri"/>
              </a:rPr>
              <a:t> </a:t>
            </a:r>
            <a:r>
              <a:rPr sz="2400" dirty="0">
                <a:latin typeface="Calibri"/>
                <a:cs typeface="Calibri"/>
              </a:rPr>
              <a:t>all</a:t>
            </a:r>
            <a:r>
              <a:rPr sz="2400" spc="30" dirty="0">
                <a:latin typeface="Calibri"/>
                <a:cs typeface="Calibri"/>
              </a:rPr>
              <a:t> </a:t>
            </a:r>
            <a:r>
              <a:rPr sz="2400" spc="-10" dirty="0">
                <a:latin typeface="Calibri"/>
                <a:cs typeface="Calibri"/>
              </a:rPr>
              <a:t>objects</a:t>
            </a:r>
            <a:endParaRPr sz="2400" dirty="0">
              <a:latin typeface="Calibri"/>
              <a:cs typeface="Calibri"/>
            </a:endParaRPr>
          </a:p>
          <a:p>
            <a:pPr marL="469900" indent="-457834">
              <a:lnSpc>
                <a:spcPts val="2840"/>
              </a:lnSpc>
              <a:buSzPct val="77083"/>
              <a:buChar char="●"/>
              <a:tabLst>
                <a:tab pos="469900" algn="l"/>
                <a:tab pos="470534" algn="l"/>
              </a:tabLst>
            </a:pPr>
            <a:r>
              <a:rPr sz="2400" dirty="0">
                <a:latin typeface="Calibri"/>
                <a:cs typeface="Calibri"/>
              </a:rPr>
              <a:t>Often</a:t>
            </a:r>
            <a:r>
              <a:rPr sz="2400" spc="-45" dirty="0">
                <a:latin typeface="Calibri"/>
                <a:cs typeface="Calibri"/>
              </a:rPr>
              <a:t> </a:t>
            </a:r>
            <a:r>
              <a:rPr sz="2400" dirty="0">
                <a:latin typeface="Calibri"/>
                <a:cs typeface="Calibri"/>
              </a:rPr>
              <a:t>based</a:t>
            </a:r>
            <a:r>
              <a:rPr sz="2400" spc="-35" dirty="0">
                <a:latin typeface="Calibri"/>
                <a:cs typeface="Calibri"/>
              </a:rPr>
              <a:t> </a:t>
            </a:r>
            <a:r>
              <a:rPr sz="2400" dirty="0">
                <a:latin typeface="Calibri"/>
                <a:cs typeface="Calibri"/>
              </a:rPr>
              <a:t>on</a:t>
            </a:r>
            <a:r>
              <a:rPr sz="2400" spc="-40" dirty="0">
                <a:latin typeface="Calibri"/>
                <a:cs typeface="Calibri"/>
              </a:rPr>
              <a:t> </a:t>
            </a:r>
            <a:r>
              <a:rPr sz="2400" dirty="0">
                <a:latin typeface="Calibri"/>
                <a:cs typeface="Calibri"/>
              </a:rPr>
              <a:t>heuristics:</a:t>
            </a:r>
            <a:r>
              <a:rPr sz="2400" spc="-220" dirty="0">
                <a:latin typeface="Calibri"/>
                <a:cs typeface="Calibri"/>
              </a:rPr>
              <a:t> </a:t>
            </a:r>
            <a:r>
              <a:rPr sz="2400" dirty="0">
                <a:latin typeface="Calibri"/>
                <a:cs typeface="Calibri"/>
              </a:rPr>
              <a:t>e.g.</a:t>
            </a:r>
            <a:r>
              <a:rPr sz="2400" spc="-15" dirty="0">
                <a:latin typeface="Calibri"/>
                <a:cs typeface="Calibri"/>
              </a:rPr>
              <a:t> </a:t>
            </a:r>
            <a:r>
              <a:rPr sz="2400" dirty="0">
                <a:latin typeface="Calibri"/>
                <a:cs typeface="Calibri"/>
              </a:rPr>
              <a:t>look</a:t>
            </a:r>
            <a:r>
              <a:rPr sz="2400" spc="-105" dirty="0">
                <a:latin typeface="Calibri"/>
                <a:cs typeface="Calibri"/>
              </a:rPr>
              <a:t> </a:t>
            </a:r>
            <a:r>
              <a:rPr sz="2400" dirty="0">
                <a:latin typeface="Calibri"/>
                <a:cs typeface="Calibri"/>
              </a:rPr>
              <a:t>for</a:t>
            </a:r>
            <a:r>
              <a:rPr sz="2400" spc="-10" dirty="0">
                <a:latin typeface="Calibri"/>
                <a:cs typeface="Calibri"/>
              </a:rPr>
              <a:t> </a:t>
            </a:r>
            <a:r>
              <a:rPr sz="2400" dirty="0">
                <a:latin typeface="Calibri"/>
                <a:cs typeface="Calibri"/>
              </a:rPr>
              <a:t>“blob-</a:t>
            </a:r>
            <a:r>
              <a:rPr sz="2400" spc="-25" dirty="0">
                <a:latin typeface="Calibri"/>
                <a:cs typeface="Calibri"/>
              </a:rPr>
              <a:t>like”</a:t>
            </a:r>
            <a:r>
              <a:rPr sz="2400" spc="-175" dirty="0">
                <a:latin typeface="Calibri"/>
                <a:cs typeface="Calibri"/>
              </a:rPr>
              <a:t> </a:t>
            </a:r>
            <a:r>
              <a:rPr sz="2400" spc="-10" dirty="0">
                <a:latin typeface="Calibri"/>
                <a:cs typeface="Calibri"/>
              </a:rPr>
              <a:t>image</a:t>
            </a:r>
            <a:r>
              <a:rPr sz="2400" spc="-130" dirty="0">
                <a:latin typeface="Calibri"/>
                <a:cs typeface="Calibri"/>
              </a:rPr>
              <a:t> </a:t>
            </a:r>
            <a:r>
              <a:rPr sz="2400" spc="-10" dirty="0">
                <a:latin typeface="Calibri"/>
                <a:cs typeface="Calibri"/>
              </a:rPr>
              <a:t>regions</a:t>
            </a:r>
            <a:endParaRPr sz="2400" dirty="0">
              <a:latin typeface="Calibri"/>
              <a:cs typeface="Calibri"/>
            </a:endParaRPr>
          </a:p>
          <a:p>
            <a:pPr marL="469900" indent="-457834">
              <a:lnSpc>
                <a:spcPct val="100000"/>
              </a:lnSpc>
              <a:spcBef>
                <a:spcPts val="165"/>
              </a:spcBef>
              <a:buSzPct val="77083"/>
              <a:buChar char="●"/>
              <a:tabLst>
                <a:tab pos="469900" algn="l"/>
                <a:tab pos="470534" algn="l"/>
              </a:tabLst>
            </a:pPr>
            <a:r>
              <a:rPr sz="2400" spc="-10" dirty="0">
                <a:latin typeface="Calibri"/>
                <a:cs typeface="Calibri"/>
              </a:rPr>
              <a:t>Relatively</a:t>
            </a:r>
            <a:r>
              <a:rPr sz="2400" spc="-200" dirty="0">
                <a:latin typeface="Calibri"/>
                <a:cs typeface="Calibri"/>
              </a:rPr>
              <a:t> </a:t>
            </a:r>
            <a:r>
              <a:rPr sz="2400" spc="-20" dirty="0">
                <a:latin typeface="Calibri"/>
                <a:cs typeface="Calibri"/>
              </a:rPr>
              <a:t>fast</a:t>
            </a:r>
            <a:r>
              <a:rPr sz="2400" spc="-80" dirty="0">
                <a:latin typeface="Calibri"/>
                <a:cs typeface="Calibri"/>
              </a:rPr>
              <a:t> </a:t>
            </a:r>
            <a:r>
              <a:rPr sz="2400" dirty="0">
                <a:latin typeface="Calibri"/>
                <a:cs typeface="Calibri"/>
              </a:rPr>
              <a:t>to</a:t>
            </a:r>
            <a:r>
              <a:rPr sz="2400" spc="-140" dirty="0">
                <a:latin typeface="Calibri"/>
                <a:cs typeface="Calibri"/>
              </a:rPr>
              <a:t> </a:t>
            </a:r>
            <a:r>
              <a:rPr sz="2400" dirty="0">
                <a:latin typeface="Calibri"/>
                <a:cs typeface="Calibri"/>
              </a:rPr>
              <a:t>run;</a:t>
            </a:r>
            <a:r>
              <a:rPr sz="2400" spc="5" dirty="0">
                <a:latin typeface="Calibri"/>
                <a:cs typeface="Calibri"/>
              </a:rPr>
              <a:t> </a:t>
            </a:r>
            <a:r>
              <a:rPr sz="2400" dirty="0">
                <a:latin typeface="Calibri"/>
                <a:cs typeface="Calibri"/>
              </a:rPr>
              <a:t>e.g.</a:t>
            </a:r>
            <a:r>
              <a:rPr sz="2400" spc="-20" dirty="0">
                <a:latin typeface="Calibri"/>
                <a:cs typeface="Calibri"/>
              </a:rPr>
              <a:t> </a:t>
            </a:r>
            <a:r>
              <a:rPr sz="2400" dirty="0">
                <a:latin typeface="Calibri"/>
                <a:cs typeface="Calibri"/>
              </a:rPr>
              <a:t>Selective</a:t>
            </a:r>
            <a:r>
              <a:rPr sz="2400" spc="-220" dirty="0">
                <a:latin typeface="Calibri"/>
                <a:cs typeface="Calibri"/>
              </a:rPr>
              <a:t> </a:t>
            </a:r>
            <a:r>
              <a:rPr sz="2400" dirty="0">
                <a:latin typeface="Calibri"/>
                <a:cs typeface="Calibri"/>
              </a:rPr>
              <a:t>Search</a:t>
            </a:r>
            <a:r>
              <a:rPr sz="2400" spc="-55" dirty="0">
                <a:latin typeface="Calibri"/>
                <a:cs typeface="Calibri"/>
              </a:rPr>
              <a:t> </a:t>
            </a:r>
            <a:r>
              <a:rPr sz="2400" dirty="0">
                <a:latin typeface="Calibri"/>
                <a:cs typeface="Calibri"/>
              </a:rPr>
              <a:t>gives</a:t>
            </a:r>
            <a:r>
              <a:rPr sz="2400" spc="-90" dirty="0">
                <a:latin typeface="Calibri"/>
                <a:cs typeface="Calibri"/>
              </a:rPr>
              <a:t> </a:t>
            </a:r>
            <a:r>
              <a:rPr sz="2400" dirty="0">
                <a:latin typeface="Calibri"/>
                <a:cs typeface="Calibri"/>
              </a:rPr>
              <a:t>2000</a:t>
            </a:r>
            <a:r>
              <a:rPr sz="2400" spc="-5" dirty="0">
                <a:latin typeface="Calibri"/>
                <a:cs typeface="Calibri"/>
              </a:rPr>
              <a:t> </a:t>
            </a:r>
            <a:r>
              <a:rPr sz="2400" spc="-10" dirty="0">
                <a:latin typeface="Calibri"/>
                <a:cs typeface="Calibri"/>
              </a:rPr>
              <a:t>region</a:t>
            </a:r>
            <a:endParaRPr sz="2400" dirty="0">
              <a:latin typeface="Calibri"/>
              <a:cs typeface="Calibri"/>
            </a:endParaRPr>
          </a:p>
          <a:p>
            <a:pPr marL="469900">
              <a:lnSpc>
                <a:spcPct val="100000"/>
              </a:lnSpc>
              <a:spcBef>
                <a:spcPts val="5"/>
              </a:spcBef>
            </a:pPr>
            <a:r>
              <a:rPr sz="2400" dirty="0">
                <a:latin typeface="Calibri"/>
                <a:cs typeface="Calibri"/>
              </a:rPr>
              <a:t>proposals</a:t>
            </a:r>
            <a:r>
              <a:rPr sz="2400" spc="-200" dirty="0">
                <a:latin typeface="Calibri"/>
                <a:cs typeface="Calibri"/>
              </a:rPr>
              <a:t> </a:t>
            </a:r>
            <a:r>
              <a:rPr sz="2400" dirty="0">
                <a:latin typeface="Calibri"/>
                <a:cs typeface="Calibri"/>
              </a:rPr>
              <a:t>in</a:t>
            </a:r>
            <a:r>
              <a:rPr sz="2400" spc="-45"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few</a:t>
            </a:r>
            <a:r>
              <a:rPr sz="2400" spc="-15" dirty="0">
                <a:latin typeface="Calibri"/>
                <a:cs typeface="Calibri"/>
              </a:rPr>
              <a:t> </a:t>
            </a:r>
            <a:r>
              <a:rPr sz="2400" dirty="0">
                <a:latin typeface="Calibri"/>
                <a:cs typeface="Calibri"/>
              </a:rPr>
              <a:t>seconds</a:t>
            </a:r>
            <a:r>
              <a:rPr sz="2400" spc="-200" dirty="0">
                <a:latin typeface="Calibri"/>
                <a:cs typeface="Calibri"/>
              </a:rPr>
              <a:t> </a:t>
            </a:r>
            <a:r>
              <a:rPr sz="2400" dirty="0">
                <a:latin typeface="Calibri"/>
                <a:cs typeface="Calibri"/>
              </a:rPr>
              <a:t>on</a:t>
            </a:r>
            <a:r>
              <a:rPr sz="2400" spc="-45" dirty="0">
                <a:latin typeface="Calibri"/>
                <a:cs typeface="Calibri"/>
              </a:rPr>
              <a:t> </a:t>
            </a:r>
            <a:r>
              <a:rPr sz="2400" spc="-25" dirty="0">
                <a:latin typeface="Calibri"/>
                <a:cs typeface="Calibri"/>
              </a:rPr>
              <a:t>CPU</a:t>
            </a:r>
            <a:endParaRPr sz="240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1368425"/>
          </a:xfrm>
          <a:prstGeom prst="rect">
            <a:avLst/>
          </a:prstGeom>
        </p:spPr>
        <p:txBody>
          <a:bodyPr vert="horz" wrap="square" lIns="0" tIns="13335" rIns="0" bIns="0" rtlCol="0">
            <a:spAutoFit/>
          </a:bodyPr>
          <a:lstStyle/>
          <a:p>
            <a:pPr marL="12700" marR="5080">
              <a:lnSpc>
                <a:spcPct val="100000"/>
              </a:lnSpc>
              <a:spcBef>
                <a:spcPts val="105"/>
              </a:spcBef>
            </a:pPr>
            <a:r>
              <a:rPr spc="-10" dirty="0"/>
              <a:t>R-</a:t>
            </a:r>
            <a:r>
              <a:rPr dirty="0"/>
              <a:t>CNN:</a:t>
            </a:r>
            <a:r>
              <a:rPr spc="-50" dirty="0"/>
              <a:t> </a:t>
            </a:r>
            <a:r>
              <a:rPr spc="-10" dirty="0"/>
              <a:t>Region-Based </a:t>
            </a:r>
            <a:r>
              <a:rPr spc="-25" dirty="0"/>
              <a:t>CNN</a:t>
            </a:r>
          </a:p>
        </p:txBody>
      </p:sp>
      <p:grpSp>
        <p:nvGrpSpPr>
          <p:cNvPr id="3" name="object 3"/>
          <p:cNvGrpSpPr/>
          <p:nvPr/>
        </p:nvGrpSpPr>
        <p:grpSpPr>
          <a:xfrm>
            <a:off x="902969" y="4591050"/>
            <a:ext cx="4818380" cy="1628139"/>
            <a:chOff x="902969" y="4591050"/>
            <a:chExt cx="4818380" cy="1628139"/>
          </a:xfrm>
        </p:grpSpPr>
        <p:pic>
          <p:nvPicPr>
            <p:cNvPr id="4" name="object 4"/>
            <p:cNvPicPr/>
            <p:nvPr/>
          </p:nvPicPr>
          <p:blipFill>
            <a:blip r:embed="rId2" cstate="print"/>
            <a:stretch>
              <a:fillRect/>
            </a:stretch>
          </p:blipFill>
          <p:spPr>
            <a:xfrm>
              <a:off x="913384" y="4598655"/>
              <a:ext cx="4796535" cy="1609104"/>
            </a:xfrm>
            <a:prstGeom prst="rect">
              <a:avLst/>
            </a:prstGeom>
          </p:spPr>
        </p:pic>
        <p:sp>
          <p:nvSpPr>
            <p:cNvPr id="5" name="object 5"/>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grpSp>
      <p:sp>
        <p:nvSpPr>
          <p:cNvPr id="6" name="object 6"/>
          <p:cNvSpPr txBox="1"/>
          <p:nvPr/>
        </p:nvSpPr>
        <p:spPr>
          <a:xfrm>
            <a:off x="334962" y="5037454"/>
            <a:ext cx="813435" cy="791210"/>
          </a:xfrm>
          <a:prstGeom prst="rect">
            <a:avLst/>
          </a:prstGeom>
        </p:spPr>
        <p:txBody>
          <a:bodyPr vert="horz" wrap="square" lIns="0" tIns="17145" rIns="0" bIns="0" rtlCol="0">
            <a:spAutoFit/>
          </a:bodyPr>
          <a:lstStyle/>
          <a:p>
            <a:pPr marL="12700">
              <a:lnSpc>
                <a:spcPct val="100000"/>
              </a:lnSpc>
              <a:spcBef>
                <a:spcPts val="135"/>
              </a:spcBef>
            </a:pPr>
            <a:r>
              <a:rPr sz="2450" spc="-10" dirty="0">
                <a:latin typeface="Calibri"/>
                <a:cs typeface="Calibri"/>
              </a:rPr>
              <a:t>Input</a:t>
            </a:r>
            <a:endParaRPr sz="2450">
              <a:latin typeface="Calibri"/>
              <a:cs typeface="Calibri"/>
            </a:endParaRPr>
          </a:p>
          <a:p>
            <a:pPr marL="12700">
              <a:lnSpc>
                <a:spcPct val="100000"/>
              </a:lnSpc>
              <a:spcBef>
                <a:spcPts val="105"/>
              </a:spcBef>
            </a:pPr>
            <a:r>
              <a:rPr sz="2450" spc="-10" dirty="0">
                <a:latin typeface="Calibri"/>
                <a:cs typeface="Calibri"/>
              </a:rPr>
              <a:t>image</a:t>
            </a:r>
            <a:endParaRPr sz="2450">
              <a:latin typeface="Calibri"/>
              <a:cs typeface="Calibri"/>
            </a:endParaRPr>
          </a:p>
        </p:txBody>
      </p:sp>
      <p:sp>
        <p:nvSpPr>
          <p:cNvPr id="8" name="object 8"/>
          <p:cNvSpPr txBox="1"/>
          <p:nvPr/>
        </p:nvSpPr>
        <p:spPr>
          <a:xfrm>
            <a:off x="7940040" y="6202124"/>
            <a:ext cx="4114165" cy="158115"/>
          </a:xfrm>
          <a:prstGeom prst="rect">
            <a:avLst/>
          </a:prstGeom>
        </p:spPr>
        <p:txBody>
          <a:bodyPr vert="horz" wrap="square" lIns="0" tIns="0" rIns="0" bIns="0" rtlCol="0">
            <a:spAutoFit/>
          </a:bodyPr>
          <a:lstStyle/>
          <a:p>
            <a:pPr marL="12700">
              <a:lnSpc>
                <a:spcPts val="1090"/>
              </a:lnSpc>
            </a:pPr>
            <a:r>
              <a:rPr sz="1050" dirty="0">
                <a:latin typeface="Calibri"/>
                <a:cs typeface="Calibri"/>
              </a:rPr>
              <a:t>Figure</a:t>
            </a:r>
            <a:r>
              <a:rPr sz="1050" spc="55" dirty="0">
                <a:latin typeface="Calibri"/>
                <a:cs typeface="Calibri"/>
              </a:rPr>
              <a:t> </a:t>
            </a:r>
            <a:r>
              <a:rPr sz="1050" dirty="0">
                <a:latin typeface="Calibri"/>
                <a:cs typeface="Calibri"/>
              </a:rPr>
              <a:t>copyright</a:t>
            </a:r>
            <a:r>
              <a:rPr sz="1050" spc="-35" dirty="0">
                <a:latin typeface="Calibri"/>
                <a:cs typeface="Calibri"/>
              </a:rPr>
              <a:t> </a:t>
            </a:r>
            <a:r>
              <a:rPr sz="1050" dirty="0">
                <a:latin typeface="Calibri"/>
                <a:cs typeface="Calibri"/>
              </a:rPr>
              <a:t>Ross</a:t>
            </a:r>
            <a:r>
              <a:rPr sz="1050" spc="95" dirty="0">
                <a:latin typeface="Calibri"/>
                <a:cs typeface="Calibri"/>
              </a:rPr>
              <a:t> </a:t>
            </a:r>
            <a:r>
              <a:rPr sz="1050" dirty="0">
                <a:latin typeface="Calibri"/>
                <a:cs typeface="Calibri"/>
              </a:rPr>
              <a:t>Girshick,</a:t>
            </a:r>
            <a:r>
              <a:rPr sz="1050" spc="-55" dirty="0">
                <a:latin typeface="Calibri"/>
                <a:cs typeface="Calibri"/>
              </a:rPr>
              <a:t> </a:t>
            </a:r>
            <a:r>
              <a:rPr sz="1050" dirty="0">
                <a:latin typeface="Calibri"/>
                <a:cs typeface="Calibri"/>
              </a:rPr>
              <a:t>2015;</a:t>
            </a:r>
            <a:r>
              <a:rPr sz="1050" spc="-65"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50" dirty="0">
                <a:latin typeface="Calibri"/>
                <a:cs typeface="Calibri"/>
              </a:rPr>
              <a:t> </a:t>
            </a:r>
            <a:r>
              <a:rPr sz="1050" spc="-10" dirty="0">
                <a:latin typeface="Calibri"/>
                <a:cs typeface="Calibri"/>
              </a:rPr>
              <a:t>Reproduced</a:t>
            </a:r>
            <a:r>
              <a:rPr sz="1050" spc="25" dirty="0">
                <a:latin typeface="Calibri"/>
                <a:cs typeface="Calibri"/>
              </a:rPr>
              <a:t> </a:t>
            </a:r>
            <a:r>
              <a:rPr sz="1050" dirty="0">
                <a:latin typeface="Calibri"/>
                <a:cs typeface="Calibri"/>
              </a:rPr>
              <a:t>with</a:t>
            </a:r>
            <a:r>
              <a:rPr sz="1050" spc="114" dirty="0">
                <a:latin typeface="Calibri"/>
                <a:cs typeface="Calibri"/>
              </a:rPr>
              <a:t> </a:t>
            </a:r>
            <a:r>
              <a:rPr sz="1050" spc="-10" dirty="0">
                <a:latin typeface="Calibri"/>
                <a:cs typeface="Calibri"/>
              </a:rPr>
              <a:t>permission.</a:t>
            </a:r>
            <a:endParaRPr sz="1050">
              <a:latin typeface="Calibri"/>
              <a:cs typeface="Calibri"/>
            </a:endParaRPr>
          </a:p>
        </p:txBody>
      </p:sp>
      <p:sp>
        <p:nvSpPr>
          <p:cNvPr id="7" name="object 7"/>
          <p:cNvSpPr txBox="1"/>
          <p:nvPr/>
        </p:nvSpPr>
        <p:spPr>
          <a:xfrm>
            <a:off x="7940040" y="5843904"/>
            <a:ext cx="4008754" cy="347345"/>
          </a:xfrm>
          <a:prstGeom prst="rect">
            <a:avLst/>
          </a:prstGeom>
        </p:spPr>
        <p:txBody>
          <a:bodyPr vert="horz" wrap="square" lIns="0" tIns="8255" rIns="0" bIns="0" rtlCol="0">
            <a:spAutoFit/>
          </a:bodyPr>
          <a:lstStyle/>
          <a:p>
            <a:pPr marL="12700" marR="5080">
              <a:lnSpc>
                <a:spcPct val="101800"/>
              </a:lnSpc>
              <a:spcBef>
                <a:spcPts val="65"/>
              </a:spcBef>
            </a:pPr>
            <a:r>
              <a:rPr sz="1050" dirty="0">
                <a:latin typeface="Calibri"/>
                <a:cs typeface="Calibri"/>
              </a:rPr>
              <a:t>Girshick</a:t>
            </a:r>
            <a:r>
              <a:rPr sz="1050" spc="5" dirty="0">
                <a:latin typeface="Calibri"/>
                <a:cs typeface="Calibri"/>
              </a:rPr>
              <a:t> </a:t>
            </a:r>
            <a:r>
              <a:rPr sz="1050" spc="-30" dirty="0">
                <a:latin typeface="Calibri"/>
                <a:cs typeface="Calibri"/>
              </a:rPr>
              <a:t>et</a:t>
            </a:r>
            <a:r>
              <a:rPr sz="1050" spc="-65" dirty="0">
                <a:latin typeface="Calibri"/>
                <a:cs typeface="Calibri"/>
              </a:rPr>
              <a:t> </a:t>
            </a:r>
            <a:r>
              <a:rPr sz="1050" dirty="0">
                <a:latin typeface="Calibri"/>
                <a:cs typeface="Calibri"/>
              </a:rPr>
              <a:t>al,</a:t>
            </a:r>
            <a:r>
              <a:rPr sz="1050" spc="-45" dirty="0">
                <a:latin typeface="Calibri"/>
                <a:cs typeface="Calibri"/>
              </a:rPr>
              <a:t> </a:t>
            </a:r>
            <a:r>
              <a:rPr sz="1050" dirty="0">
                <a:latin typeface="Calibri"/>
                <a:cs typeface="Calibri"/>
              </a:rPr>
              <a:t>“Rich</a:t>
            </a:r>
            <a:r>
              <a:rPr sz="1050" spc="-10" dirty="0">
                <a:latin typeface="Calibri"/>
                <a:cs typeface="Calibri"/>
              </a:rPr>
              <a:t> </a:t>
            </a:r>
            <a:r>
              <a:rPr sz="1050" dirty="0">
                <a:latin typeface="Calibri"/>
                <a:cs typeface="Calibri"/>
              </a:rPr>
              <a:t>feature</a:t>
            </a:r>
            <a:r>
              <a:rPr sz="1050" spc="145" dirty="0">
                <a:latin typeface="Calibri"/>
                <a:cs typeface="Calibri"/>
              </a:rPr>
              <a:t> </a:t>
            </a:r>
            <a:r>
              <a:rPr sz="1050" dirty="0">
                <a:latin typeface="Calibri"/>
                <a:cs typeface="Calibri"/>
              </a:rPr>
              <a:t>hierarchies</a:t>
            </a:r>
            <a:r>
              <a:rPr sz="1050" spc="114" dirty="0">
                <a:latin typeface="Calibri"/>
                <a:cs typeface="Calibri"/>
              </a:rPr>
              <a:t> </a:t>
            </a:r>
            <a:r>
              <a:rPr sz="1050" dirty="0">
                <a:latin typeface="Calibri"/>
                <a:cs typeface="Calibri"/>
              </a:rPr>
              <a:t>for</a:t>
            </a:r>
            <a:r>
              <a:rPr sz="1050" spc="35" dirty="0">
                <a:latin typeface="Calibri"/>
                <a:cs typeface="Calibri"/>
              </a:rPr>
              <a:t> </a:t>
            </a:r>
            <a:r>
              <a:rPr sz="1050" dirty="0">
                <a:latin typeface="Calibri"/>
                <a:cs typeface="Calibri"/>
              </a:rPr>
              <a:t>accurate</a:t>
            </a:r>
            <a:r>
              <a:rPr sz="1050" spc="-80" dirty="0">
                <a:latin typeface="Calibri"/>
                <a:cs typeface="Calibri"/>
              </a:rPr>
              <a:t> </a:t>
            </a:r>
            <a:r>
              <a:rPr sz="1050" dirty="0">
                <a:latin typeface="Calibri"/>
                <a:cs typeface="Calibri"/>
              </a:rPr>
              <a:t>object</a:t>
            </a:r>
            <a:r>
              <a:rPr sz="1050" spc="-50" dirty="0">
                <a:latin typeface="Calibri"/>
                <a:cs typeface="Calibri"/>
              </a:rPr>
              <a:t> </a:t>
            </a:r>
            <a:r>
              <a:rPr sz="1050" dirty="0">
                <a:latin typeface="Calibri"/>
                <a:cs typeface="Calibri"/>
              </a:rPr>
              <a:t>detection</a:t>
            </a:r>
            <a:r>
              <a:rPr sz="1050" spc="100" dirty="0">
                <a:latin typeface="Calibri"/>
                <a:cs typeface="Calibri"/>
              </a:rPr>
              <a:t> </a:t>
            </a:r>
            <a:r>
              <a:rPr sz="1050" spc="-25" dirty="0">
                <a:latin typeface="Calibri"/>
                <a:cs typeface="Calibri"/>
              </a:rPr>
              <a:t>and </a:t>
            </a:r>
            <a:r>
              <a:rPr sz="1050" dirty="0">
                <a:latin typeface="Calibri"/>
                <a:cs typeface="Calibri"/>
              </a:rPr>
              <a:t>semantic</a:t>
            </a:r>
            <a:r>
              <a:rPr sz="1050" spc="-40" dirty="0">
                <a:latin typeface="Calibri"/>
                <a:cs typeface="Calibri"/>
              </a:rPr>
              <a:t> </a:t>
            </a:r>
            <a:r>
              <a:rPr sz="1050" dirty="0">
                <a:latin typeface="Calibri"/>
                <a:cs typeface="Calibri"/>
              </a:rPr>
              <a:t>segmentation”,</a:t>
            </a:r>
            <a:r>
              <a:rPr sz="1050" spc="70" dirty="0">
                <a:latin typeface="Calibri"/>
                <a:cs typeface="Calibri"/>
              </a:rPr>
              <a:t> </a:t>
            </a:r>
            <a:r>
              <a:rPr sz="1050" dirty="0">
                <a:latin typeface="Calibri"/>
                <a:cs typeface="Calibri"/>
              </a:rPr>
              <a:t>CVPR </a:t>
            </a:r>
            <a:r>
              <a:rPr sz="1050" spc="-10" dirty="0">
                <a:latin typeface="Calibri"/>
                <a:cs typeface="Calibri"/>
              </a:rPr>
              <a:t>2014.</a:t>
            </a:r>
            <a:endParaRPr sz="105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1368425"/>
          </a:xfrm>
          <a:prstGeom prst="rect">
            <a:avLst/>
          </a:prstGeom>
        </p:spPr>
        <p:txBody>
          <a:bodyPr vert="horz" wrap="square" lIns="0" tIns="13335" rIns="0" bIns="0" rtlCol="0">
            <a:spAutoFit/>
          </a:bodyPr>
          <a:lstStyle/>
          <a:p>
            <a:pPr marL="12700" marR="5080">
              <a:lnSpc>
                <a:spcPct val="100000"/>
              </a:lnSpc>
              <a:spcBef>
                <a:spcPts val="105"/>
              </a:spcBef>
            </a:pPr>
            <a:r>
              <a:rPr spc="-10" dirty="0"/>
              <a:t>R-</a:t>
            </a:r>
            <a:r>
              <a:rPr dirty="0"/>
              <a:t>CNN:</a:t>
            </a:r>
            <a:r>
              <a:rPr spc="-50" dirty="0"/>
              <a:t> </a:t>
            </a:r>
            <a:r>
              <a:rPr spc="-10" dirty="0"/>
              <a:t>Region-Based </a:t>
            </a:r>
            <a:r>
              <a:rPr spc="-25" dirty="0"/>
              <a:t>CNN</a:t>
            </a:r>
          </a:p>
        </p:txBody>
      </p:sp>
      <p:grpSp>
        <p:nvGrpSpPr>
          <p:cNvPr id="3" name="object 3"/>
          <p:cNvGrpSpPr/>
          <p:nvPr/>
        </p:nvGrpSpPr>
        <p:grpSpPr>
          <a:xfrm>
            <a:off x="902969" y="4591050"/>
            <a:ext cx="4999990" cy="1628139"/>
            <a:chOff x="902969" y="4591050"/>
            <a:chExt cx="4999990" cy="1628139"/>
          </a:xfrm>
        </p:grpSpPr>
        <p:pic>
          <p:nvPicPr>
            <p:cNvPr id="4" name="object 4"/>
            <p:cNvPicPr/>
            <p:nvPr/>
          </p:nvPicPr>
          <p:blipFill>
            <a:blip r:embed="rId2" cstate="print"/>
            <a:stretch>
              <a:fillRect/>
            </a:stretch>
          </p:blipFill>
          <p:spPr>
            <a:xfrm>
              <a:off x="913384" y="4598655"/>
              <a:ext cx="4796535" cy="1609104"/>
            </a:xfrm>
            <a:prstGeom prst="rect">
              <a:avLst/>
            </a:prstGeom>
          </p:spPr>
        </p:pic>
        <p:sp>
          <p:nvSpPr>
            <p:cNvPr id="5" name="object 5"/>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sp>
          <p:nvSpPr>
            <p:cNvPr id="6" name="object 6"/>
            <p:cNvSpPr/>
            <p:nvPr/>
          </p:nvSpPr>
          <p:spPr>
            <a:xfrm>
              <a:off x="1808480"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7" name="object 7"/>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8" name="object 8"/>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9" name="object 9"/>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0" name="object 10"/>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1" name="object 11"/>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2" name="object 12"/>
            <p:cNvSpPr/>
            <p:nvPr/>
          </p:nvSpPr>
          <p:spPr>
            <a:xfrm>
              <a:off x="1574800" y="4805679"/>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52"/>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grpSp>
      <p:sp>
        <p:nvSpPr>
          <p:cNvPr id="13" name="object 13"/>
          <p:cNvSpPr txBox="1"/>
          <p:nvPr/>
        </p:nvSpPr>
        <p:spPr>
          <a:xfrm>
            <a:off x="5906770" y="4790837"/>
            <a:ext cx="1976120" cy="1466850"/>
          </a:xfrm>
          <a:prstGeom prst="rect">
            <a:avLst/>
          </a:prstGeom>
        </p:spPr>
        <p:txBody>
          <a:bodyPr vert="horz" wrap="square" lIns="0" tIns="0" rIns="0" bIns="0" rtlCol="0">
            <a:spAutoFit/>
          </a:bodyPr>
          <a:lstStyle/>
          <a:p>
            <a:pPr marL="12700">
              <a:lnSpc>
                <a:spcPts val="2380"/>
              </a:lnSpc>
            </a:pPr>
            <a:r>
              <a:rPr sz="2400" dirty="0">
                <a:latin typeface="Calibri"/>
                <a:cs typeface="Calibri"/>
              </a:rPr>
              <a:t>Regions</a:t>
            </a:r>
            <a:r>
              <a:rPr sz="2400" spc="-125" dirty="0">
                <a:latin typeface="Calibri"/>
                <a:cs typeface="Calibri"/>
              </a:rPr>
              <a:t> </a:t>
            </a:r>
            <a:r>
              <a:rPr sz="2400" spc="-25" dirty="0">
                <a:latin typeface="Calibri"/>
                <a:cs typeface="Calibri"/>
              </a:rPr>
              <a:t>of</a:t>
            </a:r>
            <a:endParaRPr sz="2400">
              <a:latin typeface="Calibri"/>
              <a:cs typeface="Calibri"/>
            </a:endParaRPr>
          </a:p>
          <a:p>
            <a:pPr marL="12700" marR="5080" indent="635">
              <a:lnSpc>
                <a:spcPct val="101899"/>
              </a:lnSpc>
              <a:spcBef>
                <a:spcPts val="30"/>
              </a:spcBef>
            </a:pPr>
            <a:r>
              <a:rPr sz="2400" spc="-10" dirty="0">
                <a:latin typeface="Calibri"/>
                <a:cs typeface="Calibri"/>
              </a:rPr>
              <a:t>Interest</a:t>
            </a:r>
            <a:r>
              <a:rPr sz="2400" spc="-204" dirty="0">
                <a:latin typeface="Calibri"/>
                <a:cs typeface="Calibri"/>
              </a:rPr>
              <a:t> </a:t>
            </a:r>
            <a:r>
              <a:rPr sz="2400" spc="-20" dirty="0">
                <a:latin typeface="Calibri"/>
                <a:cs typeface="Calibri"/>
              </a:rPr>
              <a:t>(RoI) from</a:t>
            </a:r>
            <a:r>
              <a:rPr sz="2400" spc="-12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a:t>
            </a:r>
            <a:endParaRPr sz="2400">
              <a:latin typeface="Calibri"/>
              <a:cs typeface="Calibri"/>
            </a:endParaRPr>
          </a:p>
          <a:p>
            <a:pPr marL="12700">
              <a:lnSpc>
                <a:spcPct val="100000"/>
              </a:lnSpc>
              <a:spcBef>
                <a:spcPts val="165"/>
              </a:spcBef>
            </a:pPr>
            <a:r>
              <a:rPr sz="2400" dirty="0">
                <a:latin typeface="Calibri"/>
                <a:cs typeface="Calibri"/>
              </a:rPr>
              <a:t>method</a:t>
            </a:r>
            <a:r>
              <a:rPr sz="2400" spc="-95" dirty="0">
                <a:latin typeface="Calibri"/>
                <a:cs typeface="Calibri"/>
              </a:rPr>
              <a:t> </a:t>
            </a:r>
            <a:r>
              <a:rPr sz="2400" spc="-20" dirty="0">
                <a:latin typeface="Calibri"/>
                <a:cs typeface="Calibri"/>
              </a:rPr>
              <a:t>(~2k)</a:t>
            </a:r>
            <a:endParaRPr sz="2400">
              <a:latin typeface="Calibri"/>
              <a:cs typeface="Calibri"/>
            </a:endParaRPr>
          </a:p>
        </p:txBody>
      </p:sp>
      <p:sp>
        <p:nvSpPr>
          <p:cNvPr id="14" name="object 14"/>
          <p:cNvSpPr txBox="1"/>
          <p:nvPr/>
        </p:nvSpPr>
        <p:spPr>
          <a:xfrm>
            <a:off x="334962" y="5101113"/>
            <a:ext cx="813435" cy="720725"/>
          </a:xfrm>
          <a:prstGeom prst="rect">
            <a:avLst/>
          </a:prstGeom>
        </p:spPr>
        <p:txBody>
          <a:bodyPr vert="horz" wrap="square" lIns="0" tIns="0" rIns="0" bIns="0" rtlCol="0">
            <a:spAutoFit/>
          </a:bodyPr>
          <a:lstStyle/>
          <a:p>
            <a:pPr marL="12700">
              <a:lnSpc>
                <a:spcPts val="2455"/>
              </a:lnSpc>
            </a:pPr>
            <a:r>
              <a:rPr sz="2450" spc="-10" dirty="0">
                <a:latin typeface="Calibri"/>
                <a:cs typeface="Calibri"/>
              </a:rPr>
              <a:t>Input</a:t>
            </a:r>
            <a:endParaRPr sz="2450">
              <a:latin typeface="Calibri"/>
              <a:cs typeface="Calibri"/>
            </a:endParaRPr>
          </a:p>
          <a:p>
            <a:pPr marL="12700">
              <a:lnSpc>
                <a:spcPct val="100000"/>
              </a:lnSpc>
              <a:spcBef>
                <a:spcPts val="50"/>
              </a:spcBef>
            </a:pPr>
            <a:r>
              <a:rPr sz="2450" spc="-10" dirty="0">
                <a:latin typeface="Calibri"/>
                <a:cs typeface="Calibri"/>
              </a:rPr>
              <a:t>image</a:t>
            </a:r>
            <a:endParaRPr sz="2450">
              <a:latin typeface="Calibri"/>
              <a:cs typeface="Calibri"/>
            </a:endParaRPr>
          </a:p>
        </p:txBody>
      </p:sp>
      <p:sp>
        <p:nvSpPr>
          <p:cNvPr id="15" name="object 15"/>
          <p:cNvSpPr txBox="1"/>
          <p:nvPr/>
        </p:nvSpPr>
        <p:spPr>
          <a:xfrm>
            <a:off x="7940040" y="5876687"/>
            <a:ext cx="4114165" cy="48387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5" dirty="0">
                <a:latin typeface="Calibri"/>
                <a:cs typeface="Calibri"/>
              </a:rPr>
              <a:t> </a:t>
            </a:r>
            <a:r>
              <a:rPr sz="1050" spc="-30" dirty="0">
                <a:latin typeface="Calibri"/>
                <a:cs typeface="Calibri"/>
              </a:rPr>
              <a:t>et</a:t>
            </a:r>
            <a:r>
              <a:rPr sz="1050" spc="-65" dirty="0">
                <a:latin typeface="Calibri"/>
                <a:cs typeface="Calibri"/>
              </a:rPr>
              <a:t> </a:t>
            </a:r>
            <a:r>
              <a:rPr sz="1050" dirty="0">
                <a:latin typeface="Calibri"/>
                <a:cs typeface="Calibri"/>
              </a:rPr>
              <a:t>al,</a:t>
            </a:r>
            <a:r>
              <a:rPr sz="1050" spc="-55" dirty="0">
                <a:latin typeface="Calibri"/>
                <a:cs typeface="Calibri"/>
              </a:rPr>
              <a:t> </a:t>
            </a:r>
            <a:r>
              <a:rPr sz="1050" dirty="0">
                <a:latin typeface="Calibri"/>
                <a:cs typeface="Calibri"/>
              </a:rPr>
              <a:t>“Rich</a:t>
            </a:r>
            <a:r>
              <a:rPr sz="1050" spc="-15" dirty="0">
                <a:latin typeface="Calibri"/>
                <a:cs typeface="Calibri"/>
              </a:rPr>
              <a:t> </a:t>
            </a:r>
            <a:r>
              <a:rPr sz="1050" dirty="0">
                <a:latin typeface="Calibri"/>
                <a:cs typeface="Calibri"/>
              </a:rPr>
              <a:t>feature</a:t>
            </a:r>
            <a:r>
              <a:rPr sz="1050" spc="135" dirty="0">
                <a:latin typeface="Calibri"/>
                <a:cs typeface="Calibri"/>
              </a:rPr>
              <a:t> </a:t>
            </a:r>
            <a:r>
              <a:rPr sz="1050" dirty="0">
                <a:latin typeface="Calibri"/>
                <a:cs typeface="Calibri"/>
              </a:rPr>
              <a:t>hierarchies</a:t>
            </a:r>
            <a:r>
              <a:rPr sz="1050" spc="114" dirty="0">
                <a:latin typeface="Calibri"/>
                <a:cs typeface="Calibri"/>
              </a:rPr>
              <a:t> </a:t>
            </a:r>
            <a:r>
              <a:rPr sz="1050" dirty="0">
                <a:latin typeface="Calibri"/>
                <a:cs typeface="Calibri"/>
              </a:rPr>
              <a:t>for</a:t>
            </a:r>
            <a:r>
              <a:rPr sz="1050" spc="25" dirty="0">
                <a:latin typeface="Calibri"/>
                <a:cs typeface="Calibri"/>
              </a:rPr>
              <a:t> </a:t>
            </a:r>
            <a:r>
              <a:rPr sz="1050" dirty="0">
                <a:latin typeface="Calibri"/>
                <a:cs typeface="Calibri"/>
              </a:rPr>
              <a:t>accurate</a:t>
            </a:r>
            <a:r>
              <a:rPr sz="1050" spc="-85" dirty="0">
                <a:latin typeface="Calibri"/>
                <a:cs typeface="Calibri"/>
              </a:rPr>
              <a:t> </a:t>
            </a:r>
            <a:r>
              <a:rPr sz="1050" dirty="0">
                <a:latin typeface="Calibri"/>
                <a:cs typeface="Calibri"/>
              </a:rPr>
              <a:t>object</a:t>
            </a:r>
            <a:r>
              <a:rPr sz="1050" spc="-55" dirty="0">
                <a:latin typeface="Calibri"/>
                <a:cs typeface="Calibri"/>
              </a:rPr>
              <a:t> </a:t>
            </a:r>
            <a:r>
              <a:rPr sz="1050" dirty="0">
                <a:latin typeface="Calibri"/>
                <a:cs typeface="Calibri"/>
              </a:rPr>
              <a:t>detection</a:t>
            </a:r>
            <a:r>
              <a:rPr sz="1050" spc="90" dirty="0">
                <a:latin typeface="Calibri"/>
                <a:cs typeface="Calibri"/>
              </a:rPr>
              <a:t> </a:t>
            </a:r>
            <a:r>
              <a:rPr sz="1050" spc="-25" dirty="0">
                <a:latin typeface="Calibri"/>
                <a:cs typeface="Calibri"/>
              </a:rPr>
              <a:t>and</a:t>
            </a:r>
            <a:endParaRPr sz="1050">
              <a:latin typeface="Calibri"/>
              <a:cs typeface="Calibri"/>
            </a:endParaRPr>
          </a:p>
          <a:p>
            <a:pPr marL="12700">
              <a:lnSpc>
                <a:spcPct val="100000"/>
              </a:lnSpc>
              <a:spcBef>
                <a:spcPts val="20"/>
              </a:spcBef>
            </a:pPr>
            <a:r>
              <a:rPr sz="1050" dirty="0">
                <a:latin typeface="Calibri"/>
                <a:cs typeface="Calibri"/>
              </a:rPr>
              <a:t>semantic</a:t>
            </a:r>
            <a:r>
              <a:rPr sz="1050" spc="-50" dirty="0">
                <a:latin typeface="Calibri"/>
                <a:cs typeface="Calibri"/>
              </a:rPr>
              <a:t> </a:t>
            </a:r>
            <a:r>
              <a:rPr sz="1050" dirty="0">
                <a:latin typeface="Calibri"/>
                <a:cs typeface="Calibri"/>
              </a:rPr>
              <a:t>segmentation”,</a:t>
            </a:r>
            <a:r>
              <a:rPr sz="1050" spc="60" dirty="0">
                <a:latin typeface="Calibri"/>
                <a:cs typeface="Calibri"/>
              </a:rPr>
              <a:t> </a:t>
            </a:r>
            <a:r>
              <a:rPr sz="1050" dirty="0">
                <a:latin typeface="Calibri"/>
                <a:cs typeface="Calibri"/>
              </a:rPr>
              <a:t>CVPR</a:t>
            </a:r>
            <a:r>
              <a:rPr sz="1050" spc="-15" dirty="0">
                <a:latin typeface="Calibri"/>
                <a:cs typeface="Calibri"/>
              </a:rPr>
              <a:t> </a:t>
            </a:r>
            <a:r>
              <a:rPr sz="1050" spc="-10" dirty="0">
                <a:latin typeface="Calibri"/>
                <a:cs typeface="Calibri"/>
              </a:rPr>
              <a:t>2014.</a:t>
            </a:r>
            <a:endParaRPr sz="1050">
              <a:latin typeface="Calibri"/>
              <a:cs typeface="Calibri"/>
            </a:endParaRPr>
          </a:p>
          <a:p>
            <a:pPr marL="12700">
              <a:lnSpc>
                <a:spcPct val="100000"/>
              </a:lnSpc>
              <a:spcBef>
                <a:spcPts val="25"/>
              </a:spcBef>
            </a:pPr>
            <a:r>
              <a:rPr sz="1050" dirty="0">
                <a:latin typeface="Calibri"/>
                <a:cs typeface="Calibri"/>
              </a:rPr>
              <a:t>Figure</a:t>
            </a:r>
            <a:r>
              <a:rPr sz="1050" spc="65" dirty="0">
                <a:latin typeface="Calibri"/>
                <a:cs typeface="Calibri"/>
              </a:rPr>
              <a:t> </a:t>
            </a:r>
            <a:r>
              <a:rPr sz="1050" dirty="0">
                <a:latin typeface="Calibri"/>
                <a:cs typeface="Calibri"/>
              </a:rPr>
              <a:t>copyright</a:t>
            </a:r>
            <a:r>
              <a:rPr sz="1050" spc="-30" dirty="0">
                <a:latin typeface="Calibri"/>
                <a:cs typeface="Calibri"/>
              </a:rPr>
              <a:t> </a:t>
            </a:r>
            <a:r>
              <a:rPr sz="1050" dirty="0">
                <a:latin typeface="Calibri"/>
                <a:cs typeface="Calibri"/>
              </a:rPr>
              <a:t>Ross</a:t>
            </a:r>
            <a:r>
              <a:rPr sz="1050" spc="105" dirty="0">
                <a:latin typeface="Calibri"/>
                <a:cs typeface="Calibri"/>
              </a:rPr>
              <a:t> </a:t>
            </a:r>
            <a:r>
              <a:rPr sz="1050" dirty="0">
                <a:latin typeface="Calibri"/>
                <a:cs typeface="Calibri"/>
              </a:rPr>
              <a:t>Girshick,</a:t>
            </a:r>
            <a:r>
              <a:rPr sz="1050" spc="-45" dirty="0">
                <a:latin typeface="Calibri"/>
                <a:cs typeface="Calibri"/>
              </a:rPr>
              <a:t> </a:t>
            </a:r>
            <a:r>
              <a:rPr sz="1050" dirty="0">
                <a:latin typeface="Calibri"/>
                <a:cs typeface="Calibri"/>
              </a:rPr>
              <a:t>2015;</a:t>
            </a:r>
            <a:r>
              <a:rPr sz="1050" spc="-60"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40" dirty="0">
                <a:latin typeface="Calibri"/>
                <a:cs typeface="Calibri"/>
              </a:rPr>
              <a:t> </a:t>
            </a:r>
            <a:r>
              <a:rPr sz="1050" spc="-10" dirty="0">
                <a:latin typeface="Calibri"/>
                <a:cs typeface="Calibri"/>
              </a:rPr>
              <a:t>Reproduced</a:t>
            </a:r>
            <a:r>
              <a:rPr sz="1050" spc="30" dirty="0">
                <a:latin typeface="Calibri"/>
                <a:cs typeface="Calibri"/>
              </a:rPr>
              <a:t> </a:t>
            </a:r>
            <a:r>
              <a:rPr sz="1050" dirty="0">
                <a:latin typeface="Calibri"/>
                <a:cs typeface="Calibri"/>
              </a:rPr>
              <a:t>with</a:t>
            </a:r>
            <a:r>
              <a:rPr sz="1050" spc="125" dirty="0">
                <a:latin typeface="Calibri"/>
                <a:cs typeface="Calibri"/>
              </a:rPr>
              <a:t> </a:t>
            </a:r>
            <a:r>
              <a:rPr sz="1050" spc="-10" dirty="0">
                <a:latin typeface="Calibri"/>
                <a:cs typeface="Calibri"/>
              </a:rPr>
              <a:t>permission.</a:t>
            </a:r>
            <a:endParaRPr sz="105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1368425"/>
          </a:xfrm>
          <a:prstGeom prst="rect">
            <a:avLst/>
          </a:prstGeom>
        </p:spPr>
        <p:txBody>
          <a:bodyPr vert="horz" wrap="square" lIns="0" tIns="13335" rIns="0" bIns="0" rtlCol="0">
            <a:spAutoFit/>
          </a:bodyPr>
          <a:lstStyle/>
          <a:p>
            <a:pPr marL="12700" marR="5080">
              <a:lnSpc>
                <a:spcPct val="100000"/>
              </a:lnSpc>
              <a:spcBef>
                <a:spcPts val="105"/>
              </a:spcBef>
            </a:pPr>
            <a:r>
              <a:rPr spc="-10" dirty="0"/>
              <a:t>R-</a:t>
            </a:r>
            <a:r>
              <a:rPr dirty="0"/>
              <a:t>CNN:</a:t>
            </a:r>
            <a:r>
              <a:rPr spc="-50" dirty="0"/>
              <a:t> </a:t>
            </a:r>
            <a:r>
              <a:rPr spc="-10" dirty="0"/>
              <a:t>Region-Based </a:t>
            </a:r>
            <a:r>
              <a:rPr spc="-25" dirty="0"/>
              <a:t>CNN</a:t>
            </a:r>
          </a:p>
        </p:txBody>
      </p:sp>
      <p:grpSp>
        <p:nvGrpSpPr>
          <p:cNvPr id="3" name="object 3"/>
          <p:cNvGrpSpPr/>
          <p:nvPr/>
        </p:nvGrpSpPr>
        <p:grpSpPr>
          <a:xfrm>
            <a:off x="2670810" y="3950970"/>
            <a:ext cx="795020" cy="266700"/>
            <a:chOff x="2670810" y="3950970"/>
            <a:chExt cx="795020" cy="266700"/>
          </a:xfrm>
        </p:grpSpPr>
        <p:sp>
          <p:nvSpPr>
            <p:cNvPr id="4" name="object 4"/>
            <p:cNvSpPr/>
            <p:nvPr/>
          </p:nvSpPr>
          <p:spPr>
            <a:xfrm>
              <a:off x="2672080" y="3952240"/>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5" name="object 5"/>
            <p:cNvSpPr/>
            <p:nvPr/>
          </p:nvSpPr>
          <p:spPr>
            <a:xfrm>
              <a:off x="2677160"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grpSp>
      <p:grpSp>
        <p:nvGrpSpPr>
          <p:cNvPr id="6" name="object 6"/>
          <p:cNvGrpSpPr/>
          <p:nvPr/>
        </p:nvGrpSpPr>
        <p:grpSpPr>
          <a:xfrm>
            <a:off x="902969" y="3625850"/>
            <a:ext cx="4999990" cy="2593340"/>
            <a:chOff x="902969" y="3625850"/>
            <a:chExt cx="4999990" cy="2593340"/>
          </a:xfrm>
        </p:grpSpPr>
        <p:pic>
          <p:nvPicPr>
            <p:cNvPr id="7" name="object 7"/>
            <p:cNvPicPr/>
            <p:nvPr/>
          </p:nvPicPr>
          <p:blipFill>
            <a:blip r:embed="rId2" cstate="print"/>
            <a:stretch>
              <a:fillRect/>
            </a:stretch>
          </p:blipFill>
          <p:spPr>
            <a:xfrm>
              <a:off x="913384" y="4598655"/>
              <a:ext cx="4796535" cy="1609104"/>
            </a:xfrm>
            <a:prstGeom prst="rect">
              <a:avLst/>
            </a:prstGeom>
          </p:spPr>
        </p:pic>
        <p:sp>
          <p:nvSpPr>
            <p:cNvPr id="8" name="object 8"/>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sp>
          <p:nvSpPr>
            <p:cNvPr id="9" name="object 9"/>
            <p:cNvSpPr/>
            <p:nvPr/>
          </p:nvSpPr>
          <p:spPr>
            <a:xfrm>
              <a:off x="1808480"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10" name="object 10"/>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1" name="object 11"/>
            <p:cNvSpPr/>
            <p:nvPr/>
          </p:nvSpPr>
          <p:spPr>
            <a:xfrm>
              <a:off x="4236719" y="4693919"/>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3" name="object 13"/>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980439" y="5532120"/>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5" name="object 15"/>
            <p:cNvSpPr/>
            <p:nvPr/>
          </p:nvSpPr>
          <p:spPr>
            <a:xfrm>
              <a:off x="1300479"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16" name="object 16"/>
            <p:cNvSpPr/>
            <p:nvPr/>
          </p:nvSpPr>
          <p:spPr>
            <a:xfrm>
              <a:off x="1305559"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17" name="object 17"/>
            <p:cNvSpPr/>
            <p:nvPr/>
          </p:nvSpPr>
          <p:spPr>
            <a:xfrm>
              <a:off x="1503679"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18" name="object 18"/>
            <p:cNvSpPr/>
            <p:nvPr/>
          </p:nvSpPr>
          <p:spPr>
            <a:xfrm>
              <a:off x="1508759" y="4851400"/>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19" name="object 19"/>
            <p:cNvSpPr/>
            <p:nvPr/>
          </p:nvSpPr>
          <p:spPr>
            <a:xfrm>
              <a:off x="2936240" y="4277359"/>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20" name="object 20"/>
            <p:cNvSpPr/>
            <p:nvPr/>
          </p:nvSpPr>
          <p:spPr>
            <a:xfrm>
              <a:off x="2941319" y="4282440"/>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21" name="object 21"/>
            <p:cNvSpPr/>
            <p:nvPr/>
          </p:nvSpPr>
          <p:spPr>
            <a:xfrm>
              <a:off x="4470399"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22" name="object 22"/>
            <p:cNvSpPr/>
            <p:nvPr/>
          </p:nvSpPr>
          <p:spPr>
            <a:xfrm>
              <a:off x="4475479"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sp>
          <p:nvSpPr>
            <p:cNvPr id="23" name="object 23"/>
            <p:cNvSpPr/>
            <p:nvPr/>
          </p:nvSpPr>
          <p:spPr>
            <a:xfrm>
              <a:off x="4704079" y="3921759"/>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24" name="object 24"/>
            <p:cNvSpPr/>
            <p:nvPr/>
          </p:nvSpPr>
          <p:spPr>
            <a:xfrm>
              <a:off x="4709160" y="3926840"/>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25" name="object 25"/>
            <p:cNvSpPr/>
            <p:nvPr/>
          </p:nvSpPr>
          <p:spPr>
            <a:xfrm>
              <a:off x="1574800" y="4805680"/>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52"/>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grpSp>
      <p:sp>
        <p:nvSpPr>
          <p:cNvPr id="26" name="object 26"/>
          <p:cNvSpPr txBox="1"/>
          <p:nvPr/>
        </p:nvSpPr>
        <p:spPr>
          <a:xfrm>
            <a:off x="5330571" y="3521392"/>
            <a:ext cx="2211070" cy="768350"/>
          </a:xfrm>
          <a:prstGeom prst="rect">
            <a:avLst/>
          </a:prstGeom>
        </p:spPr>
        <p:txBody>
          <a:bodyPr vert="horz" wrap="square" lIns="0" tIns="1905" rIns="0" bIns="0" rtlCol="0">
            <a:spAutoFit/>
          </a:bodyPr>
          <a:lstStyle/>
          <a:p>
            <a:pPr marL="12700" marR="5080">
              <a:lnSpc>
                <a:spcPct val="103000"/>
              </a:lnSpc>
              <a:spcBef>
                <a:spcPts val="15"/>
              </a:spcBef>
            </a:pPr>
            <a:r>
              <a:rPr sz="2400" spc="-25" dirty="0">
                <a:latin typeface="Calibri"/>
                <a:cs typeface="Calibri"/>
              </a:rPr>
              <a:t>Warped</a:t>
            </a:r>
            <a:r>
              <a:rPr sz="2400" spc="-80" dirty="0">
                <a:latin typeface="Calibri"/>
                <a:cs typeface="Calibri"/>
              </a:rPr>
              <a:t> </a:t>
            </a:r>
            <a:r>
              <a:rPr sz="2400" spc="-20" dirty="0">
                <a:latin typeface="Calibri"/>
                <a:cs typeface="Calibri"/>
              </a:rPr>
              <a:t>image </a:t>
            </a:r>
            <a:r>
              <a:rPr sz="2400" spc="-10" dirty="0">
                <a:latin typeface="Calibri"/>
                <a:cs typeface="Calibri"/>
              </a:rPr>
              <a:t>regions</a:t>
            </a:r>
            <a:r>
              <a:rPr sz="2400" spc="-140" dirty="0">
                <a:latin typeface="Calibri"/>
                <a:cs typeface="Calibri"/>
              </a:rPr>
              <a:t> </a:t>
            </a:r>
            <a:r>
              <a:rPr sz="2400" spc="-20" dirty="0">
                <a:latin typeface="Calibri"/>
                <a:cs typeface="Calibri"/>
              </a:rPr>
              <a:t>(224x224)</a:t>
            </a:r>
            <a:endParaRPr sz="2400">
              <a:latin typeface="Calibri"/>
              <a:cs typeface="Calibri"/>
            </a:endParaRPr>
          </a:p>
        </p:txBody>
      </p:sp>
      <p:sp>
        <p:nvSpPr>
          <p:cNvPr id="27" name="object 27"/>
          <p:cNvSpPr txBox="1"/>
          <p:nvPr/>
        </p:nvSpPr>
        <p:spPr>
          <a:xfrm>
            <a:off x="5906770" y="4790837"/>
            <a:ext cx="1976120" cy="1466850"/>
          </a:xfrm>
          <a:prstGeom prst="rect">
            <a:avLst/>
          </a:prstGeom>
        </p:spPr>
        <p:txBody>
          <a:bodyPr vert="horz" wrap="square" lIns="0" tIns="0" rIns="0" bIns="0" rtlCol="0">
            <a:spAutoFit/>
          </a:bodyPr>
          <a:lstStyle/>
          <a:p>
            <a:pPr marL="12700">
              <a:lnSpc>
                <a:spcPts val="2380"/>
              </a:lnSpc>
            </a:pPr>
            <a:r>
              <a:rPr sz="2400" dirty="0">
                <a:latin typeface="Calibri"/>
                <a:cs typeface="Calibri"/>
              </a:rPr>
              <a:t>Regions</a:t>
            </a:r>
            <a:r>
              <a:rPr sz="2400" spc="-125" dirty="0">
                <a:latin typeface="Calibri"/>
                <a:cs typeface="Calibri"/>
              </a:rPr>
              <a:t> </a:t>
            </a:r>
            <a:r>
              <a:rPr sz="2400" spc="-25" dirty="0">
                <a:latin typeface="Calibri"/>
                <a:cs typeface="Calibri"/>
              </a:rPr>
              <a:t>of</a:t>
            </a:r>
            <a:endParaRPr sz="2400">
              <a:latin typeface="Calibri"/>
              <a:cs typeface="Calibri"/>
            </a:endParaRPr>
          </a:p>
          <a:p>
            <a:pPr marL="12700" marR="5080" indent="635">
              <a:lnSpc>
                <a:spcPct val="101899"/>
              </a:lnSpc>
              <a:spcBef>
                <a:spcPts val="30"/>
              </a:spcBef>
            </a:pPr>
            <a:r>
              <a:rPr sz="2400" spc="-10" dirty="0">
                <a:latin typeface="Calibri"/>
                <a:cs typeface="Calibri"/>
              </a:rPr>
              <a:t>Interest</a:t>
            </a:r>
            <a:r>
              <a:rPr sz="2400" spc="-204" dirty="0">
                <a:latin typeface="Calibri"/>
                <a:cs typeface="Calibri"/>
              </a:rPr>
              <a:t> </a:t>
            </a:r>
            <a:r>
              <a:rPr sz="2400" spc="-20" dirty="0">
                <a:latin typeface="Calibri"/>
                <a:cs typeface="Calibri"/>
              </a:rPr>
              <a:t>(RoI) from</a:t>
            </a:r>
            <a:r>
              <a:rPr sz="2400" spc="-12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a:t>
            </a:r>
            <a:endParaRPr sz="2400">
              <a:latin typeface="Calibri"/>
              <a:cs typeface="Calibri"/>
            </a:endParaRPr>
          </a:p>
          <a:p>
            <a:pPr marL="12700">
              <a:lnSpc>
                <a:spcPct val="100000"/>
              </a:lnSpc>
              <a:spcBef>
                <a:spcPts val="165"/>
              </a:spcBef>
            </a:pPr>
            <a:r>
              <a:rPr sz="2400" dirty="0">
                <a:latin typeface="Calibri"/>
                <a:cs typeface="Calibri"/>
              </a:rPr>
              <a:t>method</a:t>
            </a:r>
            <a:r>
              <a:rPr sz="2400" spc="-95" dirty="0">
                <a:latin typeface="Calibri"/>
                <a:cs typeface="Calibri"/>
              </a:rPr>
              <a:t> </a:t>
            </a:r>
            <a:r>
              <a:rPr sz="2400" spc="-20" dirty="0">
                <a:latin typeface="Calibri"/>
                <a:cs typeface="Calibri"/>
              </a:rPr>
              <a:t>(~2k)</a:t>
            </a:r>
            <a:endParaRPr sz="2400">
              <a:latin typeface="Calibri"/>
              <a:cs typeface="Calibri"/>
            </a:endParaRPr>
          </a:p>
        </p:txBody>
      </p:sp>
      <p:sp>
        <p:nvSpPr>
          <p:cNvPr id="28" name="object 28"/>
          <p:cNvSpPr txBox="1"/>
          <p:nvPr/>
        </p:nvSpPr>
        <p:spPr>
          <a:xfrm>
            <a:off x="334962" y="5101113"/>
            <a:ext cx="813435" cy="720725"/>
          </a:xfrm>
          <a:prstGeom prst="rect">
            <a:avLst/>
          </a:prstGeom>
        </p:spPr>
        <p:txBody>
          <a:bodyPr vert="horz" wrap="square" lIns="0" tIns="0" rIns="0" bIns="0" rtlCol="0">
            <a:spAutoFit/>
          </a:bodyPr>
          <a:lstStyle/>
          <a:p>
            <a:pPr marL="12700">
              <a:lnSpc>
                <a:spcPts val="2455"/>
              </a:lnSpc>
            </a:pPr>
            <a:r>
              <a:rPr sz="2450" spc="-10" dirty="0">
                <a:latin typeface="Calibri"/>
                <a:cs typeface="Calibri"/>
              </a:rPr>
              <a:t>Input</a:t>
            </a:r>
            <a:endParaRPr sz="2450">
              <a:latin typeface="Calibri"/>
              <a:cs typeface="Calibri"/>
            </a:endParaRPr>
          </a:p>
          <a:p>
            <a:pPr marL="12700">
              <a:lnSpc>
                <a:spcPct val="100000"/>
              </a:lnSpc>
              <a:spcBef>
                <a:spcPts val="50"/>
              </a:spcBef>
            </a:pPr>
            <a:r>
              <a:rPr sz="2450" spc="-10" dirty="0">
                <a:latin typeface="Calibri"/>
                <a:cs typeface="Calibri"/>
              </a:rPr>
              <a:t>image</a:t>
            </a:r>
            <a:endParaRPr sz="2450">
              <a:latin typeface="Calibri"/>
              <a:cs typeface="Calibri"/>
            </a:endParaRPr>
          </a:p>
        </p:txBody>
      </p:sp>
      <p:sp>
        <p:nvSpPr>
          <p:cNvPr id="29" name="object 29"/>
          <p:cNvSpPr txBox="1"/>
          <p:nvPr/>
        </p:nvSpPr>
        <p:spPr>
          <a:xfrm>
            <a:off x="7940040" y="5876687"/>
            <a:ext cx="4114165" cy="48387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5" dirty="0">
                <a:latin typeface="Calibri"/>
                <a:cs typeface="Calibri"/>
              </a:rPr>
              <a:t> </a:t>
            </a:r>
            <a:r>
              <a:rPr sz="1050" spc="-30" dirty="0">
                <a:latin typeface="Calibri"/>
                <a:cs typeface="Calibri"/>
              </a:rPr>
              <a:t>et</a:t>
            </a:r>
            <a:r>
              <a:rPr sz="1050" spc="-65" dirty="0">
                <a:latin typeface="Calibri"/>
                <a:cs typeface="Calibri"/>
              </a:rPr>
              <a:t> </a:t>
            </a:r>
            <a:r>
              <a:rPr sz="1050" dirty="0">
                <a:latin typeface="Calibri"/>
                <a:cs typeface="Calibri"/>
              </a:rPr>
              <a:t>al,</a:t>
            </a:r>
            <a:r>
              <a:rPr sz="1050" spc="-55" dirty="0">
                <a:latin typeface="Calibri"/>
                <a:cs typeface="Calibri"/>
              </a:rPr>
              <a:t> </a:t>
            </a:r>
            <a:r>
              <a:rPr sz="1050" dirty="0">
                <a:latin typeface="Calibri"/>
                <a:cs typeface="Calibri"/>
              </a:rPr>
              <a:t>“Rich</a:t>
            </a:r>
            <a:r>
              <a:rPr sz="1050" spc="-15" dirty="0">
                <a:latin typeface="Calibri"/>
                <a:cs typeface="Calibri"/>
              </a:rPr>
              <a:t> </a:t>
            </a:r>
            <a:r>
              <a:rPr sz="1050" dirty="0">
                <a:latin typeface="Calibri"/>
                <a:cs typeface="Calibri"/>
              </a:rPr>
              <a:t>feature</a:t>
            </a:r>
            <a:r>
              <a:rPr sz="1050" spc="135" dirty="0">
                <a:latin typeface="Calibri"/>
                <a:cs typeface="Calibri"/>
              </a:rPr>
              <a:t> </a:t>
            </a:r>
            <a:r>
              <a:rPr sz="1050" dirty="0">
                <a:latin typeface="Calibri"/>
                <a:cs typeface="Calibri"/>
              </a:rPr>
              <a:t>hierarchies</a:t>
            </a:r>
            <a:r>
              <a:rPr sz="1050" spc="114" dirty="0">
                <a:latin typeface="Calibri"/>
                <a:cs typeface="Calibri"/>
              </a:rPr>
              <a:t> </a:t>
            </a:r>
            <a:r>
              <a:rPr sz="1050" dirty="0">
                <a:latin typeface="Calibri"/>
                <a:cs typeface="Calibri"/>
              </a:rPr>
              <a:t>for</a:t>
            </a:r>
            <a:r>
              <a:rPr sz="1050" spc="25" dirty="0">
                <a:latin typeface="Calibri"/>
                <a:cs typeface="Calibri"/>
              </a:rPr>
              <a:t> </a:t>
            </a:r>
            <a:r>
              <a:rPr sz="1050" dirty="0">
                <a:latin typeface="Calibri"/>
                <a:cs typeface="Calibri"/>
              </a:rPr>
              <a:t>accurate</a:t>
            </a:r>
            <a:r>
              <a:rPr sz="1050" spc="-85" dirty="0">
                <a:latin typeface="Calibri"/>
                <a:cs typeface="Calibri"/>
              </a:rPr>
              <a:t> </a:t>
            </a:r>
            <a:r>
              <a:rPr sz="1050" dirty="0">
                <a:latin typeface="Calibri"/>
                <a:cs typeface="Calibri"/>
              </a:rPr>
              <a:t>object</a:t>
            </a:r>
            <a:r>
              <a:rPr sz="1050" spc="-55" dirty="0">
                <a:latin typeface="Calibri"/>
                <a:cs typeface="Calibri"/>
              </a:rPr>
              <a:t> </a:t>
            </a:r>
            <a:r>
              <a:rPr sz="1050" dirty="0">
                <a:latin typeface="Calibri"/>
                <a:cs typeface="Calibri"/>
              </a:rPr>
              <a:t>detection</a:t>
            </a:r>
            <a:r>
              <a:rPr sz="1050" spc="90" dirty="0">
                <a:latin typeface="Calibri"/>
                <a:cs typeface="Calibri"/>
              </a:rPr>
              <a:t> </a:t>
            </a:r>
            <a:r>
              <a:rPr sz="1050" spc="-25" dirty="0">
                <a:latin typeface="Calibri"/>
                <a:cs typeface="Calibri"/>
              </a:rPr>
              <a:t>and</a:t>
            </a:r>
            <a:endParaRPr sz="1050">
              <a:latin typeface="Calibri"/>
              <a:cs typeface="Calibri"/>
            </a:endParaRPr>
          </a:p>
          <a:p>
            <a:pPr marL="12700">
              <a:lnSpc>
                <a:spcPct val="100000"/>
              </a:lnSpc>
              <a:spcBef>
                <a:spcPts val="20"/>
              </a:spcBef>
            </a:pPr>
            <a:r>
              <a:rPr sz="1050" dirty="0">
                <a:latin typeface="Calibri"/>
                <a:cs typeface="Calibri"/>
              </a:rPr>
              <a:t>semantic</a:t>
            </a:r>
            <a:r>
              <a:rPr sz="1050" spc="-50" dirty="0">
                <a:latin typeface="Calibri"/>
                <a:cs typeface="Calibri"/>
              </a:rPr>
              <a:t> </a:t>
            </a:r>
            <a:r>
              <a:rPr sz="1050" dirty="0">
                <a:latin typeface="Calibri"/>
                <a:cs typeface="Calibri"/>
              </a:rPr>
              <a:t>segmentation”,</a:t>
            </a:r>
            <a:r>
              <a:rPr sz="1050" spc="60" dirty="0">
                <a:latin typeface="Calibri"/>
                <a:cs typeface="Calibri"/>
              </a:rPr>
              <a:t> </a:t>
            </a:r>
            <a:r>
              <a:rPr sz="1050" dirty="0">
                <a:latin typeface="Calibri"/>
                <a:cs typeface="Calibri"/>
              </a:rPr>
              <a:t>CVPR</a:t>
            </a:r>
            <a:r>
              <a:rPr sz="1050" spc="-15" dirty="0">
                <a:latin typeface="Calibri"/>
                <a:cs typeface="Calibri"/>
              </a:rPr>
              <a:t> </a:t>
            </a:r>
            <a:r>
              <a:rPr sz="1050" spc="-10" dirty="0">
                <a:latin typeface="Calibri"/>
                <a:cs typeface="Calibri"/>
              </a:rPr>
              <a:t>2014.</a:t>
            </a:r>
            <a:endParaRPr sz="1050">
              <a:latin typeface="Calibri"/>
              <a:cs typeface="Calibri"/>
            </a:endParaRPr>
          </a:p>
          <a:p>
            <a:pPr marL="12700">
              <a:lnSpc>
                <a:spcPct val="100000"/>
              </a:lnSpc>
              <a:spcBef>
                <a:spcPts val="25"/>
              </a:spcBef>
            </a:pPr>
            <a:r>
              <a:rPr sz="1050" dirty="0">
                <a:latin typeface="Calibri"/>
                <a:cs typeface="Calibri"/>
              </a:rPr>
              <a:t>Figure</a:t>
            </a:r>
            <a:r>
              <a:rPr sz="1050" spc="65" dirty="0">
                <a:latin typeface="Calibri"/>
                <a:cs typeface="Calibri"/>
              </a:rPr>
              <a:t> </a:t>
            </a:r>
            <a:r>
              <a:rPr sz="1050" dirty="0">
                <a:latin typeface="Calibri"/>
                <a:cs typeface="Calibri"/>
              </a:rPr>
              <a:t>copyright</a:t>
            </a:r>
            <a:r>
              <a:rPr sz="1050" spc="-30" dirty="0">
                <a:latin typeface="Calibri"/>
                <a:cs typeface="Calibri"/>
              </a:rPr>
              <a:t> </a:t>
            </a:r>
            <a:r>
              <a:rPr sz="1050" dirty="0">
                <a:latin typeface="Calibri"/>
                <a:cs typeface="Calibri"/>
              </a:rPr>
              <a:t>Ross</a:t>
            </a:r>
            <a:r>
              <a:rPr sz="1050" spc="105" dirty="0">
                <a:latin typeface="Calibri"/>
                <a:cs typeface="Calibri"/>
              </a:rPr>
              <a:t> </a:t>
            </a:r>
            <a:r>
              <a:rPr sz="1050" dirty="0">
                <a:latin typeface="Calibri"/>
                <a:cs typeface="Calibri"/>
              </a:rPr>
              <a:t>Girshick,</a:t>
            </a:r>
            <a:r>
              <a:rPr sz="1050" spc="-45" dirty="0">
                <a:latin typeface="Calibri"/>
                <a:cs typeface="Calibri"/>
              </a:rPr>
              <a:t> </a:t>
            </a:r>
            <a:r>
              <a:rPr sz="1050" dirty="0">
                <a:latin typeface="Calibri"/>
                <a:cs typeface="Calibri"/>
              </a:rPr>
              <a:t>2015;</a:t>
            </a:r>
            <a:r>
              <a:rPr sz="1050" spc="-60"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40" dirty="0">
                <a:latin typeface="Calibri"/>
                <a:cs typeface="Calibri"/>
              </a:rPr>
              <a:t> </a:t>
            </a:r>
            <a:r>
              <a:rPr sz="1050" spc="-10" dirty="0">
                <a:latin typeface="Calibri"/>
                <a:cs typeface="Calibri"/>
              </a:rPr>
              <a:t>Reproduced</a:t>
            </a:r>
            <a:r>
              <a:rPr sz="1050" spc="30" dirty="0">
                <a:latin typeface="Calibri"/>
                <a:cs typeface="Calibri"/>
              </a:rPr>
              <a:t> </a:t>
            </a:r>
            <a:r>
              <a:rPr sz="1050" dirty="0">
                <a:latin typeface="Calibri"/>
                <a:cs typeface="Calibri"/>
              </a:rPr>
              <a:t>with</a:t>
            </a:r>
            <a:r>
              <a:rPr sz="1050" spc="125" dirty="0">
                <a:latin typeface="Calibri"/>
                <a:cs typeface="Calibri"/>
              </a:rPr>
              <a:t> </a:t>
            </a:r>
            <a:r>
              <a:rPr sz="1050" spc="-10" dirty="0">
                <a:latin typeface="Calibri"/>
                <a:cs typeface="Calibri"/>
              </a:rPr>
              <a:t>permission.</a:t>
            </a:r>
            <a:endParaRPr sz="105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8802" y="401002"/>
            <a:ext cx="6393815" cy="636270"/>
          </a:xfrm>
          <a:prstGeom prst="rect">
            <a:avLst/>
          </a:prstGeom>
        </p:spPr>
        <p:txBody>
          <a:bodyPr vert="horz" wrap="square" lIns="0" tIns="13335" rIns="0" bIns="0" rtlCol="0">
            <a:spAutoFit/>
          </a:bodyPr>
          <a:lstStyle/>
          <a:p>
            <a:pPr marL="12700">
              <a:lnSpc>
                <a:spcPct val="100000"/>
              </a:lnSpc>
              <a:spcBef>
                <a:spcPts val="105"/>
              </a:spcBef>
            </a:pPr>
            <a:r>
              <a:rPr sz="4000" b="0" spc="-35" dirty="0">
                <a:latin typeface="Microsoft Sans Serif"/>
                <a:cs typeface="Microsoft Sans Serif"/>
              </a:rPr>
              <a:t>Used</a:t>
            </a:r>
            <a:r>
              <a:rPr sz="4000" b="0" spc="-165" dirty="0">
                <a:latin typeface="Microsoft Sans Serif"/>
                <a:cs typeface="Microsoft Sans Serif"/>
              </a:rPr>
              <a:t> </a:t>
            </a:r>
            <a:r>
              <a:rPr sz="4000" b="0" spc="80" dirty="0">
                <a:latin typeface="Microsoft Sans Serif"/>
                <a:cs typeface="Microsoft Sans Serif"/>
              </a:rPr>
              <a:t>everywhere</a:t>
            </a:r>
            <a:r>
              <a:rPr sz="4000" b="0" spc="-345" dirty="0">
                <a:latin typeface="Microsoft Sans Serif"/>
                <a:cs typeface="Microsoft Sans Serif"/>
              </a:rPr>
              <a:t> </a:t>
            </a:r>
            <a:r>
              <a:rPr sz="4000" b="0" spc="260" dirty="0">
                <a:latin typeface="Microsoft Sans Serif"/>
                <a:cs typeface="Microsoft Sans Serif"/>
              </a:rPr>
              <a:t>for</a:t>
            </a:r>
            <a:r>
              <a:rPr sz="4000" b="0" spc="-185" dirty="0">
                <a:latin typeface="Microsoft Sans Serif"/>
                <a:cs typeface="Microsoft Sans Serif"/>
              </a:rPr>
              <a:t> </a:t>
            </a:r>
            <a:r>
              <a:rPr sz="4000" b="0" spc="45" dirty="0">
                <a:latin typeface="Microsoft Sans Serif"/>
                <a:cs typeface="Microsoft Sans Serif"/>
              </a:rPr>
              <a:t>Vision</a:t>
            </a:r>
            <a:endParaRPr sz="4000">
              <a:latin typeface="Microsoft Sans Serif"/>
              <a:cs typeface="Microsoft Sans Serif"/>
            </a:endParaRPr>
          </a:p>
        </p:txBody>
      </p:sp>
      <p:sp>
        <p:nvSpPr>
          <p:cNvPr id="3" name="object 3"/>
          <p:cNvSpPr txBox="1"/>
          <p:nvPr/>
        </p:nvSpPr>
        <p:spPr>
          <a:xfrm>
            <a:off x="2569845" y="2235517"/>
            <a:ext cx="2279015" cy="452755"/>
          </a:xfrm>
          <a:prstGeom prst="rect">
            <a:avLst/>
          </a:prstGeom>
        </p:spPr>
        <p:txBody>
          <a:bodyPr vert="horz" wrap="square" lIns="0" tIns="12700" rIns="0" bIns="0" rtlCol="0">
            <a:spAutoFit/>
          </a:bodyPr>
          <a:lstStyle/>
          <a:p>
            <a:pPr marL="246379" indent="-234315">
              <a:lnSpc>
                <a:spcPct val="100000"/>
              </a:lnSpc>
              <a:spcBef>
                <a:spcPts val="100"/>
              </a:spcBef>
              <a:buFont typeface="Arial"/>
              <a:buChar char="•"/>
              <a:tabLst>
                <a:tab pos="247015" algn="l"/>
              </a:tabLst>
            </a:pPr>
            <a:r>
              <a:rPr sz="2800" spc="-10" dirty="0">
                <a:latin typeface="Microsoft Sans Serif"/>
                <a:cs typeface="Microsoft Sans Serif"/>
              </a:rPr>
              <a:t>Embeddings</a:t>
            </a:r>
            <a:endParaRPr sz="2800">
              <a:latin typeface="Microsoft Sans Serif"/>
              <a:cs typeface="Microsoft Sans Serif"/>
            </a:endParaRPr>
          </a:p>
        </p:txBody>
      </p:sp>
      <p:pic>
        <p:nvPicPr>
          <p:cNvPr id="4" name="object 4"/>
          <p:cNvPicPr/>
          <p:nvPr/>
        </p:nvPicPr>
        <p:blipFill>
          <a:blip r:embed="rId2" cstate="print"/>
          <a:stretch>
            <a:fillRect/>
          </a:stretch>
        </p:blipFill>
        <p:spPr>
          <a:xfrm>
            <a:off x="2174239" y="1046480"/>
            <a:ext cx="7477759" cy="53340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1368425"/>
          </a:xfrm>
          <a:prstGeom prst="rect">
            <a:avLst/>
          </a:prstGeom>
        </p:spPr>
        <p:txBody>
          <a:bodyPr vert="horz" wrap="square" lIns="0" tIns="13335" rIns="0" bIns="0" rtlCol="0">
            <a:spAutoFit/>
          </a:bodyPr>
          <a:lstStyle/>
          <a:p>
            <a:pPr marL="12700" marR="5080">
              <a:lnSpc>
                <a:spcPct val="100000"/>
              </a:lnSpc>
              <a:spcBef>
                <a:spcPts val="105"/>
              </a:spcBef>
            </a:pPr>
            <a:r>
              <a:rPr spc="-10" dirty="0"/>
              <a:t>R-</a:t>
            </a:r>
            <a:r>
              <a:rPr dirty="0"/>
              <a:t>CNN:</a:t>
            </a:r>
            <a:r>
              <a:rPr spc="-50" dirty="0"/>
              <a:t> </a:t>
            </a:r>
            <a:r>
              <a:rPr spc="-10" dirty="0"/>
              <a:t>Region-Based </a:t>
            </a:r>
            <a:r>
              <a:rPr spc="-25" dirty="0"/>
              <a:t>CNN</a:t>
            </a:r>
          </a:p>
        </p:txBody>
      </p:sp>
      <p:grpSp>
        <p:nvGrpSpPr>
          <p:cNvPr id="3" name="object 3"/>
          <p:cNvGrpSpPr/>
          <p:nvPr/>
        </p:nvGrpSpPr>
        <p:grpSpPr>
          <a:xfrm>
            <a:off x="902969" y="2061210"/>
            <a:ext cx="4818380" cy="4157979"/>
            <a:chOff x="902969" y="2061210"/>
            <a:chExt cx="4818380" cy="4157979"/>
          </a:xfrm>
        </p:grpSpPr>
        <p:sp>
          <p:nvSpPr>
            <p:cNvPr id="4" name="object 4"/>
            <p:cNvSpPr/>
            <p:nvPr/>
          </p:nvSpPr>
          <p:spPr>
            <a:xfrm>
              <a:off x="2672080" y="3952239"/>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5" name="object 5"/>
            <p:cNvSpPr/>
            <p:nvPr/>
          </p:nvSpPr>
          <p:spPr>
            <a:xfrm>
              <a:off x="2677159"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pic>
          <p:nvPicPr>
            <p:cNvPr id="6" name="object 6"/>
            <p:cNvPicPr/>
            <p:nvPr/>
          </p:nvPicPr>
          <p:blipFill>
            <a:blip r:embed="rId2" cstate="print"/>
            <a:stretch>
              <a:fillRect/>
            </a:stretch>
          </p:blipFill>
          <p:spPr>
            <a:xfrm>
              <a:off x="913384" y="4598655"/>
              <a:ext cx="4796535" cy="1609104"/>
            </a:xfrm>
            <a:prstGeom prst="rect">
              <a:avLst/>
            </a:prstGeom>
          </p:spPr>
        </p:pic>
        <p:sp>
          <p:nvSpPr>
            <p:cNvPr id="7" name="object 7"/>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sp>
          <p:nvSpPr>
            <p:cNvPr id="8" name="object 8"/>
            <p:cNvSpPr/>
            <p:nvPr/>
          </p:nvSpPr>
          <p:spPr>
            <a:xfrm>
              <a:off x="1808480"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9" name="object 9"/>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0" name="object 10"/>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1" name="object 11"/>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2" name="object 12"/>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3" name="object 13"/>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4" name="object 14"/>
            <p:cNvSpPr/>
            <p:nvPr/>
          </p:nvSpPr>
          <p:spPr>
            <a:xfrm>
              <a:off x="3647440" y="2062480"/>
              <a:ext cx="355600" cy="1706880"/>
            </a:xfrm>
            <a:custGeom>
              <a:avLst/>
              <a:gdLst/>
              <a:ahLst/>
              <a:cxnLst/>
              <a:rect l="l" t="t" r="r" b="b"/>
              <a:pathLst>
                <a:path w="355600" h="1706879">
                  <a:moveTo>
                    <a:pt x="355346" y="0"/>
                  </a:moveTo>
                  <a:lnTo>
                    <a:pt x="0" y="348615"/>
                  </a:lnTo>
                  <a:lnTo>
                    <a:pt x="0" y="1706372"/>
                  </a:lnTo>
                  <a:lnTo>
                    <a:pt x="355346" y="1357884"/>
                  </a:lnTo>
                  <a:lnTo>
                    <a:pt x="355346" y="0"/>
                  </a:lnTo>
                  <a:close/>
                </a:path>
              </a:pathLst>
            </a:custGeom>
            <a:solidFill>
              <a:srgbClr val="CDCDCD">
                <a:alpha val="92939"/>
              </a:srgbClr>
            </a:solidFill>
          </p:spPr>
          <p:txBody>
            <a:bodyPr wrap="square" lIns="0" tIns="0" rIns="0" bIns="0" rtlCol="0"/>
            <a:lstStyle/>
            <a:p>
              <a:endParaRPr/>
            </a:p>
          </p:txBody>
        </p:sp>
        <p:sp>
          <p:nvSpPr>
            <p:cNvPr id="15" name="object 15"/>
            <p:cNvSpPr/>
            <p:nvPr/>
          </p:nvSpPr>
          <p:spPr>
            <a:xfrm>
              <a:off x="2600959" y="2062480"/>
              <a:ext cx="1402080" cy="345440"/>
            </a:xfrm>
            <a:custGeom>
              <a:avLst/>
              <a:gdLst/>
              <a:ahLst/>
              <a:cxnLst/>
              <a:rect l="l" t="t" r="r" b="b"/>
              <a:pathLst>
                <a:path w="1402079" h="345439">
                  <a:moveTo>
                    <a:pt x="1401572" y="0"/>
                  </a:moveTo>
                  <a:lnTo>
                    <a:pt x="350392" y="0"/>
                  </a:lnTo>
                  <a:lnTo>
                    <a:pt x="0" y="345186"/>
                  </a:lnTo>
                  <a:lnTo>
                    <a:pt x="1051178" y="345186"/>
                  </a:lnTo>
                  <a:lnTo>
                    <a:pt x="1401572" y="0"/>
                  </a:lnTo>
                  <a:close/>
                </a:path>
              </a:pathLst>
            </a:custGeom>
            <a:solidFill>
              <a:srgbClr val="FFFFFF">
                <a:alpha val="92939"/>
              </a:srgbClr>
            </a:solidFill>
          </p:spPr>
          <p:txBody>
            <a:bodyPr wrap="square" lIns="0" tIns="0" rIns="0" bIns="0" rtlCol="0"/>
            <a:lstStyle/>
            <a:p>
              <a:endParaRPr/>
            </a:p>
          </p:txBody>
        </p:sp>
        <p:sp>
          <p:nvSpPr>
            <p:cNvPr id="16" name="object 16"/>
            <p:cNvSpPr/>
            <p:nvPr/>
          </p:nvSpPr>
          <p:spPr>
            <a:xfrm>
              <a:off x="2606040" y="2067560"/>
              <a:ext cx="1402080" cy="1706880"/>
            </a:xfrm>
            <a:custGeom>
              <a:avLst/>
              <a:gdLst/>
              <a:ahLst/>
              <a:cxnLst/>
              <a:rect l="l" t="t" r="r" b="b"/>
              <a:pathLst>
                <a:path w="1402079" h="1706879">
                  <a:moveTo>
                    <a:pt x="0" y="348614"/>
                  </a:moveTo>
                  <a:lnTo>
                    <a:pt x="350393" y="0"/>
                  </a:lnTo>
                  <a:lnTo>
                    <a:pt x="1401572" y="0"/>
                  </a:lnTo>
                  <a:lnTo>
                    <a:pt x="1401572" y="1357884"/>
                  </a:lnTo>
                  <a:lnTo>
                    <a:pt x="1051179" y="1706371"/>
                  </a:lnTo>
                  <a:lnTo>
                    <a:pt x="0" y="1706371"/>
                  </a:lnTo>
                  <a:lnTo>
                    <a:pt x="0" y="348614"/>
                  </a:lnTo>
                  <a:close/>
                </a:path>
                <a:path w="1402079" h="1706879">
                  <a:moveTo>
                    <a:pt x="0" y="348614"/>
                  </a:moveTo>
                  <a:lnTo>
                    <a:pt x="1051179" y="348614"/>
                  </a:lnTo>
                  <a:lnTo>
                    <a:pt x="1401572" y="0"/>
                  </a:lnTo>
                </a:path>
                <a:path w="1402079" h="1706879">
                  <a:moveTo>
                    <a:pt x="1051179" y="348614"/>
                  </a:moveTo>
                  <a:lnTo>
                    <a:pt x="1051179" y="1706371"/>
                  </a:lnTo>
                </a:path>
              </a:pathLst>
            </a:custGeom>
            <a:ln w="12700">
              <a:solidFill>
                <a:srgbClr val="1D7E66"/>
              </a:solidFill>
            </a:ln>
          </p:spPr>
          <p:txBody>
            <a:bodyPr wrap="square" lIns="0" tIns="0" rIns="0" bIns="0" rtlCol="0"/>
            <a:lstStyle/>
            <a:p>
              <a:endParaRPr/>
            </a:p>
          </p:txBody>
        </p:sp>
      </p:grpSp>
      <p:sp>
        <p:nvSpPr>
          <p:cNvPr id="17" name="object 17"/>
          <p:cNvSpPr txBox="1"/>
          <p:nvPr/>
        </p:nvSpPr>
        <p:spPr>
          <a:xfrm>
            <a:off x="2805429" y="2662555"/>
            <a:ext cx="641985" cy="768985"/>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a:p>
            <a:pPr marL="103505">
              <a:lnSpc>
                <a:spcPct val="100000"/>
              </a:lnSpc>
              <a:spcBef>
                <a:spcPts val="85"/>
              </a:spcBef>
            </a:pPr>
            <a:r>
              <a:rPr sz="2400" spc="-25" dirty="0">
                <a:latin typeface="Calibri"/>
                <a:cs typeface="Calibri"/>
              </a:rPr>
              <a:t>Net</a:t>
            </a:r>
            <a:endParaRPr sz="2400">
              <a:latin typeface="Calibri"/>
              <a:cs typeface="Calibri"/>
            </a:endParaRPr>
          </a:p>
        </p:txBody>
      </p:sp>
      <p:grpSp>
        <p:nvGrpSpPr>
          <p:cNvPr id="18" name="object 18"/>
          <p:cNvGrpSpPr/>
          <p:nvPr/>
        </p:nvGrpSpPr>
        <p:grpSpPr>
          <a:xfrm>
            <a:off x="4255770" y="1675129"/>
            <a:ext cx="1414780" cy="1729739"/>
            <a:chOff x="4255770" y="1675129"/>
            <a:chExt cx="1414780" cy="1729739"/>
          </a:xfrm>
        </p:grpSpPr>
        <p:sp>
          <p:nvSpPr>
            <p:cNvPr id="19" name="object 19"/>
            <p:cNvSpPr/>
            <p:nvPr/>
          </p:nvSpPr>
          <p:spPr>
            <a:xfrm>
              <a:off x="5303520" y="1676399"/>
              <a:ext cx="355600" cy="1717039"/>
            </a:xfrm>
            <a:custGeom>
              <a:avLst/>
              <a:gdLst/>
              <a:ahLst/>
              <a:cxnLst/>
              <a:rect l="l" t="t" r="r" b="b"/>
              <a:pathLst>
                <a:path w="355600" h="1717039">
                  <a:moveTo>
                    <a:pt x="355345" y="0"/>
                  </a:moveTo>
                  <a:lnTo>
                    <a:pt x="0" y="350647"/>
                  </a:lnTo>
                  <a:lnTo>
                    <a:pt x="0" y="1716532"/>
                  </a:lnTo>
                  <a:lnTo>
                    <a:pt x="355345" y="1365885"/>
                  </a:lnTo>
                  <a:lnTo>
                    <a:pt x="355345" y="0"/>
                  </a:lnTo>
                  <a:close/>
                </a:path>
              </a:pathLst>
            </a:custGeom>
            <a:solidFill>
              <a:srgbClr val="CDCDCD">
                <a:alpha val="92939"/>
              </a:srgbClr>
            </a:solidFill>
          </p:spPr>
          <p:txBody>
            <a:bodyPr wrap="square" lIns="0" tIns="0" rIns="0" bIns="0" rtlCol="0"/>
            <a:lstStyle/>
            <a:p>
              <a:endParaRPr/>
            </a:p>
          </p:txBody>
        </p:sp>
        <p:sp>
          <p:nvSpPr>
            <p:cNvPr id="20" name="object 20"/>
            <p:cNvSpPr/>
            <p:nvPr/>
          </p:nvSpPr>
          <p:spPr>
            <a:xfrm>
              <a:off x="4257040" y="1676399"/>
              <a:ext cx="1402080" cy="355600"/>
            </a:xfrm>
            <a:custGeom>
              <a:avLst/>
              <a:gdLst/>
              <a:ahLst/>
              <a:cxnLst/>
              <a:rect l="l" t="t" r="r" b="b"/>
              <a:pathLst>
                <a:path w="1402079" h="355600">
                  <a:moveTo>
                    <a:pt x="1401572" y="0"/>
                  </a:moveTo>
                  <a:lnTo>
                    <a:pt x="350393" y="0"/>
                  </a:lnTo>
                  <a:lnTo>
                    <a:pt x="0" y="355346"/>
                  </a:lnTo>
                  <a:lnTo>
                    <a:pt x="1051179" y="355346"/>
                  </a:lnTo>
                  <a:lnTo>
                    <a:pt x="1401572" y="0"/>
                  </a:lnTo>
                  <a:close/>
                </a:path>
              </a:pathLst>
            </a:custGeom>
            <a:solidFill>
              <a:srgbClr val="FFFFFF">
                <a:alpha val="92939"/>
              </a:srgbClr>
            </a:solidFill>
          </p:spPr>
          <p:txBody>
            <a:bodyPr wrap="square" lIns="0" tIns="0" rIns="0" bIns="0" rtlCol="0"/>
            <a:lstStyle/>
            <a:p>
              <a:endParaRPr/>
            </a:p>
          </p:txBody>
        </p:sp>
        <p:sp>
          <p:nvSpPr>
            <p:cNvPr id="21" name="object 21"/>
            <p:cNvSpPr/>
            <p:nvPr/>
          </p:nvSpPr>
          <p:spPr>
            <a:xfrm>
              <a:off x="4262120" y="1681479"/>
              <a:ext cx="1402080" cy="1717039"/>
            </a:xfrm>
            <a:custGeom>
              <a:avLst/>
              <a:gdLst/>
              <a:ahLst/>
              <a:cxnLst/>
              <a:rect l="l" t="t" r="r" b="b"/>
              <a:pathLst>
                <a:path w="1402079" h="1717039">
                  <a:moveTo>
                    <a:pt x="0" y="350647"/>
                  </a:moveTo>
                  <a:lnTo>
                    <a:pt x="350392" y="0"/>
                  </a:lnTo>
                  <a:lnTo>
                    <a:pt x="1401571" y="0"/>
                  </a:lnTo>
                  <a:lnTo>
                    <a:pt x="1401571" y="1365885"/>
                  </a:lnTo>
                  <a:lnTo>
                    <a:pt x="1051178" y="1716532"/>
                  </a:lnTo>
                  <a:lnTo>
                    <a:pt x="0" y="1716532"/>
                  </a:lnTo>
                  <a:lnTo>
                    <a:pt x="0" y="350647"/>
                  </a:lnTo>
                  <a:close/>
                </a:path>
                <a:path w="1402079" h="1717039">
                  <a:moveTo>
                    <a:pt x="0" y="350647"/>
                  </a:moveTo>
                  <a:lnTo>
                    <a:pt x="1051178" y="350647"/>
                  </a:lnTo>
                  <a:lnTo>
                    <a:pt x="1401571" y="0"/>
                  </a:lnTo>
                </a:path>
                <a:path w="1402079" h="1717039">
                  <a:moveTo>
                    <a:pt x="1051178" y="350647"/>
                  </a:moveTo>
                  <a:lnTo>
                    <a:pt x="1051178" y="1716532"/>
                  </a:lnTo>
                </a:path>
              </a:pathLst>
            </a:custGeom>
            <a:ln w="12700">
              <a:solidFill>
                <a:srgbClr val="1D7E66"/>
              </a:solidFill>
            </a:ln>
          </p:spPr>
          <p:txBody>
            <a:bodyPr wrap="square" lIns="0" tIns="0" rIns="0" bIns="0" rtlCol="0"/>
            <a:lstStyle/>
            <a:p>
              <a:endParaRPr/>
            </a:p>
          </p:txBody>
        </p:sp>
      </p:grpSp>
      <p:sp>
        <p:nvSpPr>
          <p:cNvPr id="22" name="object 22"/>
          <p:cNvSpPr txBox="1"/>
          <p:nvPr/>
        </p:nvSpPr>
        <p:spPr>
          <a:xfrm>
            <a:off x="4463034" y="2280602"/>
            <a:ext cx="641350" cy="768350"/>
          </a:xfrm>
          <a:prstGeom prst="rect">
            <a:avLst/>
          </a:prstGeom>
        </p:spPr>
        <p:txBody>
          <a:bodyPr vert="horz" wrap="square" lIns="0" tIns="1905" rIns="0" bIns="0" rtlCol="0">
            <a:spAutoFit/>
          </a:bodyPr>
          <a:lstStyle/>
          <a:p>
            <a:pPr marL="104139" marR="5080" indent="-92075">
              <a:lnSpc>
                <a:spcPct val="103000"/>
              </a:lnSpc>
              <a:spcBef>
                <a:spcPts val="15"/>
              </a:spcBef>
            </a:pPr>
            <a:r>
              <a:rPr sz="2400" spc="-25" dirty="0">
                <a:latin typeface="Calibri"/>
                <a:cs typeface="Calibri"/>
              </a:rPr>
              <a:t>Conv Net</a:t>
            </a:r>
            <a:endParaRPr sz="2400">
              <a:latin typeface="Calibri"/>
              <a:cs typeface="Calibri"/>
            </a:endParaRPr>
          </a:p>
        </p:txBody>
      </p:sp>
      <p:grpSp>
        <p:nvGrpSpPr>
          <p:cNvPr id="23" name="object 23"/>
          <p:cNvGrpSpPr/>
          <p:nvPr/>
        </p:nvGrpSpPr>
        <p:grpSpPr>
          <a:xfrm>
            <a:off x="1075689" y="2589529"/>
            <a:ext cx="1404620" cy="1729739"/>
            <a:chOff x="1075689" y="2589529"/>
            <a:chExt cx="1404620" cy="1729739"/>
          </a:xfrm>
        </p:grpSpPr>
        <p:sp>
          <p:nvSpPr>
            <p:cNvPr id="24" name="object 24"/>
            <p:cNvSpPr/>
            <p:nvPr/>
          </p:nvSpPr>
          <p:spPr>
            <a:xfrm>
              <a:off x="2123439" y="2590799"/>
              <a:ext cx="345440" cy="1717039"/>
            </a:xfrm>
            <a:custGeom>
              <a:avLst/>
              <a:gdLst/>
              <a:ahLst/>
              <a:cxnLst/>
              <a:rect l="l" t="t" r="r" b="b"/>
              <a:pathLst>
                <a:path w="345439" h="1717039">
                  <a:moveTo>
                    <a:pt x="345186" y="0"/>
                  </a:moveTo>
                  <a:lnTo>
                    <a:pt x="0" y="350647"/>
                  </a:lnTo>
                  <a:lnTo>
                    <a:pt x="0" y="1716532"/>
                  </a:lnTo>
                  <a:lnTo>
                    <a:pt x="345186" y="1365885"/>
                  </a:lnTo>
                  <a:lnTo>
                    <a:pt x="345186" y="0"/>
                  </a:lnTo>
                  <a:close/>
                </a:path>
              </a:pathLst>
            </a:custGeom>
            <a:solidFill>
              <a:srgbClr val="CDCDCD">
                <a:alpha val="92939"/>
              </a:srgbClr>
            </a:solidFill>
          </p:spPr>
          <p:txBody>
            <a:bodyPr wrap="square" lIns="0" tIns="0" rIns="0" bIns="0" rtlCol="0"/>
            <a:lstStyle/>
            <a:p>
              <a:endParaRPr/>
            </a:p>
          </p:txBody>
        </p:sp>
        <p:sp>
          <p:nvSpPr>
            <p:cNvPr id="25" name="object 25"/>
            <p:cNvSpPr/>
            <p:nvPr/>
          </p:nvSpPr>
          <p:spPr>
            <a:xfrm>
              <a:off x="1076959" y="2590799"/>
              <a:ext cx="1391920" cy="345440"/>
            </a:xfrm>
            <a:custGeom>
              <a:avLst/>
              <a:gdLst/>
              <a:ahLst/>
              <a:cxnLst/>
              <a:rect l="l" t="t" r="r" b="b"/>
              <a:pathLst>
                <a:path w="1391920" h="345439">
                  <a:moveTo>
                    <a:pt x="1391412" y="0"/>
                  </a:moveTo>
                  <a:lnTo>
                    <a:pt x="347853" y="0"/>
                  </a:lnTo>
                  <a:lnTo>
                    <a:pt x="0" y="345186"/>
                  </a:lnTo>
                  <a:lnTo>
                    <a:pt x="1043559" y="345186"/>
                  </a:lnTo>
                  <a:lnTo>
                    <a:pt x="1391412" y="0"/>
                  </a:lnTo>
                  <a:close/>
                </a:path>
              </a:pathLst>
            </a:custGeom>
            <a:solidFill>
              <a:srgbClr val="FFFFFF">
                <a:alpha val="92939"/>
              </a:srgbClr>
            </a:solidFill>
          </p:spPr>
          <p:txBody>
            <a:bodyPr wrap="square" lIns="0" tIns="0" rIns="0" bIns="0" rtlCol="0"/>
            <a:lstStyle/>
            <a:p>
              <a:endParaRPr/>
            </a:p>
          </p:txBody>
        </p:sp>
        <p:sp>
          <p:nvSpPr>
            <p:cNvPr id="26" name="object 26"/>
            <p:cNvSpPr/>
            <p:nvPr/>
          </p:nvSpPr>
          <p:spPr>
            <a:xfrm>
              <a:off x="1082039" y="2595879"/>
              <a:ext cx="1391920" cy="1717039"/>
            </a:xfrm>
            <a:custGeom>
              <a:avLst/>
              <a:gdLst/>
              <a:ahLst/>
              <a:cxnLst/>
              <a:rect l="l" t="t" r="r" b="b"/>
              <a:pathLst>
                <a:path w="1391920" h="1717039">
                  <a:moveTo>
                    <a:pt x="0" y="350647"/>
                  </a:moveTo>
                  <a:lnTo>
                    <a:pt x="347853" y="0"/>
                  </a:lnTo>
                  <a:lnTo>
                    <a:pt x="1391411" y="0"/>
                  </a:lnTo>
                  <a:lnTo>
                    <a:pt x="1391411" y="1365885"/>
                  </a:lnTo>
                  <a:lnTo>
                    <a:pt x="1043559" y="1716532"/>
                  </a:lnTo>
                  <a:lnTo>
                    <a:pt x="0" y="1716532"/>
                  </a:lnTo>
                  <a:lnTo>
                    <a:pt x="0" y="350647"/>
                  </a:lnTo>
                  <a:close/>
                </a:path>
                <a:path w="1391920" h="1717039">
                  <a:moveTo>
                    <a:pt x="0" y="350647"/>
                  </a:moveTo>
                  <a:lnTo>
                    <a:pt x="1043559" y="350647"/>
                  </a:lnTo>
                  <a:lnTo>
                    <a:pt x="1391411" y="0"/>
                  </a:lnTo>
                </a:path>
                <a:path w="1391920" h="1717039">
                  <a:moveTo>
                    <a:pt x="1043559" y="350647"/>
                  </a:moveTo>
                  <a:lnTo>
                    <a:pt x="1043559" y="1716532"/>
                  </a:lnTo>
                </a:path>
              </a:pathLst>
            </a:custGeom>
            <a:ln w="12700">
              <a:solidFill>
                <a:srgbClr val="1D7E66"/>
              </a:solidFill>
            </a:ln>
          </p:spPr>
          <p:txBody>
            <a:bodyPr wrap="square" lIns="0" tIns="0" rIns="0" bIns="0" rtlCol="0"/>
            <a:lstStyle/>
            <a:p>
              <a:endParaRPr/>
            </a:p>
          </p:txBody>
        </p:sp>
      </p:grpSp>
      <p:sp>
        <p:nvSpPr>
          <p:cNvPr id="27" name="object 27"/>
          <p:cNvSpPr txBox="1"/>
          <p:nvPr/>
        </p:nvSpPr>
        <p:spPr>
          <a:xfrm>
            <a:off x="1275080" y="3193986"/>
            <a:ext cx="641350" cy="768350"/>
          </a:xfrm>
          <a:prstGeom prst="rect">
            <a:avLst/>
          </a:prstGeom>
        </p:spPr>
        <p:txBody>
          <a:bodyPr vert="horz" wrap="square" lIns="0" tIns="1905" rIns="0" bIns="0" rtlCol="0">
            <a:spAutoFit/>
          </a:bodyPr>
          <a:lstStyle/>
          <a:p>
            <a:pPr marL="103505" marR="5080" indent="-91440">
              <a:lnSpc>
                <a:spcPct val="103000"/>
              </a:lnSpc>
              <a:spcBef>
                <a:spcPts val="15"/>
              </a:spcBef>
            </a:pPr>
            <a:r>
              <a:rPr sz="2400" spc="-25" dirty="0">
                <a:latin typeface="Calibri"/>
                <a:cs typeface="Calibri"/>
              </a:rPr>
              <a:t>Conv Net</a:t>
            </a:r>
            <a:endParaRPr sz="2400">
              <a:latin typeface="Calibri"/>
              <a:cs typeface="Calibri"/>
            </a:endParaRPr>
          </a:p>
        </p:txBody>
      </p:sp>
      <p:grpSp>
        <p:nvGrpSpPr>
          <p:cNvPr id="28" name="object 28"/>
          <p:cNvGrpSpPr/>
          <p:nvPr/>
        </p:nvGrpSpPr>
        <p:grpSpPr>
          <a:xfrm>
            <a:off x="1299210" y="3422650"/>
            <a:ext cx="4603750" cy="2551430"/>
            <a:chOff x="1299210" y="3422650"/>
            <a:chExt cx="4603750" cy="2551430"/>
          </a:xfrm>
        </p:grpSpPr>
        <p:sp>
          <p:nvSpPr>
            <p:cNvPr id="29" name="object 29"/>
            <p:cNvSpPr/>
            <p:nvPr/>
          </p:nvSpPr>
          <p:spPr>
            <a:xfrm>
              <a:off x="1300480"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30" name="object 30"/>
            <p:cNvSpPr/>
            <p:nvPr/>
          </p:nvSpPr>
          <p:spPr>
            <a:xfrm>
              <a:off x="1305560"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31" name="object 31"/>
            <p:cNvSpPr/>
            <p:nvPr/>
          </p:nvSpPr>
          <p:spPr>
            <a:xfrm>
              <a:off x="1503680"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32" name="object 32"/>
            <p:cNvSpPr/>
            <p:nvPr/>
          </p:nvSpPr>
          <p:spPr>
            <a:xfrm>
              <a:off x="1508760" y="4851400"/>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33" name="object 33"/>
            <p:cNvSpPr/>
            <p:nvPr/>
          </p:nvSpPr>
          <p:spPr>
            <a:xfrm>
              <a:off x="1503680" y="4328160"/>
              <a:ext cx="243840" cy="314960"/>
            </a:xfrm>
            <a:custGeom>
              <a:avLst/>
              <a:gdLst/>
              <a:ahLst/>
              <a:cxnLst/>
              <a:rect l="l" t="t" r="r" b="b"/>
              <a:pathLst>
                <a:path w="243839" h="314960">
                  <a:moveTo>
                    <a:pt x="121665" y="0"/>
                  </a:moveTo>
                  <a:lnTo>
                    <a:pt x="0" y="123825"/>
                  </a:lnTo>
                  <a:lnTo>
                    <a:pt x="60832" y="123825"/>
                  </a:lnTo>
                  <a:lnTo>
                    <a:pt x="60832" y="314706"/>
                  </a:lnTo>
                  <a:lnTo>
                    <a:pt x="182499" y="314706"/>
                  </a:lnTo>
                  <a:lnTo>
                    <a:pt x="182499" y="123825"/>
                  </a:lnTo>
                  <a:lnTo>
                    <a:pt x="243331" y="123825"/>
                  </a:lnTo>
                  <a:lnTo>
                    <a:pt x="121665" y="0"/>
                  </a:lnTo>
                  <a:close/>
                </a:path>
              </a:pathLst>
            </a:custGeom>
            <a:solidFill>
              <a:srgbClr val="29AE8B"/>
            </a:solidFill>
          </p:spPr>
          <p:txBody>
            <a:bodyPr wrap="square" lIns="0" tIns="0" rIns="0" bIns="0" rtlCol="0"/>
            <a:lstStyle/>
            <a:p>
              <a:endParaRPr/>
            </a:p>
          </p:txBody>
        </p:sp>
        <p:sp>
          <p:nvSpPr>
            <p:cNvPr id="34" name="object 34"/>
            <p:cNvSpPr/>
            <p:nvPr/>
          </p:nvSpPr>
          <p:spPr>
            <a:xfrm>
              <a:off x="1508760" y="4333239"/>
              <a:ext cx="243840" cy="314960"/>
            </a:xfrm>
            <a:custGeom>
              <a:avLst/>
              <a:gdLst/>
              <a:ahLst/>
              <a:cxnLst/>
              <a:rect l="l" t="t" r="r" b="b"/>
              <a:pathLst>
                <a:path w="243839" h="314960">
                  <a:moveTo>
                    <a:pt x="0" y="123825"/>
                  </a:moveTo>
                  <a:lnTo>
                    <a:pt x="121665" y="0"/>
                  </a:lnTo>
                  <a:lnTo>
                    <a:pt x="243332" y="123825"/>
                  </a:lnTo>
                  <a:lnTo>
                    <a:pt x="182498" y="123825"/>
                  </a:lnTo>
                  <a:lnTo>
                    <a:pt x="182498" y="314706"/>
                  </a:lnTo>
                  <a:lnTo>
                    <a:pt x="60833" y="314706"/>
                  </a:lnTo>
                  <a:lnTo>
                    <a:pt x="60833" y="123825"/>
                  </a:lnTo>
                  <a:lnTo>
                    <a:pt x="0" y="123825"/>
                  </a:lnTo>
                  <a:close/>
                </a:path>
              </a:pathLst>
            </a:custGeom>
            <a:ln w="12700">
              <a:solidFill>
                <a:srgbClr val="1D7E66"/>
              </a:solidFill>
            </a:ln>
          </p:spPr>
          <p:txBody>
            <a:bodyPr wrap="square" lIns="0" tIns="0" rIns="0" bIns="0" rtlCol="0"/>
            <a:lstStyle/>
            <a:p>
              <a:endParaRPr/>
            </a:p>
          </p:txBody>
        </p:sp>
        <p:sp>
          <p:nvSpPr>
            <p:cNvPr id="35" name="object 35"/>
            <p:cNvSpPr/>
            <p:nvPr/>
          </p:nvSpPr>
          <p:spPr>
            <a:xfrm>
              <a:off x="2936239" y="42773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36" name="object 36"/>
            <p:cNvSpPr/>
            <p:nvPr/>
          </p:nvSpPr>
          <p:spPr>
            <a:xfrm>
              <a:off x="2941320" y="4282439"/>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37" name="object 37"/>
            <p:cNvSpPr/>
            <p:nvPr/>
          </p:nvSpPr>
          <p:spPr>
            <a:xfrm>
              <a:off x="2936239" y="3799840"/>
              <a:ext cx="243840" cy="304800"/>
            </a:xfrm>
            <a:custGeom>
              <a:avLst/>
              <a:gdLst/>
              <a:ahLst/>
              <a:cxnLst/>
              <a:rect l="l" t="t" r="r" b="b"/>
              <a:pathLst>
                <a:path w="243839" h="304800">
                  <a:moveTo>
                    <a:pt x="121666" y="0"/>
                  </a:moveTo>
                  <a:lnTo>
                    <a:pt x="0" y="119887"/>
                  </a:lnTo>
                  <a:lnTo>
                    <a:pt x="60833" y="119887"/>
                  </a:lnTo>
                  <a:lnTo>
                    <a:pt x="60833" y="304546"/>
                  </a:lnTo>
                  <a:lnTo>
                    <a:pt x="182499" y="304546"/>
                  </a:lnTo>
                  <a:lnTo>
                    <a:pt x="182499" y="119887"/>
                  </a:lnTo>
                  <a:lnTo>
                    <a:pt x="243332" y="119887"/>
                  </a:lnTo>
                  <a:lnTo>
                    <a:pt x="121666" y="0"/>
                  </a:lnTo>
                  <a:close/>
                </a:path>
              </a:pathLst>
            </a:custGeom>
            <a:solidFill>
              <a:srgbClr val="29AE8B"/>
            </a:solidFill>
          </p:spPr>
          <p:txBody>
            <a:bodyPr wrap="square" lIns="0" tIns="0" rIns="0" bIns="0" rtlCol="0"/>
            <a:lstStyle/>
            <a:p>
              <a:endParaRPr/>
            </a:p>
          </p:txBody>
        </p:sp>
        <p:sp>
          <p:nvSpPr>
            <p:cNvPr id="38" name="object 38"/>
            <p:cNvSpPr/>
            <p:nvPr/>
          </p:nvSpPr>
          <p:spPr>
            <a:xfrm>
              <a:off x="2941320" y="3804920"/>
              <a:ext cx="243840" cy="304800"/>
            </a:xfrm>
            <a:custGeom>
              <a:avLst/>
              <a:gdLst/>
              <a:ahLst/>
              <a:cxnLst/>
              <a:rect l="l" t="t" r="r" b="b"/>
              <a:pathLst>
                <a:path w="243839" h="304800">
                  <a:moveTo>
                    <a:pt x="0" y="119887"/>
                  </a:moveTo>
                  <a:lnTo>
                    <a:pt x="121666" y="0"/>
                  </a:lnTo>
                  <a:lnTo>
                    <a:pt x="243331"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39" name="object 39"/>
            <p:cNvSpPr/>
            <p:nvPr/>
          </p:nvSpPr>
          <p:spPr>
            <a:xfrm>
              <a:off x="4470400"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40" name="object 40"/>
            <p:cNvSpPr/>
            <p:nvPr/>
          </p:nvSpPr>
          <p:spPr>
            <a:xfrm>
              <a:off x="4475480"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sp>
          <p:nvSpPr>
            <p:cNvPr id="41" name="object 41"/>
            <p:cNvSpPr/>
            <p:nvPr/>
          </p:nvSpPr>
          <p:spPr>
            <a:xfrm>
              <a:off x="4704080" y="3921759"/>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42" name="object 42"/>
            <p:cNvSpPr/>
            <p:nvPr/>
          </p:nvSpPr>
          <p:spPr>
            <a:xfrm>
              <a:off x="4709160" y="3926840"/>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43" name="object 43"/>
            <p:cNvSpPr/>
            <p:nvPr/>
          </p:nvSpPr>
          <p:spPr>
            <a:xfrm>
              <a:off x="4704080" y="3423920"/>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44" name="object 44"/>
            <p:cNvSpPr/>
            <p:nvPr/>
          </p:nvSpPr>
          <p:spPr>
            <a:xfrm>
              <a:off x="4709160" y="3429000"/>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699">
              <a:solidFill>
                <a:srgbClr val="1D7E66"/>
              </a:solidFill>
            </a:ln>
          </p:spPr>
          <p:txBody>
            <a:bodyPr wrap="square" lIns="0" tIns="0" rIns="0" bIns="0" rtlCol="0"/>
            <a:lstStyle/>
            <a:p>
              <a:endParaRPr/>
            </a:p>
          </p:txBody>
        </p:sp>
        <p:sp>
          <p:nvSpPr>
            <p:cNvPr id="45" name="object 45"/>
            <p:cNvSpPr/>
            <p:nvPr/>
          </p:nvSpPr>
          <p:spPr>
            <a:xfrm>
              <a:off x="1574800" y="4805680"/>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52"/>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grpSp>
      <p:sp>
        <p:nvSpPr>
          <p:cNvPr id="46" name="object 46"/>
          <p:cNvSpPr txBox="1"/>
          <p:nvPr/>
        </p:nvSpPr>
        <p:spPr>
          <a:xfrm>
            <a:off x="5848984" y="2179891"/>
            <a:ext cx="1852930" cy="1124585"/>
          </a:xfrm>
          <a:prstGeom prst="rect">
            <a:avLst/>
          </a:prstGeom>
        </p:spPr>
        <p:txBody>
          <a:bodyPr vert="horz" wrap="square" lIns="0" tIns="12700" rIns="0" bIns="0" rtlCol="0">
            <a:spAutoFit/>
          </a:bodyPr>
          <a:lstStyle/>
          <a:p>
            <a:pPr marL="12700" marR="5080">
              <a:lnSpc>
                <a:spcPct val="100000"/>
              </a:lnSpc>
              <a:spcBef>
                <a:spcPts val="100"/>
              </a:spcBef>
            </a:pPr>
            <a:r>
              <a:rPr sz="2400" spc="-25" dirty="0">
                <a:latin typeface="Calibri"/>
                <a:cs typeface="Calibri"/>
              </a:rPr>
              <a:t>Forward</a:t>
            </a:r>
            <a:r>
              <a:rPr sz="2400" spc="-80" dirty="0">
                <a:latin typeface="Calibri"/>
                <a:cs typeface="Calibri"/>
              </a:rPr>
              <a:t> </a:t>
            </a:r>
            <a:r>
              <a:rPr sz="2400" spc="-20" dirty="0">
                <a:latin typeface="Calibri"/>
                <a:cs typeface="Calibri"/>
              </a:rPr>
              <a:t>each </a:t>
            </a:r>
            <a:r>
              <a:rPr sz="2400" spc="-10" dirty="0">
                <a:latin typeface="Calibri"/>
                <a:cs typeface="Calibri"/>
              </a:rPr>
              <a:t>region</a:t>
            </a:r>
            <a:r>
              <a:rPr sz="2400" spc="-180" dirty="0">
                <a:latin typeface="Calibri"/>
                <a:cs typeface="Calibri"/>
              </a:rPr>
              <a:t> </a:t>
            </a:r>
            <a:r>
              <a:rPr sz="2400" spc="-10" dirty="0">
                <a:latin typeface="Calibri"/>
                <a:cs typeface="Calibri"/>
              </a:rPr>
              <a:t>through ConvNet</a:t>
            </a:r>
            <a:endParaRPr sz="2400">
              <a:latin typeface="Calibri"/>
              <a:cs typeface="Calibri"/>
            </a:endParaRPr>
          </a:p>
        </p:txBody>
      </p:sp>
      <p:sp>
        <p:nvSpPr>
          <p:cNvPr id="48" name="object 48"/>
          <p:cNvSpPr txBox="1"/>
          <p:nvPr/>
        </p:nvSpPr>
        <p:spPr>
          <a:xfrm>
            <a:off x="5906770" y="4790837"/>
            <a:ext cx="1976120" cy="1466850"/>
          </a:xfrm>
          <a:prstGeom prst="rect">
            <a:avLst/>
          </a:prstGeom>
        </p:spPr>
        <p:txBody>
          <a:bodyPr vert="horz" wrap="square" lIns="0" tIns="0" rIns="0" bIns="0" rtlCol="0">
            <a:spAutoFit/>
          </a:bodyPr>
          <a:lstStyle/>
          <a:p>
            <a:pPr marL="12700">
              <a:lnSpc>
                <a:spcPts val="2380"/>
              </a:lnSpc>
            </a:pPr>
            <a:r>
              <a:rPr sz="2400" dirty="0">
                <a:latin typeface="Calibri"/>
                <a:cs typeface="Calibri"/>
              </a:rPr>
              <a:t>Regions</a:t>
            </a:r>
            <a:r>
              <a:rPr sz="2400" spc="-125" dirty="0">
                <a:latin typeface="Calibri"/>
                <a:cs typeface="Calibri"/>
              </a:rPr>
              <a:t> </a:t>
            </a:r>
            <a:r>
              <a:rPr sz="2400" spc="-25" dirty="0">
                <a:latin typeface="Calibri"/>
                <a:cs typeface="Calibri"/>
              </a:rPr>
              <a:t>of</a:t>
            </a:r>
            <a:endParaRPr sz="2400">
              <a:latin typeface="Calibri"/>
              <a:cs typeface="Calibri"/>
            </a:endParaRPr>
          </a:p>
          <a:p>
            <a:pPr marL="12700" marR="5080" indent="635">
              <a:lnSpc>
                <a:spcPct val="101899"/>
              </a:lnSpc>
              <a:spcBef>
                <a:spcPts val="30"/>
              </a:spcBef>
            </a:pPr>
            <a:r>
              <a:rPr sz="2400" spc="-10" dirty="0">
                <a:latin typeface="Calibri"/>
                <a:cs typeface="Calibri"/>
              </a:rPr>
              <a:t>Interest</a:t>
            </a:r>
            <a:r>
              <a:rPr sz="2400" spc="-204" dirty="0">
                <a:latin typeface="Calibri"/>
                <a:cs typeface="Calibri"/>
              </a:rPr>
              <a:t> </a:t>
            </a:r>
            <a:r>
              <a:rPr sz="2400" spc="-20" dirty="0">
                <a:latin typeface="Calibri"/>
                <a:cs typeface="Calibri"/>
              </a:rPr>
              <a:t>(RoI) from</a:t>
            </a:r>
            <a:r>
              <a:rPr sz="2400" spc="-12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a:t>
            </a:r>
            <a:endParaRPr sz="2400">
              <a:latin typeface="Calibri"/>
              <a:cs typeface="Calibri"/>
            </a:endParaRPr>
          </a:p>
          <a:p>
            <a:pPr marL="12700">
              <a:lnSpc>
                <a:spcPct val="100000"/>
              </a:lnSpc>
              <a:spcBef>
                <a:spcPts val="165"/>
              </a:spcBef>
            </a:pPr>
            <a:r>
              <a:rPr sz="2400" dirty="0">
                <a:latin typeface="Calibri"/>
                <a:cs typeface="Calibri"/>
              </a:rPr>
              <a:t>method</a:t>
            </a:r>
            <a:r>
              <a:rPr sz="2400" spc="-95" dirty="0">
                <a:latin typeface="Calibri"/>
                <a:cs typeface="Calibri"/>
              </a:rPr>
              <a:t> </a:t>
            </a:r>
            <a:r>
              <a:rPr sz="2400" spc="-20" dirty="0">
                <a:latin typeface="Calibri"/>
                <a:cs typeface="Calibri"/>
              </a:rPr>
              <a:t>(~2k)</a:t>
            </a:r>
            <a:endParaRPr sz="2400">
              <a:latin typeface="Calibri"/>
              <a:cs typeface="Calibri"/>
            </a:endParaRPr>
          </a:p>
        </p:txBody>
      </p:sp>
      <p:sp>
        <p:nvSpPr>
          <p:cNvPr id="49" name="object 49"/>
          <p:cNvSpPr txBox="1"/>
          <p:nvPr/>
        </p:nvSpPr>
        <p:spPr>
          <a:xfrm>
            <a:off x="334962" y="5101113"/>
            <a:ext cx="813435" cy="720725"/>
          </a:xfrm>
          <a:prstGeom prst="rect">
            <a:avLst/>
          </a:prstGeom>
        </p:spPr>
        <p:txBody>
          <a:bodyPr vert="horz" wrap="square" lIns="0" tIns="0" rIns="0" bIns="0" rtlCol="0">
            <a:spAutoFit/>
          </a:bodyPr>
          <a:lstStyle/>
          <a:p>
            <a:pPr marL="12700">
              <a:lnSpc>
                <a:spcPts val="2455"/>
              </a:lnSpc>
            </a:pPr>
            <a:r>
              <a:rPr sz="2450" spc="-10" dirty="0">
                <a:latin typeface="Calibri"/>
                <a:cs typeface="Calibri"/>
              </a:rPr>
              <a:t>Input</a:t>
            </a:r>
            <a:endParaRPr sz="2450">
              <a:latin typeface="Calibri"/>
              <a:cs typeface="Calibri"/>
            </a:endParaRPr>
          </a:p>
          <a:p>
            <a:pPr marL="12700">
              <a:lnSpc>
                <a:spcPct val="100000"/>
              </a:lnSpc>
              <a:spcBef>
                <a:spcPts val="50"/>
              </a:spcBef>
            </a:pPr>
            <a:r>
              <a:rPr sz="2450" spc="-10" dirty="0">
                <a:latin typeface="Calibri"/>
                <a:cs typeface="Calibri"/>
              </a:rPr>
              <a:t>image</a:t>
            </a:r>
            <a:endParaRPr sz="2450">
              <a:latin typeface="Calibri"/>
              <a:cs typeface="Calibri"/>
            </a:endParaRPr>
          </a:p>
        </p:txBody>
      </p:sp>
      <p:sp>
        <p:nvSpPr>
          <p:cNvPr id="50" name="object 50"/>
          <p:cNvSpPr txBox="1"/>
          <p:nvPr/>
        </p:nvSpPr>
        <p:spPr>
          <a:xfrm>
            <a:off x="7940040" y="5876687"/>
            <a:ext cx="4114165" cy="48387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5" dirty="0">
                <a:latin typeface="Calibri"/>
                <a:cs typeface="Calibri"/>
              </a:rPr>
              <a:t> </a:t>
            </a:r>
            <a:r>
              <a:rPr sz="1050" spc="-30" dirty="0">
                <a:latin typeface="Calibri"/>
                <a:cs typeface="Calibri"/>
              </a:rPr>
              <a:t>et</a:t>
            </a:r>
            <a:r>
              <a:rPr sz="1050" spc="-65" dirty="0">
                <a:latin typeface="Calibri"/>
                <a:cs typeface="Calibri"/>
              </a:rPr>
              <a:t> </a:t>
            </a:r>
            <a:r>
              <a:rPr sz="1050" dirty="0">
                <a:latin typeface="Calibri"/>
                <a:cs typeface="Calibri"/>
              </a:rPr>
              <a:t>al,</a:t>
            </a:r>
            <a:r>
              <a:rPr sz="1050" spc="-55" dirty="0">
                <a:latin typeface="Calibri"/>
                <a:cs typeface="Calibri"/>
              </a:rPr>
              <a:t> </a:t>
            </a:r>
            <a:r>
              <a:rPr sz="1050" dirty="0">
                <a:latin typeface="Calibri"/>
                <a:cs typeface="Calibri"/>
              </a:rPr>
              <a:t>“Rich</a:t>
            </a:r>
            <a:r>
              <a:rPr sz="1050" spc="-15" dirty="0">
                <a:latin typeface="Calibri"/>
                <a:cs typeface="Calibri"/>
              </a:rPr>
              <a:t> </a:t>
            </a:r>
            <a:r>
              <a:rPr sz="1050" dirty="0">
                <a:latin typeface="Calibri"/>
                <a:cs typeface="Calibri"/>
              </a:rPr>
              <a:t>feature</a:t>
            </a:r>
            <a:r>
              <a:rPr sz="1050" spc="135" dirty="0">
                <a:latin typeface="Calibri"/>
                <a:cs typeface="Calibri"/>
              </a:rPr>
              <a:t> </a:t>
            </a:r>
            <a:r>
              <a:rPr sz="1050" dirty="0">
                <a:latin typeface="Calibri"/>
                <a:cs typeface="Calibri"/>
              </a:rPr>
              <a:t>hierarchies</a:t>
            </a:r>
            <a:r>
              <a:rPr sz="1050" spc="114" dirty="0">
                <a:latin typeface="Calibri"/>
                <a:cs typeface="Calibri"/>
              </a:rPr>
              <a:t> </a:t>
            </a:r>
            <a:r>
              <a:rPr sz="1050" dirty="0">
                <a:latin typeface="Calibri"/>
                <a:cs typeface="Calibri"/>
              </a:rPr>
              <a:t>for</a:t>
            </a:r>
            <a:r>
              <a:rPr sz="1050" spc="25" dirty="0">
                <a:latin typeface="Calibri"/>
                <a:cs typeface="Calibri"/>
              </a:rPr>
              <a:t> </a:t>
            </a:r>
            <a:r>
              <a:rPr sz="1050" dirty="0">
                <a:latin typeface="Calibri"/>
                <a:cs typeface="Calibri"/>
              </a:rPr>
              <a:t>accurate</a:t>
            </a:r>
            <a:r>
              <a:rPr sz="1050" spc="-85" dirty="0">
                <a:latin typeface="Calibri"/>
                <a:cs typeface="Calibri"/>
              </a:rPr>
              <a:t> </a:t>
            </a:r>
            <a:r>
              <a:rPr sz="1050" dirty="0">
                <a:latin typeface="Calibri"/>
                <a:cs typeface="Calibri"/>
              </a:rPr>
              <a:t>object</a:t>
            </a:r>
            <a:r>
              <a:rPr sz="1050" spc="-55" dirty="0">
                <a:latin typeface="Calibri"/>
                <a:cs typeface="Calibri"/>
              </a:rPr>
              <a:t> </a:t>
            </a:r>
            <a:r>
              <a:rPr sz="1050" dirty="0">
                <a:latin typeface="Calibri"/>
                <a:cs typeface="Calibri"/>
              </a:rPr>
              <a:t>detection</a:t>
            </a:r>
            <a:r>
              <a:rPr sz="1050" spc="90" dirty="0">
                <a:latin typeface="Calibri"/>
                <a:cs typeface="Calibri"/>
              </a:rPr>
              <a:t> </a:t>
            </a:r>
            <a:r>
              <a:rPr sz="1050" spc="-25" dirty="0">
                <a:latin typeface="Calibri"/>
                <a:cs typeface="Calibri"/>
              </a:rPr>
              <a:t>and</a:t>
            </a:r>
            <a:endParaRPr sz="1050">
              <a:latin typeface="Calibri"/>
              <a:cs typeface="Calibri"/>
            </a:endParaRPr>
          </a:p>
          <a:p>
            <a:pPr marL="12700">
              <a:lnSpc>
                <a:spcPct val="100000"/>
              </a:lnSpc>
              <a:spcBef>
                <a:spcPts val="20"/>
              </a:spcBef>
            </a:pPr>
            <a:r>
              <a:rPr sz="1050" dirty="0">
                <a:latin typeface="Calibri"/>
                <a:cs typeface="Calibri"/>
              </a:rPr>
              <a:t>semantic</a:t>
            </a:r>
            <a:r>
              <a:rPr sz="1050" spc="-50" dirty="0">
                <a:latin typeface="Calibri"/>
                <a:cs typeface="Calibri"/>
              </a:rPr>
              <a:t> </a:t>
            </a:r>
            <a:r>
              <a:rPr sz="1050" dirty="0">
                <a:latin typeface="Calibri"/>
                <a:cs typeface="Calibri"/>
              </a:rPr>
              <a:t>segmentation”,</a:t>
            </a:r>
            <a:r>
              <a:rPr sz="1050" spc="60" dirty="0">
                <a:latin typeface="Calibri"/>
                <a:cs typeface="Calibri"/>
              </a:rPr>
              <a:t> </a:t>
            </a:r>
            <a:r>
              <a:rPr sz="1050" dirty="0">
                <a:latin typeface="Calibri"/>
                <a:cs typeface="Calibri"/>
              </a:rPr>
              <a:t>CVPR</a:t>
            </a:r>
            <a:r>
              <a:rPr sz="1050" spc="-15" dirty="0">
                <a:latin typeface="Calibri"/>
                <a:cs typeface="Calibri"/>
              </a:rPr>
              <a:t> </a:t>
            </a:r>
            <a:r>
              <a:rPr sz="1050" spc="-10" dirty="0">
                <a:latin typeface="Calibri"/>
                <a:cs typeface="Calibri"/>
              </a:rPr>
              <a:t>2014.</a:t>
            </a:r>
            <a:endParaRPr sz="1050">
              <a:latin typeface="Calibri"/>
              <a:cs typeface="Calibri"/>
            </a:endParaRPr>
          </a:p>
          <a:p>
            <a:pPr marL="12700">
              <a:lnSpc>
                <a:spcPct val="100000"/>
              </a:lnSpc>
              <a:spcBef>
                <a:spcPts val="25"/>
              </a:spcBef>
            </a:pPr>
            <a:r>
              <a:rPr sz="1050" dirty="0">
                <a:latin typeface="Calibri"/>
                <a:cs typeface="Calibri"/>
              </a:rPr>
              <a:t>Figure</a:t>
            </a:r>
            <a:r>
              <a:rPr sz="1050" spc="65" dirty="0">
                <a:latin typeface="Calibri"/>
                <a:cs typeface="Calibri"/>
              </a:rPr>
              <a:t> </a:t>
            </a:r>
            <a:r>
              <a:rPr sz="1050" dirty="0">
                <a:latin typeface="Calibri"/>
                <a:cs typeface="Calibri"/>
              </a:rPr>
              <a:t>copyright</a:t>
            </a:r>
            <a:r>
              <a:rPr sz="1050" spc="-30" dirty="0">
                <a:latin typeface="Calibri"/>
                <a:cs typeface="Calibri"/>
              </a:rPr>
              <a:t> </a:t>
            </a:r>
            <a:r>
              <a:rPr sz="1050" dirty="0">
                <a:latin typeface="Calibri"/>
                <a:cs typeface="Calibri"/>
              </a:rPr>
              <a:t>Ross</a:t>
            </a:r>
            <a:r>
              <a:rPr sz="1050" spc="105" dirty="0">
                <a:latin typeface="Calibri"/>
                <a:cs typeface="Calibri"/>
              </a:rPr>
              <a:t> </a:t>
            </a:r>
            <a:r>
              <a:rPr sz="1050" dirty="0">
                <a:latin typeface="Calibri"/>
                <a:cs typeface="Calibri"/>
              </a:rPr>
              <a:t>Girshick,</a:t>
            </a:r>
            <a:r>
              <a:rPr sz="1050" spc="-45" dirty="0">
                <a:latin typeface="Calibri"/>
                <a:cs typeface="Calibri"/>
              </a:rPr>
              <a:t> </a:t>
            </a:r>
            <a:r>
              <a:rPr sz="1050" dirty="0">
                <a:latin typeface="Calibri"/>
                <a:cs typeface="Calibri"/>
              </a:rPr>
              <a:t>2015;</a:t>
            </a:r>
            <a:r>
              <a:rPr sz="1050" spc="-60"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40" dirty="0">
                <a:latin typeface="Calibri"/>
                <a:cs typeface="Calibri"/>
              </a:rPr>
              <a:t> </a:t>
            </a:r>
            <a:r>
              <a:rPr sz="1050" spc="-10" dirty="0">
                <a:latin typeface="Calibri"/>
                <a:cs typeface="Calibri"/>
              </a:rPr>
              <a:t>Reproduced</a:t>
            </a:r>
            <a:r>
              <a:rPr sz="1050" spc="30" dirty="0">
                <a:latin typeface="Calibri"/>
                <a:cs typeface="Calibri"/>
              </a:rPr>
              <a:t> </a:t>
            </a:r>
            <a:r>
              <a:rPr sz="1050" dirty="0">
                <a:latin typeface="Calibri"/>
                <a:cs typeface="Calibri"/>
              </a:rPr>
              <a:t>with</a:t>
            </a:r>
            <a:r>
              <a:rPr sz="1050" spc="125" dirty="0">
                <a:latin typeface="Calibri"/>
                <a:cs typeface="Calibri"/>
              </a:rPr>
              <a:t> </a:t>
            </a:r>
            <a:r>
              <a:rPr sz="1050" spc="-10" dirty="0">
                <a:latin typeface="Calibri"/>
                <a:cs typeface="Calibri"/>
              </a:rPr>
              <a:t>permission.</a:t>
            </a:r>
            <a:endParaRPr sz="1050">
              <a:latin typeface="Calibri"/>
              <a:cs typeface="Calibri"/>
            </a:endParaRPr>
          </a:p>
        </p:txBody>
      </p:sp>
      <p:sp>
        <p:nvSpPr>
          <p:cNvPr id="47" name="object 47"/>
          <p:cNvSpPr txBox="1"/>
          <p:nvPr/>
        </p:nvSpPr>
        <p:spPr>
          <a:xfrm>
            <a:off x="5330571" y="3523043"/>
            <a:ext cx="2211070" cy="768350"/>
          </a:xfrm>
          <a:prstGeom prst="rect">
            <a:avLst/>
          </a:prstGeom>
        </p:spPr>
        <p:txBody>
          <a:bodyPr vert="horz" wrap="square" lIns="0" tIns="1905" rIns="0" bIns="0" rtlCol="0">
            <a:spAutoFit/>
          </a:bodyPr>
          <a:lstStyle/>
          <a:p>
            <a:pPr marL="12700" marR="5080">
              <a:lnSpc>
                <a:spcPct val="102899"/>
              </a:lnSpc>
              <a:spcBef>
                <a:spcPts val="15"/>
              </a:spcBef>
            </a:pPr>
            <a:r>
              <a:rPr sz="2400" spc="-25" dirty="0">
                <a:latin typeface="Calibri"/>
                <a:cs typeface="Calibri"/>
              </a:rPr>
              <a:t>Warped</a:t>
            </a:r>
            <a:r>
              <a:rPr sz="2400" spc="-80" dirty="0">
                <a:latin typeface="Calibri"/>
                <a:cs typeface="Calibri"/>
              </a:rPr>
              <a:t> </a:t>
            </a:r>
            <a:r>
              <a:rPr sz="2400" spc="-20" dirty="0">
                <a:latin typeface="Calibri"/>
                <a:cs typeface="Calibri"/>
              </a:rPr>
              <a:t>image </a:t>
            </a:r>
            <a:r>
              <a:rPr sz="2400" spc="-10" dirty="0">
                <a:latin typeface="Calibri"/>
                <a:cs typeface="Calibri"/>
              </a:rPr>
              <a:t>regions</a:t>
            </a:r>
            <a:r>
              <a:rPr sz="2400" spc="-140" dirty="0">
                <a:latin typeface="Calibri"/>
                <a:cs typeface="Calibri"/>
              </a:rPr>
              <a:t> </a:t>
            </a:r>
            <a:r>
              <a:rPr sz="2400" spc="-20" dirty="0">
                <a:latin typeface="Calibri"/>
                <a:cs typeface="Calibri"/>
              </a:rPr>
              <a:t>(224x224)</a:t>
            </a:r>
            <a:endParaRPr sz="24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697230"/>
          </a:xfrm>
          <a:prstGeom prst="rect">
            <a:avLst/>
          </a:prstGeom>
        </p:spPr>
        <p:txBody>
          <a:bodyPr vert="horz" wrap="square" lIns="0" tIns="13335" rIns="0" bIns="0" rtlCol="0">
            <a:spAutoFit/>
          </a:bodyPr>
          <a:lstStyle/>
          <a:p>
            <a:pPr marL="12700">
              <a:lnSpc>
                <a:spcPct val="100000"/>
              </a:lnSpc>
              <a:spcBef>
                <a:spcPts val="105"/>
              </a:spcBef>
            </a:pPr>
            <a:r>
              <a:rPr spc="-10" dirty="0"/>
              <a:t>R-</a:t>
            </a:r>
            <a:r>
              <a:rPr dirty="0"/>
              <a:t>CNN:</a:t>
            </a:r>
            <a:r>
              <a:rPr spc="-50" dirty="0"/>
              <a:t> </a:t>
            </a:r>
            <a:r>
              <a:rPr spc="-10" dirty="0"/>
              <a:t>Region-Based</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902969" y="2061210"/>
            <a:ext cx="4818380" cy="4157979"/>
            <a:chOff x="902969" y="2061210"/>
            <a:chExt cx="4818380" cy="4157979"/>
          </a:xfrm>
        </p:grpSpPr>
        <p:sp>
          <p:nvSpPr>
            <p:cNvPr id="5" name="object 5"/>
            <p:cNvSpPr/>
            <p:nvPr/>
          </p:nvSpPr>
          <p:spPr>
            <a:xfrm>
              <a:off x="2672080" y="3952239"/>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2677159"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pic>
          <p:nvPicPr>
            <p:cNvPr id="7" name="object 7"/>
            <p:cNvPicPr/>
            <p:nvPr/>
          </p:nvPicPr>
          <p:blipFill>
            <a:blip r:embed="rId2" cstate="print"/>
            <a:stretch>
              <a:fillRect/>
            </a:stretch>
          </p:blipFill>
          <p:spPr>
            <a:xfrm>
              <a:off x="913384" y="4598655"/>
              <a:ext cx="4796535" cy="1609104"/>
            </a:xfrm>
            <a:prstGeom prst="rect">
              <a:avLst/>
            </a:prstGeom>
          </p:spPr>
        </p:pic>
        <p:sp>
          <p:nvSpPr>
            <p:cNvPr id="8" name="object 8"/>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sp>
          <p:nvSpPr>
            <p:cNvPr id="9" name="object 9"/>
            <p:cNvSpPr/>
            <p:nvPr/>
          </p:nvSpPr>
          <p:spPr>
            <a:xfrm>
              <a:off x="1808480"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10" name="object 10"/>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1" name="object 11"/>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3" name="object 13"/>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5" name="object 15"/>
            <p:cNvSpPr/>
            <p:nvPr/>
          </p:nvSpPr>
          <p:spPr>
            <a:xfrm>
              <a:off x="3647440" y="2062480"/>
              <a:ext cx="355600" cy="1706880"/>
            </a:xfrm>
            <a:custGeom>
              <a:avLst/>
              <a:gdLst/>
              <a:ahLst/>
              <a:cxnLst/>
              <a:rect l="l" t="t" r="r" b="b"/>
              <a:pathLst>
                <a:path w="355600" h="1706879">
                  <a:moveTo>
                    <a:pt x="355346" y="0"/>
                  </a:moveTo>
                  <a:lnTo>
                    <a:pt x="0" y="348615"/>
                  </a:lnTo>
                  <a:lnTo>
                    <a:pt x="0" y="1706372"/>
                  </a:lnTo>
                  <a:lnTo>
                    <a:pt x="355346" y="1357884"/>
                  </a:lnTo>
                  <a:lnTo>
                    <a:pt x="355346" y="0"/>
                  </a:lnTo>
                  <a:close/>
                </a:path>
              </a:pathLst>
            </a:custGeom>
            <a:solidFill>
              <a:srgbClr val="CDCDCD">
                <a:alpha val="92939"/>
              </a:srgbClr>
            </a:solidFill>
          </p:spPr>
          <p:txBody>
            <a:bodyPr wrap="square" lIns="0" tIns="0" rIns="0" bIns="0" rtlCol="0"/>
            <a:lstStyle/>
            <a:p>
              <a:endParaRPr/>
            </a:p>
          </p:txBody>
        </p:sp>
        <p:sp>
          <p:nvSpPr>
            <p:cNvPr id="16" name="object 16"/>
            <p:cNvSpPr/>
            <p:nvPr/>
          </p:nvSpPr>
          <p:spPr>
            <a:xfrm>
              <a:off x="2600959" y="2062480"/>
              <a:ext cx="1402080" cy="345440"/>
            </a:xfrm>
            <a:custGeom>
              <a:avLst/>
              <a:gdLst/>
              <a:ahLst/>
              <a:cxnLst/>
              <a:rect l="l" t="t" r="r" b="b"/>
              <a:pathLst>
                <a:path w="1402079" h="345439">
                  <a:moveTo>
                    <a:pt x="1401572" y="0"/>
                  </a:moveTo>
                  <a:lnTo>
                    <a:pt x="350392" y="0"/>
                  </a:lnTo>
                  <a:lnTo>
                    <a:pt x="0" y="345186"/>
                  </a:lnTo>
                  <a:lnTo>
                    <a:pt x="1051178" y="345186"/>
                  </a:lnTo>
                  <a:lnTo>
                    <a:pt x="1401572" y="0"/>
                  </a:lnTo>
                  <a:close/>
                </a:path>
              </a:pathLst>
            </a:custGeom>
            <a:solidFill>
              <a:srgbClr val="FFFFFF">
                <a:alpha val="92939"/>
              </a:srgbClr>
            </a:solidFill>
          </p:spPr>
          <p:txBody>
            <a:bodyPr wrap="square" lIns="0" tIns="0" rIns="0" bIns="0" rtlCol="0"/>
            <a:lstStyle/>
            <a:p>
              <a:endParaRPr/>
            </a:p>
          </p:txBody>
        </p:sp>
        <p:sp>
          <p:nvSpPr>
            <p:cNvPr id="17" name="object 17"/>
            <p:cNvSpPr/>
            <p:nvPr/>
          </p:nvSpPr>
          <p:spPr>
            <a:xfrm>
              <a:off x="2606040" y="2067560"/>
              <a:ext cx="1402080" cy="1706880"/>
            </a:xfrm>
            <a:custGeom>
              <a:avLst/>
              <a:gdLst/>
              <a:ahLst/>
              <a:cxnLst/>
              <a:rect l="l" t="t" r="r" b="b"/>
              <a:pathLst>
                <a:path w="1402079" h="1706879">
                  <a:moveTo>
                    <a:pt x="0" y="348614"/>
                  </a:moveTo>
                  <a:lnTo>
                    <a:pt x="350393" y="0"/>
                  </a:lnTo>
                  <a:lnTo>
                    <a:pt x="1401572" y="0"/>
                  </a:lnTo>
                  <a:lnTo>
                    <a:pt x="1401572" y="1357884"/>
                  </a:lnTo>
                  <a:lnTo>
                    <a:pt x="1051179" y="1706371"/>
                  </a:lnTo>
                  <a:lnTo>
                    <a:pt x="0" y="1706371"/>
                  </a:lnTo>
                  <a:lnTo>
                    <a:pt x="0" y="348614"/>
                  </a:lnTo>
                  <a:close/>
                </a:path>
                <a:path w="1402079" h="1706879">
                  <a:moveTo>
                    <a:pt x="0" y="348614"/>
                  </a:moveTo>
                  <a:lnTo>
                    <a:pt x="1051179" y="348614"/>
                  </a:lnTo>
                  <a:lnTo>
                    <a:pt x="1401572" y="0"/>
                  </a:lnTo>
                </a:path>
                <a:path w="1402079" h="1706879">
                  <a:moveTo>
                    <a:pt x="1051179" y="348614"/>
                  </a:moveTo>
                  <a:lnTo>
                    <a:pt x="1051179" y="1706371"/>
                  </a:lnTo>
                </a:path>
              </a:pathLst>
            </a:custGeom>
            <a:ln w="12700">
              <a:solidFill>
                <a:srgbClr val="1D7E66"/>
              </a:solidFill>
            </a:ln>
          </p:spPr>
          <p:txBody>
            <a:bodyPr wrap="square" lIns="0" tIns="0" rIns="0" bIns="0" rtlCol="0"/>
            <a:lstStyle/>
            <a:p>
              <a:endParaRPr/>
            </a:p>
          </p:txBody>
        </p:sp>
      </p:grpSp>
      <p:sp>
        <p:nvSpPr>
          <p:cNvPr id="18" name="object 18"/>
          <p:cNvSpPr txBox="1"/>
          <p:nvPr/>
        </p:nvSpPr>
        <p:spPr>
          <a:xfrm>
            <a:off x="2805429" y="2662555"/>
            <a:ext cx="641985" cy="768985"/>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a:p>
            <a:pPr marL="103505">
              <a:lnSpc>
                <a:spcPct val="100000"/>
              </a:lnSpc>
              <a:spcBef>
                <a:spcPts val="85"/>
              </a:spcBef>
            </a:pPr>
            <a:r>
              <a:rPr sz="2400" spc="-25" dirty="0">
                <a:latin typeface="Calibri"/>
                <a:cs typeface="Calibri"/>
              </a:rPr>
              <a:t>Net</a:t>
            </a:r>
            <a:endParaRPr sz="2400">
              <a:latin typeface="Calibri"/>
              <a:cs typeface="Calibri"/>
            </a:endParaRPr>
          </a:p>
        </p:txBody>
      </p:sp>
      <p:grpSp>
        <p:nvGrpSpPr>
          <p:cNvPr id="19" name="object 19"/>
          <p:cNvGrpSpPr/>
          <p:nvPr/>
        </p:nvGrpSpPr>
        <p:grpSpPr>
          <a:xfrm>
            <a:off x="4255770" y="1675129"/>
            <a:ext cx="1414780" cy="1729739"/>
            <a:chOff x="4255770" y="1675129"/>
            <a:chExt cx="1414780" cy="1729739"/>
          </a:xfrm>
        </p:grpSpPr>
        <p:sp>
          <p:nvSpPr>
            <p:cNvPr id="20" name="object 20"/>
            <p:cNvSpPr/>
            <p:nvPr/>
          </p:nvSpPr>
          <p:spPr>
            <a:xfrm>
              <a:off x="5303520" y="1676399"/>
              <a:ext cx="355600" cy="1717039"/>
            </a:xfrm>
            <a:custGeom>
              <a:avLst/>
              <a:gdLst/>
              <a:ahLst/>
              <a:cxnLst/>
              <a:rect l="l" t="t" r="r" b="b"/>
              <a:pathLst>
                <a:path w="355600" h="1717039">
                  <a:moveTo>
                    <a:pt x="355345" y="0"/>
                  </a:moveTo>
                  <a:lnTo>
                    <a:pt x="0" y="350647"/>
                  </a:lnTo>
                  <a:lnTo>
                    <a:pt x="0" y="1716532"/>
                  </a:lnTo>
                  <a:lnTo>
                    <a:pt x="355345" y="1365885"/>
                  </a:lnTo>
                  <a:lnTo>
                    <a:pt x="355345" y="0"/>
                  </a:lnTo>
                  <a:close/>
                </a:path>
              </a:pathLst>
            </a:custGeom>
            <a:solidFill>
              <a:srgbClr val="CDCDCD">
                <a:alpha val="92939"/>
              </a:srgbClr>
            </a:solidFill>
          </p:spPr>
          <p:txBody>
            <a:bodyPr wrap="square" lIns="0" tIns="0" rIns="0" bIns="0" rtlCol="0"/>
            <a:lstStyle/>
            <a:p>
              <a:endParaRPr/>
            </a:p>
          </p:txBody>
        </p:sp>
        <p:sp>
          <p:nvSpPr>
            <p:cNvPr id="21" name="object 21"/>
            <p:cNvSpPr/>
            <p:nvPr/>
          </p:nvSpPr>
          <p:spPr>
            <a:xfrm>
              <a:off x="4257040" y="1676399"/>
              <a:ext cx="1402080" cy="355600"/>
            </a:xfrm>
            <a:custGeom>
              <a:avLst/>
              <a:gdLst/>
              <a:ahLst/>
              <a:cxnLst/>
              <a:rect l="l" t="t" r="r" b="b"/>
              <a:pathLst>
                <a:path w="1402079" h="355600">
                  <a:moveTo>
                    <a:pt x="1401572" y="0"/>
                  </a:moveTo>
                  <a:lnTo>
                    <a:pt x="350393" y="0"/>
                  </a:lnTo>
                  <a:lnTo>
                    <a:pt x="0" y="355346"/>
                  </a:lnTo>
                  <a:lnTo>
                    <a:pt x="1051179" y="355346"/>
                  </a:lnTo>
                  <a:lnTo>
                    <a:pt x="1401572" y="0"/>
                  </a:lnTo>
                  <a:close/>
                </a:path>
              </a:pathLst>
            </a:custGeom>
            <a:solidFill>
              <a:srgbClr val="FFFFFF">
                <a:alpha val="92939"/>
              </a:srgbClr>
            </a:solidFill>
          </p:spPr>
          <p:txBody>
            <a:bodyPr wrap="square" lIns="0" tIns="0" rIns="0" bIns="0" rtlCol="0"/>
            <a:lstStyle/>
            <a:p>
              <a:endParaRPr/>
            </a:p>
          </p:txBody>
        </p:sp>
        <p:sp>
          <p:nvSpPr>
            <p:cNvPr id="22" name="object 22"/>
            <p:cNvSpPr/>
            <p:nvPr/>
          </p:nvSpPr>
          <p:spPr>
            <a:xfrm>
              <a:off x="4262120" y="1681479"/>
              <a:ext cx="1402080" cy="1717039"/>
            </a:xfrm>
            <a:custGeom>
              <a:avLst/>
              <a:gdLst/>
              <a:ahLst/>
              <a:cxnLst/>
              <a:rect l="l" t="t" r="r" b="b"/>
              <a:pathLst>
                <a:path w="1402079" h="1717039">
                  <a:moveTo>
                    <a:pt x="0" y="350647"/>
                  </a:moveTo>
                  <a:lnTo>
                    <a:pt x="350392" y="0"/>
                  </a:lnTo>
                  <a:lnTo>
                    <a:pt x="1401571" y="0"/>
                  </a:lnTo>
                  <a:lnTo>
                    <a:pt x="1401571" y="1365885"/>
                  </a:lnTo>
                  <a:lnTo>
                    <a:pt x="1051178" y="1716532"/>
                  </a:lnTo>
                  <a:lnTo>
                    <a:pt x="0" y="1716532"/>
                  </a:lnTo>
                  <a:lnTo>
                    <a:pt x="0" y="350647"/>
                  </a:lnTo>
                  <a:close/>
                </a:path>
                <a:path w="1402079" h="1717039">
                  <a:moveTo>
                    <a:pt x="0" y="350647"/>
                  </a:moveTo>
                  <a:lnTo>
                    <a:pt x="1051178" y="350647"/>
                  </a:lnTo>
                  <a:lnTo>
                    <a:pt x="1401571" y="0"/>
                  </a:lnTo>
                </a:path>
                <a:path w="1402079" h="1717039">
                  <a:moveTo>
                    <a:pt x="1051178" y="350647"/>
                  </a:moveTo>
                  <a:lnTo>
                    <a:pt x="1051178" y="1716532"/>
                  </a:lnTo>
                </a:path>
              </a:pathLst>
            </a:custGeom>
            <a:ln w="12700">
              <a:solidFill>
                <a:srgbClr val="1D7E66"/>
              </a:solidFill>
            </a:ln>
          </p:spPr>
          <p:txBody>
            <a:bodyPr wrap="square" lIns="0" tIns="0" rIns="0" bIns="0" rtlCol="0"/>
            <a:lstStyle/>
            <a:p>
              <a:endParaRPr/>
            </a:p>
          </p:txBody>
        </p:sp>
      </p:grpSp>
      <p:sp>
        <p:nvSpPr>
          <p:cNvPr id="23" name="object 23"/>
          <p:cNvSpPr txBox="1"/>
          <p:nvPr/>
        </p:nvSpPr>
        <p:spPr>
          <a:xfrm>
            <a:off x="4463034" y="2280602"/>
            <a:ext cx="641350" cy="768350"/>
          </a:xfrm>
          <a:prstGeom prst="rect">
            <a:avLst/>
          </a:prstGeom>
        </p:spPr>
        <p:txBody>
          <a:bodyPr vert="horz" wrap="square" lIns="0" tIns="1905" rIns="0" bIns="0" rtlCol="0">
            <a:spAutoFit/>
          </a:bodyPr>
          <a:lstStyle/>
          <a:p>
            <a:pPr marL="104139" marR="5080" indent="-92075">
              <a:lnSpc>
                <a:spcPct val="103000"/>
              </a:lnSpc>
              <a:spcBef>
                <a:spcPts val="15"/>
              </a:spcBef>
            </a:pPr>
            <a:r>
              <a:rPr sz="2400" spc="-25" dirty="0">
                <a:latin typeface="Calibri"/>
                <a:cs typeface="Calibri"/>
              </a:rPr>
              <a:t>Conv Net</a:t>
            </a:r>
            <a:endParaRPr sz="2400">
              <a:latin typeface="Calibri"/>
              <a:cs typeface="Calibri"/>
            </a:endParaRPr>
          </a:p>
        </p:txBody>
      </p:sp>
      <p:grpSp>
        <p:nvGrpSpPr>
          <p:cNvPr id="24" name="object 24"/>
          <p:cNvGrpSpPr/>
          <p:nvPr/>
        </p:nvGrpSpPr>
        <p:grpSpPr>
          <a:xfrm>
            <a:off x="1075689" y="2589529"/>
            <a:ext cx="1404620" cy="1729739"/>
            <a:chOff x="1075689" y="2589529"/>
            <a:chExt cx="1404620" cy="1729739"/>
          </a:xfrm>
        </p:grpSpPr>
        <p:sp>
          <p:nvSpPr>
            <p:cNvPr id="25" name="object 25"/>
            <p:cNvSpPr/>
            <p:nvPr/>
          </p:nvSpPr>
          <p:spPr>
            <a:xfrm>
              <a:off x="2123439" y="2590799"/>
              <a:ext cx="345440" cy="1717039"/>
            </a:xfrm>
            <a:custGeom>
              <a:avLst/>
              <a:gdLst/>
              <a:ahLst/>
              <a:cxnLst/>
              <a:rect l="l" t="t" r="r" b="b"/>
              <a:pathLst>
                <a:path w="345439" h="1717039">
                  <a:moveTo>
                    <a:pt x="345186" y="0"/>
                  </a:moveTo>
                  <a:lnTo>
                    <a:pt x="0" y="350647"/>
                  </a:lnTo>
                  <a:lnTo>
                    <a:pt x="0" y="1716532"/>
                  </a:lnTo>
                  <a:lnTo>
                    <a:pt x="345186" y="1365885"/>
                  </a:lnTo>
                  <a:lnTo>
                    <a:pt x="345186" y="0"/>
                  </a:lnTo>
                  <a:close/>
                </a:path>
              </a:pathLst>
            </a:custGeom>
            <a:solidFill>
              <a:srgbClr val="CDCDCD">
                <a:alpha val="92939"/>
              </a:srgbClr>
            </a:solidFill>
          </p:spPr>
          <p:txBody>
            <a:bodyPr wrap="square" lIns="0" tIns="0" rIns="0" bIns="0" rtlCol="0"/>
            <a:lstStyle/>
            <a:p>
              <a:endParaRPr/>
            </a:p>
          </p:txBody>
        </p:sp>
        <p:sp>
          <p:nvSpPr>
            <p:cNvPr id="26" name="object 26"/>
            <p:cNvSpPr/>
            <p:nvPr/>
          </p:nvSpPr>
          <p:spPr>
            <a:xfrm>
              <a:off x="1076959" y="2590799"/>
              <a:ext cx="1391920" cy="345440"/>
            </a:xfrm>
            <a:custGeom>
              <a:avLst/>
              <a:gdLst/>
              <a:ahLst/>
              <a:cxnLst/>
              <a:rect l="l" t="t" r="r" b="b"/>
              <a:pathLst>
                <a:path w="1391920" h="345439">
                  <a:moveTo>
                    <a:pt x="1391412" y="0"/>
                  </a:moveTo>
                  <a:lnTo>
                    <a:pt x="347853" y="0"/>
                  </a:lnTo>
                  <a:lnTo>
                    <a:pt x="0" y="345186"/>
                  </a:lnTo>
                  <a:lnTo>
                    <a:pt x="1043559" y="345186"/>
                  </a:lnTo>
                  <a:lnTo>
                    <a:pt x="1391412" y="0"/>
                  </a:lnTo>
                  <a:close/>
                </a:path>
              </a:pathLst>
            </a:custGeom>
            <a:solidFill>
              <a:srgbClr val="FFFFFF">
                <a:alpha val="92939"/>
              </a:srgbClr>
            </a:solidFill>
          </p:spPr>
          <p:txBody>
            <a:bodyPr wrap="square" lIns="0" tIns="0" rIns="0" bIns="0" rtlCol="0"/>
            <a:lstStyle/>
            <a:p>
              <a:endParaRPr/>
            </a:p>
          </p:txBody>
        </p:sp>
        <p:sp>
          <p:nvSpPr>
            <p:cNvPr id="27" name="object 27"/>
            <p:cNvSpPr/>
            <p:nvPr/>
          </p:nvSpPr>
          <p:spPr>
            <a:xfrm>
              <a:off x="1082039" y="2595879"/>
              <a:ext cx="1391920" cy="1717039"/>
            </a:xfrm>
            <a:custGeom>
              <a:avLst/>
              <a:gdLst/>
              <a:ahLst/>
              <a:cxnLst/>
              <a:rect l="l" t="t" r="r" b="b"/>
              <a:pathLst>
                <a:path w="1391920" h="1717039">
                  <a:moveTo>
                    <a:pt x="0" y="350647"/>
                  </a:moveTo>
                  <a:lnTo>
                    <a:pt x="347853" y="0"/>
                  </a:lnTo>
                  <a:lnTo>
                    <a:pt x="1391411" y="0"/>
                  </a:lnTo>
                  <a:lnTo>
                    <a:pt x="1391411" y="1365885"/>
                  </a:lnTo>
                  <a:lnTo>
                    <a:pt x="1043559" y="1716532"/>
                  </a:lnTo>
                  <a:lnTo>
                    <a:pt x="0" y="1716532"/>
                  </a:lnTo>
                  <a:lnTo>
                    <a:pt x="0" y="350647"/>
                  </a:lnTo>
                  <a:close/>
                </a:path>
                <a:path w="1391920" h="1717039">
                  <a:moveTo>
                    <a:pt x="0" y="350647"/>
                  </a:moveTo>
                  <a:lnTo>
                    <a:pt x="1043559" y="350647"/>
                  </a:lnTo>
                  <a:lnTo>
                    <a:pt x="1391411" y="0"/>
                  </a:lnTo>
                </a:path>
                <a:path w="1391920" h="1717039">
                  <a:moveTo>
                    <a:pt x="1043559" y="350647"/>
                  </a:moveTo>
                  <a:lnTo>
                    <a:pt x="1043559" y="1716532"/>
                  </a:lnTo>
                </a:path>
              </a:pathLst>
            </a:custGeom>
            <a:ln w="12700">
              <a:solidFill>
                <a:srgbClr val="1D7E66"/>
              </a:solidFill>
            </a:ln>
          </p:spPr>
          <p:txBody>
            <a:bodyPr wrap="square" lIns="0" tIns="0" rIns="0" bIns="0" rtlCol="0"/>
            <a:lstStyle/>
            <a:p>
              <a:endParaRPr/>
            </a:p>
          </p:txBody>
        </p:sp>
      </p:grpSp>
      <p:sp>
        <p:nvSpPr>
          <p:cNvPr id="28" name="object 28"/>
          <p:cNvSpPr txBox="1"/>
          <p:nvPr/>
        </p:nvSpPr>
        <p:spPr>
          <a:xfrm>
            <a:off x="1275080" y="3193986"/>
            <a:ext cx="641350" cy="768350"/>
          </a:xfrm>
          <a:prstGeom prst="rect">
            <a:avLst/>
          </a:prstGeom>
        </p:spPr>
        <p:txBody>
          <a:bodyPr vert="horz" wrap="square" lIns="0" tIns="1905" rIns="0" bIns="0" rtlCol="0">
            <a:spAutoFit/>
          </a:bodyPr>
          <a:lstStyle/>
          <a:p>
            <a:pPr marL="103505" marR="5080" indent="-91440">
              <a:lnSpc>
                <a:spcPct val="103000"/>
              </a:lnSpc>
              <a:spcBef>
                <a:spcPts val="15"/>
              </a:spcBef>
            </a:pPr>
            <a:r>
              <a:rPr sz="2400" spc="-25" dirty="0">
                <a:latin typeface="Calibri"/>
                <a:cs typeface="Calibri"/>
              </a:rPr>
              <a:t>Conv Net</a:t>
            </a:r>
            <a:endParaRPr sz="2400">
              <a:latin typeface="Calibri"/>
              <a:cs typeface="Calibri"/>
            </a:endParaRPr>
          </a:p>
        </p:txBody>
      </p:sp>
      <p:grpSp>
        <p:nvGrpSpPr>
          <p:cNvPr id="29" name="object 29"/>
          <p:cNvGrpSpPr/>
          <p:nvPr/>
        </p:nvGrpSpPr>
        <p:grpSpPr>
          <a:xfrm>
            <a:off x="1299210" y="3625850"/>
            <a:ext cx="3964940" cy="1191260"/>
            <a:chOff x="1299210" y="3625850"/>
            <a:chExt cx="3964940" cy="1191260"/>
          </a:xfrm>
        </p:grpSpPr>
        <p:sp>
          <p:nvSpPr>
            <p:cNvPr id="30" name="object 30"/>
            <p:cNvSpPr/>
            <p:nvPr/>
          </p:nvSpPr>
          <p:spPr>
            <a:xfrm>
              <a:off x="1300480"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31" name="object 31"/>
            <p:cNvSpPr/>
            <p:nvPr/>
          </p:nvSpPr>
          <p:spPr>
            <a:xfrm>
              <a:off x="1305560"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32" name="object 32"/>
            <p:cNvSpPr/>
            <p:nvPr/>
          </p:nvSpPr>
          <p:spPr>
            <a:xfrm>
              <a:off x="4470400"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4475480"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grpSp>
      <p:sp>
        <p:nvSpPr>
          <p:cNvPr id="34" name="object 34"/>
          <p:cNvSpPr txBox="1"/>
          <p:nvPr/>
        </p:nvSpPr>
        <p:spPr>
          <a:xfrm>
            <a:off x="1361439" y="2062479"/>
            <a:ext cx="914400" cy="375920"/>
          </a:xfrm>
          <a:prstGeom prst="rect">
            <a:avLst/>
          </a:prstGeom>
          <a:ln w="19050">
            <a:solidFill>
              <a:srgbClr val="7B5FC5"/>
            </a:solidFill>
          </a:ln>
        </p:spPr>
        <p:txBody>
          <a:bodyPr vert="horz" wrap="square" lIns="0" tIns="0" rIns="0" bIns="0" rtlCol="0">
            <a:spAutoFit/>
          </a:bodyPr>
          <a:lstStyle/>
          <a:p>
            <a:pPr marL="143510">
              <a:lnSpc>
                <a:spcPts val="2665"/>
              </a:lnSpc>
            </a:pPr>
            <a:r>
              <a:rPr sz="2450" spc="-10" dirty="0">
                <a:latin typeface="Calibri"/>
                <a:cs typeface="Calibri"/>
              </a:rPr>
              <a:t>Class</a:t>
            </a:r>
            <a:endParaRPr sz="2450">
              <a:latin typeface="Calibri"/>
              <a:cs typeface="Calibri"/>
            </a:endParaRPr>
          </a:p>
        </p:txBody>
      </p:sp>
      <p:grpSp>
        <p:nvGrpSpPr>
          <p:cNvPr id="35" name="object 35"/>
          <p:cNvGrpSpPr/>
          <p:nvPr/>
        </p:nvGrpSpPr>
        <p:grpSpPr>
          <a:xfrm>
            <a:off x="1593850" y="2467610"/>
            <a:ext cx="256540" cy="327660"/>
            <a:chOff x="1593850" y="2467610"/>
            <a:chExt cx="256540" cy="327660"/>
          </a:xfrm>
        </p:grpSpPr>
        <p:sp>
          <p:nvSpPr>
            <p:cNvPr id="36" name="object 36"/>
            <p:cNvSpPr/>
            <p:nvPr/>
          </p:nvSpPr>
          <p:spPr>
            <a:xfrm>
              <a:off x="1595120" y="2468880"/>
              <a:ext cx="243840" cy="314960"/>
            </a:xfrm>
            <a:custGeom>
              <a:avLst/>
              <a:gdLst/>
              <a:ahLst/>
              <a:cxnLst/>
              <a:rect l="l" t="t" r="r" b="b"/>
              <a:pathLst>
                <a:path w="243839" h="314960">
                  <a:moveTo>
                    <a:pt x="121666" y="0"/>
                  </a:moveTo>
                  <a:lnTo>
                    <a:pt x="0" y="123825"/>
                  </a:lnTo>
                  <a:lnTo>
                    <a:pt x="60832" y="123825"/>
                  </a:lnTo>
                  <a:lnTo>
                    <a:pt x="60832" y="314706"/>
                  </a:lnTo>
                  <a:lnTo>
                    <a:pt x="182499" y="314706"/>
                  </a:lnTo>
                  <a:lnTo>
                    <a:pt x="182499" y="123825"/>
                  </a:lnTo>
                  <a:lnTo>
                    <a:pt x="243331" y="123825"/>
                  </a:lnTo>
                  <a:lnTo>
                    <a:pt x="121666" y="0"/>
                  </a:lnTo>
                  <a:close/>
                </a:path>
              </a:pathLst>
            </a:custGeom>
            <a:solidFill>
              <a:srgbClr val="29AE8B"/>
            </a:solidFill>
          </p:spPr>
          <p:txBody>
            <a:bodyPr wrap="square" lIns="0" tIns="0" rIns="0" bIns="0" rtlCol="0"/>
            <a:lstStyle/>
            <a:p>
              <a:endParaRPr/>
            </a:p>
          </p:txBody>
        </p:sp>
        <p:sp>
          <p:nvSpPr>
            <p:cNvPr id="37" name="object 37"/>
            <p:cNvSpPr/>
            <p:nvPr/>
          </p:nvSpPr>
          <p:spPr>
            <a:xfrm>
              <a:off x="1600200" y="2473960"/>
              <a:ext cx="243840" cy="314960"/>
            </a:xfrm>
            <a:custGeom>
              <a:avLst/>
              <a:gdLst/>
              <a:ahLst/>
              <a:cxnLst/>
              <a:rect l="l" t="t" r="r" b="b"/>
              <a:pathLst>
                <a:path w="243839" h="314960">
                  <a:moveTo>
                    <a:pt x="0" y="123825"/>
                  </a:moveTo>
                  <a:lnTo>
                    <a:pt x="121666" y="0"/>
                  </a:lnTo>
                  <a:lnTo>
                    <a:pt x="243331" y="123825"/>
                  </a:lnTo>
                  <a:lnTo>
                    <a:pt x="182499" y="123825"/>
                  </a:lnTo>
                  <a:lnTo>
                    <a:pt x="182499" y="314705"/>
                  </a:lnTo>
                  <a:lnTo>
                    <a:pt x="60832" y="314705"/>
                  </a:lnTo>
                  <a:lnTo>
                    <a:pt x="60832" y="123825"/>
                  </a:lnTo>
                  <a:lnTo>
                    <a:pt x="0" y="123825"/>
                  </a:lnTo>
                  <a:close/>
                </a:path>
              </a:pathLst>
            </a:custGeom>
            <a:ln w="12700">
              <a:solidFill>
                <a:srgbClr val="1D7E66"/>
              </a:solidFill>
            </a:ln>
          </p:spPr>
          <p:txBody>
            <a:bodyPr wrap="square" lIns="0" tIns="0" rIns="0" bIns="0" rtlCol="0"/>
            <a:lstStyle/>
            <a:p>
              <a:endParaRPr/>
            </a:p>
          </p:txBody>
        </p:sp>
      </p:grpSp>
      <p:sp>
        <p:nvSpPr>
          <p:cNvPr id="38" name="object 38"/>
          <p:cNvSpPr txBox="1"/>
          <p:nvPr/>
        </p:nvSpPr>
        <p:spPr>
          <a:xfrm>
            <a:off x="2682239" y="1554480"/>
            <a:ext cx="975360" cy="386080"/>
          </a:xfrm>
          <a:prstGeom prst="rect">
            <a:avLst/>
          </a:prstGeom>
          <a:ln w="19050">
            <a:solidFill>
              <a:srgbClr val="7B5FC5"/>
            </a:solidFill>
          </a:ln>
        </p:spPr>
        <p:txBody>
          <a:bodyPr vert="horz" wrap="square" lIns="0" tIns="0" rIns="0" bIns="0" rtlCol="0">
            <a:spAutoFit/>
          </a:bodyPr>
          <a:lstStyle/>
          <a:p>
            <a:pPr marL="163195">
              <a:lnSpc>
                <a:spcPts val="2680"/>
              </a:lnSpc>
            </a:pPr>
            <a:r>
              <a:rPr sz="2450" spc="-10" dirty="0">
                <a:latin typeface="Calibri"/>
                <a:cs typeface="Calibri"/>
              </a:rPr>
              <a:t>Class</a:t>
            </a:r>
            <a:endParaRPr sz="2450">
              <a:latin typeface="Calibri"/>
              <a:cs typeface="Calibri"/>
            </a:endParaRPr>
          </a:p>
        </p:txBody>
      </p:sp>
      <p:grpSp>
        <p:nvGrpSpPr>
          <p:cNvPr id="39" name="object 39"/>
          <p:cNvGrpSpPr/>
          <p:nvPr/>
        </p:nvGrpSpPr>
        <p:grpSpPr>
          <a:xfrm>
            <a:off x="1502410" y="1583689"/>
            <a:ext cx="4400550" cy="4390390"/>
            <a:chOff x="1502410" y="1583689"/>
            <a:chExt cx="4400550" cy="4390390"/>
          </a:xfrm>
        </p:grpSpPr>
        <p:sp>
          <p:nvSpPr>
            <p:cNvPr id="40" name="object 40"/>
            <p:cNvSpPr/>
            <p:nvPr/>
          </p:nvSpPr>
          <p:spPr>
            <a:xfrm>
              <a:off x="1503680"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41" name="object 41"/>
            <p:cNvSpPr/>
            <p:nvPr/>
          </p:nvSpPr>
          <p:spPr>
            <a:xfrm>
              <a:off x="1508760" y="4851399"/>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42" name="object 42"/>
            <p:cNvSpPr/>
            <p:nvPr/>
          </p:nvSpPr>
          <p:spPr>
            <a:xfrm>
              <a:off x="1503680" y="4328160"/>
              <a:ext cx="243840" cy="314960"/>
            </a:xfrm>
            <a:custGeom>
              <a:avLst/>
              <a:gdLst/>
              <a:ahLst/>
              <a:cxnLst/>
              <a:rect l="l" t="t" r="r" b="b"/>
              <a:pathLst>
                <a:path w="243839" h="314960">
                  <a:moveTo>
                    <a:pt x="121665" y="0"/>
                  </a:moveTo>
                  <a:lnTo>
                    <a:pt x="0" y="123825"/>
                  </a:lnTo>
                  <a:lnTo>
                    <a:pt x="60832" y="123825"/>
                  </a:lnTo>
                  <a:lnTo>
                    <a:pt x="60832" y="314706"/>
                  </a:lnTo>
                  <a:lnTo>
                    <a:pt x="182499" y="314706"/>
                  </a:lnTo>
                  <a:lnTo>
                    <a:pt x="182499" y="123825"/>
                  </a:lnTo>
                  <a:lnTo>
                    <a:pt x="243331" y="123825"/>
                  </a:lnTo>
                  <a:lnTo>
                    <a:pt x="121665" y="0"/>
                  </a:lnTo>
                  <a:close/>
                </a:path>
              </a:pathLst>
            </a:custGeom>
            <a:solidFill>
              <a:srgbClr val="29AE8B"/>
            </a:solidFill>
          </p:spPr>
          <p:txBody>
            <a:bodyPr wrap="square" lIns="0" tIns="0" rIns="0" bIns="0" rtlCol="0"/>
            <a:lstStyle/>
            <a:p>
              <a:endParaRPr/>
            </a:p>
          </p:txBody>
        </p:sp>
        <p:sp>
          <p:nvSpPr>
            <p:cNvPr id="43" name="object 43"/>
            <p:cNvSpPr/>
            <p:nvPr/>
          </p:nvSpPr>
          <p:spPr>
            <a:xfrm>
              <a:off x="1508760" y="4333239"/>
              <a:ext cx="243840" cy="314960"/>
            </a:xfrm>
            <a:custGeom>
              <a:avLst/>
              <a:gdLst/>
              <a:ahLst/>
              <a:cxnLst/>
              <a:rect l="l" t="t" r="r" b="b"/>
              <a:pathLst>
                <a:path w="243839" h="314960">
                  <a:moveTo>
                    <a:pt x="0" y="123825"/>
                  </a:moveTo>
                  <a:lnTo>
                    <a:pt x="121665" y="0"/>
                  </a:lnTo>
                  <a:lnTo>
                    <a:pt x="243332" y="123825"/>
                  </a:lnTo>
                  <a:lnTo>
                    <a:pt x="182498" y="123825"/>
                  </a:lnTo>
                  <a:lnTo>
                    <a:pt x="182498" y="314706"/>
                  </a:lnTo>
                  <a:lnTo>
                    <a:pt x="60833" y="314706"/>
                  </a:lnTo>
                  <a:lnTo>
                    <a:pt x="60833" y="123825"/>
                  </a:lnTo>
                  <a:lnTo>
                    <a:pt x="0" y="123825"/>
                  </a:lnTo>
                  <a:close/>
                </a:path>
              </a:pathLst>
            </a:custGeom>
            <a:ln w="12700">
              <a:solidFill>
                <a:srgbClr val="1D7E66"/>
              </a:solidFill>
            </a:ln>
          </p:spPr>
          <p:txBody>
            <a:bodyPr wrap="square" lIns="0" tIns="0" rIns="0" bIns="0" rtlCol="0"/>
            <a:lstStyle/>
            <a:p>
              <a:endParaRPr/>
            </a:p>
          </p:txBody>
        </p:sp>
        <p:sp>
          <p:nvSpPr>
            <p:cNvPr id="44" name="object 44"/>
            <p:cNvSpPr/>
            <p:nvPr/>
          </p:nvSpPr>
          <p:spPr>
            <a:xfrm>
              <a:off x="2936240" y="42773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45" name="object 45"/>
            <p:cNvSpPr/>
            <p:nvPr/>
          </p:nvSpPr>
          <p:spPr>
            <a:xfrm>
              <a:off x="2941320" y="4282439"/>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46" name="object 46"/>
            <p:cNvSpPr/>
            <p:nvPr/>
          </p:nvSpPr>
          <p:spPr>
            <a:xfrm>
              <a:off x="3119120" y="1971039"/>
              <a:ext cx="243840" cy="304800"/>
            </a:xfrm>
            <a:custGeom>
              <a:avLst/>
              <a:gdLst/>
              <a:ahLst/>
              <a:cxnLst/>
              <a:rect l="l" t="t" r="r" b="b"/>
              <a:pathLst>
                <a:path w="243839" h="304800">
                  <a:moveTo>
                    <a:pt x="121666" y="0"/>
                  </a:moveTo>
                  <a:lnTo>
                    <a:pt x="0" y="119887"/>
                  </a:lnTo>
                  <a:lnTo>
                    <a:pt x="60832" y="119887"/>
                  </a:lnTo>
                  <a:lnTo>
                    <a:pt x="60832" y="304546"/>
                  </a:lnTo>
                  <a:lnTo>
                    <a:pt x="182499" y="304546"/>
                  </a:lnTo>
                  <a:lnTo>
                    <a:pt x="182499" y="119887"/>
                  </a:lnTo>
                  <a:lnTo>
                    <a:pt x="243331" y="119887"/>
                  </a:lnTo>
                  <a:lnTo>
                    <a:pt x="121666" y="0"/>
                  </a:lnTo>
                  <a:close/>
                </a:path>
              </a:pathLst>
            </a:custGeom>
            <a:solidFill>
              <a:srgbClr val="29AE8B"/>
            </a:solidFill>
          </p:spPr>
          <p:txBody>
            <a:bodyPr wrap="square" lIns="0" tIns="0" rIns="0" bIns="0" rtlCol="0"/>
            <a:lstStyle/>
            <a:p>
              <a:endParaRPr/>
            </a:p>
          </p:txBody>
        </p:sp>
        <p:sp>
          <p:nvSpPr>
            <p:cNvPr id="47" name="object 47"/>
            <p:cNvSpPr/>
            <p:nvPr/>
          </p:nvSpPr>
          <p:spPr>
            <a:xfrm>
              <a:off x="3124200" y="1976119"/>
              <a:ext cx="243840" cy="304800"/>
            </a:xfrm>
            <a:custGeom>
              <a:avLst/>
              <a:gdLst/>
              <a:ahLst/>
              <a:cxnLst/>
              <a:rect l="l" t="t" r="r" b="b"/>
              <a:pathLst>
                <a:path w="243839" h="304800">
                  <a:moveTo>
                    <a:pt x="0" y="119887"/>
                  </a:moveTo>
                  <a:lnTo>
                    <a:pt x="121666" y="0"/>
                  </a:lnTo>
                  <a:lnTo>
                    <a:pt x="243332"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48" name="object 48"/>
            <p:cNvSpPr/>
            <p:nvPr/>
          </p:nvSpPr>
          <p:spPr>
            <a:xfrm>
              <a:off x="2936240" y="3799839"/>
              <a:ext cx="243840" cy="304800"/>
            </a:xfrm>
            <a:custGeom>
              <a:avLst/>
              <a:gdLst/>
              <a:ahLst/>
              <a:cxnLst/>
              <a:rect l="l" t="t" r="r" b="b"/>
              <a:pathLst>
                <a:path w="243839" h="304800">
                  <a:moveTo>
                    <a:pt x="121666" y="0"/>
                  </a:moveTo>
                  <a:lnTo>
                    <a:pt x="0" y="119887"/>
                  </a:lnTo>
                  <a:lnTo>
                    <a:pt x="60833" y="119887"/>
                  </a:lnTo>
                  <a:lnTo>
                    <a:pt x="60833" y="304546"/>
                  </a:lnTo>
                  <a:lnTo>
                    <a:pt x="182499" y="304546"/>
                  </a:lnTo>
                  <a:lnTo>
                    <a:pt x="182499" y="119887"/>
                  </a:lnTo>
                  <a:lnTo>
                    <a:pt x="243332" y="119887"/>
                  </a:lnTo>
                  <a:lnTo>
                    <a:pt x="121666" y="0"/>
                  </a:lnTo>
                  <a:close/>
                </a:path>
              </a:pathLst>
            </a:custGeom>
            <a:solidFill>
              <a:srgbClr val="29AE8B"/>
            </a:solidFill>
          </p:spPr>
          <p:txBody>
            <a:bodyPr wrap="square" lIns="0" tIns="0" rIns="0" bIns="0" rtlCol="0"/>
            <a:lstStyle/>
            <a:p>
              <a:endParaRPr/>
            </a:p>
          </p:txBody>
        </p:sp>
        <p:sp>
          <p:nvSpPr>
            <p:cNvPr id="49" name="object 49"/>
            <p:cNvSpPr/>
            <p:nvPr/>
          </p:nvSpPr>
          <p:spPr>
            <a:xfrm>
              <a:off x="2941320" y="3804919"/>
              <a:ext cx="243840" cy="304800"/>
            </a:xfrm>
            <a:custGeom>
              <a:avLst/>
              <a:gdLst/>
              <a:ahLst/>
              <a:cxnLst/>
              <a:rect l="l" t="t" r="r" b="b"/>
              <a:pathLst>
                <a:path w="243839" h="304800">
                  <a:moveTo>
                    <a:pt x="0" y="119887"/>
                  </a:moveTo>
                  <a:lnTo>
                    <a:pt x="121666" y="0"/>
                  </a:lnTo>
                  <a:lnTo>
                    <a:pt x="243331"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50" name="object 50"/>
            <p:cNvSpPr/>
            <p:nvPr/>
          </p:nvSpPr>
          <p:spPr>
            <a:xfrm>
              <a:off x="4704080" y="39217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51" name="object 51"/>
            <p:cNvSpPr/>
            <p:nvPr/>
          </p:nvSpPr>
          <p:spPr>
            <a:xfrm>
              <a:off x="4709160" y="3926839"/>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52" name="object 52"/>
            <p:cNvSpPr/>
            <p:nvPr/>
          </p:nvSpPr>
          <p:spPr>
            <a:xfrm>
              <a:off x="4958080" y="158495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3" name="object 53"/>
            <p:cNvSpPr/>
            <p:nvPr/>
          </p:nvSpPr>
          <p:spPr>
            <a:xfrm>
              <a:off x="4963160" y="1590039"/>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700">
              <a:solidFill>
                <a:srgbClr val="1D7E66"/>
              </a:solidFill>
            </a:ln>
          </p:spPr>
          <p:txBody>
            <a:bodyPr wrap="square" lIns="0" tIns="0" rIns="0" bIns="0" rtlCol="0"/>
            <a:lstStyle/>
            <a:p>
              <a:endParaRPr/>
            </a:p>
          </p:txBody>
        </p:sp>
        <p:sp>
          <p:nvSpPr>
            <p:cNvPr id="54" name="object 54"/>
            <p:cNvSpPr/>
            <p:nvPr/>
          </p:nvSpPr>
          <p:spPr>
            <a:xfrm>
              <a:off x="4704080" y="342391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5" name="object 55"/>
            <p:cNvSpPr/>
            <p:nvPr/>
          </p:nvSpPr>
          <p:spPr>
            <a:xfrm>
              <a:off x="4709160" y="3429000"/>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699">
              <a:solidFill>
                <a:srgbClr val="1D7E66"/>
              </a:solidFill>
            </a:ln>
          </p:spPr>
          <p:txBody>
            <a:bodyPr wrap="square" lIns="0" tIns="0" rIns="0" bIns="0" rtlCol="0"/>
            <a:lstStyle/>
            <a:p>
              <a:endParaRPr/>
            </a:p>
          </p:txBody>
        </p:sp>
        <p:sp>
          <p:nvSpPr>
            <p:cNvPr id="56" name="object 56"/>
            <p:cNvSpPr/>
            <p:nvPr/>
          </p:nvSpPr>
          <p:spPr>
            <a:xfrm>
              <a:off x="1574800" y="4805679"/>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65"/>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grpSp>
      <p:sp>
        <p:nvSpPr>
          <p:cNvPr id="57" name="object 57"/>
          <p:cNvSpPr txBox="1"/>
          <p:nvPr/>
        </p:nvSpPr>
        <p:spPr>
          <a:xfrm>
            <a:off x="4815840" y="1178560"/>
            <a:ext cx="894080" cy="375920"/>
          </a:xfrm>
          <a:prstGeom prst="rect">
            <a:avLst/>
          </a:prstGeom>
          <a:ln w="19050">
            <a:solidFill>
              <a:srgbClr val="7B5FC5"/>
            </a:solidFill>
          </a:ln>
        </p:spPr>
        <p:txBody>
          <a:bodyPr vert="horz" wrap="square" lIns="0" tIns="0" rIns="0" bIns="0" rtlCol="0">
            <a:spAutoFit/>
          </a:bodyPr>
          <a:lstStyle/>
          <a:p>
            <a:pPr marL="140335">
              <a:lnSpc>
                <a:spcPts val="2630"/>
              </a:lnSpc>
            </a:pPr>
            <a:r>
              <a:rPr sz="2450" spc="-10" dirty="0">
                <a:latin typeface="Calibri"/>
                <a:cs typeface="Calibri"/>
              </a:rPr>
              <a:t>Class</a:t>
            </a:r>
            <a:endParaRPr sz="2450">
              <a:latin typeface="Calibri"/>
              <a:cs typeface="Calibri"/>
            </a:endParaRPr>
          </a:p>
        </p:txBody>
      </p:sp>
      <p:sp>
        <p:nvSpPr>
          <p:cNvPr id="61" name="object 61"/>
          <p:cNvSpPr txBox="1"/>
          <p:nvPr/>
        </p:nvSpPr>
        <p:spPr>
          <a:xfrm>
            <a:off x="5906770" y="4790837"/>
            <a:ext cx="1976120" cy="1466850"/>
          </a:xfrm>
          <a:prstGeom prst="rect">
            <a:avLst/>
          </a:prstGeom>
        </p:spPr>
        <p:txBody>
          <a:bodyPr vert="horz" wrap="square" lIns="0" tIns="0" rIns="0" bIns="0" rtlCol="0">
            <a:spAutoFit/>
          </a:bodyPr>
          <a:lstStyle/>
          <a:p>
            <a:pPr marL="12700">
              <a:lnSpc>
                <a:spcPts val="2380"/>
              </a:lnSpc>
            </a:pPr>
            <a:r>
              <a:rPr sz="2400" dirty="0">
                <a:latin typeface="Calibri"/>
                <a:cs typeface="Calibri"/>
              </a:rPr>
              <a:t>Regions</a:t>
            </a:r>
            <a:r>
              <a:rPr sz="2400" spc="-125" dirty="0">
                <a:latin typeface="Calibri"/>
                <a:cs typeface="Calibri"/>
              </a:rPr>
              <a:t> </a:t>
            </a:r>
            <a:r>
              <a:rPr sz="2400" spc="-25" dirty="0">
                <a:latin typeface="Calibri"/>
                <a:cs typeface="Calibri"/>
              </a:rPr>
              <a:t>of</a:t>
            </a:r>
            <a:endParaRPr sz="2400">
              <a:latin typeface="Calibri"/>
              <a:cs typeface="Calibri"/>
            </a:endParaRPr>
          </a:p>
          <a:p>
            <a:pPr marL="12700" marR="5080" indent="635">
              <a:lnSpc>
                <a:spcPct val="101899"/>
              </a:lnSpc>
              <a:spcBef>
                <a:spcPts val="30"/>
              </a:spcBef>
            </a:pPr>
            <a:r>
              <a:rPr sz="2400" spc="-10" dirty="0">
                <a:latin typeface="Calibri"/>
                <a:cs typeface="Calibri"/>
              </a:rPr>
              <a:t>Interest</a:t>
            </a:r>
            <a:r>
              <a:rPr sz="2400" spc="-204" dirty="0">
                <a:latin typeface="Calibri"/>
                <a:cs typeface="Calibri"/>
              </a:rPr>
              <a:t> </a:t>
            </a:r>
            <a:r>
              <a:rPr sz="2400" spc="-20" dirty="0">
                <a:latin typeface="Calibri"/>
                <a:cs typeface="Calibri"/>
              </a:rPr>
              <a:t>(RoI) from</a:t>
            </a:r>
            <a:r>
              <a:rPr sz="2400" spc="-12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a:t>
            </a:r>
            <a:endParaRPr sz="2400">
              <a:latin typeface="Calibri"/>
              <a:cs typeface="Calibri"/>
            </a:endParaRPr>
          </a:p>
          <a:p>
            <a:pPr marL="12700">
              <a:lnSpc>
                <a:spcPct val="100000"/>
              </a:lnSpc>
              <a:spcBef>
                <a:spcPts val="165"/>
              </a:spcBef>
            </a:pPr>
            <a:r>
              <a:rPr sz="2400" dirty="0">
                <a:latin typeface="Calibri"/>
                <a:cs typeface="Calibri"/>
              </a:rPr>
              <a:t>method</a:t>
            </a:r>
            <a:r>
              <a:rPr sz="2400" spc="-95" dirty="0">
                <a:latin typeface="Calibri"/>
                <a:cs typeface="Calibri"/>
              </a:rPr>
              <a:t> </a:t>
            </a:r>
            <a:r>
              <a:rPr sz="2400" spc="-20" dirty="0">
                <a:latin typeface="Calibri"/>
                <a:cs typeface="Calibri"/>
              </a:rPr>
              <a:t>(~2k)</a:t>
            </a:r>
            <a:endParaRPr sz="2400">
              <a:latin typeface="Calibri"/>
              <a:cs typeface="Calibri"/>
            </a:endParaRPr>
          </a:p>
        </p:txBody>
      </p:sp>
      <p:sp>
        <p:nvSpPr>
          <p:cNvPr id="62" name="object 62"/>
          <p:cNvSpPr txBox="1"/>
          <p:nvPr/>
        </p:nvSpPr>
        <p:spPr>
          <a:xfrm>
            <a:off x="334962" y="5101113"/>
            <a:ext cx="813435" cy="720725"/>
          </a:xfrm>
          <a:prstGeom prst="rect">
            <a:avLst/>
          </a:prstGeom>
        </p:spPr>
        <p:txBody>
          <a:bodyPr vert="horz" wrap="square" lIns="0" tIns="0" rIns="0" bIns="0" rtlCol="0">
            <a:spAutoFit/>
          </a:bodyPr>
          <a:lstStyle/>
          <a:p>
            <a:pPr marL="12700">
              <a:lnSpc>
                <a:spcPts val="2455"/>
              </a:lnSpc>
            </a:pPr>
            <a:r>
              <a:rPr sz="2450" spc="-10" dirty="0">
                <a:latin typeface="Calibri"/>
                <a:cs typeface="Calibri"/>
              </a:rPr>
              <a:t>Input</a:t>
            </a:r>
            <a:endParaRPr sz="2450">
              <a:latin typeface="Calibri"/>
              <a:cs typeface="Calibri"/>
            </a:endParaRPr>
          </a:p>
          <a:p>
            <a:pPr marL="12700">
              <a:lnSpc>
                <a:spcPct val="100000"/>
              </a:lnSpc>
              <a:spcBef>
                <a:spcPts val="50"/>
              </a:spcBef>
            </a:pPr>
            <a:r>
              <a:rPr sz="2450" spc="-10" dirty="0">
                <a:latin typeface="Calibri"/>
                <a:cs typeface="Calibri"/>
              </a:rPr>
              <a:t>image</a:t>
            </a:r>
            <a:endParaRPr sz="2450">
              <a:latin typeface="Calibri"/>
              <a:cs typeface="Calibri"/>
            </a:endParaRPr>
          </a:p>
        </p:txBody>
      </p:sp>
      <p:sp>
        <p:nvSpPr>
          <p:cNvPr id="63" name="object 63"/>
          <p:cNvSpPr txBox="1"/>
          <p:nvPr/>
        </p:nvSpPr>
        <p:spPr>
          <a:xfrm>
            <a:off x="7940040" y="5876687"/>
            <a:ext cx="4114165" cy="48387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5" dirty="0">
                <a:latin typeface="Calibri"/>
                <a:cs typeface="Calibri"/>
              </a:rPr>
              <a:t> </a:t>
            </a:r>
            <a:r>
              <a:rPr sz="1050" spc="-30" dirty="0">
                <a:latin typeface="Calibri"/>
                <a:cs typeface="Calibri"/>
              </a:rPr>
              <a:t>et</a:t>
            </a:r>
            <a:r>
              <a:rPr sz="1050" spc="-65" dirty="0">
                <a:latin typeface="Calibri"/>
                <a:cs typeface="Calibri"/>
              </a:rPr>
              <a:t> </a:t>
            </a:r>
            <a:r>
              <a:rPr sz="1050" dirty="0">
                <a:latin typeface="Calibri"/>
                <a:cs typeface="Calibri"/>
              </a:rPr>
              <a:t>al,</a:t>
            </a:r>
            <a:r>
              <a:rPr sz="1050" spc="-55" dirty="0">
                <a:latin typeface="Calibri"/>
                <a:cs typeface="Calibri"/>
              </a:rPr>
              <a:t> </a:t>
            </a:r>
            <a:r>
              <a:rPr sz="1050" dirty="0">
                <a:latin typeface="Calibri"/>
                <a:cs typeface="Calibri"/>
              </a:rPr>
              <a:t>“Rich</a:t>
            </a:r>
            <a:r>
              <a:rPr sz="1050" spc="-15" dirty="0">
                <a:latin typeface="Calibri"/>
                <a:cs typeface="Calibri"/>
              </a:rPr>
              <a:t> </a:t>
            </a:r>
            <a:r>
              <a:rPr sz="1050" dirty="0">
                <a:latin typeface="Calibri"/>
                <a:cs typeface="Calibri"/>
              </a:rPr>
              <a:t>feature</a:t>
            </a:r>
            <a:r>
              <a:rPr sz="1050" spc="135" dirty="0">
                <a:latin typeface="Calibri"/>
                <a:cs typeface="Calibri"/>
              </a:rPr>
              <a:t> </a:t>
            </a:r>
            <a:r>
              <a:rPr sz="1050" dirty="0">
                <a:latin typeface="Calibri"/>
                <a:cs typeface="Calibri"/>
              </a:rPr>
              <a:t>hierarchies</a:t>
            </a:r>
            <a:r>
              <a:rPr sz="1050" spc="114" dirty="0">
                <a:latin typeface="Calibri"/>
                <a:cs typeface="Calibri"/>
              </a:rPr>
              <a:t> </a:t>
            </a:r>
            <a:r>
              <a:rPr sz="1050" dirty="0">
                <a:latin typeface="Calibri"/>
                <a:cs typeface="Calibri"/>
              </a:rPr>
              <a:t>for</a:t>
            </a:r>
            <a:r>
              <a:rPr sz="1050" spc="25" dirty="0">
                <a:latin typeface="Calibri"/>
                <a:cs typeface="Calibri"/>
              </a:rPr>
              <a:t> </a:t>
            </a:r>
            <a:r>
              <a:rPr sz="1050" dirty="0">
                <a:latin typeface="Calibri"/>
                <a:cs typeface="Calibri"/>
              </a:rPr>
              <a:t>accurate</a:t>
            </a:r>
            <a:r>
              <a:rPr sz="1050" spc="-85" dirty="0">
                <a:latin typeface="Calibri"/>
                <a:cs typeface="Calibri"/>
              </a:rPr>
              <a:t> </a:t>
            </a:r>
            <a:r>
              <a:rPr sz="1050" dirty="0">
                <a:latin typeface="Calibri"/>
                <a:cs typeface="Calibri"/>
              </a:rPr>
              <a:t>object</a:t>
            </a:r>
            <a:r>
              <a:rPr sz="1050" spc="-55" dirty="0">
                <a:latin typeface="Calibri"/>
                <a:cs typeface="Calibri"/>
              </a:rPr>
              <a:t> </a:t>
            </a:r>
            <a:r>
              <a:rPr sz="1050" dirty="0">
                <a:latin typeface="Calibri"/>
                <a:cs typeface="Calibri"/>
              </a:rPr>
              <a:t>detection</a:t>
            </a:r>
            <a:r>
              <a:rPr sz="1050" spc="90" dirty="0">
                <a:latin typeface="Calibri"/>
                <a:cs typeface="Calibri"/>
              </a:rPr>
              <a:t> </a:t>
            </a:r>
            <a:r>
              <a:rPr sz="1050" spc="-25" dirty="0">
                <a:latin typeface="Calibri"/>
                <a:cs typeface="Calibri"/>
              </a:rPr>
              <a:t>and</a:t>
            </a:r>
            <a:endParaRPr sz="1050">
              <a:latin typeface="Calibri"/>
              <a:cs typeface="Calibri"/>
            </a:endParaRPr>
          </a:p>
          <a:p>
            <a:pPr marL="12700">
              <a:lnSpc>
                <a:spcPct val="100000"/>
              </a:lnSpc>
              <a:spcBef>
                <a:spcPts val="20"/>
              </a:spcBef>
            </a:pPr>
            <a:r>
              <a:rPr sz="1050" dirty="0">
                <a:latin typeface="Calibri"/>
                <a:cs typeface="Calibri"/>
              </a:rPr>
              <a:t>semantic</a:t>
            </a:r>
            <a:r>
              <a:rPr sz="1050" spc="-50" dirty="0">
                <a:latin typeface="Calibri"/>
                <a:cs typeface="Calibri"/>
              </a:rPr>
              <a:t> </a:t>
            </a:r>
            <a:r>
              <a:rPr sz="1050" dirty="0">
                <a:latin typeface="Calibri"/>
                <a:cs typeface="Calibri"/>
              </a:rPr>
              <a:t>segmentation”,</a:t>
            </a:r>
            <a:r>
              <a:rPr sz="1050" spc="60" dirty="0">
                <a:latin typeface="Calibri"/>
                <a:cs typeface="Calibri"/>
              </a:rPr>
              <a:t> </a:t>
            </a:r>
            <a:r>
              <a:rPr sz="1050" dirty="0">
                <a:latin typeface="Calibri"/>
                <a:cs typeface="Calibri"/>
              </a:rPr>
              <a:t>CVPR</a:t>
            </a:r>
            <a:r>
              <a:rPr sz="1050" spc="-15" dirty="0">
                <a:latin typeface="Calibri"/>
                <a:cs typeface="Calibri"/>
              </a:rPr>
              <a:t> </a:t>
            </a:r>
            <a:r>
              <a:rPr sz="1050" spc="-10" dirty="0">
                <a:latin typeface="Calibri"/>
                <a:cs typeface="Calibri"/>
              </a:rPr>
              <a:t>2014.</a:t>
            </a:r>
            <a:endParaRPr sz="1050">
              <a:latin typeface="Calibri"/>
              <a:cs typeface="Calibri"/>
            </a:endParaRPr>
          </a:p>
          <a:p>
            <a:pPr marL="12700">
              <a:lnSpc>
                <a:spcPct val="100000"/>
              </a:lnSpc>
              <a:spcBef>
                <a:spcPts val="25"/>
              </a:spcBef>
            </a:pPr>
            <a:r>
              <a:rPr sz="1050" dirty="0">
                <a:latin typeface="Calibri"/>
                <a:cs typeface="Calibri"/>
              </a:rPr>
              <a:t>Figure</a:t>
            </a:r>
            <a:r>
              <a:rPr sz="1050" spc="65" dirty="0">
                <a:latin typeface="Calibri"/>
                <a:cs typeface="Calibri"/>
              </a:rPr>
              <a:t> </a:t>
            </a:r>
            <a:r>
              <a:rPr sz="1050" dirty="0">
                <a:latin typeface="Calibri"/>
                <a:cs typeface="Calibri"/>
              </a:rPr>
              <a:t>copyright</a:t>
            </a:r>
            <a:r>
              <a:rPr sz="1050" spc="-30" dirty="0">
                <a:latin typeface="Calibri"/>
                <a:cs typeface="Calibri"/>
              </a:rPr>
              <a:t> </a:t>
            </a:r>
            <a:r>
              <a:rPr sz="1050" dirty="0">
                <a:latin typeface="Calibri"/>
                <a:cs typeface="Calibri"/>
              </a:rPr>
              <a:t>Ross</a:t>
            </a:r>
            <a:r>
              <a:rPr sz="1050" spc="105" dirty="0">
                <a:latin typeface="Calibri"/>
                <a:cs typeface="Calibri"/>
              </a:rPr>
              <a:t> </a:t>
            </a:r>
            <a:r>
              <a:rPr sz="1050" dirty="0">
                <a:latin typeface="Calibri"/>
                <a:cs typeface="Calibri"/>
              </a:rPr>
              <a:t>Girshick,</a:t>
            </a:r>
            <a:r>
              <a:rPr sz="1050" spc="-45" dirty="0">
                <a:latin typeface="Calibri"/>
                <a:cs typeface="Calibri"/>
              </a:rPr>
              <a:t> </a:t>
            </a:r>
            <a:r>
              <a:rPr sz="1050" dirty="0">
                <a:latin typeface="Calibri"/>
                <a:cs typeface="Calibri"/>
              </a:rPr>
              <a:t>2015;</a:t>
            </a:r>
            <a:r>
              <a:rPr sz="1050" spc="-60"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40" dirty="0">
                <a:latin typeface="Calibri"/>
                <a:cs typeface="Calibri"/>
              </a:rPr>
              <a:t> </a:t>
            </a:r>
            <a:r>
              <a:rPr sz="1050" spc="-10" dirty="0">
                <a:latin typeface="Calibri"/>
                <a:cs typeface="Calibri"/>
              </a:rPr>
              <a:t>Reproduced</a:t>
            </a:r>
            <a:r>
              <a:rPr sz="1050" spc="30" dirty="0">
                <a:latin typeface="Calibri"/>
                <a:cs typeface="Calibri"/>
              </a:rPr>
              <a:t> </a:t>
            </a:r>
            <a:r>
              <a:rPr sz="1050" dirty="0">
                <a:latin typeface="Calibri"/>
                <a:cs typeface="Calibri"/>
              </a:rPr>
              <a:t>with</a:t>
            </a:r>
            <a:r>
              <a:rPr sz="1050" spc="125" dirty="0">
                <a:latin typeface="Calibri"/>
                <a:cs typeface="Calibri"/>
              </a:rPr>
              <a:t> </a:t>
            </a:r>
            <a:r>
              <a:rPr sz="1050" spc="-10" dirty="0">
                <a:latin typeface="Calibri"/>
                <a:cs typeface="Calibri"/>
              </a:rPr>
              <a:t>permission.</a:t>
            </a:r>
            <a:endParaRPr sz="1050">
              <a:latin typeface="Calibri"/>
              <a:cs typeface="Calibri"/>
            </a:endParaRPr>
          </a:p>
        </p:txBody>
      </p:sp>
      <p:sp>
        <p:nvSpPr>
          <p:cNvPr id="58" name="object 58"/>
          <p:cNvSpPr txBox="1"/>
          <p:nvPr/>
        </p:nvSpPr>
        <p:spPr>
          <a:xfrm>
            <a:off x="5848984" y="2179891"/>
            <a:ext cx="1852930" cy="1124585"/>
          </a:xfrm>
          <a:prstGeom prst="rect">
            <a:avLst/>
          </a:prstGeom>
        </p:spPr>
        <p:txBody>
          <a:bodyPr vert="horz" wrap="square" lIns="0" tIns="12700" rIns="0" bIns="0" rtlCol="0">
            <a:spAutoFit/>
          </a:bodyPr>
          <a:lstStyle/>
          <a:p>
            <a:pPr marL="12700" marR="5080">
              <a:lnSpc>
                <a:spcPct val="100000"/>
              </a:lnSpc>
              <a:spcBef>
                <a:spcPts val="100"/>
              </a:spcBef>
            </a:pPr>
            <a:r>
              <a:rPr sz="2400" spc="-25" dirty="0">
                <a:latin typeface="Calibri"/>
                <a:cs typeface="Calibri"/>
              </a:rPr>
              <a:t>Forward</a:t>
            </a:r>
            <a:r>
              <a:rPr sz="2400" spc="-80" dirty="0">
                <a:latin typeface="Calibri"/>
                <a:cs typeface="Calibri"/>
              </a:rPr>
              <a:t> </a:t>
            </a:r>
            <a:r>
              <a:rPr sz="2400" spc="-20" dirty="0">
                <a:latin typeface="Calibri"/>
                <a:cs typeface="Calibri"/>
              </a:rPr>
              <a:t>each </a:t>
            </a:r>
            <a:r>
              <a:rPr sz="2400" spc="-10" dirty="0">
                <a:latin typeface="Calibri"/>
                <a:cs typeface="Calibri"/>
              </a:rPr>
              <a:t>region</a:t>
            </a:r>
            <a:r>
              <a:rPr sz="2400" spc="-180" dirty="0">
                <a:latin typeface="Calibri"/>
                <a:cs typeface="Calibri"/>
              </a:rPr>
              <a:t> </a:t>
            </a:r>
            <a:r>
              <a:rPr sz="2400" spc="-10" dirty="0">
                <a:latin typeface="Calibri"/>
                <a:cs typeface="Calibri"/>
              </a:rPr>
              <a:t>through ConvNet</a:t>
            </a:r>
            <a:endParaRPr sz="2400">
              <a:latin typeface="Calibri"/>
              <a:cs typeface="Calibri"/>
            </a:endParaRPr>
          </a:p>
        </p:txBody>
      </p:sp>
      <p:sp>
        <p:nvSpPr>
          <p:cNvPr id="59" name="object 59"/>
          <p:cNvSpPr txBox="1"/>
          <p:nvPr/>
        </p:nvSpPr>
        <p:spPr>
          <a:xfrm>
            <a:off x="5330571" y="3523043"/>
            <a:ext cx="2211070" cy="768350"/>
          </a:xfrm>
          <a:prstGeom prst="rect">
            <a:avLst/>
          </a:prstGeom>
        </p:spPr>
        <p:txBody>
          <a:bodyPr vert="horz" wrap="square" lIns="0" tIns="1905" rIns="0" bIns="0" rtlCol="0">
            <a:spAutoFit/>
          </a:bodyPr>
          <a:lstStyle/>
          <a:p>
            <a:pPr marL="12700" marR="5080">
              <a:lnSpc>
                <a:spcPct val="102899"/>
              </a:lnSpc>
              <a:spcBef>
                <a:spcPts val="15"/>
              </a:spcBef>
            </a:pPr>
            <a:r>
              <a:rPr sz="2400" spc="-25" dirty="0">
                <a:latin typeface="Calibri"/>
                <a:cs typeface="Calibri"/>
              </a:rPr>
              <a:t>Warped</a:t>
            </a:r>
            <a:r>
              <a:rPr sz="2400" spc="-80" dirty="0">
                <a:latin typeface="Calibri"/>
                <a:cs typeface="Calibri"/>
              </a:rPr>
              <a:t> </a:t>
            </a:r>
            <a:r>
              <a:rPr sz="2400" spc="-20" dirty="0">
                <a:latin typeface="Calibri"/>
                <a:cs typeface="Calibri"/>
              </a:rPr>
              <a:t>image </a:t>
            </a:r>
            <a:r>
              <a:rPr sz="2400" spc="-10" dirty="0">
                <a:latin typeface="Calibri"/>
                <a:cs typeface="Calibri"/>
              </a:rPr>
              <a:t>regions</a:t>
            </a:r>
            <a:r>
              <a:rPr sz="2400" spc="-140" dirty="0">
                <a:latin typeface="Calibri"/>
                <a:cs typeface="Calibri"/>
              </a:rPr>
              <a:t> </a:t>
            </a:r>
            <a:r>
              <a:rPr sz="2400" spc="-20" dirty="0">
                <a:latin typeface="Calibri"/>
                <a:cs typeface="Calibri"/>
              </a:rPr>
              <a:t>(224x224)</a:t>
            </a:r>
            <a:endParaRPr sz="2400">
              <a:latin typeface="Calibri"/>
              <a:cs typeface="Calibri"/>
            </a:endParaRPr>
          </a:p>
        </p:txBody>
      </p:sp>
      <p:sp>
        <p:nvSpPr>
          <p:cNvPr id="60" name="object 60"/>
          <p:cNvSpPr txBox="1"/>
          <p:nvPr/>
        </p:nvSpPr>
        <p:spPr>
          <a:xfrm>
            <a:off x="6619240" y="320040"/>
            <a:ext cx="4490720" cy="467359"/>
          </a:xfrm>
          <a:prstGeom prst="rect">
            <a:avLst/>
          </a:prstGeom>
          <a:ln w="25400">
            <a:solidFill>
              <a:srgbClr val="7B5FC5"/>
            </a:solidFill>
          </a:ln>
        </p:spPr>
        <p:txBody>
          <a:bodyPr vert="horz" wrap="square" lIns="0" tIns="3810" rIns="0" bIns="0" rtlCol="0">
            <a:spAutoFit/>
          </a:bodyPr>
          <a:lstStyle/>
          <a:p>
            <a:pPr marL="1028700">
              <a:lnSpc>
                <a:spcPct val="100000"/>
              </a:lnSpc>
              <a:spcBef>
                <a:spcPts val="30"/>
              </a:spcBef>
            </a:pPr>
            <a:r>
              <a:rPr sz="2400" dirty="0">
                <a:latin typeface="Calibri"/>
                <a:cs typeface="Calibri"/>
              </a:rPr>
              <a:t>Classify</a:t>
            </a:r>
            <a:r>
              <a:rPr sz="2400" spc="-120" dirty="0">
                <a:latin typeface="Calibri"/>
                <a:cs typeface="Calibri"/>
              </a:rPr>
              <a:t> </a:t>
            </a:r>
            <a:r>
              <a:rPr sz="2400" dirty="0">
                <a:latin typeface="Calibri"/>
                <a:cs typeface="Calibri"/>
              </a:rPr>
              <a:t>each</a:t>
            </a:r>
            <a:r>
              <a:rPr sz="2400" spc="25" dirty="0">
                <a:latin typeface="Calibri"/>
                <a:cs typeface="Calibri"/>
              </a:rPr>
              <a:t> </a:t>
            </a:r>
            <a:r>
              <a:rPr sz="2400" spc="-10" dirty="0">
                <a:latin typeface="Calibri"/>
                <a:cs typeface="Calibri"/>
              </a:rPr>
              <a:t>region</a:t>
            </a:r>
            <a:endParaRPr sz="24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697230"/>
          </a:xfrm>
          <a:prstGeom prst="rect">
            <a:avLst/>
          </a:prstGeom>
        </p:spPr>
        <p:txBody>
          <a:bodyPr vert="horz" wrap="square" lIns="0" tIns="13335" rIns="0" bIns="0" rtlCol="0">
            <a:spAutoFit/>
          </a:bodyPr>
          <a:lstStyle/>
          <a:p>
            <a:pPr marL="12700">
              <a:lnSpc>
                <a:spcPct val="100000"/>
              </a:lnSpc>
              <a:spcBef>
                <a:spcPts val="105"/>
              </a:spcBef>
            </a:pPr>
            <a:r>
              <a:rPr spc="-10" dirty="0"/>
              <a:t>R-</a:t>
            </a:r>
            <a:r>
              <a:rPr dirty="0"/>
              <a:t>CNN:</a:t>
            </a:r>
            <a:r>
              <a:rPr spc="-50" dirty="0"/>
              <a:t> </a:t>
            </a:r>
            <a:r>
              <a:rPr spc="-10" dirty="0"/>
              <a:t>Region-Based</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902969" y="2061210"/>
            <a:ext cx="4818380" cy="4157979"/>
            <a:chOff x="902969" y="2061210"/>
            <a:chExt cx="4818380" cy="4157979"/>
          </a:xfrm>
        </p:grpSpPr>
        <p:sp>
          <p:nvSpPr>
            <p:cNvPr id="5" name="object 5"/>
            <p:cNvSpPr/>
            <p:nvPr/>
          </p:nvSpPr>
          <p:spPr>
            <a:xfrm>
              <a:off x="2672080" y="3952239"/>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2677159"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pic>
          <p:nvPicPr>
            <p:cNvPr id="7" name="object 7"/>
            <p:cNvPicPr/>
            <p:nvPr/>
          </p:nvPicPr>
          <p:blipFill>
            <a:blip r:embed="rId2" cstate="print"/>
            <a:stretch>
              <a:fillRect/>
            </a:stretch>
          </p:blipFill>
          <p:spPr>
            <a:xfrm>
              <a:off x="913384" y="4598655"/>
              <a:ext cx="4796535" cy="1609104"/>
            </a:xfrm>
            <a:prstGeom prst="rect">
              <a:avLst/>
            </a:prstGeom>
          </p:spPr>
        </p:pic>
        <p:sp>
          <p:nvSpPr>
            <p:cNvPr id="8" name="object 8"/>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sp>
          <p:nvSpPr>
            <p:cNvPr id="9" name="object 9"/>
            <p:cNvSpPr/>
            <p:nvPr/>
          </p:nvSpPr>
          <p:spPr>
            <a:xfrm>
              <a:off x="1808480"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10" name="object 10"/>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1" name="object 11"/>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3" name="object 13"/>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5" name="object 15"/>
            <p:cNvSpPr/>
            <p:nvPr/>
          </p:nvSpPr>
          <p:spPr>
            <a:xfrm>
              <a:off x="3647440" y="2062480"/>
              <a:ext cx="355600" cy="1706880"/>
            </a:xfrm>
            <a:custGeom>
              <a:avLst/>
              <a:gdLst/>
              <a:ahLst/>
              <a:cxnLst/>
              <a:rect l="l" t="t" r="r" b="b"/>
              <a:pathLst>
                <a:path w="355600" h="1706879">
                  <a:moveTo>
                    <a:pt x="355346" y="0"/>
                  </a:moveTo>
                  <a:lnTo>
                    <a:pt x="0" y="348615"/>
                  </a:lnTo>
                  <a:lnTo>
                    <a:pt x="0" y="1706372"/>
                  </a:lnTo>
                  <a:lnTo>
                    <a:pt x="355346" y="1357884"/>
                  </a:lnTo>
                  <a:lnTo>
                    <a:pt x="355346" y="0"/>
                  </a:lnTo>
                  <a:close/>
                </a:path>
              </a:pathLst>
            </a:custGeom>
            <a:solidFill>
              <a:srgbClr val="CDCDCD">
                <a:alpha val="92939"/>
              </a:srgbClr>
            </a:solidFill>
          </p:spPr>
          <p:txBody>
            <a:bodyPr wrap="square" lIns="0" tIns="0" rIns="0" bIns="0" rtlCol="0"/>
            <a:lstStyle/>
            <a:p>
              <a:endParaRPr/>
            </a:p>
          </p:txBody>
        </p:sp>
        <p:sp>
          <p:nvSpPr>
            <p:cNvPr id="16" name="object 16"/>
            <p:cNvSpPr/>
            <p:nvPr/>
          </p:nvSpPr>
          <p:spPr>
            <a:xfrm>
              <a:off x="2600959" y="2062480"/>
              <a:ext cx="1402080" cy="345440"/>
            </a:xfrm>
            <a:custGeom>
              <a:avLst/>
              <a:gdLst/>
              <a:ahLst/>
              <a:cxnLst/>
              <a:rect l="l" t="t" r="r" b="b"/>
              <a:pathLst>
                <a:path w="1402079" h="345439">
                  <a:moveTo>
                    <a:pt x="1401572" y="0"/>
                  </a:moveTo>
                  <a:lnTo>
                    <a:pt x="350392" y="0"/>
                  </a:lnTo>
                  <a:lnTo>
                    <a:pt x="0" y="345186"/>
                  </a:lnTo>
                  <a:lnTo>
                    <a:pt x="1051178" y="345186"/>
                  </a:lnTo>
                  <a:lnTo>
                    <a:pt x="1401572" y="0"/>
                  </a:lnTo>
                  <a:close/>
                </a:path>
              </a:pathLst>
            </a:custGeom>
            <a:solidFill>
              <a:srgbClr val="FFFFFF">
                <a:alpha val="92939"/>
              </a:srgbClr>
            </a:solidFill>
          </p:spPr>
          <p:txBody>
            <a:bodyPr wrap="square" lIns="0" tIns="0" rIns="0" bIns="0" rtlCol="0"/>
            <a:lstStyle/>
            <a:p>
              <a:endParaRPr/>
            </a:p>
          </p:txBody>
        </p:sp>
        <p:sp>
          <p:nvSpPr>
            <p:cNvPr id="17" name="object 17"/>
            <p:cNvSpPr/>
            <p:nvPr/>
          </p:nvSpPr>
          <p:spPr>
            <a:xfrm>
              <a:off x="2606040" y="2067560"/>
              <a:ext cx="1402080" cy="1706880"/>
            </a:xfrm>
            <a:custGeom>
              <a:avLst/>
              <a:gdLst/>
              <a:ahLst/>
              <a:cxnLst/>
              <a:rect l="l" t="t" r="r" b="b"/>
              <a:pathLst>
                <a:path w="1402079" h="1706879">
                  <a:moveTo>
                    <a:pt x="0" y="348614"/>
                  </a:moveTo>
                  <a:lnTo>
                    <a:pt x="350393" y="0"/>
                  </a:lnTo>
                  <a:lnTo>
                    <a:pt x="1401572" y="0"/>
                  </a:lnTo>
                  <a:lnTo>
                    <a:pt x="1401572" y="1357884"/>
                  </a:lnTo>
                  <a:lnTo>
                    <a:pt x="1051179" y="1706371"/>
                  </a:lnTo>
                  <a:lnTo>
                    <a:pt x="0" y="1706371"/>
                  </a:lnTo>
                  <a:lnTo>
                    <a:pt x="0" y="348614"/>
                  </a:lnTo>
                  <a:close/>
                </a:path>
                <a:path w="1402079" h="1706879">
                  <a:moveTo>
                    <a:pt x="0" y="348614"/>
                  </a:moveTo>
                  <a:lnTo>
                    <a:pt x="1051179" y="348614"/>
                  </a:lnTo>
                  <a:lnTo>
                    <a:pt x="1401572" y="0"/>
                  </a:lnTo>
                </a:path>
                <a:path w="1402079" h="1706879">
                  <a:moveTo>
                    <a:pt x="1051179" y="348614"/>
                  </a:moveTo>
                  <a:lnTo>
                    <a:pt x="1051179" y="1706371"/>
                  </a:lnTo>
                </a:path>
              </a:pathLst>
            </a:custGeom>
            <a:ln w="12700">
              <a:solidFill>
                <a:srgbClr val="1D7E66"/>
              </a:solidFill>
            </a:ln>
          </p:spPr>
          <p:txBody>
            <a:bodyPr wrap="square" lIns="0" tIns="0" rIns="0" bIns="0" rtlCol="0"/>
            <a:lstStyle/>
            <a:p>
              <a:endParaRPr/>
            </a:p>
          </p:txBody>
        </p:sp>
      </p:grpSp>
      <p:sp>
        <p:nvSpPr>
          <p:cNvPr id="18" name="object 18"/>
          <p:cNvSpPr txBox="1"/>
          <p:nvPr/>
        </p:nvSpPr>
        <p:spPr>
          <a:xfrm>
            <a:off x="2805429" y="2662555"/>
            <a:ext cx="641985" cy="768985"/>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a:p>
            <a:pPr marL="103505">
              <a:lnSpc>
                <a:spcPct val="100000"/>
              </a:lnSpc>
              <a:spcBef>
                <a:spcPts val="85"/>
              </a:spcBef>
            </a:pPr>
            <a:r>
              <a:rPr sz="2400" spc="-25" dirty="0">
                <a:latin typeface="Calibri"/>
                <a:cs typeface="Calibri"/>
              </a:rPr>
              <a:t>Net</a:t>
            </a:r>
            <a:endParaRPr sz="2400">
              <a:latin typeface="Calibri"/>
              <a:cs typeface="Calibri"/>
            </a:endParaRPr>
          </a:p>
        </p:txBody>
      </p:sp>
      <p:grpSp>
        <p:nvGrpSpPr>
          <p:cNvPr id="19" name="object 19"/>
          <p:cNvGrpSpPr/>
          <p:nvPr/>
        </p:nvGrpSpPr>
        <p:grpSpPr>
          <a:xfrm>
            <a:off x="4255770" y="1675129"/>
            <a:ext cx="1414780" cy="1729739"/>
            <a:chOff x="4255770" y="1675129"/>
            <a:chExt cx="1414780" cy="1729739"/>
          </a:xfrm>
        </p:grpSpPr>
        <p:sp>
          <p:nvSpPr>
            <p:cNvPr id="20" name="object 20"/>
            <p:cNvSpPr/>
            <p:nvPr/>
          </p:nvSpPr>
          <p:spPr>
            <a:xfrm>
              <a:off x="5303520" y="1676399"/>
              <a:ext cx="355600" cy="1717039"/>
            </a:xfrm>
            <a:custGeom>
              <a:avLst/>
              <a:gdLst/>
              <a:ahLst/>
              <a:cxnLst/>
              <a:rect l="l" t="t" r="r" b="b"/>
              <a:pathLst>
                <a:path w="355600" h="1717039">
                  <a:moveTo>
                    <a:pt x="355345" y="0"/>
                  </a:moveTo>
                  <a:lnTo>
                    <a:pt x="0" y="350647"/>
                  </a:lnTo>
                  <a:lnTo>
                    <a:pt x="0" y="1716532"/>
                  </a:lnTo>
                  <a:lnTo>
                    <a:pt x="355345" y="1365885"/>
                  </a:lnTo>
                  <a:lnTo>
                    <a:pt x="355345" y="0"/>
                  </a:lnTo>
                  <a:close/>
                </a:path>
              </a:pathLst>
            </a:custGeom>
            <a:solidFill>
              <a:srgbClr val="CDCDCD">
                <a:alpha val="92939"/>
              </a:srgbClr>
            </a:solidFill>
          </p:spPr>
          <p:txBody>
            <a:bodyPr wrap="square" lIns="0" tIns="0" rIns="0" bIns="0" rtlCol="0"/>
            <a:lstStyle/>
            <a:p>
              <a:endParaRPr/>
            </a:p>
          </p:txBody>
        </p:sp>
        <p:sp>
          <p:nvSpPr>
            <p:cNvPr id="21" name="object 21"/>
            <p:cNvSpPr/>
            <p:nvPr/>
          </p:nvSpPr>
          <p:spPr>
            <a:xfrm>
              <a:off x="4257040" y="1676399"/>
              <a:ext cx="1402080" cy="355600"/>
            </a:xfrm>
            <a:custGeom>
              <a:avLst/>
              <a:gdLst/>
              <a:ahLst/>
              <a:cxnLst/>
              <a:rect l="l" t="t" r="r" b="b"/>
              <a:pathLst>
                <a:path w="1402079" h="355600">
                  <a:moveTo>
                    <a:pt x="1401572" y="0"/>
                  </a:moveTo>
                  <a:lnTo>
                    <a:pt x="350393" y="0"/>
                  </a:lnTo>
                  <a:lnTo>
                    <a:pt x="0" y="355346"/>
                  </a:lnTo>
                  <a:lnTo>
                    <a:pt x="1051179" y="355346"/>
                  </a:lnTo>
                  <a:lnTo>
                    <a:pt x="1401572" y="0"/>
                  </a:lnTo>
                  <a:close/>
                </a:path>
              </a:pathLst>
            </a:custGeom>
            <a:solidFill>
              <a:srgbClr val="FFFFFF">
                <a:alpha val="92939"/>
              </a:srgbClr>
            </a:solidFill>
          </p:spPr>
          <p:txBody>
            <a:bodyPr wrap="square" lIns="0" tIns="0" rIns="0" bIns="0" rtlCol="0"/>
            <a:lstStyle/>
            <a:p>
              <a:endParaRPr/>
            </a:p>
          </p:txBody>
        </p:sp>
        <p:sp>
          <p:nvSpPr>
            <p:cNvPr id="22" name="object 22"/>
            <p:cNvSpPr/>
            <p:nvPr/>
          </p:nvSpPr>
          <p:spPr>
            <a:xfrm>
              <a:off x="4262120" y="1681479"/>
              <a:ext cx="1402080" cy="1717039"/>
            </a:xfrm>
            <a:custGeom>
              <a:avLst/>
              <a:gdLst/>
              <a:ahLst/>
              <a:cxnLst/>
              <a:rect l="l" t="t" r="r" b="b"/>
              <a:pathLst>
                <a:path w="1402079" h="1717039">
                  <a:moveTo>
                    <a:pt x="0" y="350647"/>
                  </a:moveTo>
                  <a:lnTo>
                    <a:pt x="350392" y="0"/>
                  </a:lnTo>
                  <a:lnTo>
                    <a:pt x="1401571" y="0"/>
                  </a:lnTo>
                  <a:lnTo>
                    <a:pt x="1401571" y="1365885"/>
                  </a:lnTo>
                  <a:lnTo>
                    <a:pt x="1051178" y="1716532"/>
                  </a:lnTo>
                  <a:lnTo>
                    <a:pt x="0" y="1716532"/>
                  </a:lnTo>
                  <a:lnTo>
                    <a:pt x="0" y="350647"/>
                  </a:lnTo>
                  <a:close/>
                </a:path>
                <a:path w="1402079" h="1717039">
                  <a:moveTo>
                    <a:pt x="0" y="350647"/>
                  </a:moveTo>
                  <a:lnTo>
                    <a:pt x="1051178" y="350647"/>
                  </a:lnTo>
                  <a:lnTo>
                    <a:pt x="1401571" y="0"/>
                  </a:lnTo>
                </a:path>
                <a:path w="1402079" h="1717039">
                  <a:moveTo>
                    <a:pt x="1051178" y="350647"/>
                  </a:moveTo>
                  <a:lnTo>
                    <a:pt x="1051178" y="1716532"/>
                  </a:lnTo>
                </a:path>
              </a:pathLst>
            </a:custGeom>
            <a:ln w="12700">
              <a:solidFill>
                <a:srgbClr val="1D7E66"/>
              </a:solidFill>
            </a:ln>
          </p:spPr>
          <p:txBody>
            <a:bodyPr wrap="square" lIns="0" tIns="0" rIns="0" bIns="0" rtlCol="0"/>
            <a:lstStyle/>
            <a:p>
              <a:endParaRPr/>
            </a:p>
          </p:txBody>
        </p:sp>
      </p:grpSp>
      <p:sp>
        <p:nvSpPr>
          <p:cNvPr id="23" name="object 23"/>
          <p:cNvSpPr txBox="1"/>
          <p:nvPr/>
        </p:nvSpPr>
        <p:spPr>
          <a:xfrm>
            <a:off x="4463034" y="2280602"/>
            <a:ext cx="641350" cy="768350"/>
          </a:xfrm>
          <a:prstGeom prst="rect">
            <a:avLst/>
          </a:prstGeom>
        </p:spPr>
        <p:txBody>
          <a:bodyPr vert="horz" wrap="square" lIns="0" tIns="1905" rIns="0" bIns="0" rtlCol="0">
            <a:spAutoFit/>
          </a:bodyPr>
          <a:lstStyle/>
          <a:p>
            <a:pPr marL="104139" marR="5080" indent="-92075">
              <a:lnSpc>
                <a:spcPct val="103000"/>
              </a:lnSpc>
              <a:spcBef>
                <a:spcPts val="15"/>
              </a:spcBef>
            </a:pPr>
            <a:r>
              <a:rPr sz="2400" spc="-25" dirty="0">
                <a:latin typeface="Calibri"/>
                <a:cs typeface="Calibri"/>
              </a:rPr>
              <a:t>Conv Net</a:t>
            </a:r>
            <a:endParaRPr sz="2400">
              <a:latin typeface="Calibri"/>
              <a:cs typeface="Calibri"/>
            </a:endParaRPr>
          </a:p>
        </p:txBody>
      </p:sp>
      <p:grpSp>
        <p:nvGrpSpPr>
          <p:cNvPr id="24" name="object 24"/>
          <p:cNvGrpSpPr/>
          <p:nvPr/>
        </p:nvGrpSpPr>
        <p:grpSpPr>
          <a:xfrm>
            <a:off x="1075689" y="2589529"/>
            <a:ext cx="1404620" cy="1729739"/>
            <a:chOff x="1075689" y="2589529"/>
            <a:chExt cx="1404620" cy="1729739"/>
          </a:xfrm>
        </p:grpSpPr>
        <p:sp>
          <p:nvSpPr>
            <p:cNvPr id="25" name="object 25"/>
            <p:cNvSpPr/>
            <p:nvPr/>
          </p:nvSpPr>
          <p:spPr>
            <a:xfrm>
              <a:off x="2123439" y="2590799"/>
              <a:ext cx="345440" cy="1717039"/>
            </a:xfrm>
            <a:custGeom>
              <a:avLst/>
              <a:gdLst/>
              <a:ahLst/>
              <a:cxnLst/>
              <a:rect l="l" t="t" r="r" b="b"/>
              <a:pathLst>
                <a:path w="345439" h="1717039">
                  <a:moveTo>
                    <a:pt x="345186" y="0"/>
                  </a:moveTo>
                  <a:lnTo>
                    <a:pt x="0" y="350647"/>
                  </a:lnTo>
                  <a:lnTo>
                    <a:pt x="0" y="1716532"/>
                  </a:lnTo>
                  <a:lnTo>
                    <a:pt x="345186" y="1365885"/>
                  </a:lnTo>
                  <a:lnTo>
                    <a:pt x="345186" y="0"/>
                  </a:lnTo>
                  <a:close/>
                </a:path>
              </a:pathLst>
            </a:custGeom>
            <a:solidFill>
              <a:srgbClr val="CDCDCD">
                <a:alpha val="92939"/>
              </a:srgbClr>
            </a:solidFill>
          </p:spPr>
          <p:txBody>
            <a:bodyPr wrap="square" lIns="0" tIns="0" rIns="0" bIns="0" rtlCol="0"/>
            <a:lstStyle/>
            <a:p>
              <a:endParaRPr/>
            </a:p>
          </p:txBody>
        </p:sp>
        <p:sp>
          <p:nvSpPr>
            <p:cNvPr id="26" name="object 26"/>
            <p:cNvSpPr/>
            <p:nvPr/>
          </p:nvSpPr>
          <p:spPr>
            <a:xfrm>
              <a:off x="1076959" y="2590799"/>
              <a:ext cx="1391920" cy="345440"/>
            </a:xfrm>
            <a:custGeom>
              <a:avLst/>
              <a:gdLst/>
              <a:ahLst/>
              <a:cxnLst/>
              <a:rect l="l" t="t" r="r" b="b"/>
              <a:pathLst>
                <a:path w="1391920" h="345439">
                  <a:moveTo>
                    <a:pt x="1391412" y="0"/>
                  </a:moveTo>
                  <a:lnTo>
                    <a:pt x="347853" y="0"/>
                  </a:lnTo>
                  <a:lnTo>
                    <a:pt x="0" y="345186"/>
                  </a:lnTo>
                  <a:lnTo>
                    <a:pt x="1043559" y="345186"/>
                  </a:lnTo>
                  <a:lnTo>
                    <a:pt x="1391412" y="0"/>
                  </a:lnTo>
                  <a:close/>
                </a:path>
              </a:pathLst>
            </a:custGeom>
            <a:solidFill>
              <a:srgbClr val="FFFFFF">
                <a:alpha val="92939"/>
              </a:srgbClr>
            </a:solidFill>
          </p:spPr>
          <p:txBody>
            <a:bodyPr wrap="square" lIns="0" tIns="0" rIns="0" bIns="0" rtlCol="0"/>
            <a:lstStyle/>
            <a:p>
              <a:endParaRPr/>
            </a:p>
          </p:txBody>
        </p:sp>
        <p:sp>
          <p:nvSpPr>
            <p:cNvPr id="27" name="object 27"/>
            <p:cNvSpPr/>
            <p:nvPr/>
          </p:nvSpPr>
          <p:spPr>
            <a:xfrm>
              <a:off x="1082039" y="2595879"/>
              <a:ext cx="1391920" cy="1717039"/>
            </a:xfrm>
            <a:custGeom>
              <a:avLst/>
              <a:gdLst/>
              <a:ahLst/>
              <a:cxnLst/>
              <a:rect l="l" t="t" r="r" b="b"/>
              <a:pathLst>
                <a:path w="1391920" h="1717039">
                  <a:moveTo>
                    <a:pt x="0" y="350647"/>
                  </a:moveTo>
                  <a:lnTo>
                    <a:pt x="347853" y="0"/>
                  </a:lnTo>
                  <a:lnTo>
                    <a:pt x="1391411" y="0"/>
                  </a:lnTo>
                  <a:lnTo>
                    <a:pt x="1391411" y="1365885"/>
                  </a:lnTo>
                  <a:lnTo>
                    <a:pt x="1043559" y="1716532"/>
                  </a:lnTo>
                  <a:lnTo>
                    <a:pt x="0" y="1716532"/>
                  </a:lnTo>
                  <a:lnTo>
                    <a:pt x="0" y="350647"/>
                  </a:lnTo>
                  <a:close/>
                </a:path>
                <a:path w="1391920" h="1717039">
                  <a:moveTo>
                    <a:pt x="0" y="350647"/>
                  </a:moveTo>
                  <a:lnTo>
                    <a:pt x="1043559" y="350647"/>
                  </a:lnTo>
                  <a:lnTo>
                    <a:pt x="1391411" y="0"/>
                  </a:lnTo>
                </a:path>
                <a:path w="1391920" h="1717039">
                  <a:moveTo>
                    <a:pt x="1043559" y="350647"/>
                  </a:moveTo>
                  <a:lnTo>
                    <a:pt x="1043559" y="1716532"/>
                  </a:lnTo>
                </a:path>
              </a:pathLst>
            </a:custGeom>
            <a:ln w="12700">
              <a:solidFill>
                <a:srgbClr val="1D7E66"/>
              </a:solidFill>
            </a:ln>
          </p:spPr>
          <p:txBody>
            <a:bodyPr wrap="square" lIns="0" tIns="0" rIns="0" bIns="0" rtlCol="0"/>
            <a:lstStyle/>
            <a:p>
              <a:endParaRPr/>
            </a:p>
          </p:txBody>
        </p:sp>
      </p:grpSp>
      <p:sp>
        <p:nvSpPr>
          <p:cNvPr id="28" name="object 28"/>
          <p:cNvSpPr txBox="1"/>
          <p:nvPr/>
        </p:nvSpPr>
        <p:spPr>
          <a:xfrm>
            <a:off x="1275080" y="3193986"/>
            <a:ext cx="641350" cy="768350"/>
          </a:xfrm>
          <a:prstGeom prst="rect">
            <a:avLst/>
          </a:prstGeom>
        </p:spPr>
        <p:txBody>
          <a:bodyPr vert="horz" wrap="square" lIns="0" tIns="1905" rIns="0" bIns="0" rtlCol="0">
            <a:spAutoFit/>
          </a:bodyPr>
          <a:lstStyle/>
          <a:p>
            <a:pPr marL="103505" marR="5080" indent="-91440">
              <a:lnSpc>
                <a:spcPct val="103000"/>
              </a:lnSpc>
              <a:spcBef>
                <a:spcPts val="15"/>
              </a:spcBef>
            </a:pPr>
            <a:r>
              <a:rPr sz="2400" spc="-25" dirty="0">
                <a:latin typeface="Calibri"/>
                <a:cs typeface="Calibri"/>
              </a:rPr>
              <a:t>Conv Net</a:t>
            </a:r>
            <a:endParaRPr sz="2400">
              <a:latin typeface="Calibri"/>
              <a:cs typeface="Calibri"/>
            </a:endParaRPr>
          </a:p>
        </p:txBody>
      </p:sp>
      <p:grpSp>
        <p:nvGrpSpPr>
          <p:cNvPr id="29" name="object 29"/>
          <p:cNvGrpSpPr/>
          <p:nvPr/>
        </p:nvGrpSpPr>
        <p:grpSpPr>
          <a:xfrm>
            <a:off x="1299210" y="3625850"/>
            <a:ext cx="3964940" cy="1191260"/>
            <a:chOff x="1299210" y="3625850"/>
            <a:chExt cx="3964940" cy="1191260"/>
          </a:xfrm>
        </p:grpSpPr>
        <p:sp>
          <p:nvSpPr>
            <p:cNvPr id="30" name="object 30"/>
            <p:cNvSpPr/>
            <p:nvPr/>
          </p:nvSpPr>
          <p:spPr>
            <a:xfrm>
              <a:off x="1300480"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31" name="object 31"/>
            <p:cNvSpPr/>
            <p:nvPr/>
          </p:nvSpPr>
          <p:spPr>
            <a:xfrm>
              <a:off x="1305560"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32" name="object 32"/>
            <p:cNvSpPr/>
            <p:nvPr/>
          </p:nvSpPr>
          <p:spPr>
            <a:xfrm>
              <a:off x="4470400"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4475480"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grpSp>
      <p:sp>
        <p:nvSpPr>
          <p:cNvPr id="34" name="object 34"/>
          <p:cNvSpPr txBox="1"/>
          <p:nvPr/>
        </p:nvSpPr>
        <p:spPr>
          <a:xfrm>
            <a:off x="1361439" y="2062479"/>
            <a:ext cx="914400" cy="375920"/>
          </a:xfrm>
          <a:prstGeom prst="rect">
            <a:avLst/>
          </a:prstGeom>
          <a:ln w="19050">
            <a:solidFill>
              <a:srgbClr val="7B5FC5"/>
            </a:solidFill>
          </a:ln>
        </p:spPr>
        <p:txBody>
          <a:bodyPr vert="horz" wrap="square" lIns="0" tIns="0" rIns="0" bIns="0" rtlCol="0">
            <a:spAutoFit/>
          </a:bodyPr>
          <a:lstStyle/>
          <a:p>
            <a:pPr marL="143510">
              <a:lnSpc>
                <a:spcPts val="2665"/>
              </a:lnSpc>
            </a:pPr>
            <a:r>
              <a:rPr sz="2450" spc="-10" dirty="0">
                <a:latin typeface="Calibri"/>
                <a:cs typeface="Calibri"/>
              </a:rPr>
              <a:t>Class</a:t>
            </a:r>
            <a:endParaRPr sz="2450">
              <a:latin typeface="Calibri"/>
              <a:cs typeface="Calibri"/>
            </a:endParaRPr>
          </a:p>
        </p:txBody>
      </p:sp>
      <p:grpSp>
        <p:nvGrpSpPr>
          <p:cNvPr id="35" name="object 35"/>
          <p:cNvGrpSpPr/>
          <p:nvPr/>
        </p:nvGrpSpPr>
        <p:grpSpPr>
          <a:xfrm>
            <a:off x="1593850" y="2467610"/>
            <a:ext cx="256540" cy="327660"/>
            <a:chOff x="1593850" y="2467610"/>
            <a:chExt cx="256540" cy="327660"/>
          </a:xfrm>
        </p:grpSpPr>
        <p:sp>
          <p:nvSpPr>
            <p:cNvPr id="36" name="object 36"/>
            <p:cNvSpPr/>
            <p:nvPr/>
          </p:nvSpPr>
          <p:spPr>
            <a:xfrm>
              <a:off x="1595120" y="2468880"/>
              <a:ext cx="243840" cy="314960"/>
            </a:xfrm>
            <a:custGeom>
              <a:avLst/>
              <a:gdLst/>
              <a:ahLst/>
              <a:cxnLst/>
              <a:rect l="l" t="t" r="r" b="b"/>
              <a:pathLst>
                <a:path w="243839" h="314960">
                  <a:moveTo>
                    <a:pt x="121666" y="0"/>
                  </a:moveTo>
                  <a:lnTo>
                    <a:pt x="0" y="123825"/>
                  </a:lnTo>
                  <a:lnTo>
                    <a:pt x="60832" y="123825"/>
                  </a:lnTo>
                  <a:lnTo>
                    <a:pt x="60832" y="314706"/>
                  </a:lnTo>
                  <a:lnTo>
                    <a:pt x="182499" y="314706"/>
                  </a:lnTo>
                  <a:lnTo>
                    <a:pt x="182499" y="123825"/>
                  </a:lnTo>
                  <a:lnTo>
                    <a:pt x="243331" y="123825"/>
                  </a:lnTo>
                  <a:lnTo>
                    <a:pt x="121666" y="0"/>
                  </a:lnTo>
                  <a:close/>
                </a:path>
              </a:pathLst>
            </a:custGeom>
            <a:solidFill>
              <a:srgbClr val="29AE8B"/>
            </a:solidFill>
          </p:spPr>
          <p:txBody>
            <a:bodyPr wrap="square" lIns="0" tIns="0" rIns="0" bIns="0" rtlCol="0"/>
            <a:lstStyle/>
            <a:p>
              <a:endParaRPr/>
            </a:p>
          </p:txBody>
        </p:sp>
        <p:sp>
          <p:nvSpPr>
            <p:cNvPr id="37" name="object 37"/>
            <p:cNvSpPr/>
            <p:nvPr/>
          </p:nvSpPr>
          <p:spPr>
            <a:xfrm>
              <a:off x="1600200" y="2473960"/>
              <a:ext cx="243840" cy="314960"/>
            </a:xfrm>
            <a:custGeom>
              <a:avLst/>
              <a:gdLst/>
              <a:ahLst/>
              <a:cxnLst/>
              <a:rect l="l" t="t" r="r" b="b"/>
              <a:pathLst>
                <a:path w="243839" h="314960">
                  <a:moveTo>
                    <a:pt x="0" y="123825"/>
                  </a:moveTo>
                  <a:lnTo>
                    <a:pt x="121666" y="0"/>
                  </a:lnTo>
                  <a:lnTo>
                    <a:pt x="243331" y="123825"/>
                  </a:lnTo>
                  <a:lnTo>
                    <a:pt x="182499" y="123825"/>
                  </a:lnTo>
                  <a:lnTo>
                    <a:pt x="182499" y="314705"/>
                  </a:lnTo>
                  <a:lnTo>
                    <a:pt x="60832" y="314705"/>
                  </a:lnTo>
                  <a:lnTo>
                    <a:pt x="60832" y="123825"/>
                  </a:lnTo>
                  <a:lnTo>
                    <a:pt x="0" y="123825"/>
                  </a:lnTo>
                  <a:close/>
                </a:path>
              </a:pathLst>
            </a:custGeom>
            <a:ln w="12700">
              <a:solidFill>
                <a:srgbClr val="1D7E66"/>
              </a:solidFill>
            </a:ln>
          </p:spPr>
          <p:txBody>
            <a:bodyPr wrap="square" lIns="0" tIns="0" rIns="0" bIns="0" rtlCol="0"/>
            <a:lstStyle/>
            <a:p>
              <a:endParaRPr/>
            </a:p>
          </p:txBody>
        </p:sp>
      </p:grpSp>
      <p:sp>
        <p:nvSpPr>
          <p:cNvPr id="38" name="object 38"/>
          <p:cNvSpPr txBox="1"/>
          <p:nvPr/>
        </p:nvSpPr>
        <p:spPr>
          <a:xfrm>
            <a:off x="2682239" y="1554480"/>
            <a:ext cx="975360" cy="386080"/>
          </a:xfrm>
          <a:prstGeom prst="rect">
            <a:avLst/>
          </a:prstGeom>
          <a:ln w="19050">
            <a:solidFill>
              <a:srgbClr val="7B5FC5"/>
            </a:solidFill>
          </a:ln>
        </p:spPr>
        <p:txBody>
          <a:bodyPr vert="horz" wrap="square" lIns="0" tIns="0" rIns="0" bIns="0" rtlCol="0">
            <a:spAutoFit/>
          </a:bodyPr>
          <a:lstStyle/>
          <a:p>
            <a:pPr marL="163195">
              <a:lnSpc>
                <a:spcPts val="2680"/>
              </a:lnSpc>
            </a:pPr>
            <a:r>
              <a:rPr sz="2450" spc="-10" dirty="0">
                <a:latin typeface="Calibri"/>
                <a:cs typeface="Calibri"/>
              </a:rPr>
              <a:t>Class</a:t>
            </a:r>
            <a:endParaRPr sz="2450">
              <a:latin typeface="Calibri"/>
              <a:cs typeface="Calibri"/>
            </a:endParaRPr>
          </a:p>
        </p:txBody>
      </p:sp>
      <p:grpSp>
        <p:nvGrpSpPr>
          <p:cNvPr id="39" name="object 39"/>
          <p:cNvGrpSpPr/>
          <p:nvPr/>
        </p:nvGrpSpPr>
        <p:grpSpPr>
          <a:xfrm>
            <a:off x="1136650" y="1583689"/>
            <a:ext cx="4766310" cy="4390390"/>
            <a:chOff x="1136650" y="1583689"/>
            <a:chExt cx="4766310" cy="4390390"/>
          </a:xfrm>
        </p:grpSpPr>
        <p:sp>
          <p:nvSpPr>
            <p:cNvPr id="40" name="object 40"/>
            <p:cNvSpPr/>
            <p:nvPr/>
          </p:nvSpPr>
          <p:spPr>
            <a:xfrm>
              <a:off x="1503679"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41" name="object 41"/>
            <p:cNvSpPr/>
            <p:nvPr/>
          </p:nvSpPr>
          <p:spPr>
            <a:xfrm>
              <a:off x="1508759" y="4851399"/>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42" name="object 42"/>
            <p:cNvSpPr/>
            <p:nvPr/>
          </p:nvSpPr>
          <p:spPr>
            <a:xfrm>
              <a:off x="1503679" y="4328160"/>
              <a:ext cx="243840" cy="314960"/>
            </a:xfrm>
            <a:custGeom>
              <a:avLst/>
              <a:gdLst/>
              <a:ahLst/>
              <a:cxnLst/>
              <a:rect l="l" t="t" r="r" b="b"/>
              <a:pathLst>
                <a:path w="243839" h="314960">
                  <a:moveTo>
                    <a:pt x="121665" y="0"/>
                  </a:moveTo>
                  <a:lnTo>
                    <a:pt x="0" y="123825"/>
                  </a:lnTo>
                  <a:lnTo>
                    <a:pt x="60832" y="123825"/>
                  </a:lnTo>
                  <a:lnTo>
                    <a:pt x="60832" y="314706"/>
                  </a:lnTo>
                  <a:lnTo>
                    <a:pt x="182499" y="314706"/>
                  </a:lnTo>
                  <a:lnTo>
                    <a:pt x="182499" y="123825"/>
                  </a:lnTo>
                  <a:lnTo>
                    <a:pt x="243331" y="123825"/>
                  </a:lnTo>
                  <a:lnTo>
                    <a:pt x="121665" y="0"/>
                  </a:lnTo>
                  <a:close/>
                </a:path>
              </a:pathLst>
            </a:custGeom>
            <a:solidFill>
              <a:srgbClr val="29AE8B"/>
            </a:solidFill>
          </p:spPr>
          <p:txBody>
            <a:bodyPr wrap="square" lIns="0" tIns="0" rIns="0" bIns="0" rtlCol="0"/>
            <a:lstStyle/>
            <a:p>
              <a:endParaRPr/>
            </a:p>
          </p:txBody>
        </p:sp>
        <p:sp>
          <p:nvSpPr>
            <p:cNvPr id="43" name="object 43"/>
            <p:cNvSpPr/>
            <p:nvPr/>
          </p:nvSpPr>
          <p:spPr>
            <a:xfrm>
              <a:off x="1508759" y="4333239"/>
              <a:ext cx="243840" cy="314960"/>
            </a:xfrm>
            <a:custGeom>
              <a:avLst/>
              <a:gdLst/>
              <a:ahLst/>
              <a:cxnLst/>
              <a:rect l="l" t="t" r="r" b="b"/>
              <a:pathLst>
                <a:path w="243839" h="314960">
                  <a:moveTo>
                    <a:pt x="0" y="123825"/>
                  </a:moveTo>
                  <a:lnTo>
                    <a:pt x="121665" y="0"/>
                  </a:lnTo>
                  <a:lnTo>
                    <a:pt x="243332" y="123825"/>
                  </a:lnTo>
                  <a:lnTo>
                    <a:pt x="182498" y="123825"/>
                  </a:lnTo>
                  <a:lnTo>
                    <a:pt x="182498" y="314706"/>
                  </a:lnTo>
                  <a:lnTo>
                    <a:pt x="60833" y="314706"/>
                  </a:lnTo>
                  <a:lnTo>
                    <a:pt x="60833" y="123825"/>
                  </a:lnTo>
                  <a:lnTo>
                    <a:pt x="0" y="123825"/>
                  </a:lnTo>
                  <a:close/>
                </a:path>
              </a:pathLst>
            </a:custGeom>
            <a:ln w="12700">
              <a:solidFill>
                <a:srgbClr val="1D7E66"/>
              </a:solidFill>
            </a:ln>
          </p:spPr>
          <p:txBody>
            <a:bodyPr wrap="square" lIns="0" tIns="0" rIns="0" bIns="0" rtlCol="0"/>
            <a:lstStyle/>
            <a:p>
              <a:endParaRPr/>
            </a:p>
          </p:txBody>
        </p:sp>
        <p:sp>
          <p:nvSpPr>
            <p:cNvPr id="44" name="object 44"/>
            <p:cNvSpPr/>
            <p:nvPr/>
          </p:nvSpPr>
          <p:spPr>
            <a:xfrm>
              <a:off x="2936239" y="42773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45" name="object 45"/>
            <p:cNvSpPr/>
            <p:nvPr/>
          </p:nvSpPr>
          <p:spPr>
            <a:xfrm>
              <a:off x="2941320" y="4282439"/>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46" name="object 46"/>
            <p:cNvSpPr/>
            <p:nvPr/>
          </p:nvSpPr>
          <p:spPr>
            <a:xfrm>
              <a:off x="3119120" y="1971039"/>
              <a:ext cx="243840" cy="304800"/>
            </a:xfrm>
            <a:custGeom>
              <a:avLst/>
              <a:gdLst/>
              <a:ahLst/>
              <a:cxnLst/>
              <a:rect l="l" t="t" r="r" b="b"/>
              <a:pathLst>
                <a:path w="243839" h="304800">
                  <a:moveTo>
                    <a:pt x="121666" y="0"/>
                  </a:moveTo>
                  <a:lnTo>
                    <a:pt x="0" y="119887"/>
                  </a:lnTo>
                  <a:lnTo>
                    <a:pt x="60832" y="119887"/>
                  </a:lnTo>
                  <a:lnTo>
                    <a:pt x="60832" y="304546"/>
                  </a:lnTo>
                  <a:lnTo>
                    <a:pt x="182499" y="304546"/>
                  </a:lnTo>
                  <a:lnTo>
                    <a:pt x="182499" y="119887"/>
                  </a:lnTo>
                  <a:lnTo>
                    <a:pt x="243331" y="119887"/>
                  </a:lnTo>
                  <a:lnTo>
                    <a:pt x="121666" y="0"/>
                  </a:lnTo>
                  <a:close/>
                </a:path>
              </a:pathLst>
            </a:custGeom>
            <a:solidFill>
              <a:srgbClr val="29AE8B"/>
            </a:solidFill>
          </p:spPr>
          <p:txBody>
            <a:bodyPr wrap="square" lIns="0" tIns="0" rIns="0" bIns="0" rtlCol="0"/>
            <a:lstStyle/>
            <a:p>
              <a:endParaRPr/>
            </a:p>
          </p:txBody>
        </p:sp>
        <p:sp>
          <p:nvSpPr>
            <p:cNvPr id="47" name="object 47"/>
            <p:cNvSpPr/>
            <p:nvPr/>
          </p:nvSpPr>
          <p:spPr>
            <a:xfrm>
              <a:off x="3124200" y="1976119"/>
              <a:ext cx="243840" cy="304800"/>
            </a:xfrm>
            <a:custGeom>
              <a:avLst/>
              <a:gdLst/>
              <a:ahLst/>
              <a:cxnLst/>
              <a:rect l="l" t="t" r="r" b="b"/>
              <a:pathLst>
                <a:path w="243839" h="304800">
                  <a:moveTo>
                    <a:pt x="0" y="119887"/>
                  </a:moveTo>
                  <a:lnTo>
                    <a:pt x="121666" y="0"/>
                  </a:lnTo>
                  <a:lnTo>
                    <a:pt x="243332"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48" name="object 48"/>
            <p:cNvSpPr/>
            <p:nvPr/>
          </p:nvSpPr>
          <p:spPr>
            <a:xfrm>
              <a:off x="2936239" y="3799839"/>
              <a:ext cx="243840" cy="304800"/>
            </a:xfrm>
            <a:custGeom>
              <a:avLst/>
              <a:gdLst/>
              <a:ahLst/>
              <a:cxnLst/>
              <a:rect l="l" t="t" r="r" b="b"/>
              <a:pathLst>
                <a:path w="243839" h="304800">
                  <a:moveTo>
                    <a:pt x="121666" y="0"/>
                  </a:moveTo>
                  <a:lnTo>
                    <a:pt x="0" y="119887"/>
                  </a:lnTo>
                  <a:lnTo>
                    <a:pt x="60833" y="119887"/>
                  </a:lnTo>
                  <a:lnTo>
                    <a:pt x="60833" y="304546"/>
                  </a:lnTo>
                  <a:lnTo>
                    <a:pt x="182499" y="304546"/>
                  </a:lnTo>
                  <a:lnTo>
                    <a:pt x="182499" y="119887"/>
                  </a:lnTo>
                  <a:lnTo>
                    <a:pt x="243332" y="119887"/>
                  </a:lnTo>
                  <a:lnTo>
                    <a:pt x="121666" y="0"/>
                  </a:lnTo>
                  <a:close/>
                </a:path>
              </a:pathLst>
            </a:custGeom>
            <a:solidFill>
              <a:srgbClr val="29AE8B"/>
            </a:solidFill>
          </p:spPr>
          <p:txBody>
            <a:bodyPr wrap="square" lIns="0" tIns="0" rIns="0" bIns="0" rtlCol="0"/>
            <a:lstStyle/>
            <a:p>
              <a:endParaRPr/>
            </a:p>
          </p:txBody>
        </p:sp>
        <p:sp>
          <p:nvSpPr>
            <p:cNvPr id="49" name="object 49"/>
            <p:cNvSpPr/>
            <p:nvPr/>
          </p:nvSpPr>
          <p:spPr>
            <a:xfrm>
              <a:off x="2941320" y="3804919"/>
              <a:ext cx="243840" cy="304800"/>
            </a:xfrm>
            <a:custGeom>
              <a:avLst/>
              <a:gdLst/>
              <a:ahLst/>
              <a:cxnLst/>
              <a:rect l="l" t="t" r="r" b="b"/>
              <a:pathLst>
                <a:path w="243839" h="304800">
                  <a:moveTo>
                    <a:pt x="0" y="119887"/>
                  </a:moveTo>
                  <a:lnTo>
                    <a:pt x="121666" y="0"/>
                  </a:lnTo>
                  <a:lnTo>
                    <a:pt x="243331"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50" name="object 50"/>
            <p:cNvSpPr/>
            <p:nvPr/>
          </p:nvSpPr>
          <p:spPr>
            <a:xfrm>
              <a:off x="4704079" y="39217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51" name="object 51"/>
            <p:cNvSpPr/>
            <p:nvPr/>
          </p:nvSpPr>
          <p:spPr>
            <a:xfrm>
              <a:off x="4709159" y="3926839"/>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52" name="object 52"/>
            <p:cNvSpPr/>
            <p:nvPr/>
          </p:nvSpPr>
          <p:spPr>
            <a:xfrm>
              <a:off x="4958079" y="158495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3" name="object 53"/>
            <p:cNvSpPr/>
            <p:nvPr/>
          </p:nvSpPr>
          <p:spPr>
            <a:xfrm>
              <a:off x="4963159" y="1590039"/>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700">
              <a:solidFill>
                <a:srgbClr val="1D7E66"/>
              </a:solidFill>
            </a:ln>
          </p:spPr>
          <p:txBody>
            <a:bodyPr wrap="square" lIns="0" tIns="0" rIns="0" bIns="0" rtlCol="0"/>
            <a:lstStyle/>
            <a:p>
              <a:endParaRPr/>
            </a:p>
          </p:txBody>
        </p:sp>
        <p:sp>
          <p:nvSpPr>
            <p:cNvPr id="54" name="object 54"/>
            <p:cNvSpPr/>
            <p:nvPr/>
          </p:nvSpPr>
          <p:spPr>
            <a:xfrm>
              <a:off x="4704079" y="342391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5" name="object 55"/>
            <p:cNvSpPr/>
            <p:nvPr/>
          </p:nvSpPr>
          <p:spPr>
            <a:xfrm>
              <a:off x="4709159" y="3429000"/>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699">
              <a:solidFill>
                <a:srgbClr val="1D7E66"/>
              </a:solidFill>
            </a:ln>
          </p:spPr>
          <p:txBody>
            <a:bodyPr wrap="square" lIns="0" tIns="0" rIns="0" bIns="0" rtlCol="0"/>
            <a:lstStyle/>
            <a:p>
              <a:endParaRPr/>
            </a:p>
          </p:txBody>
        </p:sp>
        <p:sp>
          <p:nvSpPr>
            <p:cNvPr id="56" name="object 56"/>
            <p:cNvSpPr/>
            <p:nvPr/>
          </p:nvSpPr>
          <p:spPr>
            <a:xfrm>
              <a:off x="1574800" y="4805679"/>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65"/>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sp>
          <p:nvSpPr>
            <p:cNvPr id="57" name="object 57"/>
            <p:cNvSpPr/>
            <p:nvPr/>
          </p:nvSpPr>
          <p:spPr>
            <a:xfrm>
              <a:off x="4480559" y="1645919"/>
              <a:ext cx="264160" cy="264160"/>
            </a:xfrm>
            <a:custGeom>
              <a:avLst/>
              <a:gdLst/>
              <a:ahLst/>
              <a:cxnLst/>
              <a:rect l="l" t="t" r="r" b="b"/>
              <a:pathLst>
                <a:path w="264160" h="264160">
                  <a:moveTo>
                    <a:pt x="173100" y="0"/>
                  </a:moveTo>
                  <a:lnTo>
                    <a:pt x="0" y="0"/>
                  </a:lnTo>
                  <a:lnTo>
                    <a:pt x="0" y="173100"/>
                  </a:lnTo>
                  <a:lnTo>
                    <a:pt x="43306" y="129920"/>
                  </a:lnTo>
                  <a:lnTo>
                    <a:pt x="177037" y="263651"/>
                  </a:lnTo>
                  <a:lnTo>
                    <a:pt x="263651" y="177037"/>
                  </a:lnTo>
                  <a:lnTo>
                    <a:pt x="129920" y="43306"/>
                  </a:lnTo>
                  <a:lnTo>
                    <a:pt x="173100" y="0"/>
                  </a:lnTo>
                  <a:close/>
                </a:path>
              </a:pathLst>
            </a:custGeom>
            <a:solidFill>
              <a:srgbClr val="29AE8B"/>
            </a:solidFill>
          </p:spPr>
          <p:txBody>
            <a:bodyPr wrap="square" lIns="0" tIns="0" rIns="0" bIns="0" rtlCol="0"/>
            <a:lstStyle/>
            <a:p>
              <a:endParaRPr/>
            </a:p>
          </p:txBody>
        </p:sp>
        <p:sp>
          <p:nvSpPr>
            <p:cNvPr id="58" name="object 58"/>
            <p:cNvSpPr/>
            <p:nvPr/>
          </p:nvSpPr>
          <p:spPr>
            <a:xfrm>
              <a:off x="4485640" y="1650999"/>
              <a:ext cx="264160" cy="264160"/>
            </a:xfrm>
            <a:custGeom>
              <a:avLst/>
              <a:gdLst/>
              <a:ahLst/>
              <a:cxnLst/>
              <a:rect l="l" t="t" r="r" b="b"/>
              <a:pathLst>
                <a:path w="264160" h="264160">
                  <a:moveTo>
                    <a:pt x="0" y="173100"/>
                  </a:moveTo>
                  <a:lnTo>
                    <a:pt x="0" y="0"/>
                  </a:lnTo>
                  <a:lnTo>
                    <a:pt x="173100" y="0"/>
                  </a:lnTo>
                  <a:lnTo>
                    <a:pt x="129921" y="43307"/>
                  </a:lnTo>
                  <a:lnTo>
                    <a:pt x="263651" y="177037"/>
                  </a:lnTo>
                  <a:lnTo>
                    <a:pt x="177037" y="263651"/>
                  </a:lnTo>
                  <a:lnTo>
                    <a:pt x="43307" y="129921"/>
                  </a:lnTo>
                  <a:lnTo>
                    <a:pt x="0" y="173100"/>
                  </a:lnTo>
                  <a:close/>
                </a:path>
              </a:pathLst>
            </a:custGeom>
            <a:ln w="12700">
              <a:solidFill>
                <a:srgbClr val="1D7E66"/>
              </a:solidFill>
            </a:ln>
          </p:spPr>
          <p:txBody>
            <a:bodyPr wrap="square" lIns="0" tIns="0" rIns="0" bIns="0" rtlCol="0"/>
            <a:lstStyle/>
            <a:p>
              <a:endParaRPr/>
            </a:p>
          </p:txBody>
        </p:sp>
        <p:sp>
          <p:nvSpPr>
            <p:cNvPr id="59" name="object 59"/>
            <p:cNvSpPr/>
            <p:nvPr/>
          </p:nvSpPr>
          <p:spPr>
            <a:xfrm>
              <a:off x="2458719" y="2031999"/>
              <a:ext cx="264160" cy="264160"/>
            </a:xfrm>
            <a:custGeom>
              <a:avLst/>
              <a:gdLst/>
              <a:ahLst/>
              <a:cxnLst/>
              <a:rect l="l" t="t" r="r" b="b"/>
              <a:pathLst>
                <a:path w="264160" h="264160">
                  <a:moveTo>
                    <a:pt x="173100" y="0"/>
                  </a:moveTo>
                  <a:lnTo>
                    <a:pt x="0" y="0"/>
                  </a:lnTo>
                  <a:lnTo>
                    <a:pt x="0" y="173100"/>
                  </a:lnTo>
                  <a:lnTo>
                    <a:pt x="43306" y="129921"/>
                  </a:lnTo>
                  <a:lnTo>
                    <a:pt x="177037" y="263651"/>
                  </a:lnTo>
                  <a:lnTo>
                    <a:pt x="263652" y="177037"/>
                  </a:lnTo>
                  <a:lnTo>
                    <a:pt x="129921" y="43307"/>
                  </a:lnTo>
                  <a:lnTo>
                    <a:pt x="173100" y="0"/>
                  </a:lnTo>
                  <a:close/>
                </a:path>
              </a:pathLst>
            </a:custGeom>
            <a:solidFill>
              <a:srgbClr val="29AE8B"/>
            </a:solidFill>
          </p:spPr>
          <p:txBody>
            <a:bodyPr wrap="square" lIns="0" tIns="0" rIns="0" bIns="0" rtlCol="0"/>
            <a:lstStyle/>
            <a:p>
              <a:endParaRPr/>
            </a:p>
          </p:txBody>
        </p:sp>
        <p:sp>
          <p:nvSpPr>
            <p:cNvPr id="60" name="object 60"/>
            <p:cNvSpPr/>
            <p:nvPr/>
          </p:nvSpPr>
          <p:spPr>
            <a:xfrm>
              <a:off x="2463800" y="2037079"/>
              <a:ext cx="264160" cy="264160"/>
            </a:xfrm>
            <a:custGeom>
              <a:avLst/>
              <a:gdLst/>
              <a:ahLst/>
              <a:cxnLst/>
              <a:rect l="l" t="t" r="r" b="b"/>
              <a:pathLst>
                <a:path w="264160" h="264160">
                  <a:moveTo>
                    <a:pt x="0" y="173100"/>
                  </a:moveTo>
                  <a:lnTo>
                    <a:pt x="0" y="0"/>
                  </a:lnTo>
                  <a:lnTo>
                    <a:pt x="173100" y="0"/>
                  </a:lnTo>
                  <a:lnTo>
                    <a:pt x="129920" y="43307"/>
                  </a:lnTo>
                  <a:lnTo>
                    <a:pt x="263651" y="177037"/>
                  </a:lnTo>
                  <a:lnTo>
                    <a:pt x="177037" y="263652"/>
                  </a:lnTo>
                  <a:lnTo>
                    <a:pt x="43306" y="129921"/>
                  </a:lnTo>
                  <a:lnTo>
                    <a:pt x="0" y="173100"/>
                  </a:lnTo>
                  <a:close/>
                </a:path>
              </a:pathLst>
            </a:custGeom>
            <a:ln w="12700">
              <a:solidFill>
                <a:srgbClr val="1D7E66"/>
              </a:solidFill>
            </a:ln>
          </p:spPr>
          <p:txBody>
            <a:bodyPr wrap="square" lIns="0" tIns="0" rIns="0" bIns="0" rtlCol="0"/>
            <a:lstStyle/>
            <a:p>
              <a:endParaRPr/>
            </a:p>
          </p:txBody>
        </p:sp>
        <p:sp>
          <p:nvSpPr>
            <p:cNvPr id="61" name="object 61"/>
            <p:cNvSpPr/>
            <p:nvPr/>
          </p:nvSpPr>
          <p:spPr>
            <a:xfrm>
              <a:off x="1137920" y="2529839"/>
              <a:ext cx="264160" cy="264160"/>
            </a:xfrm>
            <a:custGeom>
              <a:avLst/>
              <a:gdLst/>
              <a:ahLst/>
              <a:cxnLst/>
              <a:rect l="l" t="t" r="r" b="b"/>
              <a:pathLst>
                <a:path w="264159" h="264160">
                  <a:moveTo>
                    <a:pt x="173101" y="0"/>
                  </a:moveTo>
                  <a:lnTo>
                    <a:pt x="0" y="0"/>
                  </a:lnTo>
                  <a:lnTo>
                    <a:pt x="0" y="173100"/>
                  </a:lnTo>
                  <a:lnTo>
                    <a:pt x="43294" y="129921"/>
                  </a:lnTo>
                  <a:lnTo>
                    <a:pt x="177038" y="263651"/>
                  </a:lnTo>
                  <a:lnTo>
                    <a:pt x="263652" y="177037"/>
                  </a:lnTo>
                  <a:lnTo>
                    <a:pt x="129870" y="43307"/>
                  </a:lnTo>
                  <a:lnTo>
                    <a:pt x="173101" y="0"/>
                  </a:lnTo>
                  <a:close/>
                </a:path>
              </a:pathLst>
            </a:custGeom>
            <a:solidFill>
              <a:srgbClr val="29AE8B"/>
            </a:solidFill>
          </p:spPr>
          <p:txBody>
            <a:bodyPr wrap="square" lIns="0" tIns="0" rIns="0" bIns="0" rtlCol="0"/>
            <a:lstStyle/>
            <a:p>
              <a:endParaRPr/>
            </a:p>
          </p:txBody>
        </p:sp>
        <p:sp>
          <p:nvSpPr>
            <p:cNvPr id="62" name="object 62"/>
            <p:cNvSpPr/>
            <p:nvPr/>
          </p:nvSpPr>
          <p:spPr>
            <a:xfrm>
              <a:off x="1143000" y="2534919"/>
              <a:ext cx="264160" cy="264160"/>
            </a:xfrm>
            <a:custGeom>
              <a:avLst/>
              <a:gdLst/>
              <a:ahLst/>
              <a:cxnLst/>
              <a:rect l="l" t="t" r="r" b="b"/>
              <a:pathLst>
                <a:path w="264159" h="264160">
                  <a:moveTo>
                    <a:pt x="0" y="173100"/>
                  </a:moveTo>
                  <a:lnTo>
                    <a:pt x="0" y="0"/>
                  </a:lnTo>
                  <a:lnTo>
                    <a:pt x="173100" y="0"/>
                  </a:lnTo>
                  <a:lnTo>
                    <a:pt x="129921" y="43306"/>
                  </a:lnTo>
                  <a:lnTo>
                    <a:pt x="263652" y="177037"/>
                  </a:lnTo>
                  <a:lnTo>
                    <a:pt x="177037" y="263651"/>
                  </a:lnTo>
                  <a:lnTo>
                    <a:pt x="43294" y="129920"/>
                  </a:lnTo>
                  <a:lnTo>
                    <a:pt x="0" y="173100"/>
                  </a:lnTo>
                  <a:close/>
                </a:path>
              </a:pathLst>
            </a:custGeom>
            <a:ln w="12700">
              <a:solidFill>
                <a:srgbClr val="1D7E66"/>
              </a:solidFill>
            </a:ln>
          </p:spPr>
          <p:txBody>
            <a:bodyPr wrap="square" lIns="0" tIns="0" rIns="0" bIns="0" rtlCol="0"/>
            <a:lstStyle/>
            <a:p>
              <a:endParaRPr/>
            </a:p>
          </p:txBody>
        </p:sp>
      </p:grpSp>
      <p:sp>
        <p:nvSpPr>
          <p:cNvPr id="63" name="object 63"/>
          <p:cNvSpPr txBox="1"/>
          <p:nvPr/>
        </p:nvSpPr>
        <p:spPr>
          <a:xfrm>
            <a:off x="4815840" y="1178560"/>
            <a:ext cx="894080" cy="375920"/>
          </a:xfrm>
          <a:prstGeom prst="rect">
            <a:avLst/>
          </a:prstGeom>
          <a:ln w="19050">
            <a:solidFill>
              <a:srgbClr val="7B5FC5"/>
            </a:solidFill>
          </a:ln>
        </p:spPr>
        <p:txBody>
          <a:bodyPr vert="horz" wrap="square" lIns="0" tIns="0" rIns="0" bIns="0" rtlCol="0">
            <a:spAutoFit/>
          </a:bodyPr>
          <a:lstStyle/>
          <a:p>
            <a:pPr marL="140335">
              <a:lnSpc>
                <a:spcPts val="2630"/>
              </a:lnSpc>
            </a:pPr>
            <a:r>
              <a:rPr sz="2450" spc="-10" dirty="0">
                <a:latin typeface="Calibri"/>
                <a:cs typeface="Calibri"/>
              </a:rPr>
              <a:t>Class</a:t>
            </a:r>
            <a:endParaRPr sz="2450">
              <a:latin typeface="Calibri"/>
              <a:cs typeface="Calibri"/>
            </a:endParaRPr>
          </a:p>
        </p:txBody>
      </p:sp>
      <p:sp>
        <p:nvSpPr>
          <p:cNvPr id="71" name="object 71"/>
          <p:cNvSpPr txBox="1"/>
          <p:nvPr/>
        </p:nvSpPr>
        <p:spPr>
          <a:xfrm>
            <a:off x="5906770" y="4790837"/>
            <a:ext cx="1976120" cy="1466850"/>
          </a:xfrm>
          <a:prstGeom prst="rect">
            <a:avLst/>
          </a:prstGeom>
        </p:spPr>
        <p:txBody>
          <a:bodyPr vert="horz" wrap="square" lIns="0" tIns="0" rIns="0" bIns="0" rtlCol="0">
            <a:spAutoFit/>
          </a:bodyPr>
          <a:lstStyle/>
          <a:p>
            <a:pPr marL="12700">
              <a:lnSpc>
                <a:spcPts val="2380"/>
              </a:lnSpc>
            </a:pPr>
            <a:r>
              <a:rPr sz="2400" dirty="0">
                <a:latin typeface="Calibri"/>
                <a:cs typeface="Calibri"/>
              </a:rPr>
              <a:t>Regions</a:t>
            </a:r>
            <a:r>
              <a:rPr sz="2400" spc="-125" dirty="0">
                <a:latin typeface="Calibri"/>
                <a:cs typeface="Calibri"/>
              </a:rPr>
              <a:t> </a:t>
            </a:r>
            <a:r>
              <a:rPr sz="2400" spc="-25" dirty="0">
                <a:latin typeface="Calibri"/>
                <a:cs typeface="Calibri"/>
              </a:rPr>
              <a:t>of</a:t>
            </a:r>
            <a:endParaRPr sz="2400">
              <a:latin typeface="Calibri"/>
              <a:cs typeface="Calibri"/>
            </a:endParaRPr>
          </a:p>
          <a:p>
            <a:pPr marL="12700" marR="5080" indent="635">
              <a:lnSpc>
                <a:spcPct val="101899"/>
              </a:lnSpc>
              <a:spcBef>
                <a:spcPts val="30"/>
              </a:spcBef>
            </a:pPr>
            <a:r>
              <a:rPr sz="2400" spc="-10" dirty="0">
                <a:latin typeface="Calibri"/>
                <a:cs typeface="Calibri"/>
              </a:rPr>
              <a:t>Interest</a:t>
            </a:r>
            <a:r>
              <a:rPr sz="2400" spc="-204" dirty="0">
                <a:latin typeface="Calibri"/>
                <a:cs typeface="Calibri"/>
              </a:rPr>
              <a:t> </a:t>
            </a:r>
            <a:r>
              <a:rPr sz="2400" spc="-20" dirty="0">
                <a:latin typeface="Calibri"/>
                <a:cs typeface="Calibri"/>
              </a:rPr>
              <a:t>(RoI) from</a:t>
            </a:r>
            <a:r>
              <a:rPr sz="2400" spc="-125"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a:t>
            </a:r>
            <a:endParaRPr sz="2400">
              <a:latin typeface="Calibri"/>
              <a:cs typeface="Calibri"/>
            </a:endParaRPr>
          </a:p>
          <a:p>
            <a:pPr marL="12700">
              <a:lnSpc>
                <a:spcPct val="100000"/>
              </a:lnSpc>
              <a:spcBef>
                <a:spcPts val="165"/>
              </a:spcBef>
            </a:pPr>
            <a:r>
              <a:rPr sz="2400" dirty="0">
                <a:latin typeface="Calibri"/>
                <a:cs typeface="Calibri"/>
              </a:rPr>
              <a:t>method</a:t>
            </a:r>
            <a:r>
              <a:rPr sz="2400" spc="-95" dirty="0">
                <a:latin typeface="Calibri"/>
                <a:cs typeface="Calibri"/>
              </a:rPr>
              <a:t> </a:t>
            </a:r>
            <a:r>
              <a:rPr sz="2400" spc="-20" dirty="0">
                <a:latin typeface="Calibri"/>
                <a:cs typeface="Calibri"/>
              </a:rPr>
              <a:t>(~2k)</a:t>
            </a:r>
            <a:endParaRPr sz="2400">
              <a:latin typeface="Calibri"/>
              <a:cs typeface="Calibri"/>
            </a:endParaRPr>
          </a:p>
        </p:txBody>
      </p:sp>
      <p:sp>
        <p:nvSpPr>
          <p:cNvPr id="72" name="object 72"/>
          <p:cNvSpPr txBox="1"/>
          <p:nvPr/>
        </p:nvSpPr>
        <p:spPr>
          <a:xfrm>
            <a:off x="334962" y="5101113"/>
            <a:ext cx="813435" cy="720725"/>
          </a:xfrm>
          <a:prstGeom prst="rect">
            <a:avLst/>
          </a:prstGeom>
        </p:spPr>
        <p:txBody>
          <a:bodyPr vert="horz" wrap="square" lIns="0" tIns="0" rIns="0" bIns="0" rtlCol="0">
            <a:spAutoFit/>
          </a:bodyPr>
          <a:lstStyle/>
          <a:p>
            <a:pPr marL="12700">
              <a:lnSpc>
                <a:spcPts val="2455"/>
              </a:lnSpc>
            </a:pPr>
            <a:r>
              <a:rPr sz="2450" spc="-10" dirty="0">
                <a:latin typeface="Calibri"/>
                <a:cs typeface="Calibri"/>
              </a:rPr>
              <a:t>Input</a:t>
            </a:r>
            <a:endParaRPr sz="2450">
              <a:latin typeface="Calibri"/>
              <a:cs typeface="Calibri"/>
            </a:endParaRPr>
          </a:p>
          <a:p>
            <a:pPr marL="12700">
              <a:lnSpc>
                <a:spcPct val="100000"/>
              </a:lnSpc>
              <a:spcBef>
                <a:spcPts val="50"/>
              </a:spcBef>
            </a:pPr>
            <a:r>
              <a:rPr sz="2450" spc="-10" dirty="0">
                <a:latin typeface="Calibri"/>
                <a:cs typeface="Calibri"/>
              </a:rPr>
              <a:t>image</a:t>
            </a:r>
            <a:endParaRPr sz="2450">
              <a:latin typeface="Calibri"/>
              <a:cs typeface="Calibri"/>
            </a:endParaRPr>
          </a:p>
        </p:txBody>
      </p:sp>
      <p:sp>
        <p:nvSpPr>
          <p:cNvPr id="73" name="object 73"/>
          <p:cNvSpPr txBox="1"/>
          <p:nvPr/>
        </p:nvSpPr>
        <p:spPr>
          <a:xfrm>
            <a:off x="7940040" y="5876687"/>
            <a:ext cx="4114165" cy="48387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5" dirty="0">
                <a:latin typeface="Calibri"/>
                <a:cs typeface="Calibri"/>
              </a:rPr>
              <a:t> </a:t>
            </a:r>
            <a:r>
              <a:rPr sz="1050" spc="-30" dirty="0">
                <a:latin typeface="Calibri"/>
                <a:cs typeface="Calibri"/>
              </a:rPr>
              <a:t>et</a:t>
            </a:r>
            <a:r>
              <a:rPr sz="1050" spc="-65" dirty="0">
                <a:latin typeface="Calibri"/>
                <a:cs typeface="Calibri"/>
              </a:rPr>
              <a:t> </a:t>
            </a:r>
            <a:r>
              <a:rPr sz="1050" dirty="0">
                <a:latin typeface="Calibri"/>
                <a:cs typeface="Calibri"/>
              </a:rPr>
              <a:t>al,</a:t>
            </a:r>
            <a:r>
              <a:rPr sz="1050" spc="-55" dirty="0">
                <a:latin typeface="Calibri"/>
                <a:cs typeface="Calibri"/>
              </a:rPr>
              <a:t> </a:t>
            </a:r>
            <a:r>
              <a:rPr sz="1050" dirty="0">
                <a:latin typeface="Calibri"/>
                <a:cs typeface="Calibri"/>
              </a:rPr>
              <a:t>“Rich</a:t>
            </a:r>
            <a:r>
              <a:rPr sz="1050" spc="-15" dirty="0">
                <a:latin typeface="Calibri"/>
                <a:cs typeface="Calibri"/>
              </a:rPr>
              <a:t> </a:t>
            </a:r>
            <a:r>
              <a:rPr sz="1050" dirty="0">
                <a:latin typeface="Calibri"/>
                <a:cs typeface="Calibri"/>
              </a:rPr>
              <a:t>feature</a:t>
            </a:r>
            <a:r>
              <a:rPr sz="1050" spc="135" dirty="0">
                <a:latin typeface="Calibri"/>
                <a:cs typeface="Calibri"/>
              </a:rPr>
              <a:t> </a:t>
            </a:r>
            <a:r>
              <a:rPr sz="1050" dirty="0">
                <a:latin typeface="Calibri"/>
                <a:cs typeface="Calibri"/>
              </a:rPr>
              <a:t>hierarchies</a:t>
            </a:r>
            <a:r>
              <a:rPr sz="1050" spc="114" dirty="0">
                <a:latin typeface="Calibri"/>
                <a:cs typeface="Calibri"/>
              </a:rPr>
              <a:t> </a:t>
            </a:r>
            <a:r>
              <a:rPr sz="1050" dirty="0">
                <a:latin typeface="Calibri"/>
                <a:cs typeface="Calibri"/>
              </a:rPr>
              <a:t>for</a:t>
            </a:r>
            <a:r>
              <a:rPr sz="1050" spc="25" dirty="0">
                <a:latin typeface="Calibri"/>
                <a:cs typeface="Calibri"/>
              </a:rPr>
              <a:t> </a:t>
            </a:r>
            <a:r>
              <a:rPr sz="1050" dirty="0">
                <a:latin typeface="Calibri"/>
                <a:cs typeface="Calibri"/>
              </a:rPr>
              <a:t>accurate</a:t>
            </a:r>
            <a:r>
              <a:rPr sz="1050" spc="-85" dirty="0">
                <a:latin typeface="Calibri"/>
                <a:cs typeface="Calibri"/>
              </a:rPr>
              <a:t> </a:t>
            </a:r>
            <a:r>
              <a:rPr sz="1050" dirty="0">
                <a:latin typeface="Calibri"/>
                <a:cs typeface="Calibri"/>
              </a:rPr>
              <a:t>object</a:t>
            </a:r>
            <a:r>
              <a:rPr sz="1050" spc="-55" dirty="0">
                <a:latin typeface="Calibri"/>
                <a:cs typeface="Calibri"/>
              </a:rPr>
              <a:t> </a:t>
            </a:r>
            <a:r>
              <a:rPr sz="1050" dirty="0">
                <a:latin typeface="Calibri"/>
                <a:cs typeface="Calibri"/>
              </a:rPr>
              <a:t>detection</a:t>
            </a:r>
            <a:r>
              <a:rPr sz="1050" spc="90" dirty="0">
                <a:latin typeface="Calibri"/>
                <a:cs typeface="Calibri"/>
              </a:rPr>
              <a:t> </a:t>
            </a:r>
            <a:r>
              <a:rPr sz="1050" spc="-25" dirty="0">
                <a:latin typeface="Calibri"/>
                <a:cs typeface="Calibri"/>
              </a:rPr>
              <a:t>and</a:t>
            </a:r>
            <a:endParaRPr sz="1050">
              <a:latin typeface="Calibri"/>
              <a:cs typeface="Calibri"/>
            </a:endParaRPr>
          </a:p>
          <a:p>
            <a:pPr marL="12700">
              <a:lnSpc>
                <a:spcPct val="100000"/>
              </a:lnSpc>
              <a:spcBef>
                <a:spcPts val="20"/>
              </a:spcBef>
            </a:pPr>
            <a:r>
              <a:rPr sz="1050" dirty="0">
                <a:latin typeface="Calibri"/>
                <a:cs typeface="Calibri"/>
              </a:rPr>
              <a:t>semantic</a:t>
            </a:r>
            <a:r>
              <a:rPr sz="1050" spc="-50" dirty="0">
                <a:latin typeface="Calibri"/>
                <a:cs typeface="Calibri"/>
              </a:rPr>
              <a:t> </a:t>
            </a:r>
            <a:r>
              <a:rPr sz="1050" dirty="0">
                <a:latin typeface="Calibri"/>
                <a:cs typeface="Calibri"/>
              </a:rPr>
              <a:t>segmentation”,</a:t>
            </a:r>
            <a:r>
              <a:rPr sz="1050" spc="60" dirty="0">
                <a:latin typeface="Calibri"/>
                <a:cs typeface="Calibri"/>
              </a:rPr>
              <a:t> </a:t>
            </a:r>
            <a:r>
              <a:rPr sz="1050" dirty="0">
                <a:latin typeface="Calibri"/>
                <a:cs typeface="Calibri"/>
              </a:rPr>
              <a:t>CVPR</a:t>
            </a:r>
            <a:r>
              <a:rPr sz="1050" spc="-15" dirty="0">
                <a:latin typeface="Calibri"/>
                <a:cs typeface="Calibri"/>
              </a:rPr>
              <a:t> </a:t>
            </a:r>
            <a:r>
              <a:rPr sz="1050" spc="-10" dirty="0">
                <a:latin typeface="Calibri"/>
                <a:cs typeface="Calibri"/>
              </a:rPr>
              <a:t>2014.</a:t>
            </a:r>
            <a:endParaRPr sz="1050">
              <a:latin typeface="Calibri"/>
              <a:cs typeface="Calibri"/>
            </a:endParaRPr>
          </a:p>
          <a:p>
            <a:pPr marL="12700">
              <a:lnSpc>
                <a:spcPct val="100000"/>
              </a:lnSpc>
              <a:spcBef>
                <a:spcPts val="25"/>
              </a:spcBef>
            </a:pPr>
            <a:r>
              <a:rPr sz="1050" dirty="0">
                <a:latin typeface="Calibri"/>
                <a:cs typeface="Calibri"/>
              </a:rPr>
              <a:t>Figure</a:t>
            </a:r>
            <a:r>
              <a:rPr sz="1050" spc="65" dirty="0">
                <a:latin typeface="Calibri"/>
                <a:cs typeface="Calibri"/>
              </a:rPr>
              <a:t> </a:t>
            </a:r>
            <a:r>
              <a:rPr sz="1050" dirty="0">
                <a:latin typeface="Calibri"/>
                <a:cs typeface="Calibri"/>
              </a:rPr>
              <a:t>copyright</a:t>
            </a:r>
            <a:r>
              <a:rPr sz="1050" spc="-30" dirty="0">
                <a:latin typeface="Calibri"/>
                <a:cs typeface="Calibri"/>
              </a:rPr>
              <a:t> </a:t>
            </a:r>
            <a:r>
              <a:rPr sz="1050" dirty="0">
                <a:latin typeface="Calibri"/>
                <a:cs typeface="Calibri"/>
              </a:rPr>
              <a:t>Ross</a:t>
            </a:r>
            <a:r>
              <a:rPr sz="1050" spc="105" dirty="0">
                <a:latin typeface="Calibri"/>
                <a:cs typeface="Calibri"/>
              </a:rPr>
              <a:t> </a:t>
            </a:r>
            <a:r>
              <a:rPr sz="1050" dirty="0">
                <a:latin typeface="Calibri"/>
                <a:cs typeface="Calibri"/>
              </a:rPr>
              <a:t>Girshick,</a:t>
            </a:r>
            <a:r>
              <a:rPr sz="1050" spc="-45" dirty="0">
                <a:latin typeface="Calibri"/>
                <a:cs typeface="Calibri"/>
              </a:rPr>
              <a:t> </a:t>
            </a:r>
            <a:r>
              <a:rPr sz="1050" dirty="0">
                <a:latin typeface="Calibri"/>
                <a:cs typeface="Calibri"/>
              </a:rPr>
              <a:t>2015;</a:t>
            </a:r>
            <a:r>
              <a:rPr sz="1050" spc="-60"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40" dirty="0">
                <a:latin typeface="Calibri"/>
                <a:cs typeface="Calibri"/>
              </a:rPr>
              <a:t> </a:t>
            </a:r>
            <a:r>
              <a:rPr sz="1050" spc="-10" dirty="0">
                <a:latin typeface="Calibri"/>
                <a:cs typeface="Calibri"/>
              </a:rPr>
              <a:t>Reproduced</a:t>
            </a:r>
            <a:r>
              <a:rPr sz="1050" spc="30" dirty="0">
                <a:latin typeface="Calibri"/>
                <a:cs typeface="Calibri"/>
              </a:rPr>
              <a:t> </a:t>
            </a:r>
            <a:r>
              <a:rPr sz="1050" dirty="0">
                <a:latin typeface="Calibri"/>
                <a:cs typeface="Calibri"/>
              </a:rPr>
              <a:t>with</a:t>
            </a:r>
            <a:r>
              <a:rPr sz="1050" spc="125" dirty="0">
                <a:latin typeface="Calibri"/>
                <a:cs typeface="Calibri"/>
              </a:rPr>
              <a:t> </a:t>
            </a:r>
            <a:r>
              <a:rPr sz="1050" spc="-10" dirty="0">
                <a:latin typeface="Calibri"/>
                <a:cs typeface="Calibri"/>
              </a:rPr>
              <a:t>permission.</a:t>
            </a:r>
            <a:endParaRPr sz="1050">
              <a:latin typeface="Calibri"/>
              <a:cs typeface="Calibri"/>
            </a:endParaRPr>
          </a:p>
        </p:txBody>
      </p:sp>
      <p:sp>
        <p:nvSpPr>
          <p:cNvPr id="64" name="object 64"/>
          <p:cNvSpPr txBox="1"/>
          <p:nvPr/>
        </p:nvSpPr>
        <p:spPr>
          <a:xfrm>
            <a:off x="5848984" y="2179891"/>
            <a:ext cx="1852930" cy="1124585"/>
          </a:xfrm>
          <a:prstGeom prst="rect">
            <a:avLst/>
          </a:prstGeom>
        </p:spPr>
        <p:txBody>
          <a:bodyPr vert="horz" wrap="square" lIns="0" tIns="12700" rIns="0" bIns="0" rtlCol="0">
            <a:spAutoFit/>
          </a:bodyPr>
          <a:lstStyle/>
          <a:p>
            <a:pPr marL="12700" marR="5080">
              <a:lnSpc>
                <a:spcPct val="100000"/>
              </a:lnSpc>
              <a:spcBef>
                <a:spcPts val="100"/>
              </a:spcBef>
            </a:pPr>
            <a:r>
              <a:rPr sz="2400" spc="-25" dirty="0">
                <a:latin typeface="Calibri"/>
                <a:cs typeface="Calibri"/>
              </a:rPr>
              <a:t>Forward</a:t>
            </a:r>
            <a:r>
              <a:rPr sz="2400" spc="-80" dirty="0">
                <a:latin typeface="Calibri"/>
                <a:cs typeface="Calibri"/>
              </a:rPr>
              <a:t> </a:t>
            </a:r>
            <a:r>
              <a:rPr sz="2400" spc="-20" dirty="0">
                <a:latin typeface="Calibri"/>
                <a:cs typeface="Calibri"/>
              </a:rPr>
              <a:t>each </a:t>
            </a:r>
            <a:r>
              <a:rPr sz="2400" spc="-10" dirty="0">
                <a:latin typeface="Calibri"/>
                <a:cs typeface="Calibri"/>
              </a:rPr>
              <a:t>region</a:t>
            </a:r>
            <a:r>
              <a:rPr sz="2400" spc="-180" dirty="0">
                <a:latin typeface="Calibri"/>
                <a:cs typeface="Calibri"/>
              </a:rPr>
              <a:t> </a:t>
            </a:r>
            <a:r>
              <a:rPr sz="2400" spc="-10" dirty="0">
                <a:latin typeface="Calibri"/>
                <a:cs typeface="Calibri"/>
              </a:rPr>
              <a:t>through ConvNet</a:t>
            </a:r>
            <a:endParaRPr sz="2400">
              <a:latin typeface="Calibri"/>
              <a:cs typeface="Calibri"/>
            </a:endParaRPr>
          </a:p>
        </p:txBody>
      </p:sp>
      <p:sp>
        <p:nvSpPr>
          <p:cNvPr id="65" name="object 65"/>
          <p:cNvSpPr txBox="1"/>
          <p:nvPr/>
        </p:nvSpPr>
        <p:spPr>
          <a:xfrm>
            <a:off x="5330571" y="3523043"/>
            <a:ext cx="2212975" cy="768350"/>
          </a:xfrm>
          <a:prstGeom prst="rect">
            <a:avLst/>
          </a:prstGeom>
        </p:spPr>
        <p:txBody>
          <a:bodyPr vert="horz" wrap="square" lIns="0" tIns="1905" rIns="0" bIns="0" rtlCol="0">
            <a:spAutoFit/>
          </a:bodyPr>
          <a:lstStyle/>
          <a:p>
            <a:pPr marL="12700" marR="5080">
              <a:lnSpc>
                <a:spcPct val="102899"/>
              </a:lnSpc>
              <a:spcBef>
                <a:spcPts val="15"/>
              </a:spcBef>
            </a:pPr>
            <a:r>
              <a:rPr sz="2400" spc="-25" dirty="0">
                <a:latin typeface="Calibri"/>
                <a:cs typeface="Calibri"/>
              </a:rPr>
              <a:t>Warped</a:t>
            </a:r>
            <a:r>
              <a:rPr sz="2400" spc="-80" dirty="0">
                <a:latin typeface="Calibri"/>
                <a:cs typeface="Calibri"/>
              </a:rPr>
              <a:t> </a:t>
            </a:r>
            <a:r>
              <a:rPr sz="2400" spc="-20" dirty="0">
                <a:latin typeface="Calibri"/>
                <a:cs typeface="Calibri"/>
              </a:rPr>
              <a:t>image </a:t>
            </a:r>
            <a:r>
              <a:rPr sz="2400" spc="-10" dirty="0">
                <a:latin typeface="Calibri"/>
                <a:cs typeface="Calibri"/>
              </a:rPr>
              <a:t>regions</a:t>
            </a:r>
            <a:r>
              <a:rPr sz="2400" spc="-140" dirty="0">
                <a:latin typeface="Calibri"/>
                <a:cs typeface="Calibri"/>
              </a:rPr>
              <a:t> </a:t>
            </a:r>
            <a:r>
              <a:rPr sz="2400" spc="-20" dirty="0">
                <a:latin typeface="Calibri"/>
                <a:cs typeface="Calibri"/>
              </a:rPr>
              <a:t>(224x224)</a:t>
            </a:r>
            <a:endParaRPr sz="2400">
              <a:latin typeface="Calibri"/>
              <a:cs typeface="Calibri"/>
            </a:endParaRPr>
          </a:p>
        </p:txBody>
      </p:sp>
      <p:sp>
        <p:nvSpPr>
          <p:cNvPr id="66" name="object 66"/>
          <p:cNvSpPr txBox="1"/>
          <p:nvPr/>
        </p:nvSpPr>
        <p:spPr>
          <a:xfrm>
            <a:off x="6619240" y="320040"/>
            <a:ext cx="4490720" cy="467359"/>
          </a:xfrm>
          <a:prstGeom prst="rect">
            <a:avLst/>
          </a:prstGeom>
          <a:ln w="25400">
            <a:solidFill>
              <a:srgbClr val="7B5FC5"/>
            </a:solidFill>
          </a:ln>
        </p:spPr>
        <p:txBody>
          <a:bodyPr vert="horz" wrap="square" lIns="0" tIns="3810" rIns="0" bIns="0" rtlCol="0">
            <a:spAutoFit/>
          </a:bodyPr>
          <a:lstStyle/>
          <a:p>
            <a:pPr marL="1028700">
              <a:lnSpc>
                <a:spcPct val="100000"/>
              </a:lnSpc>
              <a:spcBef>
                <a:spcPts val="30"/>
              </a:spcBef>
            </a:pPr>
            <a:r>
              <a:rPr sz="2400" dirty="0">
                <a:latin typeface="Calibri"/>
                <a:cs typeface="Calibri"/>
              </a:rPr>
              <a:t>Classify</a:t>
            </a:r>
            <a:r>
              <a:rPr sz="2400" spc="-120" dirty="0">
                <a:latin typeface="Calibri"/>
                <a:cs typeface="Calibri"/>
              </a:rPr>
              <a:t> </a:t>
            </a:r>
            <a:r>
              <a:rPr sz="2400" dirty="0">
                <a:latin typeface="Calibri"/>
                <a:cs typeface="Calibri"/>
              </a:rPr>
              <a:t>each</a:t>
            </a:r>
            <a:r>
              <a:rPr sz="2400" spc="25" dirty="0">
                <a:latin typeface="Calibri"/>
                <a:cs typeface="Calibri"/>
              </a:rPr>
              <a:t> </a:t>
            </a:r>
            <a:r>
              <a:rPr sz="2400" spc="-10" dirty="0">
                <a:latin typeface="Calibri"/>
                <a:cs typeface="Calibri"/>
              </a:rPr>
              <a:t>region</a:t>
            </a:r>
            <a:endParaRPr sz="2400">
              <a:latin typeface="Calibri"/>
              <a:cs typeface="Calibri"/>
            </a:endParaRPr>
          </a:p>
        </p:txBody>
      </p:sp>
      <p:sp>
        <p:nvSpPr>
          <p:cNvPr id="67" name="object 67"/>
          <p:cNvSpPr txBox="1"/>
          <p:nvPr/>
        </p:nvSpPr>
        <p:spPr>
          <a:xfrm>
            <a:off x="3789679" y="1178560"/>
            <a:ext cx="924560" cy="375920"/>
          </a:xfrm>
          <a:prstGeom prst="rect">
            <a:avLst/>
          </a:prstGeom>
          <a:ln w="19050">
            <a:solidFill>
              <a:srgbClr val="0000FF"/>
            </a:solidFill>
          </a:ln>
        </p:spPr>
        <p:txBody>
          <a:bodyPr vert="horz" wrap="square" lIns="0" tIns="0" rIns="0" bIns="0" rtlCol="0">
            <a:spAutoFit/>
          </a:bodyPr>
          <a:lstStyle/>
          <a:p>
            <a:pPr marL="146685">
              <a:lnSpc>
                <a:spcPts val="2630"/>
              </a:lnSpc>
            </a:pPr>
            <a:r>
              <a:rPr sz="2450" spc="-20" dirty="0">
                <a:latin typeface="Calibri"/>
                <a:cs typeface="Calibri"/>
              </a:rPr>
              <a:t>Bbox</a:t>
            </a:r>
            <a:endParaRPr sz="2450">
              <a:latin typeface="Calibri"/>
              <a:cs typeface="Calibri"/>
            </a:endParaRPr>
          </a:p>
        </p:txBody>
      </p:sp>
      <p:sp>
        <p:nvSpPr>
          <p:cNvPr id="68" name="object 68"/>
          <p:cNvSpPr txBox="1"/>
          <p:nvPr/>
        </p:nvSpPr>
        <p:spPr>
          <a:xfrm>
            <a:off x="6619240" y="889000"/>
            <a:ext cx="4490720" cy="1239520"/>
          </a:xfrm>
          <a:prstGeom prst="rect">
            <a:avLst/>
          </a:prstGeom>
          <a:ln w="25400">
            <a:solidFill>
              <a:srgbClr val="0000FF"/>
            </a:solidFill>
          </a:ln>
        </p:spPr>
        <p:txBody>
          <a:bodyPr vert="horz" wrap="square" lIns="0" tIns="23495" rIns="0" bIns="0" rtlCol="0">
            <a:spAutoFit/>
          </a:bodyPr>
          <a:lstStyle/>
          <a:p>
            <a:pPr marL="123189">
              <a:lnSpc>
                <a:spcPct val="100000"/>
              </a:lnSpc>
              <a:spcBef>
                <a:spcPts val="185"/>
              </a:spcBef>
            </a:pPr>
            <a:r>
              <a:rPr sz="2400" dirty="0">
                <a:latin typeface="Calibri"/>
                <a:cs typeface="Calibri"/>
              </a:rPr>
              <a:t>Bounding</a:t>
            </a:r>
            <a:r>
              <a:rPr sz="2400" spc="-150" dirty="0">
                <a:latin typeface="Calibri"/>
                <a:cs typeface="Calibri"/>
              </a:rPr>
              <a:t> </a:t>
            </a:r>
            <a:r>
              <a:rPr sz="2400" dirty="0">
                <a:latin typeface="Calibri"/>
                <a:cs typeface="Calibri"/>
              </a:rPr>
              <a:t>box</a:t>
            </a:r>
            <a:r>
              <a:rPr sz="2400" spc="-65" dirty="0">
                <a:latin typeface="Calibri"/>
                <a:cs typeface="Calibri"/>
              </a:rPr>
              <a:t> </a:t>
            </a:r>
            <a:r>
              <a:rPr sz="2400" spc="-10" dirty="0">
                <a:latin typeface="Calibri"/>
                <a:cs typeface="Calibri"/>
              </a:rPr>
              <a:t>regression:</a:t>
            </a:r>
            <a:endParaRPr sz="2400">
              <a:latin typeface="Calibri"/>
              <a:cs typeface="Calibri"/>
            </a:endParaRPr>
          </a:p>
          <a:p>
            <a:pPr marL="123189">
              <a:lnSpc>
                <a:spcPct val="100000"/>
              </a:lnSpc>
              <a:spcBef>
                <a:spcPts val="5"/>
              </a:spcBef>
            </a:pPr>
            <a:r>
              <a:rPr sz="2400" dirty="0">
                <a:latin typeface="Calibri"/>
                <a:cs typeface="Calibri"/>
              </a:rPr>
              <a:t>Predict</a:t>
            </a:r>
            <a:r>
              <a:rPr sz="2400" spc="-110" dirty="0">
                <a:latin typeface="Calibri"/>
                <a:cs typeface="Calibri"/>
              </a:rPr>
              <a:t> </a:t>
            </a:r>
            <a:r>
              <a:rPr sz="2400" spc="-30" dirty="0">
                <a:latin typeface="Calibri"/>
                <a:cs typeface="Calibri"/>
              </a:rPr>
              <a:t>“transform”</a:t>
            </a:r>
            <a:r>
              <a:rPr sz="2400" spc="-160" dirty="0">
                <a:latin typeface="Calibri"/>
                <a:cs typeface="Calibri"/>
              </a:rPr>
              <a:t> </a:t>
            </a:r>
            <a:r>
              <a:rPr sz="2400" dirty="0">
                <a:latin typeface="Calibri"/>
                <a:cs typeface="Calibri"/>
              </a:rPr>
              <a:t>to</a:t>
            </a:r>
            <a:r>
              <a:rPr sz="2400" spc="15" dirty="0">
                <a:latin typeface="Calibri"/>
                <a:cs typeface="Calibri"/>
              </a:rPr>
              <a:t> </a:t>
            </a:r>
            <a:r>
              <a:rPr sz="2400" spc="-10" dirty="0">
                <a:latin typeface="Calibri"/>
                <a:cs typeface="Calibri"/>
              </a:rPr>
              <a:t>correct</a:t>
            </a:r>
            <a:r>
              <a:rPr sz="2400" spc="-95" dirty="0">
                <a:latin typeface="Calibri"/>
                <a:cs typeface="Calibri"/>
              </a:rPr>
              <a:t> </a:t>
            </a:r>
            <a:r>
              <a:rPr sz="2400" spc="-25" dirty="0">
                <a:latin typeface="Calibri"/>
                <a:cs typeface="Calibri"/>
              </a:rPr>
              <a:t>the</a:t>
            </a:r>
            <a:endParaRPr sz="2400">
              <a:latin typeface="Calibri"/>
              <a:cs typeface="Calibri"/>
            </a:endParaRPr>
          </a:p>
          <a:p>
            <a:pPr marL="123189">
              <a:lnSpc>
                <a:spcPct val="100000"/>
              </a:lnSpc>
              <a:spcBef>
                <a:spcPts val="85"/>
              </a:spcBef>
            </a:pPr>
            <a:r>
              <a:rPr sz="2400" spc="-25" dirty="0">
                <a:latin typeface="Calibri"/>
                <a:cs typeface="Calibri"/>
              </a:rPr>
              <a:t>RoI:</a:t>
            </a:r>
            <a:r>
              <a:rPr sz="2400" spc="-145" dirty="0">
                <a:latin typeface="Calibri"/>
                <a:cs typeface="Calibri"/>
              </a:rPr>
              <a:t> </a:t>
            </a:r>
            <a:r>
              <a:rPr sz="2400" dirty="0">
                <a:latin typeface="Calibri"/>
                <a:cs typeface="Calibri"/>
              </a:rPr>
              <a:t>4</a:t>
            </a:r>
            <a:r>
              <a:rPr sz="2400" spc="-10" dirty="0">
                <a:latin typeface="Calibri"/>
                <a:cs typeface="Calibri"/>
              </a:rPr>
              <a:t> </a:t>
            </a:r>
            <a:r>
              <a:rPr sz="2400" dirty="0">
                <a:latin typeface="Calibri"/>
                <a:cs typeface="Calibri"/>
              </a:rPr>
              <a:t>numbers</a:t>
            </a:r>
            <a:r>
              <a:rPr sz="2400" spc="-45" dirty="0">
                <a:latin typeface="Calibri"/>
                <a:cs typeface="Calibri"/>
              </a:rPr>
              <a:t> </a:t>
            </a:r>
            <a:r>
              <a:rPr sz="2400" dirty="0">
                <a:latin typeface="Calibri"/>
                <a:cs typeface="Calibri"/>
              </a:rPr>
              <a:t>(t</a:t>
            </a:r>
            <a:r>
              <a:rPr sz="2400" baseline="-13888" dirty="0">
                <a:latin typeface="Calibri"/>
                <a:cs typeface="Calibri"/>
              </a:rPr>
              <a:t>x</a:t>
            </a:r>
            <a:r>
              <a:rPr sz="2400" dirty="0">
                <a:latin typeface="Calibri"/>
                <a:cs typeface="Calibri"/>
              </a:rPr>
              <a:t>,</a:t>
            </a:r>
            <a:r>
              <a:rPr sz="2400" spc="-100" dirty="0">
                <a:latin typeface="Calibri"/>
                <a:cs typeface="Calibri"/>
              </a:rPr>
              <a:t> </a:t>
            </a:r>
            <a:r>
              <a:rPr sz="2400" spc="-80" dirty="0">
                <a:latin typeface="Calibri"/>
                <a:cs typeface="Calibri"/>
              </a:rPr>
              <a:t>t</a:t>
            </a:r>
            <a:r>
              <a:rPr sz="2400" spc="-120" baseline="-13888" dirty="0">
                <a:latin typeface="Calibri"/>
                <a:cs typeface="Calibri"/>
              </a:rPr>
              <a:t>y</a:t>
            </a:r>
            <a:r>
              <a:rPr sz="2400" spc="-80" dirty="0">
                <a:latin typeface="Calibri"/>
                <a:cs typeface="Calibri"/>
              </a:rPr>
              <a:t>,</a:t>
            </a:r>
            <a:r>
              <a:rPr sz="2400" spc="-25" dirty="0">
                <a:latin typeface="Calibri"/>
                <a:cs typeface="Calibri"/>
              </a:rPr>
              <a:t> </a:t>
            </a:r>
            <a:r>
              <a:rPr sz="2400" dirty="0">
                <a:latin typeface="Calibri"/>
                <a:cs typeface="Calibri"/>
              </a:rPr>
              <a:t>t</a:t>
            </a:r>
            <a:r>
              <a:rPr sz="2400" baseline="-13888" dirty="0">
                <a:latin typeface="Calibri"/>
                <a:cs typeface="Calibri"/>
              </a:rPr>
              <a:t>h</a:t>
            </a:r>
            <a:r>
              <a:rPr sz="2400" dirty="0">
                <a:latin typeface="Calibri"/>
                <a:cs typeface="Calibri"/>
              </a:rPr>
              <a:t>,</a:t>
            </a:r>
            <a:r>
              <a:rPr sz="2400" spc="-25" dirty="0">
                <a:latin typeface="Calibri"/>
                <a:cs typeface="Calibri"/>
              </a:rPr>
              <a:t> t</a:t>
            </a:r>
            <a:r>
              <a:rPr sz="2400" spc="-37" baseline="-13888" dirty="0">
                <a:latin typeface="Calibri"/>
                <a:cs typeface="Calibri"/>
              </a:rPr>
              <a:t>w</a:t>
            </a:r>
            <a:r>
              <a:rPr sz="2400" spc="-25" dirty="0">
                <a:latin typeface="Calibri"/>
                <a:cs typeface="Calibri"/>
              </a:rPr>
              <a:t>)</a:t>
            </a:r>
            <a:endParaRPr sz="2400">
              <a:latin typeface="Calibri"/>
              <a:cs typeface="Calibri"/>
            </a:endParaRPr>
          </a:p>
        </p:txBody>
      </p:sp>
      <p:sp>
        <p:nvSpPr>
          <p:cNvPr id="69" name="object 69"/>
          <p:cNvSpPr txBox="1"/>
          <p:nvPr/>
        </p:nvSpPr>
        <p:spPr>
          <a:xfrm>
            <a:off x="1584960" y="1554480"/>
            <a:ext cx="914400" cy="386080"/>
          </a:xfrm>
          <a:prstGeom prst="rect">
            <a:avLst/>
          </a:prstGeom>
          <a:ln w="19050">
            <a:solidFill>
              <a:srgbClr val="0000FF"/>
            </a:solidFill>
          </a:ln>
        </p:spPr>
        <p:txBody>
          <a:bodyPr vert="horz" wrap="square" lIns="0" tIns="0" rIns="0" bIns="0" rtlCol="0">
            <a:spAutoFit/>
          </a:bodyPr>
          <a:lstStyle/>
          <a:p>
            <a:pPr marL="139700">
              <a:lnSpc>
                <a:spcPts val="2675"/>
              </a:lnSpc>
            </a:pPr>
            <a:r>
              <a:rPr sz="2450" spc="-20" dirty="0">
                <a:latin typeface="Calibri"/>
                <a:cs typeface="Calibri"/>
              </a:rPr>
              <a:t>Bbox</a:t>
            </a:r>
            <a:endParaRPr sz="2450">
              <a:latin typeface="Calibri"/>
              <a:cs typeface="Calibri"/>
            </a:endParaRPr>
          </a:p>
        </p:txBody>
      </p:sp>
      <p:sp>
        <p:nvSpPr>
          <p:cNvPr id="70" name="object 70"/>
          <p:cNvSpPr txBox="1"/>
          <p:nvPr/>
        </p:nvSpPr>
        <p:spPr>
          <a:xfrm>
            <a:off x="284479" y="2062479"/>
            <a:ext cx="924560" cy="386080"/>
          </a:xfrm>
          <a:prstGeom prst="rect">
            <a:avLst/>
          </a:prstGeom>
          <a:ln w="19050">
            <a:solidFill>
              <a:srgbClr val="0000FF"/>
            </a:solidFill>
          </a:ln>
        </p:spPr>
        <p:txBody>
          <a:bodyPr vert="horz" wrap="square" lIns="0" tIns="0" rIns="0" bIns="0" rtlCol="0">
            <a:spAutoFit/>
          </a:bodyPr>
          <a:lstStyle/>
          <a:p>
            <a:pPr marL="145415">
              <a:lnSpc>
                <a:spcPts val="2705"/>
              </a:lnSpc>
            </a:pPr>
            <a:r>
              <a:rPr sz="2450" spc="-20" dirty="0">
                <a:latin typeface="Calibri"/>
                <a:cs typeface="Calibri"/>
              </a:rPr>
              <a:t>Bbox</a:t>
            </a:r>
            <a:endParaRPr sz="245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697230"/>
          </a:xfrm>
          <a:prstGeom prst="rect">
            <a:avLst/>
          </a:prstGeom>
        </p:spPr>
        <p:txBody>
          <a:bodyPr vert="horz" wrap="square" lIns="0" tIns="13335" rIns="0" bIns="0" rtlCol="0">
            <a:spAutoFit/>
          </a:bodyPr>
          <a:lstStyle/>
          <a:p>
            <a:pPr marL="12700">
              <a:lnSpc>
                <a:spcPct val="100000"/>
              </a:lnSpc>
              <a:spcBef>
                <a:spcPts val="105"/>
              </a:spcBef>
            </a:pPr>
            <a:r>
              <a:rPr spc="-10" dirty="0"/>
              <a:t>R-</a:t>
            </a:r>
            <a:r>
              <a:rPr dirty="0"/>
              <a:t>CNN:</a:t>
            </a:r>
            <a:r>
              <a:rPr spc="-50" dirty="0"/>
              <a:t> </a:t>
            </a:r>
            <a:r>
              <a:rPr spc="-10" dirty="0"/>
              <a:t>Region-Based</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902969" y="3950970"/>
            <a:ext cx="4818380" cy="2268220"/>
            <a:chOff x="902969" y="3950970"/>
            <a:chExt cx="4818380" cy="2268220"/>
          </a:xfrm>
        </p:grpSpPr>
        <p:sp>
          <p:nvSpPr>
            <p:cNvPr id="5" name="object 5"/>
            <p:cNvSpPr/>
            <p:nvPr/>
          </p:nvSpPr>
          <p:spPr>
            <a:xfrm>
              <a:off x="2672080" y="3952240"/>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2677159"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pic>
          <p:nvPicPr>
            <p:cNvPr id="7" name="object 7"/>
            <p:cNvPicPr/>
            <p:nvPr/>
          </p:nvPicPr>
          <p:blipFill>
            <a:blip r:embed="rId2" cstate="print"/>
            <a:stretch>
              <a:fillRect/>
            </a:stretch>
          </p:blipFill>
          <p:spPr>
            <a:xfrm>
              <a:off x="913384" y="4598655"/>
              <a:ext cx="4796535" cy="1609104"/>
            </a:xfrm>
            <a:prstGeom prst="rect">
              <a:avLst/>
            </a:prstGeom>
          </p:spPr>
        </p:pic>
        <p:sp>
          <p:nvSpPr>
            <p:cNvPr id="8" name="object 8"/>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grpSp>
      <p:sp>
        <p:nvSpPr>
          <p:cNvPr id="9" name="object 9"/>
          <p:cNvSpPr txBox="1"/>
          <p:nvPr/>
        </p:nvSpPr>
        <p:spPr>
          <a:xfrm>
            <a:off x="334962" y="5037454"/>
            <a:ext cx="813435" cy="791210"/>
          </a:xfrm>
          <a:prstGeom prst="rect">
            <a:avLst/>
          </a:prstGeom>
        </p:spPr>
        <p:txBody>
          <a:bodyPr vert="horz" wrap="square" lIns="0" tIns="17145" rIns="0" bIns="0" rtlCol="0">
            <a:spAutoFit/>
          </a:bodyPr>
          <a:lstStyle/>
          <a:p>
            <a:pPr marL="12700">
              <a:lnSpc>
                <a:spcPct val="100000"/>
              </a:lnSpc>
              <a:spcBef>
                <a:spcPts val="135"/>
              </a:spcBef>
            </a:pPr>
            <a:r>
              <a:rPr sz="2450" spc="-10" dirty="0">
                <a:latin typeface="Calibri"/>
                <a:cs typeface="Calibri"/>
              </a:rPr>
              <a:t>Input</a:t>
            </a:r>
            <a:endParaRPr sz="2450">
              <a:latin typeface="Calibri"/>
              <a:cs typeface="Calibri"/>
            </a:endParaRPr>
          </a:p>
          <a:p>
            <a:pPr marL="12700">
              <a:lnSpc>
                <a:spcPct val="100000"/>
              </a:lnSpc>
              <a:spcBef>
                <a:spcPts val="105"/>
              </a:spcBef>
            </a:pPr>
            <a:r>
              <a:rPr sz="2450" spc="-10" dirty="0">
                <a:latin typeface="Calibri"/>
                <a:cs typeface="Calibri"/>
              </a:rPr>
              <a:t>image</a:t>
            </a:r>
            <a:endParaRPr sz="2450">
              <a:latin typeface="Calibri"/>
              <a:cs typeface="Calibri"/>
            </a:endParaRPr>
          </a:p>
        </p:txBody>
      </p:sp>
      <p:grpSp>
        <p:nvGrpSpPr>
          <p:cNvPr id="10" name="object 10"/>
          <p:cNvGrpSpPr/>
          <p:nvPr/>
        </p:nvGrpSpPr>
        <p:grpSpPr>
          <a:xfrm>
            <a:off x="974089" y="2061210"/>
            <a:ext cx="4442460" cy="4137660"/>
            <a:chOff x="974089" y="2061210"/>
            <a:chExt cx="4442460" cy="4137660"/>
          </a:xfrm>
        </p:grpSpPr>
        <p:sp>
          <p:nvSpPr>
            <p:cNvPr id="11" name="object 11"/>
            <p:cNvSpPr/>
            <p:nvPr/>
          </p:nvSpPr>
          <p:spPr>
            <a:xfrm>
              <a:off x="1808479"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3" name="object 13"/>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5" name="object 15"/>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6" name="object 16"/>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7" name="object 17"/>
            <p:cNvSpPr/>
            <p:nvPr/>
          </p:nvSpPr>
          <p:spPr>
            <a:xfrm>
              <a:off x="3647439" y="2062480"/>
              <a:ext cx="355600" cy="1706880"/>
            </a:xfrm>
            <a:custGeom>
              <a:avLst/>
              <a:gdLst/>
              <a:ahLst/>
              <a:cxnLst/>
              <a:rect l="l" t="t" r="r" b="b"/>
              <a:pathLst>
                <a:path w="355600" h="1706879">
                  <a:moveTo>
                    <a:pt x="355346" y="0"/>
                  </a:moveTo>
                  <a:lnTo>
                    <a:pt x="0" y="348615"/>
                  </a:lnTo>
                  <a:lnTo>
                    <a:pt x="0" y="1706372"/>
                  </a:lnTo>
                  <a:lnTo>
                    <a:pt x="355346" y="1357884"/>
                  </a:lnTo>
                  <a:lnTo>
                    <a:pt x="355346" y="0"/>
                  </a:lnTo>
                  <a:close/>
                </a:path>
              </a:pathLst>
            </a:custGeom>
            <a:solidFill>
              <a:srgbClr val="CDCDCD">
                <a:alpha val="92939"/>
              </a:srgbClr>
            </a:solidFill>
          </p:spPr>
          <p:txBody>
            <a:bodyPr wrap="square" lIns="0" tIns="0" rIns="0" bIns="0" rtlCol="0"/>
            <a:lstStyle/>
            <a:p>
              <a:endParaRPr/>
            </a:p>
          </p:txBody>
        </p:sp>
        <p:sp>
          <p:nvSpPr>
            <p:cNvPr id="18" name="object 18"/>
            <p:cNvSpPr/>
            <p:nvPr/>
          </p:nvSpPr>
          <p:spPr>
            <a:xfrm>
              <a:off x="2600960" y="2062480"/>
              <a:ext cx="1402080" cy="345440"/>
            </a:xfrm>
            <a:custGeom>
              <a:avLst/>
              <a:gdLst/>
              <a:ahLst/>
              <a:cxnLst/>
              <a:rect l="l" t="t" r="r" b="b"/>
              <a:pathLst>
                <a:path w="1402079" h="345439">
                  <a:moveTo>
                    <a:pt x="1401572" y="0"/>
                  </a:moveTo>
                  <a:lnTo>
                    <a:pt x="350392" y="0"/>
                  </a:lnTo>
                  <a:lnTo>
                    <a:pt x="0" y="345186"/>
                  </a:lnTo>
                  <a:lnTo>
                    <a:pt x="1051178" y="345186"/>
                  </a:lnTo>
                  <a:lnTo>
                    <a:pt x="1401572" y="0"/>
                  </a:lnTo>
                  <a:close/>
                </a:path>
              </a:pathLst>
            </a:custGeom>
            <a:solidFill>
              <a:srgbClr val="FFFFFF">
                <a:alpha val="92939"/>
              </a:srgbClr>
            </a:solidFill>
          </p:spPr>
          <p:txBody>
            <a:bodyPr wrap="square" lIns="0" tIns="0" rIns="0" bIns="0" rtlCol="0"/>
            <a:lstStyle/>
            <a:p>
              <a:endParaRPr/>
            </a:p>
          </p:txBody>
        </p:sp>
        <p:sp>
          <p:nvSpPr>
            <p:cNvPr id="19" name="object 19"/>
            <p:cNvSpPr/>
            <p:nvPr/>
          </p:nvSpPr>
          <p:spPr>
            <a:xfrm>
              <a:off x="2606039" y="2067560"/>
              <a:ext cx="1402080" cy="1706880"/>
            </a:xfrm>
            <a:custGeom>
              <a:avLst/>
              <a:gdLst/>
              <a:ahLst/>
              <a:cxnLst/>
              <a:rect l="l" t="t" r="r" b="b"/>
              <a:pathLst>
                <a:path w="1402079" h="1706879">
                  <a:moveTo>
                    <a:pt x="0" y="348614"/>
                  </a:moveTo>
                  <a:lnTo>
                    <a:pt x="350393" y="0"/>
                  </a:lnTo>
                  <a:lnTo>
                    <a:pt x="1401572" y="0"/>
                  </a:lnTo>
                  <a:lnTo>
                    <a:pt x="1401572" y="1357884"/>
                  </a:lnTo>
                  <a:lnTo>
                    <a:pt x="1051179" y="1706371"/>
                  </a:lnTo>
                  <a:lnTo>
                    <a:pt x="0" y="1706371"/>
                  </a:lnTo>
                  <a:lnTo>
                    <a:pt x="0" y="348614"/>
                  </a:lnTo>
                  <a:close/>
                </a:path>
                <a:path w="1402079" h="1706879">
                  <a:moveTo>
                    <a:pt x="0" y="348614"/>
                  </a:moveTo>
                  <a:lnTo>
                    <a:pt x="1051179" y="348614"/>
                  </a:lnTo>
                  <a:lnTo>
                    <a:pt x="1401572" y="0"/>
                  </a:lnTo>
                </a:path>
                <a:path w="1402079" h="1706879">
                  <a:moveTo>
                    <a:pt x="1051179" y="348614"/>
                  </a:moveTo>
                  <a:lnTo>
                    <a:pt x="1051179" y="1706371"/>
                  </a:lnTo>
                </a:path>
              </a:pathLst>
            </a:custGeom>
            <a:ln w="12700">
              <a:solidFill>
                <a:srgbClr val="1D7E66"/>
              </a:solidFill>
            </a:ln>
          </p:spPr>
          <p:txBody>
            <a:bodyPr wrap="square" lIns="0" tIns="0" rIns="0" bIns="0" rtlCol="0"/>
            <a:lstStyle/>
            <a:p>
              <a:endParaRPr/>
            </a:p>
          </p:txBody>
        </p:sp>
      </p:grpSp>
      <p:sp>
        <p:nvSpPr>
          <p:cNvPr id="20" name="object 20"/>
          <p:cNvSpPr txBox="1"/>
          <p:nvPr/>
        </p:nvSpPr>
        <p:spPr>
          <a:xfrm>
            <a:off x="2805429" y="2662555"/>
            <a:ext cx="641985" cy="768985"/>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a:p>
            <a:pPr marL="103505">
              <a:lnSpc>
                <a:spcPct val="100000"/>
              </a:lnSpc>
              <a:spcBef>
                <a:spcPts val="85"/>
              </a:spcBef>
            </a:pPr>
            <a:r>
              <a:rPr sz="2400" spc="-25" dirty="0">
                <a:latin typeface="Calibri"/>
                <a:cs typeface="Calibri"/>
              </a:rPr>
              <a:t>Net</a:t>
            </a:r>
            <a:endParaRPr sz="2400">
              <a:latin typeface="Calibri"/>
              <a:cs typeface="Calibri"/>
            </a:endParaRPr>
          </a:p>
        </p:txBody>
      </p:sp>
      <p:grpSp>
        <p:nvGrpSpPr>
          <p:cNvPr id="21" name="object 21"/>
          <p:cNvGrpSpPr/>
          <p:nvPr/>
        </p:nvGrpSpPr>
        <p:grpSpPr>
          <a:xfrm>
            <a:off x="4255770" y="1675129"/>
            <a:ext cx="1414780" cy="1729739"/>
            <a:chOff x="4255770" y="1675129"/>
            <a:chExt cx="1414780" cy="1729739"/>
          </a:xfrm>
        </p:grpSpPr>
        <p:sp>
          <p:nvSpPr>
            <p:cNvPr id="22" name="object 22"/>
            <p:cNvSpPr/>
            <p:nvPr/>
          </p:nvSpPr>
          <p:spPr>
            <a:xfrm>
              <a:off x="5303520" y="1676399"/>
              <a:ext cx="355600" cy="1717039"/>
            </a:xfrm>
            <a:custGeom>
              <a:avLst/>
              <a:gdLst/>
              <a:ahLst/>
              <a:cxnLst/>
              <a:rect l="l" t="t" r="r" b="b"/>
              <a:pathLst>
                <a:path w="355600" h="1717039">
                  <a:moveTo>
                    <a:pt x="355345" y="0"/>
                  </a:moveTo>
                  <a:lnTo>
                    <a:pt x="0" y="350647"/>
                  </a:lnTo>
                  <a:lnTo>
                    <a:pt x="0" y="1716532"/>
                  </a:lnTo>
                  <a:lnTo>
                    <a:pt x="355345" y="1365885"/>
                  </a:lnTo>
                  <a:lnTo>
                    <a:pt x="355345" y="0"/>
                  </a:lnTo>
                  <a:close/>
                </a:path>
              </a:pathLst>
            </a:custGeom>
            <a:solidFill>
              <a:srgbClr val="CDCDCD">
                <a:alpha val="92939"/>
              </a:srgbClr>
            </a:solidFill>
          </p:spPr>
          <p:txBody>
            <a:bodyPr wrap="square" lIns="0" tIns="0" rIns="0" bIns="0" rtlCol="0"/>
            <a:lstStyle/>
            <a:p>
              <a:endParaRPr/>
            </a:p>
          </p:txBody>
        </p:sp>
        <p:sp>
          <p:nvSpPr>
            <p:cNvPr id="23" name="object 23"/>
            <p:cNvSpPr/>
            <p:nvPr/>
          </p:nvSpPr>
          <p:spPr>
            <a:xfrm>
              <a:off x="4257040" y="1676399"/>
              <a:ext cx="1402080" cy="355600"/>
            </a:xfrm>
            <a:custGeom>
              <a:avLst/>
              <a:gdLst/>
              <a:ahLst/>
              <a:cxnLst/>
              <a:rect l="l" t="t" r="r" b="b"/>
              <a:pathLst>
                <a:path w="1402079" h="355600">
                  <a:moveTo>
                    <a:pt x="1401572" y="0"/>
                  </a:moveTo>
                  <a:lnTo>
                    <a:pt x="350393" y="0"/>
                  </a:lnTo>
                  <a:lnTo>
                    <a:pt x="0" y="355346"/>
                  </a:lnTo>
                  <a:lnTo>
                    <a:pt x="1051179" y="355346"/>
                  </a:lnTo>
                  <a:lnTo>
                    <a:pt x="1401572" y="0"/>
                  </a:lnTo>
                  <a:close/>
                </a:path>
              </a:pathLst>
            </a:custGeom>
            <a:solidFill>
              <a:srgbClr val="FFFFFF">
                <a:alpha val="92939"/>
              </a:srgbClr>
            </a:solidFill>
          </p:spPr>
          <p:txBody>
            <a:bodyPr wrap="square" lIns="0" tIns="0" rIns="0" bIns="0" rtlCol="0"/>
            <a:lstStyle/>
            <a:p>
              <a:endParaRPr/>
            </a:p>
          </p:txBody>
        </p:sp>
        <p:sp>
          <p:nvSpPr>
            <p:cNvPr id="24" name="object 24"/>
            <p:cNvSpPr/>
            <p:nvPr/>
          </p:nvSpPr>
          <p:spPr>
            <a:xfrm>
              <a:off x="4262120" y="1681479"/>
              <a:ext cx="1402080" cy="1717039"/>
            </a:xfrm>
            <a:custGeom>
              <a:avLst/>
              <a:gdLst/>
              <a:ahLst/>
              <a:cxnLst/>
              <a:rect l="l" t="t" r="r" b="b"/>
              <a:pathLst>
                <a:path w="1402079" h="1717039">
                  <a:moveTo>
                    <a:pt x="0" y="350647"/>
                  </a:moveTo>
                  <a:lnTo>
                    <a:pt x="350392" y="0"/>
                  </a:lnTo>
                  <a:lnTo>
                    <a:pt x="1401571" y="0"/>
                  </a:lnTo>
                  <a:lnTo>
                    <a:pt x="1401571" y="1365885"/>
                  </a:lnTo>
                  <a:lnTo>
                    <a:pt x="1051178" y="1716532"/>
                  </a:lnTo>
                  <a:lnTo>
                    <a:pt x="0" y="1716532"/>
                  </a:lnTo>
                  <a:lnTo>
                    <a:pt x="0" y="350647"/>
                  </a:lnTo>
                  <a:close/>
                </a:path>
                <a:path w="1402079" h="1717039">
                  <a:moveTo>
                    <a:pt x="0" y="350647"/>
                  </a:moveTo>
                  <a:lnTo>
                    <a:pt x="1051178" y="350647"/>
                  </a:lnTo>
                  <a:lnTo>
                    <a:pt x="1401571" y="0"/>
                  </a:lnTo>
                </a:path>
                <a:path w="1402079" h="1717039">
                  <a:moveTo>
                    <a:pt x="1051178" y="350647"/>
                  </a:moveTo>
                  <a:lnTo>
                    <a:pt x="1051178" y="1716532"/>
                  </a:lnTo>
                </a:path>
              </a:pathLst>
            </a:custGeom>
            <a:ln w="12700">
              <a:solidFill>
                <a:srgbClr val="1D7E66"/>
              </a:solidFill>
            </a:ln>
          </p:spPr>
          <p:txBody>
            <a:bodyPr wrap="square" lIns="0" tIns="0" rIns="0" bIns="0" rtlCol="0"/>
            <a:lstStyle/>
            <a:p>
              <a:endParaRPr/>
            </a:p>
          </p:txBody>
        </p:sp>
      </p:grpSp>
      <p:sp>
        <p:nvSpPr>
          <p:cNvPr id="25" name="object 25"/>
          <p:cNvSpPr txBox="1"/>
          <p:nvPr/>
        </p:nvSpPr>
        <p:spPr>
          <a:xfrm>
            <a:off x="4463034" y="2280602"/>
            <a:ext cx="641350" cy="768350"/>
          </a:xfrm>
          <a:prstGeom prst="rect">
            <a:avLst/>
          </a:prstGeom>
        </p:spPr>
        <p:txBody>
          <a:bodyPr vert="horz" wrap="square" lIns="0" tIns="1905" rIns="0" bIns="0" rtlCol="0">
            <a:spAutoFit/>
          </a:bodyPr>
          <a:lstStyle/>
          <a:p>
            <a:pPr marL="104139" marR="5080" indent="-92075">
              <a:lnSpc>
                <a:spcPct val="103000"/>
              </a:lnSpc>
              <a:spcBef>
                <a:spcPts val="15"/>
              </a:spcBef>
            </a:pPr>
            <a:r>
              <a:rPr sz="2400" spc="-25" dirty="0">
                <a:latin typeface="Calibri"/>
                <a:cs typeface="Calibri"/>
              </a:rPr>
              <a:t>Conv Net</a:t>
            </a:r>
            <a:endParaRPr sz="2400">
              <a:latin typeface="Calibri"/>
              <a:cs typeface="Calibri"/>
            </a:endParaRPr>
          </a:p>
        </p:txBody>
      </p:sp>
      <p:grpSp>
        <p:nvGrpSpPr>
          <p:cNvPr id="26" name="object 26"/>
          <p:cNvGrpSpPr/>
          <p:nvPr/>
        </p:nvGrpSpPr>
        <p:grpSpPr>
          <a:xfrm>
            <a:off x="1075689" y="2589529"/>
            <a:ext cx="1404620" cy="1729739"/>
            <a:chOff x="1075689" y="2589529"/>
            <a:chExt cx="1404620" cy="1729739"/>
          </a:xfrm>
        </p:grpSpPr>
        <p:sp>
          <p:nvSpPr>
            <p:cNvPr id="27" name="object 27"/>
            <p:cNvSpPr/>
            <p:nvPr/>
          </p:nvSpPr>
          <p:spPr>
            <a:xfrm>
              <a:off x="2123439" y="2590799"/>
              <a:ext cx="345440" cy="1717039"/>
            </a:xfrm>
            <a:custGeom>
              <a:avLst/>
              <a:gdLst/>
              <a:ahLst/>
              <a:cxnLst/>
              <a:rect l="l" t="t" r="r" b="b"/>
              <a:pathLst>
                <a:path w="345439" h="1717039">
                  <a:moveTo>
                    <a:pt x="345186" y="0"/>
                  </a:moveTo>
                  <a:lnTo>
                    <a:pt x="0" y="350647"/>
                  </a:lnTo>
                  <a:lnTo>
                    <a:pt x="0" y="1716532"/>
                  </a:lnTo>
                  <a:lnTo>
                    <a:pt x="345186" y="1365885"/>
                  </a:lnTo>
                  <a:lnTo>
                    <a:pt x="345186" y="0"/>
                  </a:lnTo>
                  <a:close/>
                </a:path>
              </a:pathLst>
            </a:custGeom>
            <a:solidFill>
              <a:srgbClr val="CDCDCD">
                <a:alpha val="92939"/>
              </a:srgbClr>
            </a:solidFill>
          </p:spPr>
          <p:txBody>
            <a:bodyPr wrap="square" lIns="0" tIns="0" rIns="0" bIns="0" rtlCol="0"/>
            <a:lstStyle/>
            <a:p>
              <a:endParaRPr/>
            </a:p>
          </p:txBody>
        </p:sp>
        <p:sp>
          <p:nvSpPr>
            <p:cNvPr id="28" name="object 28"/>
            <p:cNvSpPr/>
            <p:nvPr/>
          </p:nvSpPr>
          <p:spPr>
            <a:xfrm>
              <a:off x="1076959" y="2590799"/>
              <a:ext cx="1391920" cy="345440"/>
            </a:xfrm>
            <a:custGeom>
              <a:avLst/>
              <a:gdLst/>
              <a:ahLst/>
              <a:cxnLst/>
              <a:rect l="l" t="t" r="r" b="b"/>
              <a:pathLst>
                <a:path w="1391920" h="345439">
                  <a:moveTo>
                    <a:pt x="1391412" y="0"/>
                  </a:moveTo>
                  <a:lnTo>
                    <a:pt x="347853" y="0"/>
                  </a:lnTo>
                  <a:lnTo>
                    <a:pt x="0" y="345186"/>
                  </a:lnTo>
                  <a:lnTo>
                    <a:pt x="1043559" y="345186"/>
                  </a:lnTo>
                  <a:lnTo>
                    <a:pt x="1391412" y="0"/>
                  </a:lnTo>
                  <a:close/>
                </a:path>
              </a:pathLst>
            </a:custGeom>
            <a:solidFill>
              <a:srgbClr val="FFFFFF">
                <a:alpha val="92939"/>
              </a:srgbClr>
            </a:solidFill>
          </p:spPr>
          <p:txBody>
            <a:bodyPr wrap="square" lIns="0" tIns="0" rIns="0" bIns="0" rtlCol="0"/>
            <a:lstStyle/>
            <a:p>
              <a:endParaRPr/>
            </a:p>
          </p:txBody>
        </p:sp>
        <p:sp>
          <p:nvSpPr>
            <p:cNvPr id="29" name="object 29"/>
            <p:cNvSpPr/>
            <p:nvPr/>
          </p:nvSpPr>
          <p:spPr>
            <a:xfrm>
              <a:off x="1082039" y="2595879"/>
              <a:ext cx="1391920" cy="1717039"/>
            </a:xfrm>
            <a:custGeom>
              <a:avLst/>
              <a:gdLst/>
              <a:ahLst/>
              <a:cxnLst/>
              <a:rect l="l" t="t" r="r" b="b"/>
              <a:pathLst>
                <a:path w="1391920" h="1717039">
                  <a:moveTo>
                    <a:pt x="0" y="350647"/>
                  </a:moveTo>
                  <a:lnTo>
                    <a:pt x="347853" y="0"/>
                  </a:lnTo>
                  <a:lnTo>
                    <a:pt x="1391411" y="0"/>
                  </a:lnTo>
                  <a:lnTo>
                    <a:pt x="1391411" y="1365885"/>
                  </a:lnTo>
                  <a:lnTo>
                    <a:pt x="1043559" y="1716532"/>
                  </a:lnTo>
                  <a:lnTo>
                    <a:pt x="0" y="1716532"/>
                  </a:lnTo>
                  <a:lnTo>
                    <a:pt x="0" y="350647"/>
                  </a:lnTo>
                  <a:close/>
                </a:path>
                <a:path w="1391920" h="1717039">
                  <a:moveTo>
                    <a:pt x="0" y="350647"/>
                  </a:moveTo>
                  <a:lnTo>
                    <a:pt x="1043559" y="350647"/>
                  </a:lnTo>
                  <a:lnTo>
                    <a:pt x="1391411" y="0"/>
                  </a:lnTo>
                </a:path>
                <a:path w="1391920" h="1717039">
                  <a:moveTo>
                    <a:pt x="1043559" y="350647"/>
                  </a:moveTo>
                  <a:lnTo>
                    <a:pt x="1043559" y="1716532"/>
                  </a:lnTo>
                </a:path>
              </a:pathLst>
            </a:custGeom>
            <a:ln w="12700">
              <a:solidFill>
                <a:srgbClr val="1D7E66"/>
              </a:solidFill>
            </a:ln>
          </p:spPr>
          <p:txBody>
            <a:bodyPr wrap="square" lIns="0" tIns="0" rIns="0" bIns="0" rtlCol="0"/>
            <a:lstStyle/>
            <a:p>
              <a:endParaRPr/>
            </a:p>
          </p:txBody>
        </p:sp>
      </p:grpSp>
      <p:sp>
        <p:nvSpPr>
          <p:cNvPr id="30" name="object 30"/>
          <p:cNvSpPr txBox="1"/>
          <p:nvPr/>
        </p:nvSpPr>
        <p:spPr>
          <a:xfrm>
            <a:off x="1275080" y="3193986"/>
            <a:ext cx="641350" cy="768350"/>
          </a:xfrm>
          <a:prstGeom prst="rect">
            <a:avLst/>
          </a:prstGeom>
        </p:spPr>
        <p:txBody>
          <a:bodyPr vert="horz" wrap="square" lIns="0" tIns="1905" rIns="0" bIns="0" rtlCol="0">
            <a:spAutoFit/>
          </a:bodyPr>
          <a:lstStyle/>
          <a:p>
            <a:pPr marL="103505" marR="5080" indent="-91440">
              <a:lnSpc>
                <a:spcPct val="103000"/>
              </a:lnSpc>
              <a:spcBef>
                <a:spcPts val="15"/>
              </a:spcBef>
            </a:pPr>
            <a:r>
              <a:rPr sz="2400" spc="-25" dirty="0">
                <a:latin typeface="Calibri"/>
                <a:cs typeface="Calibri"/>
              </a:rPr>
              <a:t>Conv Net</a:t>
            </a:r>
            <a:endParaRPr sz="2400">
              <a:latin typeface="Calibri"/>
              <a:cs typeface="Calibri"/>
            </a:endParaRPr>
          </a:p>
        </p:txBody>
      </p:sp>
      <p:grpSp>
        <p:nvGrpSpPr>
          <p:cNvPr id="31" name="object 31"/>
          <p:cNvGrpSpPr/>
          <p:nvPr/>
        </p:nvGrpSpPr>
        <p:grpSpPr>
          <a:xfrm>
            <a:off x="1299210" y="3625850"/>
            <a:ext cx="3964940" cy="1191260"/>
            <a:chOff x="1299210" y="3625850"/>
            <a:chExt cx="3964940" cy="1191260"/>
          </a:xfrm>
        </p:grpSpPr>
        <p:sp>
          <p:nvSpPr>
            <p:cNvPr id="32" name="object 32"/>
            <p:cNvSpPr/>
            <p:nvPr/>
          </p:nvSpPr>
          <p:spPr>
            <a:xfrm>
              <a:off x="1300480"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1305560"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34" name="object 34"/>
            <p:cNvSpPr/>
            <p:nvPr/>
          </p:nvSpPr>
          <p:spPr>
            <a:xfrm>
              <a:off x="4470400"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35" name="object 35"/>
            <p:cNvSpPr/>
            <p:nvPr/>
          </p:nvSpPr>
          <p:spPr>
            <a:xfrm>
              <a:off x="4475480"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grpSp>
      <p:sp>
        <p:nvSpPr>
          <p:cNvPr id="36" name="object 36"/>
          <p:cNvSpPr txBox="1"/>
          <p:nvPr/>
        </p:nvSpPr>
        <p:spPr>
          <a:xfrm>
            <a:off x="1361439" y="2062479"/>
            <a:ext cx="914400" cy="375920"/>
          </a:xfrm>
          <a:prstGeom prst="rect">
            <a:avLst/>
          </a:prstGeom>
          <a:ln w="19050">
            <a:solidFill>
              <a:srgbClr val="7B5FC5"/>
            </a:solidFill>
          </a:ln>
        </p:spPr>
        <p:txBody>
          <a:bodyPr vert="horz" wrap="square" lIns="0" tIns="0" rIns="0" bIns="0" rtlCol="0">
            <a:spAutoFit/>
          </a:bodyPr>
          <a:lstStyle/>
          <a:p>
            <a:pPr marL="143510">
              <a:lnSpc>
                <a:spcPts val="2665"/>
              </a:lnSpc>
            </a:pPr>
            <a:r>
              <a:rPr sz="2450" spc="-10" dirty="0">
                <a:latin typeface="Calibri"/>
                <a:cs typeface="Calibri"/>
              </a:rPr>
              <a:t>Class</a:t>
            </a:r>
            <a:endParaRPr sz="2450">
              <a:latin typeface="Calibri"/>
              <a:cs typeface="Calibri"/>
            </a:endParaRPr>
          </a:p>
        </p:txBody>
      </p:sp>
      <p:grpSp>
        <p:nvGrpSpPr>
          <p:cNvPr id="37" name="object 37"/>
          <p:cNvGrpSpPr/>
          <p:nvPr/>
        </p:nvGrpSpPr>
        <p:grpSpPr>
          <a:xfrm>
            <a:off x="1593850" y="2467610"/>
            <a:ext cx="256540" cy="327660"/>
            <a:chOff x="1593850" y="2467610"/>
            <a:chExt cx="256540" cy="327660"/>
          </a:xfrm>
        </p:grpSpPr>
        <p:sp>
          <p:nvSpPr>
            <p:cNvPr id="38" name="object 38"/>
            <p:cNvSpPr/>
            <p:nvPr/>
          </p:nvSpPr>
          <p:spPr>
            <a:xfrm>
              <a:off x="1595120" y="2468880"/>
              <a:ext cx="243840" cy="314960"/>
            </a:xfrm>
            <a:custGeom>
              <a:avLst/>
              <a:gdLst/>
              <a:ahLst/>
              <a:cxnLst/>
              <a:rect l="l" t="t" r="r" b="b"/>
              <a:pathLst>
                <a:path w="243839" h="314960">
                  <a:moveTo>
                    <a:pt x="121666" y="0"/>
                  </a:moveTo>
                  <a:lnTo>
                    <a:pt x="0" y="123825"/>
                  </a:lnTo>
                  <a:lnTo>
                    <a:pt x="60832" y="123825"/>
                  </a:lnTo>
                  <a:lnTo>
                    <a:pt x="60832" y="314706"/>
                  </a:lnTo>
                  <a:lnTo>
                    <a:pt x="182499" y="314706"/>
                  </a:lnTo>
                  <a:lnTo>
                    <a:pt x="182499" y="123825"/>
                  </a:lnTo>
                  <a:lnTo>
                    <a:pt x="243331" y="123825"/>
                  </a:lnTo>
                  <a:lnTo>
                    <a:pt x="121666" y="0"/>
                  </a:lnTo>
                  <a:close/>
                </a:path>
              </a:pathLst>
            </a:custGeom>
            <a:solidFill>
              <a:srgbClr val="29AE8B"/>
            </a:solidFill>
          </p:spPr>
          <p:txBody>
            <a:bodyPr wrap="square" lIns="0" tIns="0" rIns="0" bIns="0" rtlCol="0"/>
            <a:lstStyle/>
            <a:p>
              <a:endParaRPr/>
            </a:p>
          </p:txBody>
        </p:sp>
        <p:sp>
          <p:nvSpPr>
            <p:cNvPr id="39" name="object 39"/>
            <p:cNvSpPr/>
            <p:nvPr/>
          </p:nvSpPr>
          <p:spPr>
            <a:xfrm>
              <a:off x="1600200" y="2473960"/>
              <a:ext cx="243840" cy="314960"/>
            </a:xfrm>
            <a:custGeom>
              <a:avLst/>
              <a:gdLst/>
              <a:ahLst/>
              <a:cxnLst/>
              <a:rect l="l" t="t" r="r" b="b"/>
              <a:pathLst>
                <a:path w="243839" h="314960">
                  <a:moveTo>
                    <a:pt x="0" y="123825"/>
                  </a:moveTo>
                  <a:lnTo>
                    <a:pt x="121666" y="0"/>
                  </a:lnTo>
                  <a:lnTo>
                    <a:pt x="243331" y="123825"/>
                  </a:lnTo>
                  <a:lnTo>
                    <a:pt x="182499" y="123825"/>
                  </a:lnTo>
                  <a:lnTo>
                    <a:pt x="182499" y="314705"/>
                  </a:lnTo>
                  <a:lnTo>
                    <a:pt x="60832" y="314705"/>
                  </a:lnTo>
                  <a:lnTo>
                    <a:pt x="60832" y="123825"/>
                  </a:lnTo>
                  <a:lnTo>
                    <a:pt x="0" y="123825"/>
                  </a:lnTo>
                  <a:close/>
                </a:path>
              </a:pathLst>
            </a:custGeom>
            <a:ln w="12700">
              <a:solidFill>
                <a:srgbClr val="1D7E66"/>
              </a:solidFill>
            </a:ln>
          </p:spPr>
          <p:txBody>
            <a:bodyPr wrap="square" lIns="0" tIns="0" rIns="0" bIns="0" rtlCol="0"/>
            <a:lstStyle/>
            <a:p>
              <a:endParaRPr/>
            </a:p>
          </p:txBody>
        </p:sp>
      </p:grpSp>
      <p:sp>
        <p:nvSpPr>
          <p:cNvPr id="40" name="object 40"/>
          <p:cNvSpPr txBox="1"/>
          <p:nvPr/>
        </p:nvSpPr>
        <p:spPr>
          <a:xfrm>
            <a:off x="2682239" y="1554480"/>
            <a:ext cx="975360" cy="386080"/>
          </a:xfrm>
          <a:prstGeom prst="rect">
            <a:avLst/>
          </a:prstGeom>
          <a:ln w="19050">
            <a:solidFill>
              <a:srgbClr val="7B5FC5"/>
            </a:solidFill>
          </a:ln>
        </p:spPr>
        <p:txBody>
          <a:bodyPr vert="horz" wrap="square" lIns="0" tIns="0" rIns="0" bIns="0" rtlCol="0">
            <a:spAutoFit/>
          </a:bodyPr>
          <a:lstStyle/>
          <a:p>
            <a:pPr marL="163195">
              <a:lnSpc>
                <a:spcPts val="2680"/>
              </a:lnSpc>
            </a:pPr>
            <a:r>
              <a:rPr sz="2450" spc="-10" dirty="0">
                <a:latin typeface="Calibri"/>
                <a:cs typeface="Calibri"/>
              </a:rPr>
              <a:t>Class</a:t>
            </a:r>
            <a:endParaRPr sz="2450">
              <a:latin typeface="Calibri"/>
              <a:cs typeface="Calibri"/>
            </a:endParaRPr>
          </a:p>
        </p:txBody>
      </p:sp>
      <p:grpSp>
        <p:nvGrpSpPr>
          <p:cNvPr id="41" name="object 41"/>
          <p:cNvGrpSpPr/>
          <p:nvPr/>
        </p:nvGrpSpPr>
        <p:grpSpPr>
          <a:xfrm>
            <a:off x="1136650" y="1583689"/>
            <a:ext cx="4766310" cy="4390390"/>
            <a:chOff x="1136650" y="1583689"/>
            <a:chExt cx="4766310" cy="4390390"/>
          </a:xfrm>
        </p:grpSpPr>
        <p:sp>
          <p:nvSpPr>
            <p:cNvPr id="42" name="object 42"/>
            <p:cNvSpPr/>
            <p:nvPr/>
          </p:nvSpPr>
          <p:spPr>
            <a:xfrm>
              <a:off x="1503679"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43" name="object 43"/>
            <p:cNvSpPr/>
            <p:nvPr/>
          </p:nvSpPr>
          <p:spPr>
            <a:xfrm>
              <a:off x="1508759" y="4851399"/>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44" name="object 44"/>
            <p:cNvSpPr/>
            <p:nvPr/>
          </p:nvSpPr>
          <p:spPr>
            <a:xfrm>
              <a:off x="1503679" y="4328160"/>
              <a:ext cx="243840" cy="314960"/>
            </a:xfrm>
            <a:custGeom>
              <a:avLst/>
              <a:gdLst/>
              <a:ahLst/>
              <a:cxnLst/>
              <a:rect l="l" t="t" r="r" b="b"/>
              <a:pathLst>
                <a:path w="243839" h="314960">
                  <a:moveTo>
                    <a:pt x="121665" y="0"/>
                  </a:moveTo>
                  <a:lnTo>
                    <a:pt x="0" y="123825"/>
                  </a:lnTo>
                  <a:lnTo>
                    <a:pt x="60832" y="123825"/>
                  </a:lnTo>
                  <a:lnTo>
                    <a:pt x="60832" y="314706"/>
                  </a:lnTo>
                  <a:lnTo>
                    <a:pt x="182499" y="314706"/>
                  </a:lnTo>
                  <a:lnTo>
                    <a:pt x="182499" y="123825"/>
                  </a:lnTo>
                  <a:lnTo>
                    <a:pt x="243331" y="123825"/>
                  </a:lnTo>
                  <a:lnTo>
                    <a:pt x="121665" y="0"/>
                  </a:lnTo>
                  <a:close/>
                </a:path>
              </a:pathLst>
            </a:custGeom>
            <a:solidFill>
              <a:srgbClr val="29AE8B"/>
            </a:solidFill>
          </p:spPr>
          <p:txBody>
            <a:bodyPr wrap="square" lIns="0" tIns="0" rIns="0" bIns="0" rtlCol="0"/>
            <a:lstStyle/>
            <a:p>
              <a:endParaRPr/>
            </a:p>
          </p:txBody>
        </p:sp>
        <p:sp>
          <p:nvSpPr>
            <p:cNvPr id="45" name="object 45"/>
            <p:cNvSpPr/>
            <p:nvPr/>
          </p:nvSpPr>
          <p:spPr>
            <a:xfrm>
              <a:off x="1508759" y="4333239"/>
              <a:ext cx="243840" cy="314960"/>
            </a:xfrm>
            <a:custGeom>
              <a:avLst/>
              <a:gdLst/>
              <a:ahLst/>
              <a:cxnLst/>
              <a:rect l="l" t="t" r="r" b="b"/>
              <a:pathLst>
                <a:path w="243839" h="314960">
                  <a:moveTo>
                    <a:pt x="0" y="123825"/>
                  </a:moveTo>
                  <a:lnTo>
                    <a:pt x="121665" y="0"/>
                  </a:lnTo>
                  <a:lnTo>
                    <a:pt x="243332" y="123825"/>
                  </a:lnTo>
                  <a:lnTo>
                    <a:pt x="182498" y="123825"/>
                  </a:lnTo>
                  <a:lnTo>
                    <a:pt x="182498" y="314706"/>
                  </a:lnTo>
                  <a:lnTo>
                    <a:pt x="60833" y="314706"/>
                  </a:lnTo>
                  <a:lnTo>
                    <a:pt x="60833" y="123825"/>
                  </a:lnTo>
                  <a:lnTo>
                    <a:pt x="0" y="123825"/>
                  </a:lnTo>
                  <a:close/>
                </a:path>
              </a:pathLst>
            </a:custGeom>
            <a:ln w="12700">
              <a:solidFill>
                <a:srgbClr val="1D7E66"/>
              </a:solidFill>
            </a:ln>
          </p:spPr>
          <p:txBody>
            <a:bodyPr wrap="square" lIns="0" tIns="0" rIns="0" bIns="0" rtlCol="0"/>
            <a:lstStyle/>
            <a:p>
              <a:endParaRPr/>
            </a:p>
          </p:txBody>
        </p:sp>
        <p:sp>
          <p:nvSpPr>
            <p:cNvPr id="46" name="object 46"/>
            <p:cNvSpPr/>
            <p:nvPr/>
          </p:nvSpPr>
          <p:spPr>
            <a:xfrm>
              <a:off x="2936239" y="42773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47" name="object 47"/>
            <p:cNvSpPr/>
            <p:nvPr/>
          </p:nvSpPr>
          <p:spPr>
            <a:xfrm>
              <a:off x="2941320" y="4282439"/>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48" name="object 48"/>
            <p:cNvSpPr/>
            <p:nvPr/>
          </p:nvSpPr>
          <p:spPr>
            <a:xfrm>
              <a:off x="3119120" y="1971039"/>
              <a:ext cx="243840" cy="304800"/>
            </a:xfrm>
            <a:custGeom>
              <a:avLst/>
              <a:gdLst/>
              <a:ahLst/>
              <a:cxnLst/>
              <a:rect l="l" t="t" r="r" b="b"/>
              <a:pathLst>
                <a:path w="243839" h="304800">
                  <a:moveTo>
                    <a:pt x="121666" y="0"/>
                  </a:moveTo>
                  <a:lnTo>
                    <a:pt x="0" y="119887"/>
                  </a:lnTo>
                  <a:lnTo>
                    <a:pt x="60832" y="119887"/>
                  </a:lnTo>
                  <a:lnTo>
                    <a:pt x="60832" y="304546"/>
                  </a:lnTo>
                  <a:lnTo>
                    <a:pt x="182499" y="304546"/>
                  </a:lnTo>
                  <a:lnTo>
                    <a:pt x="182499" y="119887"/>
                  </a:lnTo>
                  <a:lnTo>
                    <a:pt x="243331" y="119887"/>
                  </a:lnTo>
                  <a:lnTo>
                    <a:pt x="121666" y="0"/>
                  </a:lnTo>
                  <a:close/>
                </a:path>
              </a:pathLst>
            </a:custGeom>
            <a:solidFill>
              <a:srgbClr val="29AE8B"/>
            </a:solidFill>
          </p:spPr>
          <p:txBody>
            <a:bodyPr wrap="square" lIns="0" tIns="0" rIns="0" bIns="0" rtlCol="0"/>
            <a:lstStyle/>
            <a:p>
              <a:endParaRPr/>
            </a:p>
          </p:txBody>
        </p:sp>
        <p:sp>
          <p:nvSpPr>
            <p:cNvPr id="49" name="object 49"/>
            <p:cNvSpPr/>
            <p:nvPr/>
          </p:nvSpPr>
          <p:spPr>
            <a:xfrm>
              <a:off x="3124200" y="1976119"/>
              <a:ext cx="243840" cy="304800"/>
            </a:xfrm>
            <a:custGeom>
              <a:avLst/>
              <a:gdLst/>
              <a:ahLst/>
              <a:cxnLst/>
              <a:rect l="l" t="t" r="r" b="b"/>
              <a:pathLst>
                <a:path w="243839" h="304800">
                  <a:moveTo>
                    <a:pt x="0" y="119887"/>
                  </a:moveTo>
                  <a:lnTo>
                    <a:pt x="121666" y="0"/>
                  </a:lnTo>
                  <a:lnTo>
                    <a:pt x="243332"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50" name="object 50"/>
            <p:cNvSpPr/>
            <p:nvPr/>
          </p:nvSpPr>
          <p:spPr>
            <a:xfrm>
              <a:off x="2936239" y="3799839"/>
              <a:ext cx="243840" cy="304800"/>
            </a:xfrm>
            <a:custGeom>
              <a:avLst/>
              <a:gdLst/>
              <a:ahLst/>
              <a:cxnLst/>
              <a:rect l="l" t="t" r="r" b="b"/>
              <a:pathLst>
                <a:path w="243839" h="304800">
                  <a:moveTo>
                    <a:pt x="121666" y="0"/>
                  </a:moveTo>
                  <a:lnTo>
                    <a:pt x="0" y="119887"/>
                  </a:lnTo>
                  <a:lnTo>
                    <a:pt x="60833" y="119887"/>
                  </a:lnTo>
                  <a:lnTo>
                    <a:pt x="60833" y="304546"/>
                  </a:lnTo>
                  <a:lnTo>
                    <a:pt x="182499" y="304546"/>
                  </a:lnTo>
                  <a:lnTo>
                    <a:pt x="182499" y="119887"/>
                  </a:lnTo>
                  <a:lnTo>
                    <a:pt x="243332" y="119887"/>
                  </a:lnTo>
                  <a:lnTo>
                    <a:pt x="121666" y="0"/>
                  </a:lnTo>
                  <a:close/>
                </a:path>
              </a:pathLst>
            </a:custGeom>
            <a:solidFill>
              <a:srgbClr val="29AE8B"/>
            </a:solidFill>
          </p:spPr>
          <p:txBody>
            <a:bodyPr wrap="square" lIns="0" tIns="0" rIns="0" bIns="0" rtlCol="0"/>
            <a:lstStyle/>
            <a:p>
              <a:endParaRPr/>
            </a:p>
          </p:txBody>
        </p:sp>
        <p:sp>
          <p:nvSpPr>
            <p:cNvPr id="51" name="object 51"/>
            <p:cNvSpPr/>
            <p:nvPr/>
          </p:nvSpPr>
          <p:spPr>
            <a:xfrm>
              <a:off x="2941320" y="3804919"/>
              <a:ext cx="243840" cy="304800"/>
            </a:xfrm>
            <a:custGeom>
              <a:avLst/>
              <a:gdLst/>
              <a:ahLst/>
              <a:cxnLst/>
              <a:rect l="l" t="t" r="r" b="b"/>
              <a:pathLst>
                <a:path w="243839" h="304800">
                  <a:moveTo>
                    <a:pt x="0" y="119887"/>
                  </a:moveTo>
                  <a:lnTo>
                    <a:pt x="121666" y="0"/>
                  </a:lnTo>
                  <a:lnTo>
                    <a:pt x="243331"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52" name="object 52"/>
            <p:cNvSpPr/>
            <p:nvPr/>
          </p:nvSpPr>
          <p:spPr>
            <a:xfrm>
              <a:off x="4704079" y="39217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53" name="object 53"/>
            <p:cNvSpPr/>
            <p:nvPr/>
          </p:nvSpPr>
          <p:spPr>
            <a:xfrm>
              <a:off x="4709159" y="3926839"/>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54" name="object 54"/>
            <p:cNvSpPr/>
            <p:nvPr/>
          </p:nvSpPr>
          <p:spPr>
            <a:xfrm>
              <a:off x="4958079" y="158495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5" name="object 55"/>
            <p:cNvSpPr/>
            <p:nvPr/>
          </p:nvSpPr>
          <p:spPr>
            <a:xfrm>
              <a:off x="4963159" y="1590039"/>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700">
              <a:solidFill>
                <a:srgbClr val="1D7E66"/>
              </a:solidFill>
            </a:ln>
          </p:spPr>
          <p:txBody>
            <a:bodyPr wrap="square" lIns="0" tIns="0" rIns="0" bIns="0" rtlCol="0"/>
            <a:lstStyle/>
            <a:p>
              <a:endParaRPr/>
            </a:p>
          </p:txBody>
        </p:sp>
        <p:sp>
          <p:nvSpPr>
            <p:cNvPr id="56" name="object 56"/>
            <p:cNvSpPr/>
            <p:nvPr/>
          </p:nvSpPr>
          <p:spPr>
            <a:xfrm>
              <a:off x="4704079" y="342391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7" name="object 57"/>
            <p:cNvSpPr/>
            <p:nvPr/>
          </p:nvSpPr>
          <p:spPr>
            <a:xfrm>
              <a:off x="4709159" y="3429000"/>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699">
              <a:solidFill>
                <a:srgbClr val="1D7E66"/>
              </a:solidFill>
            </a:ln>
          </p:spPr>
          <p:txBody>
            <a:bodyPr wrap="square" lIns="0" tIns="0" rIns="0" bIns="0" rtlCol="0"/>
            <a:lstStyle/>
            <a:p>
              <a:endParaRPr/>
            </a:p>
          </p:txBody>
        </p:sp>
        <p:sp>
          <p:nvSpPr>
            <p:cNvPr id="58" name="object 58"/>
            <p:cNvSpPr/>
            <p:nvPr/>
          </p:nvSpPr>
          <p:spPr>
            <a:xfrm>
              <a:off x="1574800" y="4805679"/>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65"/>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sp>
          <p:nvSpPr>
            <p:cNvPr id="59" name="object 59"/>
            <p:cNvSpPr/>
            <p:nvPr/>
          </p:nvSpPr>
          <p:spPr>
            <a:xfrm>
              <a:off x="4480559" y="1645919"/>
              <a:ext cx="264160" cy="264160"/>
            </a:xfrm>
            <a:custGeom>
              <a:avLst/>
              <a:gdLst/>
              <a:ahLst/>
              <a:cxnLst/>
              <a:rect l="l" t="t" r="r" b="b"/>
              <a:pathLst>
                <a:path w="264160" h="264160">
                  <a:moveTo>
                    <a:pt x="173100" y="0"/>
                  </a:moveTo>
                  <a:lnTo>
                    <a:pt x="0" y="0"/>
                  </a:lnTo>
                  <a:lnTo>
                    <a:pt x="0" y="173100"/>
                  </a:lnTo>
                  <a:lnTo>
                    <a:pt x="43306" y="129920"/>
                  </a:lnTo>
                  <a:lnTo>
                    <a:pt x="177037" y="263651"/>
                  </a:lnTo>
                  <a:lnTo>
                    <a:pt x="263651" y="177037"/>
                  </a:lnTo>
                  <a:lnTo>
                    <a:pt x="129920" y="43306"/>
                  </a:lnTo>
                  <a:lnTo>
                    <a:pt x="173100" y="0"/>
                  </a:lnTo>
                  <a:close/>
                </a:path>
              </a:pathLst>
            </a:custGeom>
            <a:solidFill>
              <a:srgbClr val="29AE8B"/>
            </a:solidFill>
          </p:spPr>
          <p:txBody>
            <a:bodyPr wrap="square" lIns="0" tIns="0" rIns="0" bIns="0" rtlCol="0"/>
            <a:lstStyle/>
            <a:p>
              <a:endParaRPr/>
            </a:p>
          </p:txBody>
        </p:sp>
        <p:sp>
          <p:nvSpPr>
            <p:cNvPr id="60" name="object 60"/>
            <p:cNvSpPr/>
            <p:nvPr/>
          </p:nvSpPr>
          <p:spPr>
            <a:xfrm>
              <a:off x="4485640" y="1650999"/>
              <a:ext cx="264160" cy="264160"/>
            </a:xfrm>
            <a:custGeom>
              <a:avLst/>
              <a:gdLst/>
              <a:ahLst/>
              <a:cxnLst/>
              <a:rect l="l" t="t" r="r" b="b"/>
              <a:pathLst>
                <a:path w="264160" h="264160">
                  <a:moveTo>
                    <a:pt x="0" y="173100"/>
                  </a:moveTo>
                  <a:lnTo>
                    <a:pt x="0" y="0"/>
                  </a:lnTo>
                  <a:lnTo>
                    <a:pt x="173100" y="0"/>
                  </a:lnTo>
                  <a:lnTo>
                    <a:pt x="129921" y="43307"/>
                  </a:lnTo>
                  <a:lnTo>
                    <a:pt x="263651" y="177037"/>
                  </a:lnTo>
                  <a:lnTo>
                    <a:pt x="177037" y="263651"/>
                  </a:lnTo>
                  <a:lnTo>
                    <a:pt x="43307" y="129921"/>
                  </a:lnTo>
                  <a:lnTo>
                    <a:pt x="0" y="173100"/>
                  </a:lnTo>
                  <a:close/>
                </a:path>
              </a:pathLst>
            </a:custGeom>
            <a:ln w="12700">
              <a:solidFill>
                <a:srgbClr val="1D7E66"/>
              </a:solidFill>
            </a:ln>
          </p:spPr>
          <p:txBody>
            <a:bodyPr wrap="square" lIns="0" tIns="0" rIns="0" bIns="0" rtlCol="0"/>
            <a:lstStyle/>
            <a:p>
              <a:endParaRPr/>
            </a:p>
          </p:txBody>
        </p:sp>
        <p:sp>
          <p:nvSpPr>
            <p:cNvPr id="61" name="object 61"/>
            <p:cNvSpPr/>
            <p:nvPr/>
          </p:nvSpPr>
          <p:spPr>
            <a:xfrm>
              <a:off x="2458719" y="2031999"/>
              <a:ext cx="264160" cy="264160"/>
            </a:xfrm>
            <a:custGeom>
              <a:avLst/>
              <a:gdLst/>
              <a:ahLst/>
              <a:cxnLst/>
              <a:rect l="l" t="t" r="r" b="b"/>
              <a:pathLst>
                <a:path w="264160" h="264160">
                  <a:moveTo>
                    <a:pt x="173100" y="0"/>
                  </a:moveTo>
                  <a:lnTo>
                    <a:pt x="0" y="0"/>
                  </a:lnTo>
                  <a:lnTo>
                    <a:pt x="0" y="173100"/>
                  </a:lnTo>
                  <a:lnTo>
                    <a:pt x="43306" y="129921"/>
                  </a:lnTo>
                  <a:lnTo>
                    <a:pt x="177037" y="263651"/>
                  </a:lnTo>
                  <a:lnTo>
                    <a:pt x="263652" y="177037"/>
                  </a:lnTo>
                  <a:lnTo>
                    <a:pt x="129921" y="43307"/>
                  </a:lnTo>
                  <a:lnTo>
                    <a:pt x="173100" y="0"/>
                  </a:lnTo>
                  <a:close/>
                </a:path>
              </a:pathLst>
            </a:custGeom>
            <a:solidFill>
              <a:srgbClr val="29AE8B"/>
            </a:solidFill>
          </p:spPr>
          <p:txBody>
            <a:bodyPr wrap="square" lIns="0" tIns="0" rIns="0" bIns="0" rtlCol="0"/>
            <a:lstStyle/>
            <a:p>
              <a:endParaRPr/>
            </a:p>
          </p:txBody>
        </p:sp>
        <p:sp>
          <p:nvSpPr>
            <p:cNvPr id="62" name="object 62"/>
            <p:cNvSpPr/>
            <p:nvPr/>
          </p:nvSpPr>
          <p:spPr>
            <a:xfrm>
              <a:off x="2463800" y="2037079"/>
              <a:ext cx="264160" cy="264160"/>
            </a:xfrm>
            <a:custGeom>
              <a:avLst/>
              <a:gdLst/>
              <a:ahLst/>
              <a:cxnLst/>
              <a:rect l="l" t="t" r="r" b="b"/>
              <a:pathLst>
                <a:path w="264160" h="264160">
                  <a:moveTo>
                    <a:pt x="0" y="173100"/>
                  </a:moveTo>
                  <a:lnTo>
                    <a:pt x="0" y="0"/>
                  </a:lnTo>
                  <a:lnTo>
                    <a:pt x="173100" y="0"/>
                  </a:lnTo>
                  <a:lnTo>
                    <a:pt x="129920" y="43307"/>
                  </a:lnTo>
                  <a:lnTo>
                    <a:pt x="263651" y="177037"/>
                  </a:lnTo>
                  <a:lnTo>
                    <a:pt x="177037" y="263652"/>
                  </a:lnTo>
                  <a:lnTo>
                    <a:pt x="43306" y="129921"/>
                  </a:lnTo>
                  <a:lnTo>
                    <a:pt x="0" y="173100"/>
                  </a:lnTo>
                  <a:close/>
                </a:path>
              </a:pathLst>
            </a:custGeom>
            <a:ln w="12700">
              <a:solidFill>
                <a:srgbClr val="1D7E66"/>
              </a:solidFill>
            </a:ln>
          </p:spPr>
          <p:txBody>
            <a:bodyPr wrap="square" lIns="0" tIns="0" rIns="0" bIns="0" rtlCol="0"/>
            <a:lstStyle/>
            <a:p>
              <a:endParaRPr/>
            </a:p>
          </p:txBody>
        </p:sp>
        <p:sp>
          <p:nvSpPr>
            <p:cNvPr id="63" name="object 63"/>
            <p:cNvSpPr/>
            <p:nvPr/>
          </p:nvSpPr>
          <p:spPr>
            <a:xfrm>
              <a:off x="1137920" y="2529839"/>
              <a:ext cx="264160" cy="264160"/>
            </a:xfrm>
            <a:custGeom>
              <a:avLst/>
              <a:gdLst/>
              <a:ahLst/>
              <a:cxnLst/>
              <a:rect l="l" t="t" r="r" b="b"/>
              <a:pathLst>
                <a:path w="264159" h="264160">
                  <a:moveTo>
                    <a:pt x="173101" y="0"/>
                  </a:moveTo>
                  <a:lnTo>
                    <a:pt x="0" y="0"/>
                  </a:lnTo>
                  <a:lnTo>
                    <a:pt x="0" y="173100"/>
                  </a:lnTo>
                  <a:lnTo>
                    <a:pt x="43294" y="129921"/>
                  </a:lnTo>
                  <a:lnTo>
                    <a:pt x="177038" y="263651"/>
                  </a:lnTo>
                  <a:lnTo>
                    <a:pt x="263652" y="177037"/>
                  </a:lnTo>
                  <a:lnTo>
                    <a:pt x="129870" y="43307"/>
                  </a:lnTo>
                  <a:lnTo>
                    <a:pt x="173101" y="0"/>
                  </a:lnTo>
                  <a:close/>
                </a:path>
              </a:pathLst>
            </a:custGeom>
            <a:solidFill>
              <a:srgbClr val="29AE8B"/>
            </a:solidFill>
          </p:spPr>
          <p:txBody>
            <a:bodyPr wrap="square" lIns="0" tIns="0" rIns="0" bIns="0" rtlCol="0"/>
            <a:lstStyle/>
            <a:p>
              <a:endParaRPr/>
            </a:p>
          </p:txBody>
        </p:sp>
        <p:sp>
          <p:nvSpPr>
            <p:cNvPr id="64" name="object 64"/>
            <p:cNvSpPr/>
            <p:nvPr/>
          </p:nvSpPr>
          <p:spPr>
            <a:xfrm>
              <a:off x="1143000" y="2534919"/>
              <a:ext cx="264160" cy="264160"/>
            </a:xfrm>
            <a:custGeom>
              <a:avLst/>
              <a:gdLst/>
              <a:ahLst/>
              <a:cxnLst/>
              <a:rect l="l" t="t" r="r" b="b"/>
              <a:pathLst>
                <a:path w="264159" h="264160">
                  <a:moveTo>
                    <a:pt x="0" y="173100"/>
                  </a:moveTo>
                  <a:lnTo>
                    <a:pt x="0" y="0"/>
                  </a:lnTo>
                  <a:lnTo>
                    <a:pt x="173100" y="0"/>
                  </a:lnTo>
                  <a:lnTo>
                    <a:pt x="129921" y="43306"/>
                  </a:lnTo>
                  <a:lnTo>
                    <a:pt x="263652" y="177037"/>
                  </a:lnTo>
                  <a:lnTo>
                    <a:pt x="177037" y="263651"/>
                  </a:lnTo>
                  <a:lnTo>
                    <a:pt x="43294" y="129920"/>
                  </a:lnTo>
                  <a:lnTo>
                    <a:pt x="0" y="173100"/>
                  </a:lnTo>
                  <a:close/>
                </a:path>
              </a:pathLst>
            </a:custGeom>
            <a:ln w="12700">
              <a:solidFill>
                <a:srgbClr val="1D7E66"/>
              </a:solidFill>
            </a:ln>
          </p:spPr>
          <p:txBody>
            <a:bodyPr wrap="square" lIns="0" tIns="0" rIns="0" bIns="0" rtlCol="0"/>
            <a:lstStyle/>
            <a:p>
              <a:endParaRPr/>
            </a:p>
          </p:txBody>
        </p:sp>
      </p:grpSp>
      <p:sp>
        <p:nvSpPr>
          <p:cNvPr id="65" name="object 65"/>
          <p:cNvSpPr txBox="1"/>
          <p:nvPr/>
        </p:nvSpPr>
        <p:spPr>
          <a:xfrm>
            <a:off x="4815840" y="1178560"/>
            <a:ext cx="894080" cy="375920"/>
          </a:xfrm>
          <a:prstGeom prst="rect">
            <a:avLst/>
          </a:prstGeom>
          <a:ln w="19050">
            <a:solidFill>
              <a:srgbClr val="7B5FC5"/>
            </a:solidFill>
          </a:ln>
        </p:spPr>
        <p:txBody>
          <a:bodyPr vert="horz" wrap="square" lIns="0" tIns="0" rIns="0" bIns="0" rtlCol="0">
            <a:spAutoFit/>
          </a:bodyPr>
          <a:lstStyle/>
          <a:p>
            <a:pPr marL="140335">
              <a:lnSpc>
                <a:spcPts val="2630"/>
              </a:lnSpc>
            </a:pPr>
            <a:r>
              <a:rPr sz="2450" spc="-10" dirty="0">
                <a:latin typeface="Calibri"/>
                <a:cs typeface="Calibri"/>
              </a:rPr>
              <a:t>Class</a:t>
            </a:r>
            <a:endParaRPr sz="2450">
              <a:latin typeface="Calibri"/>
              <a:cs typeface="Calibri"/>
            </a:endParaRPr>
          </a:p>
        </p:txBody>
      </p:sp>
      <p:sp>
        <p:nvSpPr>
          <p:cNvPr id="76" name="object 76"/>
          <p:cNvSpPr txBox="1"/>
          <p:nvPr/>
        </p:nvSpPr>
        <p:spPr>
          <a:xfrm>
            <a:off x="7940040" y="6203076"/>
            <a:ext cx="4114165" cy="158115"/>
          </a:xfrm>
          <a:prstGeom prst="rect">
            <a:avLst/>
          </a:prstGeom>
        </p:spPr>
        <p:txBody>
          <a:bodyPr vert="horz" wrap="square" lIns="0" tIns="0" rIns="0" bIns="0" rtlCol="0">
            <a:spAutoFit/>
          </a:bodyPr>
          <a:lstStyle/>
          <a:p>
            <a:pPr marL="12700">
              <a:lnSpc>
                <a:spcPts val="1090"/>
              </a:lnSpc>
            </a:pPr>
            <a:r>
              <a:rPr sz="1050" dirty="0">
                <a:latin typeface="Calibri"/>
                <a:cs typeface="Calibri"/>
              </a:rPr>
              <a:t>Figure</a:t>
            </a:r>
            <a:r>
              <a:rPr sz="1050" spc="55" dirty="0">
                <a:latin typeface="Calibri"/>
                <a:cs typeface="Calibri"/>
              </a:rPr>
              <a:t> </a:t>
            </a:r>
            <a:r>
              <a:rPr sz="1050" dirty="0">
                <a:latin typeface="Calibri"/>
                <a:cs typeface="Calibri"/>
              </a:rPr>
              <a:t>copyright</a:t>
            </a:r>
            <a:r>
              <a:rPr sz="1050" spc="-35" dirty="0">
                <a:latin typeface="Calibri"/>
                <a:cs typeface="Calibri"/>
              </a:rPr>
              <a:t> </a:t>
            </a:r>
            <a:r>
              <a:rPr sz="1050" dirty="0">
                <a:latin typeface="Calibri"/>
                <a:cs typeface="Calibri"/>
              </a:rPr>
              <a:t>Ross</a:t>
            </a:r>
            <a:r>
              <a:rPr sz="1050" spc="95" dirty="0">
                <a:latin typeface="Calibri"/>
                <a:cs typeface="Calibri"/>
              </a:rPr>
              <a:t> </a:t>
            </a:r>
            <a:r>
              <a:rPr sz="1050" dirty="0">
                <a:latin typeface="Calibri"/>
                <a:cs typeface="Calibri"/>
              </a:rPr>
              <a:t>Girshick,</a:t>
            </a:r>
            <a:r>
              <a:rPr sz="1050" spc="-55" dirty="0">
                <a:latin typeface="Calibri"/>
                <a:cs typeface="Calibri"/>
              </a:rPr>
              <a:t> </a:t>
            </a:r>
            <a:r>
              <a:rPr sz="1050" dirty="0">
                <a:latin typeface="Calibri"/>
                <a:cs typeface="Calibri"/>
              </a:rPr>
              <a:t>2015;</a:t>
            </a:r>
            <a:r>
              <a:rPr sz="1050" spc="-65"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50" dirty="0">
                <a:latin typeface="Calibri"/>
                <a:cs typeface="Calibri"/>
              </a:rPr>
              <a:t> </a:t>
            </a:r>
            <a:r>
              <a:rPr sz="1050" spc="-10" dirty="0">
                <a:latin typeface="Calibri"/>
                <a:cs typeface="Calibri"/>
              </a:rPr>
              <a:t>Reproduced</a:t>
            </a:r>
            <a:r>
              <a:rPr sz="1050" spc="25" dirty="0">
                <a:latin typeface="Calibri"/>
                <a:cs typeface="Calibri"/>
              </a:rPr>
              <a:t> </a:t>
            </a:r>
            <a:r>
              <a:rPr sz="1050" dirty="0">
                <a:latin typeface="Calibri"/>
                <a:cs typeface="Calibri"/>
              </a:rPr>
              <a:t>with</a:t>
            </a:r>
            <a:r>
              <a:rPr sz="1050" spc="114" dirty="0">
                <a:latin typeface="Calibri"/>
                <a:cs typeface="Calibri"/>
              </a:rPr>
              <a:t> </a:t>
            </a:r>
            <a:r>
              <a:rPr sz="1050" spc="-10" dirty="0">
                <a:latin typeface="Calibri"/>
                <a:cs typeface="Calibri"/>
              </a:rPr>
              <a:t>permission.</a:t>
            </a:r>
            <a:endParaRPr sz="1050">
              <a:latin typeface="Calibri"/>
              <a:cs typeface="Calibri"/>
            </a:endParaRPr>
          </a:p>
        </p:txBody>
      </p:sp>
      <p:sp>
        <p:nvSpPr>
          <p:cNvPr id="66" name="object 66"/>
          <p:cNvSpPr txBox="1"/>
          <p:nvPr/>
        </p:nvSpPr>
        <p:spPr>
          <a:xfrm>
            <a:off x="5848984" y="2179891"/>
            <a:ext cx="1852930" cy="1124585"/>
          </a:xfrm>
          <a:prstGeom prst="rect">
            <a:avLst/>
          </a:prstGeom>
        </p:spPr>
        <p:txBody>
          <a:bodyPr vert="horz" wrap="square" lIns="0" tIns="12700" rIns="0" bIns="0" rtlCol="0">
            <a:spAutoFit/>
          </a:bodyPr>
          <a:lstStyle/>
          <a:p>
            <a:pPr marL="12700" marR="5080">
              <a:lnSpc>
                <a:spcPct val="100000"/>
              </a:lnSpc>
              <a:spcBef>
                <a:spcPts val="100"/>
              </a:spcBef>
            </a:pPr>
            <a:r>
              <a:rPr sz="2400" spc="-25" dirty="0">
                <a:latin typeface="Calibri"/>
                <a:cs typeface="Calibri"/>
              </a:rPr>
              <a:t>Forward</a:t>
            </a:r>
            <a:r>
              <a:rPr sz="2400" spc="-80" dirty="0">
                <a:latin typeface="Calibri"/>
                <a:cs typeface="Calibri"/>
              </a:rPr>
              <a:t> </a:t>
            </a:r>
            <a:r>
              <a:rPr sz="2400" spc="-20" dirty="0">
                <a:latin typeface="Calibri"/>
                <a:cs typeface="Calibri"/>
              </a:rPr>
              <a:t>each </a:t>
            </a:r>
            <a:r>
              <a:rPr sz="2400" spc="-10" dirty="0">
                <a:latin typeface="Calibri"/>
                <a:cs typeface="Calibri"/>
              </a:rPr>
              <a:t>region</a:t>
            </a:r>
            <a:r>
              <a:rPr sz="2400" spc="-180" dirty="0">
                <a:latin typeface="Calibri"/>
                <a:cs typeface="Calibri"/>
              </a:rPr>
              <a:t> </a:t>
            </a:r>
            <a:r>
              <a:rPr sz="2400" spc="-10" dirty="0">
                <a:latin typeface="Calibri"/>
                <a:cs typeface="Calibri"/>
              </a:rPr>
              <a:t>through ConvNet</a:t>
            </a:r>
            <a:endParaRPr sz="2400">
              <a:latin typeface="Calibri"/>
              <a:cs typeface="Calibri"/>
            </a:endParaRPr>
          </a:p>
        </p:txBody>
      </p:sp>
      <p:sp>
        <p:nvSpPr>
          <p:cNvPr id="67" name="object 67"/>
          <p:cNvSpPr txBox="1"/>
          <p:nvPr/>
        </p:nvSpPr>
        <p:spPr>
          <a:xfrm>
            <a:off x="5330571" y="3523043"/>
            <a:ext cx="2212975" cy="768350"/>
          </a:xfrm>
          <a:prstGeom prst="rect">
            <a:avLst/>
          </a:prstGeom>
        </p:spPr>
        <p:txBody>
          <a:bodyPr vert="horz" wrap="square" lIns="0" tIns="1905" rIns="0" bIns="0" rtlCol="0">
            <a:spAutoFit/>
          </a:bodyPr>
          <a:lstStyle/>
          <a:p>
            <a:pPr marL="12700" marR="5080">
              <a:lnSpc>
                <a:spcPct val="102899"/>
              </a:lnSpc>
              <a:spcBef>
                <a:spcPts val="15"/>
              </a:spcBef>
            </a:pPr>
            <a:r>
              <a:rPr sz="2400" spc="-25" dirty="0">
                <a:latin typeface="Calibri"/>
                <a:cs typeface="Calibri"/>
              </a:rPr>
              <a:t>Warped</a:t>
            </a:r>
            <a:r>
              <a:rPr sz="2400" spc="-80" dirty="0">
                <a:latin typeface="Calibri"/>
                <a:cs typeface="Calibri"/>
              </a:rPr>
              <a:t> </a:t>
            </a:r>
            <a:r>
              <a:rPr sz="2400" spc="-20" dirty="0">
                <a:latin typeface="Calibri"/>
                <a:cs typeface="Calibri"/>
              </a:rPr>
              <a:t>image </a:t>
            </a:r>
            <a:r>
              <a:rPr sz="2400" spc="-10" dirty="0">
                <a:latin typeface="Calibri"/>
                <a:cs typeface="Calibri"/>
              </a:rPr>
              <a:t>regions</a:t>
            </a:r>
            <a:r>
              <a:rPr sz="2400" spc="-140" dirty="0">
                <a:latin typeface="Calibri"/>
                <a:cs typeface="Calibri"/>
              </a:rPr>
              <a:t> </a:t>
            </a:r>
            <a:r>
              <a:rPr sz="2400" spc="-20" dirty="0">
                <a:latin typeface="Calibri"/>
                <a:cs typeface="Calibri"/>
              </a:rPr>
              <a:t>(224x224)</a:t>
            </a:r>
            <a:endParaRPr sz="2400">
              <a:latin typeface="Calibri"/>
              <a:cs typeface="Calibri"/>
            </a:endParaRPr>
          </a:p>
        </p:txBody>
      </p:sp>
      <p:sp>
        <p:nvSpPr>
          <p:cNvPr id="68" name="object 68"/>
          <p:cNvSpPr txBox="1"/>
          <p:nvPr/>
        </p:nvSpPr>
        <p:spPr>
          <a:xfrm>
            <a:off x="5907404" y="4712652"/>
            <a:ext cx="1974214" cy="1501140"/>
          </a:xfrm>
          <a:prstGeom prst="rect">
            <a:avLst/>
          </a:prstGeom>
        </p:spPr>
        <p:txBody>
          <a:bodyPr vert="horz" wrap="square" lIns="0" tIns="8890" rIns="0" bIns="0" rtlCol="0">
            <a:spAutoFit/>
          </a:bodyPr>
          <a:lstStyle/>
          <a:p>
            <a:pPr marL="12700" marR="5080">
              <a:lnSpc>
                <a:spcPct val="101099"/>
              </a:lnSpc>
              <a:spcBef>
                <a:spcPts val="70"/>
              </a:spcBef>
            </a:pPr>
            <a:r>
              <a:rPr sz="2400" dirty="0">
                <a:latin typeface="Calibri"/>
                <a:cs typeface="Calibri"/>
              </a:rPr>
              <a:t>Regions</a:t>
            </a:r>
            <a:r>
              <a:rPr sz="2400" spc="-125" dirty="0">
                <a:latin typeface="Calibri"/>
                <a:cs typeface="Calibri"/>
              </a:rPr>
              <a:t> </a:t>
            </a:r>
            <a:r>
              <a:rPr sz="2400" spc="-25" dirty="0">
                <a:latin typeface="Calibri"/>
                <a:cs typeface="Calibri"/>
              </a:rPr>
              <a:t>of </a:t>
            </a:r>
            <a:r>
              <a:rPr sz="2400" spc="-10" dirty="0">
                <a:latin typeface="Calibri"/>
                <a:cs typeface="Calibri"/>
              </a:rPr>
              <a:t>Interest</a:t>
            </a:r>
            <a:r>
              <a:rPr sz="2400" spc="-204" dirty="0">
                <a:latin typeface="Calibri"/>
                <a:cs typeface="Calibri"/>
              </a:rPr>
              <a:t> </a:t>
            </a:r>
            <a:r>
              <a:rPr sz="2400" spc="-20" dirty="0">
                <a:latin typeface="Calibri"/>
                <a:cs typeface="Calibri"/>
              </a:rPr>
              <a:t>(RoI) 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a:t>
            </a:r>
            <a:r>
              <a:rPr sz="2400" dirty="0">
                <a:latin typeface="Calibri"/>
                <a:cs typeface="Calibri"/>
              </a:rPr>
              <a:t>method</a:t>
            </a:r>
            <a:r>
              <a:rPr sz="2400" spc="-100" dirty="0">
                <a:latin typeface="Calibri"/>
                <a:cs typeface="Calibri"/>
              </a:rPr>
              <a:t> </a:t>
            </a:r>
            <a:r>
              <a:rPr sz="2400" spc="-20" dirty="0">
                <a:latin typeface="Calibri"/>
                <a:cs typeface="Calibri"/>
              </a:rPr>
              <a:t>(~2k)</a:t>
            </a:r>
            <a:endParaRPr sz="2400">
              <a:latin typeface="Calibri"/>
              <a:cs typeface="Calibri"/>
            </a:endParaRPr>
          </a:p>
        </p:txBody>
      </p:sp>
      <p:sp>
        <p:nvSpPr>
          <p:cNvPr id="69" name="object 69"/>
          <p:cNvSpPr txBox="1"/>
          <p:nvPr/>
        </p:nvSpPr>
        <p:spPr>
          <a:xfrm>
            <a:off x="7940040" y="5843904"/>
            <a:ext cx="4008754" cy="347345"/>
          </a:xfrm>
          <a:prstGeom prst="rect">
            <a:avLst/>
          </a:prstGeom>
        </p:spPr>
        <p:txBody>
          <a:bodyPr vert="horz" wrap="square" lIns="0" tIns="8255" rIns="0" bIns="0" rtlCol="0">
            <a:spAutoFit/>
          </a:bodyPr>
          <a:lstStyle/>
          <a:p>
            <a:pPr marL="12700" marR="5080">
              <a:lnSpc>
                <a:spcPct val="101800"/>
              </a:lnSpc>
              <a:spcBef>
                <a:spcPts val="65"/>
              </a:spcBef>
            </a:pPr>
            <a:r>
              <a:rPr sz="1050" dirty="0">
                <a:latin typeface="Calibri"/>
                <a:cs typeface="Calibri"/>
              </a:rPr>
              <a:t>Girshick</a:t>
            </a:r>
            <a:r>
              <a:rPr sz="1050" spc="10" dirty="0">
                <a:latin typeface="Calibri"/>
                <a:cs typeface="Calibri"/>
              </a:rPr>
              <a:t> </a:t>
            </a:r>
            <a:r>
              <a:rPr sz="1050" spc="-30" dirty="0">
                <a:latin typeface="Calibri"/>
                <a:cs typeface="Calibri"/>
              </a:rPr>
              <a:t>et</a:t>
            </a:r>
            <a:r>
              <a:rPr sz="1050" spc="-55" dirty="0">
                <a:latin typeface="Calibri"/>
                <a:cs typeface="Calibri"/>
              </a:rPr>
              <a:t> </a:t>
            </a:r>
            <a:r>
              <a:rPr sz="1050" dirty="0">
                <a:latin typeface="Calibri"/>
                <a:cs typeface="Calibri"/>
              </a:rPr>
              <a:t>al,</a:t>
            </a:r>
            <a:r>
              <a:rPr sz="1050" spc="-40" dirty="0">
                <a:latin typeface="Calibri"/>
                <a:cs typeface="Calibri"/>
              </a:rPr>
              <a:t> </a:t>
            </a:r>
            <a:r>
              <a:rPr sz="1050" dirty="0">
                <a:latin typeface="Calibri"/>
                <a:cs typeface="Calibri"/>
              </a:rPr>
              <a:t>“Rich</a:t>
            </a:r>
            <a:r>
              <a:rPr sz="1050" spc="5" dirty="0">
                <a:latin typeface="Calibri"/>
                <a:cs typeface="Calibri"/>
              </a:rPr>
              <a:t> </a:t>
            </a:r>
            <a:r>
              <a:rPr sz="1050" dirty="0">
                <a:latin typeface="Calibri"/>
                <a:cs typeface="Calibri"/>
              </a:rPr>
              <a:t>feature</a:t>
            </a:r>
            <a:r>
              <a:rPr sz="1050" spc="165" dirty="0">
                <a:latin typeface="Calibri"/>
                <a:cs typeface="Calibri"/>
              </a:rPr>
              <a:t> </a:t>
            </a:r>
            <a:r>
              <a:rPr sz="1050" dirty="0">
                <a:latin typeface="Calibri"/>
                <a:cs typeface="Calibri"/>
              </a:rPr>
              <a:t>hierarchies</a:t>
            </a:r>
            <a:r>
              <a:rPr sz="1050" spc="45" dirty="0">
                <a:latin typeface="Calibri"/>
                <a:cs typeface="Calibri"/>
              </a:rPr>
              <a:t> </a:t>
            </a:r>
            <a:r>
              <a:rPr sz="1050" dirty="0">
                <a:latin typeface="Calibri"/>
                <a:cs typeface="Calibri"/>
              </a:rPr>
              <a:t>for</a:t>
            </a:r>
            <a:r>
              <a:rPr sz="1050" spc="45" dirty="0">
                <a:latin typeface="Calibri"/>
                <a:cs typeface="Calibri"/>
              </a:rPr>
              <a:t> </a:t>
            </a:r>
            <a:r>
              <a:rPr sz="1050" dirty="0">
                <a:latin typeface="Calibri"/>
                <a:cs typeface="Calibri"/>
              </a:rPr>
              <a:t>accurate</a:t>
            </a:r>
            <a:r>
              <a:rPr sz="1050" spc="-80" dirty="0">
                <a:latin typeface="Calibri"/>
                <a:cs typeface="Calibri"/>
              </a:rPr>
              <a:t> </a:t>
            </a:r>
            <a:r>
              <a:rPr sz="1050" dirty="0">
                <a:latin typeface="Calibri"/>
                <a:cs typeface="Calibri"/>
              </a:rPr>
              <a:t>object</a:t>
            </a:r>
            <a:r>
              <a:rPr sz="1050" spc="-45" dirty="0">
                <a:latin typeface="Calibri"/>
                <a:cs typeface="Calibri"/>
              </a:rPr>
              <a:t> </a:t>
            </a:r>
            <a:r>
              <a:rPr sz="1050" dirty="0">
                <a:latin typeface="Calibri"/>
                <a:cs typeface="Calibri"/>
              </a:rPr>
              <a:t>detection</a:t>
            </a:r>
            <a:r>
              <a:rPr sz="1050" spc="110" dirty="0">
                <a:latin typeface="Calibri"/>
                <a:cs typeface="Calibri"/>
              </a:rPr>
              <a:t> </a:t>
            </a:r>
            <a:r>
              <a:rPr sz="1050" spc="-25" dirty="0">
                <a:latin typeface="Calibri"/>
                <a:cs typeface="Calibri"/>
              </a:rPr>
              <a:t>and </a:t>
            </a:r>
            <a:r>
              <a:rPr sz="1050" dirty="0">
                <a:latin typeface="Calibri"/>
                <a:cs typeface="Calibri"/>
              </a:rPr>
              <a:t>semantic</a:t>
            </a:r>
            <a:r>
              <a:rPr sz="1050" spc="-35" dirty="0">
                <a:latin typeface="Calibri"/>
                <a:cs typeface="Calibri"/>
              </a:rPr>
              <a:t> </a:t>
            </a:r>
            <a:r>
              <a:rPr sz="1050" dirty="0">
                <a:latin typeface="Calibri"/>
                <a:cs typeface="Calibri"/>
              </a:rPr>
              <a:t>segmentation”,</a:t>
            </a:r>
            <a:r>
              <a:rPr sz="1050" spc="60" dirty="0">
                <a:latin typeface="Calibri"/>
                <a:cs typeface="Calibri"/>
              </a:rPr>
              <a:t> </a:t>
            </a:r>
            <a:r>
              <a:rPr sz="1050" dirty="0">
                <a:latin typeface="Calibri"/>
                <a:cs typeface="Calibri"/>
              </a:rPr>
              <a:t>CVPR </a:t>
            </a:r>
            <a:r>
              <a:rPr sz="1050" spc="-10" dirty="0">
                <a:latin typeface="Calibri"/>
                <a:cs typeface="Calibri"/>
              </a:rPr>
              <a:t>2014.</a:t>
            </a:r>
            <a:endParaRPr sz="1050">
              <a:latin typeface="Calibri"/>
              <a:cs typeface="Calibri"/>
            </a:endParaRPr>
          </a:p>
        </p:txBody>
      </p:sp>
      <p:sp>
        <p:nvSpPr>
          <p:cNvPr id="70" name="object 70"/>
          <p:cNvSpPr txBox="1"/>
          <p:nvPr/>
        </p:nvSpPr>
        <p:spPr>
          <a:xfrm>
            <a:off x="6619240" y="320040"/>
            <a:ext cx="4490720" cy="467359"/>
          </a:xfrm>
          <a:prstGeom prst="rect">
            <a:avLst/>
          </a:prstGeom>
          <a:ln w="25400">
            <a:solidFill>
              <a:srgbClr val="7B5FC5"/>
            </a:solidFill>
          </a:ln>
        </p:spPr>
        <p:txBody>
          <a:bodyPr vert="horz" wrap="square" lIns="0" tIns="3810" rIns="0" bIns="0" rtlCol="0">
            <a:spAutoFit/>
          </a:bodyPr>
          <a:lstStyle/>
          <a:p>
            <a:pPr marL="1028700">
              <a:lnSpc>
                <a:spcPct val="100000"/>
              </a:lnSpc>
              <a:spcBef>
                <a:spcPts val="30"/>
              </a:spcBef>
            </a:pPr>
            <a:r>
              <a:rPr sz="2400" dirty="0">
                <a:latin typeface="Calibri"/>
                <a:cs typeface="Calibri"/>
              </a:rPr>
              <a:t>Classify</a:t>
            </a:r>
            <a:r>
              <a:rPr sz="2400" spc="-120" dirty="0">
                <a:latin typeface="Calibri"/>
                <a:cs typeface="Calibri"/>
              </a:rPr>
              <a:t> </a:t>
            </a:r>
            <a:r>
              <a:rPr sz="2400" dirty="0">
                <a:latin typeface="Calibri"/>
                <a:cs typeface="Calibri"/>
              </a:rPr>
              <a:t>each</a:t>
            </a:r>
            <a:r>
              <a:rPr sz="2400" spc="25" dirty="0">
                <a:latin typeface="Calibri"/>
                <a:cs typeface="Calibri"/>
              </a:rPr>
              <a:t> </a:t>
            </a:r>
            <a:r>
              <a:rPr sz="2400" spc="-10" dirty="0">
                <a:latin typeface="Calibri"/>
                <a:cs typeface="Calibri"/>
              </a:rPr>
              <a:t>region</a:t>
            </a:r>
            <a:endParaRPr sz="2400">
              <a:latin typeface="Calibri"/>
              <a:cs typeface="Calibri"/>
            </a:endParaRPr>
          </a:p>
        </p:txBody>
      </p:sp>
      <p:sp>
        <p:nvSpPr>
          <p:cNvPr id="71" name="object 71"/>
          <p:cNvSpPr txBox="1"/>
          <p:nvPr/>
        </p:nvSpPr>
        <p:spPr>
          <a:xfrm>
            <a:off x="3789679" y="1178560"/>
            <a:ext cx="924560" cy="375920"/>
          </a:xfrm>
          <a:prstGeom prst="rect">
            <a:avLst/>
          </a:prstGeom>
          <a:ln w="19050">
            <a:solidFill>
              <a:srgbClr val="0000FF"/>
            </a:solidFill>
          </a:ln>
        </p:spPr>
        <p:txBody>
          <a:bodyPr vert="horz" wrap="square" lIns="0" tIns="0" rIns="0" bIns="0" rtlCol="0">
            <a:spAutoFit/>
          </a:bodyPr>
          <a:lstStyle/>
          <a:p>
            <a:pPr marL="146685">
              <a:lnSpc>
                <a:spcPts val="2630"/>
              </a:lnSpc>
            </a:pPr>
            <a:r>
              <a:rPr sz="2450" spc="-20" dirty="0">
                <a:latin typeface="Calibri"/>
                <a:cs typeface="Calibri"/>
              </a:rPr>
              <a:t>Bbox</a:t>
            </a:r>
            <a:endParaRPr sz="2450">
              <a:latin typeface="Calibri"/>
              <a:cs typeface="Calibri"/>
            </a:endParaRPr>
          </a:p>
        </p:txBody>
      </p:sp>
      <p:sp>
        <p:nvSpPr>
          <p:cNvPr id="72" name="object 72"/>
          <p:cNvSpPr txBox="1"/>
          <p:nvPr/>
        </p:nvSpPr>
        <p:spPr>
          <a:xfrm>
            <a:off x="6619240" y="889000"/>
            <a:ext cx="4490720" cy="1239520"/>
          </a:xfrm>
          <a:prstGeom prst="rect">
            <a:avLst/>
          </a:prstGeom>
          <a:ln w="25400">
            <a:solidFill>
              <a:srgbClr val="0000FF"/>
            </a:solidFill>
          </a:ln>
        </p:spPr>
        <p:txBody>
          <a:bodyPr vert="horz" wrap="square" lIns="0" tIns="23495" rIns="0" bIns="0" rtlCol="0">
            <a:spAutoFit/>
          </a:bodyPr>
          <a:lstStyle/>
          <a:p>
            <a:pPr marL="123189">
              <a:lnSpc>
                <a:spcPct val="100000"/>
              </a:lnSpc>
              <a:spcBef>
                <a:spcPts val="185"/>
              </a:spcBef>
            </a:pPr>
            <a:r>
              <a:rPr sz="2400" dirty="0">
                <a:latin typeface="Calibri"/>
                <a:cs typeface="Calibri"/>
              </a:rPr>
              <a:t>Bounding</a:t>
            </a:r>
            <a:r>
              <a:rPr sz="2400" spc="-150" dirty="0">
                <a:latin typeface="Calibri"/>
                <a:cs typeface="Calibri"/>
              </a:rPr>
              <a:t> </a:t>
            </a:r>
            <a:r>
              <a:rPr sz="2400" dirty="0">
                <a:latin typeface="Calibri"/>
                <a:cs typeface="Calibri"/>
              </a:rPr>
              <a:t>box</a:t>
            </a:r>
            <a:r>
              <a:rPr sz="2400" spc="-65" dirty="0">
                <a:latin typeface="Calibri"/>
                <a:cs typeface="Calibri"/>
              </a:rPr>
              <a:t> </a:t>
            </a:r>
            <a:r>
              <a:rPr sz="2400" spc="-10" dirty="0">
                <a:latin typeface="Calibri"/>
                <a:cs typeface="Calibri"/>
              </a:rPr>
              <a:t>regression:</a:t>
            </a:r>
            <a:endParaRPr sz="2400">
              <a:latin typeface="Calibri"/>
              <a:cs typeface="Calibri"/>
            </a:endParaRPr>
          </a:p>
          <a:p>
            <a:pPr marL="123189">
              <a:lnSpc>
                <a:spcPct val="100000"/>
              </a:lnSpc>
              <a:spcBef>
                <a:spcPts val="5"/>
              </a:spcBef>
            </a:pPr>
            <a:r>
              <a:rPr sz="2400" dirty="0">
                <a:latin typeface="Calibri"/>
                <a:cs typeface="Calibri"/>
              </a:rPr>
              <a:t>Predict</a:t>
            </a:r>
            <a:r>
              <a:rPr sz="2400" spc="-110" dirty="0">
                <a:latin typeface="Calibri"/>
                <a:cs typeface="Calibri"/>
              </a:rPr>
              <a:t> </a:t>
            </a:r>
            <a:r>
              <a:rPr sz="2400" spc="-30" dirty="0">
                <a:latin typeface="Calibri"/>
                <a:cs typeface="Calibri"/>
              </a:rPr>
              <a:t>“transform”</a:t>
            </a:r>
            <a:r>
              <a:rPr sz="2400" spc="-160" dirty="0">
                <a:latin typeface="Calibri"/>
                <a:cs typeface="Calibri"/>
              </a:rPr>
              <a:t> </a:t>
            </a:r>
            <a:r>
              <a:rPr sz="2400" dirty="0">
                <a:latin typeface="Calibri"/>
                <a:cs typeface="Calibri"/>
              </a:rPr>
              <a:t>to</a:t>
            </a:r>
            <a:r>
              <a:rPr sz="2400" spc="15" dirty="0">
                <a:latin typeface="Calibri"/>
                <a:cs typeface="Calibri"/>
              </a:rPr>
              <a:t> </a:t>
            </a:r>
            <a:r>
              <a:rPr sz="2400" spc="-10" dirty="0">
                <a:latin typeface="Calibri"/>
                <a:cs typeface="Calibri"/>
              </a:rPr>
              <a:t>correct</a:t>
            </a:r>
            <a:r>
              <a:rPr sz="2400" spc="-95" dirty="0">
                <a:latin typeface="Calibri"/>
                <a:cs typeface="Calibri"/>
              </a:rPr>
              <a:t> </a:t>
            </a:r>
            <a:r>
              <a:rPr sz="2400" spc="-25" dirty="0">
                <a:latin typeface="Calibri"/>
                <a:cs typeface="Calibri"/>
              </a:rPr>
              <a:t>the</a:t>
            </a:r>
            <a:endParaRPr sz="2400">
              <a:latin typeface="Calibri"/>
              <a:cs typeface="Calibri"/>
            </a:endParaRPr>
          </a:p>
          <a:p>
            <a:pPr marL="123189">
              <a:lnSpc>
                <a:spcPct val="100000"/>
              </a:lnSpc>
              <a:spcBef>
                <a:spcPts val="85"/>
              </a:spcBef>
            </a:pPr>
            <a:r>
              <a:rPr sz="2400" spc="-25" dirty="0">
                <a:latin typeface="Calibri"/>
                <a:cs typeface="Calibri"/>
              </a:rPr>
              <a:t>RoI:</a:t>
            </a:r>
            <a:r>
              <a:rPr sz="2400" spc="-145" dirty="0">
                <a:latin typeface="Calibri"/>
                <a:cs typeface="Calibri"/>
              </a:rPr>
              <a:t> </a:t>
            </a:r>
            <a:r>
              <a:rPr sz="2400" dirty="0">
                <a:latin typeface="Calibri"/>
                <a:cs typeface="Calibri"/>
              </a:rPr>
              <a:t>4</a:t>
            </a:r>
            <a:r>
              <a:rPr sz="2400" spc="-10" dirty="0">
                <a:latin typeface="Calibri"/>
                <a:cs typeface="Calibri"/>
              </a:rPr>
              <a:t> </a:t>
            </a:r>
            <a:r>
              <a:rPr sz="2400" dirty="0">
                <a:latin typeface="Calibri"/>
                <a:cs typeface="Calibri"/>
              </a:rPr>
              <a:t>numbers</a:t>
            </a:r>
            <a:r>
              <a:rPr sz="2400" spc="-45" dirty="0">
                <a:latin typeface="Calibri"/>
                <a:cs typeface="Calibri"/>
              </a:rPr>
              <a:t> </a:t>
            </a:r>
            <a:r>
              <a:rPr sz="2400" dirty="0">
                <a:latin typeface="Calibri"/>
                <a:cs typeface="Calibri"/>
              </a:rPr>
              <a:t>(t</a:t>
            </a:r>
            <a:r>
              <a:rPr sz="2400" baseline="-13888" dirty="0">
                <a:latin typeface="Calibri"/>
                <a:cs typeface="Calibri"/>
              </a:rPr>
              <a:t>x</a:t>
            </a:r>
            <a:r>
              <a:rPr sz="2400" dirty="0">
                <a:latin typeface="Calibri"/>
                <a:cs typeface="Calibri"/>
              </a:rPr>
              <a:t>,</a:t>
            </a:r>
            <a:r>
              <a:rPr sz="2400" spc="-100" dirty="0">
                <a:latin typeface="Calibri"/>
                <a:cs typeface="Calibri"/>
              </a:rPr>
              <a:t> </a:t>
            </a:r>
            <a:r>
              <a:rPr sz="2400" spc="-80" dirty="0">
                <a:latin typeface="Calibri"/>
                <a:cs typeface="Calibri"/>
              </a:rPr>
              <a:t>t</a:t>
            </a:r>
            <a:r>
              <a:rPr sz="2400" spc="-120" baseline="-13888" dirty="0">
                <a:latin typeface="Calibri"/>
                <a:cs typeface="Calibri"/>
              </a:rPr>
              <a:t>y</a:t>
            </a:r>
            <a:r>
              <a:rPr sz="2400" spc="-80" dirty="0">
                <a:latin typeface="Calibri"/>
                <a:cs typeface="Calibri"/>
              </a:rPr>
              <a:t>,</a:t>
            </a:r>
            <a:r>
              <a:rPr sz="2400" spc="-25" dirty="0">
                <a:latin typeface="Calibri"/>
                <a:cs typeface="Calibri"/>
              </a:rPr>
              <a:t> </a:t>
            </a:r>
            <a:r>
              <a:rPr sz="2400" dirty="0">
                <a:latin typeface="Calibri"/>
                <a:cs typeface="Calibri"/>
              </a:rPr>
              <a:t>t</a:t>
            </a:r>
            <a:r>
              <a:rPr sz="2400" baseline="-13888" dirty="0">
                <a:latin typeface="Calibri"/>
                <a:cs typeface="Calibri"/>
              </a:rPr>
              <a:t>h</a:t>
            </a:r>
            <a:r>
              <a:rPr sz="2400" dirty="0">
                <a:latin typeface="Calibri"/>
                <a:cs typeface="Calibri"/>
              </a:rPr>
              <a:t>,</a:t>
            </a:r>
            <a:r>
              <a:rPr sz="2400" spc="-25" dirty="0">
                <a:latin typeface="Calibri"/>
                <a:cs typeface="Calibri"/>
              </a:rPr>
              <a:t> t</a:t>
            </a:r>
            <a:r>
              <a:rPr sz="2400" spc="-37" baseline="-13888" dirty="0">
                <a:latin typeface="Calibri"/>
                <a:cs typeface="Calibri"/>
              </a:rPr>
              <a:t>w</a:t>
            </a:r>
            <a:r>
              <a:rPr sz="2400" spc="-25" dirty="0">
                <a:latin typeface="Calibri"/>
                <a:cs typeface="Calibri"/>
              </a:rPr>
              <a:t>)</a:t>
            </a:r>
            <a:endParaRPr sz="2400">
              <a:latin typeface="Calibri"/>
              <a:cs typeface="Calibri"/>
            </a:endParaRPr>
          </a:p>
        </p:txBody>
      </p:sp>
      <p:sp>
        <p:nvSpPr>
          <p:cNvPr id="73" name="object 73"/>
          <p:cNvSpPr txBox="1"/>
          <p:nvPr/>
        </p:nvSpPr>
        <p:spPr>
          <a:xfrm>
            <a:off x="1584960" y="1554480"/>
            <a:ext cx="914400" cy="386080"/>
          </a:xfrm>
          <a:prstGeom prst="rect">
            <a:avLst/>
          </a:prstGeom>
          <a:ln w="19050">
            <a:solidFill>
              <a:srgbClr val="0000FF"/>
            </a:solidFill>
          </a:ln>
        </p:spPr>
        <p:txBody>
          <a:bodyPr vert="horz" wrap="square" lIns="0" tIns="0" rIns="0" bIns="0" rtlCol="0">
            <a:spAutoFit/>
          </a:bodyPr>
          <a:lstStyle/>
          <a:p>
            <a:pPr marL="139700">
              <a:lnSpc>
                <a:spcPts val="2675"/>
              </a:lnSpc>
            </a:pPr>
            <a:r>
              <a:rPr sz="2450" spc="-20" dirty="0">
                <a:latin typeface="Calibri"/>
                <a:cs typeface="Calibri"/>
              </a:rPr>
              <a:t>Bbox</a:t>
            </a:r>
            <a:endParaRPr sz="2450">
              <a:latin typeface="Calibri"/>
              <a:cs typeface="Calibri"/>
            </a:endParaRPr>
          </a:p>
        </p:txBody>
      </p:sp>
      <p:sp>
        <p:nvSpPr>
          <p:cNvPr id="74" name="object 74"/>
          <p:cNvSpPr txBox="1"/>
          <p:nvPr/>
        </p:nvSpPr>
        <p:spPr>
          <a:xfrm>
            <a:off x="284479" y="2062479"/>
            <a:ext cx="924560" cy="386080"/>
          </a:xfrm>
          <a:prstGeom prst="rect">
            <a:avLst/>
          </a:prstGeom>
          <a:ln w="19050">
            <a:solidFill>
              <a:srgbClr val="0000FF"/>
            </a:solidFill>
          </a:ln>
        </p:spPr>
        <p:txBody>
          <a:bodyPr vert="horz" wrap="square" lIns="0" tIns="0" rIns="0" bIns="0" rtlCol="0">
            <a:spAutoFit/>
          </a:bodyPr>
          <a:lstStyle/>
          <a:p>
            <a:pPr marL="145415">
              <a:lnSpc>
                <a:spcPts val="2705"/>
              </a:lnSpc>
            </a:pPr>
            <a:r>
              <a:rPr sz="2450" spc="-20" dirty="0">
                <a:latin typeface="Calibri"/>
                <a:cs typeface="Calibri"/>
              </a:rPr>
              <a:t>Bbox</a:t>
            </a:r>
            <a:endParaRPr sz="2450">
              <a:latin typeface="Calibri"/>
              <a:cs typeface="Calibri"/>
            </a:endParaRPr>
          </a:p>
        </p:txBody>
      </p:sp>
      <p:sp>
        <p:nvSpPr>
          <p:cNvPr id="75" name="object 75"/>
          <p:cNvSpPr txBox="1"/>
          <p:nvPr/>
        </p:nvSpPr>
        <p:spPr>
          <a:xfrm>
            <a:off x="7950200" y="2301239"/>
            <a:ext cx="4023360" cy="3423920"/>
          </a:xfrm>
          <a:prstGeom prst="rect">
            <a:avLst/>
          </a:prstGeom>
          <a:ln w="25400">
            <a:solidFill>
              <a:srgbClr val="0000FF"/>
            </a:solidFill>
          </a:ln>
        </p:spPr>
        <p:txBody>
          <a:bodyPr vert="horz" wrap="square" lIns="0" tIns="0" rIns="0" bIns="0" rtlCol="0">
            <a:spAutoFit/>
          </a:bodyPr>
          <a:lstStyle/>
          <a:p>
            <a:pPr marL="90170">
              <a:lnSpc>
                <a:spcPts val="2825"/>
              </a:lnSpc>
            </a:pPr>
            <a:r>
              <a:rPr sz="2400" spc="-10" dirty="0">
                <a:latin typeface="Calibri"/>
                <a:cs typeface="Calibri"/>
              </a:rPr>
              <a:t>Region</a:t>
            </a:r>
            <a:r>
              <a:rPr sz="2400" spc="-45" dirty="0">
                <a:latin typeface="Calibri"/>
                <a:cs typeface="Calibri"/>
              </a:rPr>
              <a:t> </a:t>
            </a:r>
            <a:r>
              <a:rPr sz="2400" dirty="0">
                <a:latin typeface="Calibri"/>
                <a:cs typeface="Calibri"/>
              </a:rPr>
              <a:t>proposal:</a:t>
            </a:r>
            <a:r>
              <a:rPr sz="2400" spc="-225" dirty="0">
                <a:latin typeface="Calibri"/>
                <a:cs typeface="Calibri"/>
              </a:rPr>
              <a:t> </a:t>
            </a:r>
            <a:r>
              <a:rPr sz="2400" dirty="0">
                <a:latin typeface="Calibri"/>
                <a:cs typeface="Calibri"/>
              </a:rPr>
              <a:t>(p</a:t>
            </a:r>
            <a:r>
              <a:rPr sz="2400" baseline="-13888" dirty="0">
                <a:latin typeface="Calibri"/>
                <a:cs typeface="Calibri"/>
              </a:rPr>
              <a:t>x</a:t>
            </a:r>
            <a:r>
              <a:rPr sz="2400" dirty="0">
                <a:latin typeface="Calibri"/>
                <a:cs typeface="Calibri"/>
              </a:rPr>
              <a:t>,</a:t>
            </a:r>
            <a:r>
              <a:rPr sz="2400" spc="-30" dirty="0">
                <a:latin typeface="Calibri"/>
                <a:cs typeface="Calibri"/>
              </a:rPr>
              <a:t> </a:t>
            </a:r>
            <a:r>
              <a:rPr sz="2400" spc="-85" dirty="0">
                <a:latin typeface="Calibri"/>
                <a:cs typeface="Calibri"/>
              </a:rPr>
              <a:t>p</a:t>
            </a:r>
            <a:r>
              <a:rPr sz="2400" spc="-127" baseline="-13888" dirty="0">
                <a:latin typeface="Calibri"/>
                <a:cs typeface="Calibri"/>
              </a:rPr>
              <a:t>y</a:t>
            </a:r>
            <a:r>
              <a:rPr sz="2400" spc="-85" dirty="0">
                <a:latin typeface="Calibri"/>
                <a:cs typeface="Calibri"/>
              </a:rPr>
              <a:t>,</a:t>
            </a:r>
            <a:r>
              <a:rPr sz="2400" spc="-100" dirty="0">
                <a:latin typeface="Calibri"/>
                <a:cs typeface="Calibri"/>
              </a:rPr>
              <a:t> </a:t>
            </a:r>
            <a:r>
              <a:rPr sz="2400" dirty="0">
                <a:latin typeface="Calibri"/>
                <a:cs typeface="Calibri"/>
              </a:rPr>
              <a:t>p</a:t>
            </a:r>
            <a:r>
              <a:rPr sz="2400" baseline="-13888" dirty="0">
                <a:latin typeface="Calibri"/>
                <a:cs typeface="Calibri"/>
              </a:rPr>
              <a:t>h</a:t>
            </a:r>
            <a:r>
              <a:rPr sz="2400" dirty="0">
                <a:latin typeface="Calibri"/>
                <a:cs typeface="Calibri"/>
              </a:rPr>
              <a:t>,</a:t>
            </a:r>
            <a:r>
              <a:rPr sz="2400" spc="-105" dirty="0">
                <a:latin typeface="Calibri"/>
                <a:cs typeface="Calibri"/>
              </a:rPr>
              <a:t> </a:t>
            </a:r>
            <a:r>
              <a:rPr sz="2400" spc="-25" dirty="0">
                <a:latin typeface="Calibri"/>
                <a:cs typeface="Calibri"/>
              </a:rPr>
              <a:t>p</a:t>
            </a:r>
            <a:r>
              <a:rPr sz="2400" spc="-37" baseline="-13888" dirty="0">
                <a:latin typeface="Calibri"/>
                <a:cs typeface="Calibri"/>
              </a:rPr>
              <a:t>w</a:t>
            </a:r>
            <a:r>
              <a:rPr sz="2400" spc="-25" dirty="0">
                <a:latin typeface="Calibri"/>
                <a:cs typeface="Calibri"/>
              </a:rPr>
              <a:t>)</a:t>
            </a:r>
            <a:endParaRPr sz="2400">
              <a:latin typeface="Calibri"/>
              <a:cs typeface="Calibri"/>
            </a:endParaRPr>
          </a:p>
          <a:p>
            <a:pPr marL="90170">
              <a:lnSpc>
                <a:spcPct val="100000"/>
              </a:lnSpc>
              <a:spcBef>
                <a:spcPts val="85"/>
              </a:spcBef>
            </a:pPr>
            <a:r>
              <a:rPr sz="2400" spc="-45" dirty="0">
                <a:latin typeface="Calibri"/>
                <a:cs typeface="Calibri"/>
              </a:rPr>
              <a:t>Transform:</a:t>
            </a:r>
            <a:r>
              <a:rPr sz="2400" spc="-204" dirty="0">
                <a:latin typeface="Calibri"/>
                <a:cs typeface="Calibri"/>
              </a:rPr>
              <a:t> </a:t>
            </a:r>
            <a:r>
              <a:rPr sz="2400" dirty="0">
                <a:latin typeface="Calibri"/>
                <a:cs typeface="Calibri"/>
              </a:rPr>
              <a:t>(t</a:t>
            </a:r>
            <a:r>
              <a:rPr sz="2400" baseline="-13888" dirty="0">
                <a:latin typeface="Calibri"/>
                <a:cs typeface="Calibri"/>
              </a:rPr>
              <a:t>x</a:t>
            </a:r>
            <a:r>
              <a:rPr sz="2400" dirty="0">
                <a:latin typeface="Calibri"/>
                <a:cs typeface="Calibri"/>
              </a:rPr>
              <a:t>,</a:t>
            </a:r>
            <a:r>
              <a:rPr sz="2400" spc="-80" dirty="0">
                <a:latin typeface="Calibri"/>
                <a:cs typeface="Calibri"/>
              </a:rPr>
              <a:t> </a:t>
            </a:r>
            <a:r>
              <a:rPr sz="2400" spc="-75" dirty="0">
                <a:latin typeface="Calibri"/>
                <a:cs typeface="Calibri"/>
              </a:rPr>
              <a:t>t</a:t>
            </a:r>
            <a:r>
              <a:rPr sz="2400" spc="-112" baseline="-13888" dirty="0">
                <a:latin typeface="Calibri"/>
                <a:cs typeface="Calibri"/>
              </a:rPr>
              <a:t>y</a:t>
            </a:r>
            <a:r>
              <a:rPr sz="2400" spc="-75" dirty="0">
                <a:latin typeface="Calibri"/>
                <a:cs typeface="Calibri"/>
              </a:rPr>
              <a:t>,</a:t>
            </a:r>
            <a:r>
              <a:rPr sz="2400" spc="5" dirty="0">
                <a:latin typeface="Calibri"/>
                <a:cs typeface="Calibri"/>
              </a:rPr>
              <a:t> </a:t>
            </a:r>
            <a:r>
              <a:rPr sz="2400" dirty="0">
                <a:latin typeface="Calibri"/>
                <a:cs typeface="Calibri"/>
              </a:rPr>
              <a:t>t</a:t>
            </a:r>
            <a:r>
              <a:rPr sz="2400" baseline="-13888" dirty="0">
                <a:latin typeface="Calibri"/>
                <a:cs typeface="Calibri"/>
              </a:rPr>
              <a:t>h</a:t>
            </a:r>
            <a:r>
              <a:rPr sz="2400" dirty="0">
                <a:latin typeface="Calibri"/>
                <a:cs typeface="Calibri"/>
              </a:rPr>
              <a:t>, </a:t>
            </a:r>
            <a:r>
              <a:rPr sz="2400" spc="-25" dirty="0">
                <a:latin typeface="Calibri"/>
                <a:cs typeface="Calibri"/>
              </a:rPr>
              <a:t>t</a:t>
            </a:r>
            <a:r>
              <a:rPr sz="2400" spc="-37" baseline="-13888" dirty="0">
                <a:latin typeface="Calibri"/>
                <a:cs typeface="Calibri"/>
              </a:rPr>
              <a:t>w</a:t>
            </a:r>
            <a:r>
              <a:rPr sz="2400" spc="-25" dirty="0">
                <a:latin typeface="Calibri"/>
                <a:cs typeface="Calibri"/>
              </a:rPr>
              <a:t>)</a:t>
            </a:r>
            <a:endParaRPr sz="2400">
              <a:latin typeface="Calibri"/>
              <a:cs typeface="Calibri"/>
            </a:endParaRPr>
          </a:p>
          <a:p>
            <a:pPr marL="90170">
              <a:lnSpc>
                <a:spcPct val="100000"/>
              </a:lnSpc>
            </a:pPr>
            <a:r>
              <a:rPr sz="2400" dirty="0">
                <a:latin typeface="Calibri"/>
                <a:cs typeface="Calibri"/>
              </a:rPr>
              <a:t>Output</a:t>
            </a:r>
            <a:r>
              <a:rPr sz="2400" spc="-140" dirty="0">
                <a:latin typeface="Calibri"/>
                <a:cs typeface="Calibri"/>
              </a:rPr>
              <a:t> </a:t>
            </a:r>
            <a:r>
              <a:rPr sz="2400" dirty="0">
                <a:latin typeface="Calibri"/>
                <a:cs typeface="Calibri"/>
              </a:rPr>
              <a:t>box:</a:t>
            </a:r>
            <a:r>
              <a:rPr sz="2400" spc="-70" dirty="0">
                <a:latin typeface="Calibri"/>
                <a:cs typeface="Calibri"/>
              </a:rPr>
              <a:t> </a:t>
            </a:r>
            <a:r>
              <a:rPr sz="2400" spc="-10" dirty="0">
                <a:latin typeface="Calibri"/>
                <a:cs typeface="Calibri"/>
              </a:rPr>
              <a:t>(b</a:t>
            </a:r>
            <a:r>
              <a:rPr sz="2400" spc="-15" baseline="-13888" dirty="0">
                <a:latin typeface="Calibri"/>
                <a:cs typeface="Calibri"/>
              </a:rPr>
              <a:t>x</a:t>
            </a:r>
            <a:r>
              <a:rPr sz="2400" spc="-10" dirty="0">
                <a:latin typeface="Calibri"/>
                <a:cs typeface="Calibri"/>
              </a:rPr>
              <a:t>,</a:t>
            </a:r>
            <a:r>
              <a:rPr sz="2400" spc="-110" dirty="0">
                <a:latin typeface="Calibri"/>
                <a:cs typeface="Calibri"/>
              </a:rPr>
              <a:t> </a:t>
            </a:r>
            <a:r>
              <a:rPr sz="2400" spc="-70" dirty="0">
                <a:latin typeface="Calibri"/>
                <a:cs typeface="Calibri"/>
              </a:rPr>
              <a:t>b</a:t>
            </a:r>
            <a:r>
              <a:rPr sz="2400" spc="-104" baseline="-13888" dirty="0">
                <a:latin typeface="Calibri"/>
                <a:cs typeface="Calibri"/>
              </a:rPr>
              <a:t>y</a:t>
            </a:r>
            <a:r>
              <a:rPr sz="2400" spc="-70" dirty="0">
                <a:latin typeface="Calibri"/>
                <a:cs typeface="Calibri"/>
              </a:rPr>
              <a:t>,</a:t>
            </a:r>
            <a:r>
              <a:rPr sz="2400" spc="-30" dirty="0">
                <a:latin typeface="Calibri"/>
                <a:cs typeface="Calibri"/>
              </a:rPr>
              <a:t> </a:t>
            </a:r>
            <a:r>
              <a:rPr sz="2400" dirty="0">
                <a:latin typeface="Calibri"/>
                <a:cs typeface="Calibri"/>
              </a:rPr>
              <a:t>b</a:t>
            </a:r>
            <a:r>
              <a:rPr sz="2400" baseline="-13888" dirty="0">
                <a:latin typeface="Calibri"/>
                <a:cs typeface="Calibri"/>
              </a:rPr>
              <a:t>h</a:t>
            </a:r>
            <a:r>
              <a:rPr sz="2400" dirty="0">
                <a:latin typeface="Calibri"/>
                <a:cs typeface="Calibri"/>
              </a:rPr>
              <a:t>,</a:t>
            </a:r>
            <a:r>
              <a:rPr sz="2400" spc="-105" dirty="0">
                <a:latin typeface="Calibri"/>
                <a:cs typeface="Calibri"/>
              </a:rPr>
              <a:t> </a:t>
            </a:r>
            <a:r>
              <a:rPr sz="2400" spc="-25" dirty="0">
                <a:latin typeface="Calibri"/>
                <a:cs typeface="Calibri"/>
              </a:rPr>
              <a:t>b</a:t>
            </a:r>
            <a:r>
              <a:rPr sz="2400" spc="-37" baseline="-13888" dirty="0">
                <a:latin typeface="Calibri"/>
                <a:cs typeface="Calibri"/>
              </a:rPr>
              <a:t>w</a:t>
            </a:r>
            <a:r>
              <a:rPr sz="2400" spc="-25" dirty="0">
                <a:latin typeface="Calibri"/>
                <a:cs typeface="Calibri"/>
              </a:rPr>
              <a:t>)</a:t>
            </a:r>
            <a:endParaRPr sz="2400">
              <a:latin typeface="Calibri"/>
              <a:cs typeface="Calibri"/>
            </a:endParaRPr>
          </a:p>
          <a:p>
            <a:pPr>
              <a:lnSpc>
                <a:spcPct val="100000"/>
              </a:lnSpc>
              <a:spcBef>
                <a:spcPts val="40"/>
              </a:spcBef>
            </a:pPr>
            <a:endParaRPr sz="2400">
              <a:latin typeface="Calibri"/>
              <a:cs typeface="Calibri"/>
            </a:endParaRPr>
          </a:p>
          <a:p>
            <a:pPr marL="90170" marR="284480">
              <a:lnSpc>
                <a:spcPct val="100000"/>
              </a:lnSpc>
              <a:tabLst>
                <a:tab pos="2194560" algn="l"/>
              </a:tabLst>
            </a:pPr>
            <a:r>
              <a:rPr sz="2400" spc="-40" dirty="0">
                <a:latin typeface="Calibri"/>
                <a:cs typeface="Calibri"/>
              </a:rPr>
              <a:t>Translate</a:t>
            </a:r>
            <a:r>
              <a:rPr sz="2400" spc="-185" dirty="0">
                <a:latin typeface="Calibri"/>
                <a:cs typeface="Calibri"/>
              </a:rPr>
              <a:t> </a:t>
            </a:r>
            <a:r>
              <a:rPr sz="2400" spc="-10" dirty="0">
                <a:latin typeface="Calibri"/>
                <a:cs typeface="Calibri"/>
              </a:rPr>
              <a:t>relative</a:t>
            </a:r>
            <a:r>
              <a:rPr sz="2400" spc="-180" dirty="0">
                <a:latin typeface="Calibri"/>
                <a:cs typeface="Calibri"/>
              </a:rPr>
              <a:t> </a:t>
            </a:r>
            <a:r>
              <a:rPr sz="2400" dirty="0">
                <a:latin typeface="Calibri"/>
                <a:cs typeface="Calibri"/>
              </a:rPr>
              <a:t>to</a:t>
            </a:r>
            <a:r>
              <a:rPr sz="2400" spc="-10" dirty="0">
                <a:latin typeface="Calibri"/>
                <a:cs typeface="Calibri"/>
              </a:rPr>
              <a:t> </a:t>
            </a:r>
            <a:r>
              <a:rPr sz="2400" spc="-25" dirty="0">
                <a:latin typeface="Calibri"/>
                <a:cs typeface="Calibri"/>
              </a:rPr>
              <a:t>box</a:t>
            </a:r>
            <a:r>
              <a:rPr sz="2400" spc="-105" dirty="0">
                <a:latin typeface="Calibri"/>
                <a:cs typeface="Calibri"/>
              </a:rPr>
              <a:t> </a:t>
            </a:r>
            <a:r>
              <a:rPr sz="2400" spc="-10" dirty="0">
                <a:latin typeface="Calibri"/>
                <a:cs typeface="Calibri"/>
              </a:rPr>
              <a:t>size: </a:t>
            </a:r>
            <a:r>
              <a:rPr sz="2400" dirty="0">
                <a:latin typeface="Calibri"/>
                <a:cs typeface="Calibri"/>
              </a:rPr>
              <a:t>b</a:t>
            </a:r>
            <a:r>
              <a:rPr sz="2400" baseline="-13888" dirty="0">
                <a:latin typeface="Calibri"/>
                <a:cs typeface="Calibri"/>
              </a:rPr>
              <a:t>x</a:t>
            </a:r>
            <a:r>
              <a:rPr sz="2400" spc="150" baseline="-13888" dirty="0">
                <a:latin typeface="Calibri"/>
                <a:cs typeface="Calibri"/>
              </a:rPr>
              <a:t> </a:t>
            </a:r>
            <a:r>
              <a:rPr sz="2400" dirty="0">
                <a:latin typeface="Calibri"/>
                <a:cs typeface="Calibri"/>
              </a:rPr>
              <a:t>=</a:t>
            </a:r>
            <a:r>
              <a:rPr sz="2400" spc="-95" dirty="0">
                <a:latin typeface="Calibri"/>
                <a:cs typeface="Calibri"/>
              </a:rPr>
              <a:t> </a:t>
            </a:r>
            <a:r>
              <a:rPr sz="2400" dirty="0">
                <a:latin typeface="Calibri"/>
                <a:cs typeface="Calibri"/>
              </a:rPr>
              <a:t>p</a:t>
            </a:r>
            <a:r>
              <a:rPr sz="2400" baseline="-13888" dirty="0">
                <a:latin typeface="Calibri"/>
                <a:cs typeface="Calibri"/>
              </a:rPr>
              <a:t>x</a:t>
            </a:r>
            <a:r>
              <a:rPr sz="2400" spc="165" baseline="-13888" dirty="0">
                <a:latin typeface="Calibri"/>
                <a:cs typeface="Calibri"/>
              </a:rPr>
              <a:t> </a:t>
            </a:r>
            <a:r>
              <a:rPr sz="2400" dirty="0">
                <a:latin typeface="Calibri"/>
                <a:cs typeface="Calibri"/>
              </a:rPr>
              <a:t>+</a:t>
            </a:r>
            <a:r>
              <a:rPr sz="2400" spc="-10" dirty="0">
                <a:latin typeface="Calibri"/>
                <a:cs typeface="Calibri"/>
              </a:rPr>
              <a:t> </a:t>
            </a:r>
            <a:r>
              <a:rPr sz="2400" spc="-20" dirty="0">
                <a:latin typeface="Calibri"/>
                <a:cs typeface="Calibri"/>
              </a:rPr>
              <a:t>p</a:t>
            </a:r>
            <a:r>
              <a:rPr sz="2400" spc="-30" baseline="-13888" dirty="0">
                <a:latin typeface="Calibri"/>
                <a:cs typeface="Calibri"/>
              </a:rPr>
              <a:t>w</a:t>
            </a:r>
            <a:r>
              <a:rPr sz="2400" spc="-20" dirty="0">
                <a:latin typeface="Calibri"/>
                <a:cs typeface="Calibri"/>
              </a:rPr>
              <a:t>t</a:t>
            </a:r>
            <a:r>
              <a:rPr sz="2400" spc="-30" baseline="-13888" dirty="0">
                <a:latin typeface="Calibri"/>
                <a:cs typeface="Calibri"/>
              </a:rPr>
              <a:t>x</a:t>
            </a:r>
            <a:r>
              <a:rPr sz="2400" baseline="-13888" dirty="0">
                <a:latin typeface="Calibri"/>
                <a:cs typeface="Calibri"/>
              </a:rPr>
              <a:t>	</a:t>
            </a:r>
            <a:r>
              <a:rPr sz="2400" dirty="0">
                <a:latin typeface="Calibri"/>
                <a:cs typeface="Calibri"/>
              </a:rPr>
              <a:t>b</a:t>
            </a:r>
            <a:r>
              <a:rPr sz="2400" baseline="-13888" dirty="0">
                <a:latin typeface="Calibri"/>
                <a:cs typeface="Calibri"/>
              </a:rPr>
              <a:t>y</a:t>
            </a:r>
            <a:r>
              <a:rPr sz="2400" spc="172" baseline="-13888" dirty="0">
                <a:latin typeface="Calibri"/>
                <a:cs typeface="Calibri"/>
              </a:rPr>
              <a:t> </a:t>
            </a:r>
            <a:r>
              <a:rPr sz="2400" dirty="0">
                <a:latin typeface="Calibri"/>
                <a:cs typeface="Calibri"/>
              </a:rPr>
              <a:t>=</a:t>
            </a:r>
            <a:r>
              <a:rPr sz="2400" spc="-55" dirty="0">
                <a:latin typeface="Calibri"/>
                <a:cs typeface="Calibri"/>
              </a:rPr>
              <a:t> </a:t>
            </a:r>
            <a:r>
              <a:rPr sz="2400" dirty="0">
                <a:latin typeface="Calibri"/>
                <a:cs typeface="Calibri"/>
              </a:rPr>
              <a:t>p</a:t>
            </a:r>
            <a:r>
              <a:rPr sz="2400" baseline="-13888" dirty="0">
                <a:latin typeface="Calibri"/>
                <a:cs typeface="Calibri"/>
              </a:rPr>
              <a:t>y</a:t>
            </a:r>
            <a:r>
              <a:rPr sz="2400" spc="179" baseline="-13888" dirty="0">
                <a:latin typeface="Calibri"/>
                <a:cs typeface="Calibri"/>
              </a:rPr>
              <a:t> </a:t>
            </a:r>
            <a:r>
              <a:rPr sz="2400" dirty="0">
                <a:latin typeface="Calibri"/>
                <a:cs typeface="Calibri"/>
              </a:rPr>
              <a:t>+</a:t>
            </a:r>
            <a:r>
              <a:rPr sz="2400" spc="30" dirty="0">
                <a:latin typeface="Calibri"/>
                <a:cs typeface="Calibri"/>
              </a:rPr>
              <a:t> </a:t>
            </a:r>
            <a:r>
              <a:rPr sz="2400" spc="-20" dirty="0">
                <a:latin typeface="Calibri"/>
                <a:cs typeface="Calibri"/>
              </a:rPr>
              <a:t>p</a:t>
            </a:r>
            <a:r>
              <a:rPr sz="2400" spc="-30" baseline="-13888" dirty="0">
                <a:latin typeface="Calibri"/>
                <a:cs typeface="Calibri"/>
              </a:rPr>
              <a:t>h</a:t>
            </a:r>
            <a:r>
              <a:rPr sz="2400" spc="-20" dirty="0">
                <a:latin typeface="Calibri"/>
                <a:cs typeface="Calibri"/>
              </a:rPr>
              <a:t>t</a:t>
            </a:r>
            <a:r>
              <a:rPr sz="2400" spc="-30" baseline="-13888" dirty="0">
                <a:latin typeface="Calibri"/>
                <a:cs typeface="Calibri"/>
              </a:rPr>
              <a:t>y</a:t>
            </a:r>
            <a:endParaRPr sz="2400" baseline="-13888">
              <a:latin typeface="Calibri"/>
              <a:cs typeface="Calibri"/>
            </a:endParaRPr>
          </a:p>
          <a:p>
            <a:pPr>
              <a:lnSpc>
                <a:spcPct val="100000"/>
              </a:lnSpc>
              <a:spcBef>
                <a:spcPts val="25"/>
              </a:spcBef>
            </a:pPr>
            <a:endParaRPr sz="2350">
              <a:latin typeface="Calibri"/>
              <a:cs typeface="Calibri"/>
            </a:endParaRPr>
          </a:p>
          <a:p>
            <a:pPr marL="90170">
              <a:lnSpc>
                <a:spcPct val="100000"/>
              </a:lnSpc>
            </a:pPr>
            <a:r>
              <a:rPr sz="2400" dirty="0">
                <a:latin typeface="Calibri"/>
                <a:cs typeface="Calibri"/>
              </a:rPr>
              <a:t>Log-space</a:t>
            </a:r>
            <a:r>
              <a:rPr sz="2400" spc="-114" dirty="0">
                <a:latin typeface="Calibri"/>
                <a:cs typeface="Calibri"/>
              </a:rPr>
              <a:t> </a:t>
            </a:r>
            <a:r>
              <a:rPr sz="2400" dirty="0">
                <a:latin typeface="Calibri"/>
                <a:cs typeface="Calibri"/>
              </a:rPr>
              <a:t>scale</a:t>
            </a:r>
            <a:r>
              <a:rPr sz="2400" spc="-114" dirty="0">
                <a:latin typeface="Calibri"/>
                <a:cs typeface="Calibri"/>
              </a:rPr>
              <a:t> </a:t>
            </a:r>
            <a:r>
              <a:rPr sz="2400" spc="-10" dirty="0">
                <a:latin typeface="Calibri"/>
                <a:cs typeface="Calibri"/>
              </a:rPr>
              <a:t>transform:</a:t>
            </a:r>
            <a:endParaRPr sz="2400">
              <a:latin typeface="Calibri"/>
              <a:cs typeface="Calibri"/>
            </a:endParaRPr>
          </a:p>
          <a:p>
            <a:pPr marL="90170">
              <a:lnSpc>
                <a:spcPct val="100000"/>
              </a:lnSpc>
              <a:spcBef>
                <a:spcPts val="5"/>
              </a:spcBef>
              <a:tabLst>
                <a:tab pos="2204720" algn="l"/>
              </a:tabLst>
            </a:pPr>
            <a:r>
              <a:rPr sz="2400" dirty="0">
                <a:latin typeface="Calibri"/>
                <a:cs typeface="Calibri"/>
              </a:rPr>
              <a:t>b</a:t>
            </a:r>
            <a:r>
              <a:rPr sz="2400" baseline="-13888" dirty="0">
                <a:latin typeface="Calibri"/>
                <a:cs typeface="Calibri"/>
              </a:rPr>
              <a:t>w</a:t>
            </a:r>
            <a:r>
              <a:rPr sz="2400" spc="262" baseline="-13888" dirty="0">
                <a:latin typeface="Calibri"/>
                <a:cs typeface="Calibri"/>
              </a:rPr>
              <a:t> </a:t>
            </a:r>
            <a:r>
              <a:rPr sz="2400" dirty="0">
                <a:latin typeface="Calibri"/>
                <a:cs typeface="Calibri"/>
              </a:rPr>
              <a:t>=</a:t>
            </a:r>
            <a:r>
              <a:rPr sz="2400" spc="-50" dirty="0">
                <a:latin typeface="Calibri"/>
                <a:cs typeface="Calibri"/>
              </a:rPr>
              <a:t> </a:t>
            </a:r>
            <a:r>
              <a:rPr sz="2400" spc="-10" dirty="0">
                <a:latin typeface="Calibri"/>
                <a:cs typeface="Calibri"/>
              </a:rPr>
              <a:t>p</a:t>
            </a:r>
            <a:r>
              <a:rPr sz="2400" spc="-15" baseline="-13888" dirty="0">
                <a:latin typeface="Calibri"/>
                <a:cs typeface="Calibri"/>
              </a:rPr>
              <a:t>w</a:t>
            </a:r>
            <a:r>
              <a:rPr sz="2400" spc="-10" dirty="0">
                <a:latin typeface="Calibri"/>
                <a:cs typeface="Calibri"/>
              </a:rPr>
              <a:t>exp(t</a:t>
            </a:r>
            <a:r>
              <a:rPr sz="2400" spc="-15" baseline="-13888" dirty="0">
                <a:latin typeface="Calibri"/>
                <a:cs typeface="Calibri"/>
              </a:rPr>
              <a:t>w</a:t>
            </a:r>
            <a:r>
              <a:rPr sz="2400" spc="-10" dirty="0">
                <a:latin typeface="Calibri"/>
                <a:cs typeface="Calibri"/>
              </a:rPr>
              <a:t>)</a:t>
            </a:r>
            <a:r>
              <a:rPr sz="2400" dirty="0">
                <a:latin typeface="Calibri"/>
                <a:cs typeface="Calibri"/>
              </a:rPr>
              <a:t>	b</a:t>
            </a:r>
            <a:r>
              <a:rPr sz="2400" baseline="-13888" dirty="0">
                <a:latin typeface="Calibri"/>
                <a:cs typeface="Calibri"/>
              </a:rPr>
              <a:t>h</a:t>
            </a:r>
            <a:r>
              <a:rPr sz="2400" spc="225" baseline="-13888" dirty="0">
                <a:latin typeface="Calibri"/>
                <a:cs typeface="Calibri"/>
              </a:rPr>
              <a:t> </a:t>
            </a:r>
            <a:r>
              <a:rPr sz="2400" dirty="0">
                <a:latin typeface="Calibri"/>
                <a:cs typeface="Calibri"/>
              </a:rPr>
              <a:t>=</a:t>
            </a:r>
            <a:r>
              <a:rPr sz="2400" spc="-50" dirty="0">
                <a:latin typeface="Calibri"/>
                <a:cs typeface="Calibri"/>
              </a:rPr>
              <a:t> </a:t>
            </a:r>
            <a:r>
              <a:rPr sz="2400" spc="-10" dirty="0">
                <a:latin typeface="Calibri"/>
                <a:cs typeface="Calibri"/>
              </a:rPr>
              <a:t>p</a:t>
            </a:r>
            <a:r>
              <a:rPr sz="2400" spc="-15" baseline="-13888" dirty="0">
                <a:latin typeface="Calibri"/>
                <a:cs typeface="Calibri"/>
              </a:rPr>
              <a:t>h</a:t>
            </a:r>
            <a:r>
              <a:rPr sz="2400" spc="-10" dirty="0">
                <a:latin typeface="Calibri"/>
                <a:cs typeface="Calibri"/>
              </a:rPr>
              <a:t>exp(t</a:t>
            </a:r>
            <a:r>
              <a:rPr sz="2400" spc="-15" baseline="-13888" dirty="0">
                <a:latin typeface="Calibri"/>
                <a:cs typeface="Calibri"/>
              </a:rPr>
              <a:t>h</a:t>
            </a:r>
            <a:r>
              <a:rPr sz="2400" spc="-10" dirty="0">
                <a:latin typeface="Calibri"/>
                <a:cs typeface="Calibri"/>
              </a:rPr>
              <a:t>)</a:t>
            </a:r>
            <a:endParaRPr sz="24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2790190" cy="1368425"/>
          </a:xfrm>
          <a:prstGeom prst="rect">
            <a:avLst/>
          </a:prstGeom>
        </p:spPr>
        <p:txBody>
          <a:bodyPr vert="horz" wrap="square" lIns="0" tIns="13335" rIns="0" bIns="0" rtlCol="0">
            <a:spAutoFit/>
          </a:bodyPr>
          <a:lstStyle/>
          <a:p>
            <a:pPr marL="12700">
              <a:lnSpc>
                <a:spcPct val="100000"/>
              </a:lnSpc>
              <a:spcBef>
                <a:spcPts val="105"/>
              </a:spcBef>
            </a:pPr>
            <a:r>
              <a:rPr spc="-10" dirty="0"/>
              <a:t>R-</a:t>
            </a:r>
            <a:r>
              <a:rPr dirty="0"/>
              <a:t>CNN:</a:t>
            </a:r>
            <a:r>
              <a:rPr spc="-50" dirty="0"/>
              <a:t> </a:t>
            </a:r>
            <a:r>
              <a:rPr spc="-150" dirty="0"/>
              <a:t>Test-</a:t>
            </a:r>
          </a:p>
          <a:p>
            <a:pPr marL="12700">
              <a:lnSpc>
                <a:spcPct val="100000"/>
              </a:lnSpc>
              <a:spcBef>
                <a:spcPts val="5"/>
              </a:spcBef>
            </a:pPr>
            <a:r>
              <a:rPr spc="-20" dirty="0"/>
              <a:t>time</a:t>
            </a:r>
          </a:p>
        </p:txBody>
      </p:sp>
      <p:grpSp>
        <p:nvGrpSpPr>
          <p:cNvPr id="3" name="object 3"/>
          <p:cNvGrpSpPr/>
          <p:nvPr/>
        </p:nvGrpSpPr>
        <p:grpSpPr>
          <a:xfrm>
            <a:off x="902969" y="3950970"/>
            <a:ext cx="4818380" cy="2268220"/>
            <a:chOff x="902969" y="3950970"/>
            <a:chExt cx="4818380" cy="2268220"/>
          </a:xfrm>
        </p:grpSpPr>
        <p:sp>
          <p:nvSpPr>
            <p:cNvPr id="4" name="object 4"/>
            <p:cNvSpPr/>
            <p:nvPr/>
          </p:nvSpPr>
          <p:spPr>
            <a:xfrm>
              <a:off x="2672080" y="3952240"/>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5" name="object 5"/>
            <p:cNvSpPr/>
            <p:nvPr/>
          </p:nvSpPr>
          <p:spPr>
            <a:xfrm>
              <a:off x="2677159"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pic>
          <p:nvPicPr>
            <p:cNvPr id="6" name="object 6"/>
            <p:cNvPicPr/>
            <p:nvPr/>
          </p:nvPicPr>
          <p:blipFill>
            <a:blip r:embed="rId2" cstate="print"/>
            <a:stretch>
              <a:fillRect/>
            </a:stretch>
          </p:blipFill>
          <p:spPr>
            <a:xfrm>
              <a:off x="913384" y="4598655"/>
              <a:ext cx="4796535" cy="1609104"/>
            </a:xfrm>
            <a:prstGeom prst="rect">
              <a:avLst/>
            </a:prstGeom>
          </p:spPr>
        </p:pic>
        <p:sp>
          <p:nvSpPr>
            <p:cNvPr id="7" name="object 7"/>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grpSp>
      <p:sp>
        <p:nvSpPr>
          <p:cNvPr id="8" name="object 8"/>
          <p:cNvSpPr txBox="1"/>
          <p:nvPr/>
        </p:nvSpPr>
        <p:spPr>
          <a:xfrm>
            <a:off x="334962" y="5037454"/>
            <a:ext cx="813435" cy="791210"/>
          </a:xfrm>
          <a:prstGeom prst="rect">
            <a:avLst/>
          </a:prstGeom>
        </p:spPr>
        <p:txBody>
          <a:bodyPr vert="horz" wrap="square" lIns="0" tIns="17145" rIns="0" bIns="0" rtlCol="0">
            <a:spAutoFit/>
          </a:bodyPr>
          <a:lstStyle/>
          <a:p>
            <a:pPr marL="12700">
              <a:lnSpc>
                <a:spcPct val="100000"/>
              </a:lnSpc>
              <a:spcBef>
                <a:spcPts val="135"/>
              </a:spcBef>
            </a:pPr>
            <a:r>
              <a:rPr sz="2450" spc="-10" dirty="0">
                <a:latin typeface="Calibri"/>
                <a:cs typeface="Calibri"/>
              </a:rPr>
              <a:t>Input</a:t>
            </a:r>
            <a:endParaRPr sz="2450">
              <a:latin typeface="Calibri"/>
              <a:cs typeface="Calibri"/>
            </a:endParaRPr>
          </a:p>
          <a:p>
            <a:pPr marL="12700">
              <a:lnSpc>
                <a:spcPct val="100000"/>
              </a:lnSpc>
              <a:spcBef>
                <a:spcPts val="105"/>
              </a:spcBef>
            </a:pPr>
            <a:r>
              <a:rPr sz="2450" spc="-10" dirty="0">
                <a:latin typeface="Calibri"/>
                <a:cs typeface="Calibri"/>
              </a:rPr>
              <a:t>image</a:t>
            </a:r>
            <a:endParaRPr sz="2450">
              <a:latin typeface="Calibri"/>
              <a:cs typeface="Calibri"/>
            </a:endParaRPr>
          </a:p>
        </p:txBody>
      </p:sp>
      <p:grpSp>
        <p:nvGrpSpPr>
          <p:cNvPr id="9" name="object 9"/>
          <p:cNvGrpSpPr/>
          <p:nvPr/>
        </p:nvGrpSpPr>
        <p:grpSpPr>
          <a:xfrm>
            <a:off x="974089" y="2061210"/>
            <a:ext cx="4442460" cy="4137660"/>
            <a:chOff x="974089" y="2061210"/>
            <a:chExt cx="4442460" cy="4137660"/>
          </a:xfrm>
        </p:grpSpPr>
        <p:sp>
          <p:nvSpPr>
            <p:cNvPr id="10" name="object 10"/>
            <p:cNvSpPr/>
            <p:nvPr/>
          </p:nvSpPr>
          <p:spPr>
            <a:xfrm>
              <a:off x="1808479"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11" name="object 11"/>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2" name="object 12"/>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3" name="object 13"/>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4" name="object 14"/>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5" name="object 15"/>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6" name="object 16"/>
            <p:cNvSpPr/>
            <p:nvPr/>
          </p:nvSpPr>
          <p:spPr>
            <a:xfrm>
              <a:off x="3647439" y="2062480"/>
              <a:ext cx="355600" cy="1706880"/>
            </a:xfrm>
            <a:custGeom>
              <a:avLst/>
              <a:gdLst/>
              <a:ahLst/>
              <a:cxnLst/>
              <a:rect l="l" t="t" r="r" b="b"/>
              <a:pathLst>
                <a:path w="355600" h="1706879">
                  <a:moveTo>
                    <a:pt x="355346" y="0"/>
                  </a:moveTo>
                  <a:lnTo>
                    <a:pt x="0" y="348615"/>
                  </a:lnTo>
                  <a:lnTo>
                    <a:pt x="0" y="1706372"/>
                  </a:lnTo>
                  <a:lnTo>
                    <a:pt x="355346" y="1357884"/>
                  </a:lnTo>
                  <a:lnTo>
                    <a:pt x="355346" y="0"/>
                  </a:lnTo>
                  <a:close/>
                </a:path>
              </a:pathLst>
            </a:custGeom>
            <a:solidFill>
              <a:srgbClr val="CDCDCD">
                <a:alpha val="92939"/>
              </a:srgbClr>
            </a:solidFill>
          </p:spPr>
          <p:txBody>
            <a:bodyPr wrap="square" lIns="0" tIns="0" rIns="0" bIns="0" rtlCol="0"/>
            <a:lstStyle/>
            <a:p>
              <a:endParaRPr/>
            </a:p>
          </p:txBody>
        </p:sp>
        <p:sp>
          <p:nvSpPr>
            <p:cNvPr id="17" name="object 17"/>
            <p:cNvSpPr/>
            <p:nvPr/>
          </p:nvSpPr>
          <p:spPr>
            <a:xfrm>
              <a:off x="2600960" y="2062480"/>
              <a:ext cx="1402080" cy="345440"/>
            </a:xfrm>
            <a:custGeom>
              <a:avLst/>
              <a:gdLst/>
              <a:ahLst/>
              <a:cxnLst/>
              <a:rect l="l" t="t" r="r" b="b"/>
              <a:pathLst>
                <a:path w="1402079" h="345439">
                  <a:moveTo>
                    <a:pt x="1401572" y="0"/>
                  </a:moveTo>
                  <a:lnTo>
                    <a:pt x="350392" y="0"/>
                  </a:lnTo>
                  <a:lnTo>
                    <a:pt x="0" y="345186"/>
                  </a:lnTo>
                  <a:lnTo>
                    <a:pt x="1051178" y="345186"/>
                  </a:lnTo>
                  <a:lnTo>
                    <a:pt x="1401572" y="0"/>
                  </a:lnTo>
                  <a:close/>
                </a:path>
              </a:pathLst>
            </a:custGeom>
            <a:solidFill>
              <a:srgbClr val="FFFFFF">
                <a:alpha val="92939"/>
              </a:srgbClr>
            </a:solidFill>
          </p:spPr>
          <p:txBody>
            <a:bodyPr wrap="square" lIns="0" tIns="0" rIns="0" bIns="0" rtlCol="0"/>
            <a:lstStyle/>
            <a:p>
              <a:endParaRPr/>
            </a:p>
          </p:txBody>
        </p:sp>
        <p:sp>
          <p:nvSpPr>
            <p:cNvPr id="18" name="object 18"/>
            <p:cNvSpPr/>
            <p:nvPr/>
          </p:nvSpPr>
          <p:spPr>
            <a:xfrm>
              <a:off x="2606039" y="2067560"/>
              <a:ext cx="1402080" cy="1706880"/>
            </a:xfrm>
            <a:custGeom>
              <a:avLst/>
              <a:gdLst/>
              <a:ahLst/>
              <a:cxnLst/>
              <a:rect l="l" t="t" r="r" b="b"/>
              <a:pathLst>
                <a:path w="1402079" h="1706879">
                  <a:moveTo>
                    <a:pt x="0" y="348614"/>
                  </a:moveTo>
                  <a:lnTo>
                    <a:pt x="350393" y="0"/>
                  </a:lnTo>
                  <a:lnTo>
                    <a:pt x="1401572" y="0"/>
                  </a:lnTo>
                  <a:lnTo>
                    <a:pt x="1401572" y="1357884"/>
                  </a:lnTo>
                  <a:lnTo>
                    <a:pt x="1051179" y="1706371"/>
                  </a:lnTo>
                  <a:lnTo>
                    <a:pt x="0" y="1706371"/>
                  </a:lnTo>
                  <a:lnTo>
                    <a:pt x="0" y="348614"/>
                  </a:lnTo>
                  <a:close/>
                </a:path>
                <a:path w="1402079" h="1706879">
                  <a:moveTo>
                    <a:pt x="0" y="348614"/>
                  </a:moveTo>
                  <a:lnTo>
                    <a:pt x="1051179" y="348614"/>
                  </a:lnTo>
                  <a:lnTo>
                    <a:pt x="1401572" y="0"/>
                  </a:lnTo>
                </a:path>
                <a:path w="1402079" h="1706879">
                  <a:moveTo>
                    <a:pt x="1051179" y="348614"/>
                  </a:moveTo>
                  <a:lnTo>
                    <a:pt x="1051179" y="1706371"/>
                  </a:lnTo>
                </a:path>
              </a:pathLst>
            </a:custGeom>
            <a:ln w="12700">
              <a:solidFill>
                <a:srgbClr val="1D7E66"/>
              </a:solidFill>
            </a:ln>
          </p:spPr>
          <p:txBody>
            <a:bodyPr wrap="square" lIns="0" tIns="0" rIns="0" bIns="0" rtlCol="0"/>
            <a:lstStyle/>
            <a:p>
              <a:endParaRPr/>
            </a:p>
          </p:txBody>
        </p:sp>
      </p:grpSp>
      <p:sp>
        <p:nvSpPr>
          <p:cNvPr id="19" name="object 19"/>
          <p:cNvSpPr txBox="1"/>
          <p:nvPr/>
        </p:nvSpPr>
        <p:spPr>
          <a:xfrm>
            <a:off x="2805429" y="2662555"/>
            <a:ext cx="641985" cy="768985"/>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a:p>
            <a:pPr marL="103505">
              <a:lnSpc>
                <a:spcPct val="100000"/>
              </a:lnSpc>
              <a:spcBef>
                <a:spcPts val="85"/>
              </a:spcBef>
            </a:pPr>
            <a:r>
              <a:rPr sz="2400" spc="-25" dirty="0">
                <a:latin typeface="Calibri"/>
                <a:cs typeface="Calibri"/>
              </a:rPr>
              <a:t>Net</a:t>
            </a:r>
            <a:endParaRPr sz="2400">
              <a:latin typeface="Calibri"/>
              <a:cs typeface="Calibri"/>
            </a:endParaRPr>
          </a:p>
        </p:txBody>
      </p:sp>
      <p:grpSp>
        <p:nvGrpSpPr>
          <p:cNvPr id="20" name="object 20"/>
          <p:cNvGrpSpPr/>
          <p:nvPr/>
        </p:nvGrpSpPr>
        <p:grpSpPr>
          <a:xfrm>
            <a:off x="4255770" y="1675129"/>
            <a:ext cx="1414780" cy="1729739"/>
            <a:chOff x="4255770" y="1675129"/>
            <a:chExt cx="1414780" cy="1729739"/>
          </a:xfrm>
        </p:grpSpPr>
        <p:sp>
          <p:nvSpPr>
            <p:cNvPr id="21" name="object 21"/>
            <p:cNvSpPr/>
            <p:nvPr/>
          </p:nvSpPr>
          <p:spPr>
            <a:xfrm>
              <a:off x="5303520" y="1676399"/>
              <a:ext cx="355600" cy="1717039"/>
            </a:xfrm>
            <a:custGeom>
              <a:avLst/>
              <a:gdLst/>
              <a:ahLst/>
              <a:cxnLst/>
              <a:rect l="l" t="t" r="r" b="b"/>
              <a:pathLst>
                <a:path w="355600" h="1717039">
                  <a:moveTo>
                    <a:pt x="355345" y="0"/>
                  </a:moveTo>
                  <a:lnTo>
                    <a:pt x="0" y="350647"/>
                  </a:lnTo>
                  <a:lnTo>
                    <a:pt x="0" y="1716532"/>
                  </a:lnTo>
                  <a:lnTo>
                    <a:pt x="355345" y="1365885"/>
                  </a:lnTo>
                  <a:lnTo>
                    <a:pt x="355345" y="0"/>
                  </a:lnTo>
                  <a:close/>
                </a:path>
              </a:pathLst>
            </a:custGeom>
            <a:solidFill>
              <a:srgbClr val="CDCDCD">
                <a:alpha val="92939"/>
              </a:srgbClr>
            </a:solidFill>
          </p:spPr>
          <p:txBody>
            <a:bodyPr wrap="square" lIns="0" tIns="0" rIns="0" bIns="0" rtlCol="0"/>
            <a:lstStyle/>
            <a:p>
              <a:endParaRPr/>
            </a:p>
          </p:txBody>
        </p:sp>
        <p:sp>
          <p:nvSpPr>
            <p:cNvPr id="22" name="object 22"/>
            <p:cNvSpPr/>
            <p:nvPr/>
          </p:nvSpPr>
          <p:spPr>
            <a:xfrm>
              <a:off x="4257040" y="1676399"/>
              <a:ext cx="1402080" cy="355600"/>
            </a:xfrm>
            <a:custGeom>
              <a:avLst/>
              <a:gdLst/>
              <a:ahLst/>
              <a:cxnLst/>
              <a:rect l="l" t="t" r="r" b="b"/>
              <a:pathLst>
                <a:path w="1402079" h="355600">
                  <a:moveTo>
                    <a:pt x="1401572" y="0"/>
                  </a:moveTo>
                  <a:lnTo>
                    <a:pt x="350393" y="0"/>
                  </a:lnTo>
                  <a:lnTo>
                    <a:pt x="0" y="355346"/>
                  </a:lnTo>
                  <a:lnTo>
                    <a:pt x="1051179" y="355346"/>
                  </a:lnTo>
                  <a:lnTo>
                    <a:pt x="1401572" y="0"/>
                  </a:lnTo>
                  <a:close/>
                </a:path>
              </a:pathLst>
            </a:custGeom>
            <a:solidFill>
              <a:srgbClr val="FFFFFF">
                <a:alpha val="92939"/>
              </a:srgbClr>
            </a:solidFill>
          </p:spPr>
          <p:txBody>
            <a:bodyPr wrap="square" lIns="0" tIns="0" rIns="0" bIns="0" rtlCol="0"/>
            <a:lstStyle/>
            <a:p>
              <a:endParaRPr/>
            </a:p>
          </p:txBody>
        </p:sp>
        <p:sp>
          <p:nvSpPr>
            <p:cNvPr id="23" name="object 23"/>
            <p:cNvSpPr/>
            <p:nvPr/>
          </p:nvSpPr>
          <p:spPr>
            <a:xfrm>
              <a:off x="4262120" y="1681479"/>
              <a:ext cx="1402080" cy="1717039"/>
            </a:xfrm>
            <a:custGeom>
              <a:avLst/>
              <a:gdLst/>
              <a:ahLst/>
              <a:cxnLst/>
              <a:rect l="l" t="t" r="r" b="b"/>
              <a:pathLst>
                <a:path w="1402079" h="1717039">
                  <a:moveTo>
                    <a:pt x="0" y="350647"/>
                  </a:moveTo>
                  <a:lnTo>
                    <a:pt x="350392" y="0"/>
                  </a:lnTo>
                  <a:lnTo>
                    <a:pt x="1401571" y="0"/>
                  </a:lnTo>
                  <a:lnTo>
                    <a:pt x="1401571" y="1365885"/>
                  </a:lnTo>
                  <a:lnTo>
                    <a:pt x="1051178" y="1716532"/>
                  </a:lnTo>
                  <a:lnTo>
                    <a:pt x="0" y="1716532"/>
                  </a:lnTo>
                  <a:lnTo>
                    <a:pt x="0" y="350647"/>
                  </a:lnTo>
                  <a:close/>
                </a:path>
                <a:path w="1402079" h="1717039">
                  <a:moveTo>
                    <a:pt x="0" y="350647"/>
                  </a:moveTo>
                  <a:lnTo>
                    <a:pt x="1051178" y="350647"/>
                  </a:lnTo>
                  <a:lnTo>
                    <a:pt x="1401571" y="0"/>
                  </a:lnTo>
                </a:path>
                <a:path w="1402079" h="1717039">
                  <a:moveTo>
                    <a:pt x="1051178" y="350647"/>
                  </a:moveTo>
                  <a:lnTo>
                    <a:pt x="1051178" y="1716532"/>
                  </a:lnTo>
                </a:path>
              </a:pathLst>
            </a:custGeom>
            <a:ln w="12700">
              <a:solidFill>
                <a:srgbClr val="1D7E66"/>
              </a:solidFill>
            </a:ln>
          </p:spPr>
          <p:txBody>
            <a:bodyPr wrap="square" lIns="0" tIns="0" rIns="0" bIns="0" rtlCol="0"/>
            <a:lstStyle/>
            <a:p>
              <a:endParaRPr/>
            </a:p>
          </p:txBody>
        </p:sp>
      </p:grpSp>
      <p:sp>
        <p:nvSpPr>
          <p:cNvPr id="24" name="object 24"/>
          <p:cNvSpPr txBox="1"/>
          <p:nvPr/>
        </p:nvSpPr>
        <p:spPr>
          <a:xfrm>
            <a:off x="4463034" y="2280602"/>
            <a:ext cx="641350" cy="768350"/>
          </a:xfrm>
          <a:prstGeom prst="rect">
            <a:avLst/>
          </a:prstGeom>
        </p:spPr>
        <p:txBody>
          <a:bodyPr vert="horz" wrap="square" lIns="0" tIns="1905" rIns="0" bIns="0" rtlCol="0">
            <a:spAutoFit/>
          </a:bodyPr>
          <a:lstStyle/>
          <a:p>
            <a:pPr marL="104139" marR="5080" indent="-92075">
              <a:lnSpc>
                <a:spcPct val="103000"/>
              </a:lnSpc>
              <a:spcBef>
                <a:spcPts val="15"/>
              </a:spcBef>
            </a:pPr>
            <a:r>
              <a:rPr sz="2400" spc="-25" dirty="0">
                <a:latin typeface="Calibri"/>
                <a:cs typeface="Calibri"/>
              </a:rPr>
              <a:t>Conv Net</a:t>
            </a:r>
            <a:endParaRPr sz="2400">
              <a:latin typeface="Calibri"/>
              <a:cs typeface="Calibri"/>
            </a:endParaRPr>
          </a:p>
        </p:txBody>
      </p:sp>
      <p:grpSp>
        <p:nvGrpSpPr>
          <p:cNvPr id="25" name="object 25"/>
          <p:cNvGrpSpPr/>
          <p:nvPr/>
        </p:nvGrpSpPr>
        <p:grpSpPr>
          <a:xfrm>
            <a:off x="1075689" y="2589529"/>
            <a:ext cx="1404620" cy="1729739"/>
            <a:chOff x="1075689" y="2589529"/>
            <a:chExt cx="1404620" cy="1729739"/>
          </a:xfrm>
        </p:grpSpPr>
        <p:sp>
          <p:nvSpPr>
            <p:cNvPr id="26" name="object 26"/>
            <p:cNvSpPr/>
            <p:nvPr/>
          </p:nvSpPr>
          <p:spPr>
            <a:xfrm>
              <a:off x="2123439" y="2590799"/>
              <a:ext cx="345440" cy="1717039"/>
            </a:xfrm>
            <a:custGeom>
              <a:avLst/>
              <a:gdLst/>
              <a:ahLst/>
              <a:cxnLst/>
              <a:rect l="l" t="t" r="r" b="b"/>
              <a:pathLst>
                <a:path w="345439" h="1717039">
                  <a:moveTo>
                    <a:pt x="345186" y="0"/>
                  </a:moveTo>
                  <a:lnTo>
                    <a:pt x="0" y="350647"/>
                  </a:lnTo>
                  <a:lnTo>
                    <a:pt x="0" y="1716532"/>
                  </a:lnTo>
                  <a:lnTo>
                    <a:pt x="345186" y="1365885"/>
                  </a:lnTo>
                  <a:lnTo>
                    <a:pt x="345186" y="0"/>
                  </a:lnTo>
                  <a:close/>
                </a:path>
              </a:pathLst>
            </a:custGeom>
            <a:solidFill>
              <a:srgbClr val="CDCDCD">
                <a:alpha val="92939"/>
              </a:srgbClr>
            </a:solidFill>
          </p:spPr>
          <p:txBody>
            <a:bodyPr wrap="square" lIns="0" tIns="0" rIns="0" bIns="0" rtlCol="0"/>
            <a:lstStyle/>
            <a:p>
              <a:endParaRPr/>
            </a:p>
          </p:txBody>
        </p:sp>
        <p:sp>
          <p:nvSpPr>
            <p:cNvPr id="27" name="object 27"/>
            <p:cNvSpPr/>
            <p:nvPr/>
          </p:nvSpPr>
          <p:spPr>
            <a:xfrm>
              <a:off x="1076959" y="2590799"/>
              <a:ext cx="1391920" cy="345440"/>
            </a:xfrm>
            <a:custGeom>
              <a:avLst/>
              <a:gdLst/>
              <a:ahLst/>
              <a:cxnLst/>
              <a:rect l="l" t="t" r="r" b="b"/>
              <a:pathLst>
                <a:path w="1391920" h="345439">
                  <a:moveTo>
                    <a:pt x="1391412" y="0"/>
                  </a:moveTo>
                  <a:lnTo>
                    <a:pt x="347853" y="0"/>
                  </a:lnTo>
                  <a:lnTo>
                    <a:pt x="0" y="345186"/>
                  </a:lnTo>
                  <a:lnTo>
                    <a:pt x="1043559" y="345186"/>
                  </a:lnTo>
                  <a:lnTo>
                    <a:pt x="1391412" y="0"/>
                  </a:lnTo>
                  <a:close/>
                </a:path>
              </a:pathLst>
            </a:custGeom>
            <a:solidFill>
              <a:srgbClr val="FFFFFF">
                <a:alpha val="92939"/>
              </a:srgbClr>
            </a:solidFill>
          </p:spPr>
          <p:txBody>
            <a:bodyPr wrap="square" lIns="0" tIns="0" rIns="0" bIns="0" rtlCol="0"/>
            <a:lstStyle/>
            <a:p>
              <a:endParaRPr/>
            </a:p>
          </p:txBody>
        </p:sp>
        <p:sp>
          <p:nvSpPr>
            <p:cNvPr id="28" name="object 28"/>
            <p:cNvSpPr/>
            <p:nvPr/>
          </p:nvSpPr>
          <p:spPr>
            <a:xfrm>
              <a:off x="1082039" y="2595879"/>
              <a:ext cx="1391920" cy="1717039"/>
            </a:xfrm>
            <a:custGeom>
              <a:avLst/>
              <a:gdLst/>
              <a:ahLst/>
              <a:cxnLst/>
              <a:rect l="l" t="t" r="r" b="b"/>
              <a:pathLst>
                <a:path w="1391920" h="1717039">
                  <a:moveTo>
                    <a:pt x="0" y="350647"/>
                  </a:moveTo>
                  <a:lnTo>
                    <a:pt x="347853" y="0"/>
                  </a:lnTo>
                  <a:lnTo>
                    <a:pt x="1391411" y="0"/>
                  </a:lnTo>
                  <a:lnTo>
                    <a:pt x="1391411" y="1365885"/>
                  </a:lnTo>
                  <a:lnTo>
                    <a:pt x="1043559" y="1716532"/>
                  </a:lnTo>
                  <a:lnTo>
                    <a:pt x="0" y="1716532"/>
                  </a:lnTo>
                  <a:lnTo>
                    <a:pt x="0" y="350647"/>
                  </a:lnTo>
                  <a:close/>
                </a:path>
                <a:path w="1391920" h="1717039">
                  <a:moveTo>
                    <a:pt x="0" y="350647"/>
                  </a:moveTo>
                  <a:lnTo>
                    <a:pt x="1043559" y="350647"/>
                  </a:lnTo>
                  <a:lnTo>
                    <a:pt x="1391411" y="0"/>
                  </a:lnTo>
                </a:path>
                <a:path w="1391920" h="1717039">
                  <a:moveTo>
                    <a:pt x="1043559" y="350647"/>
                  </a:moveTo>
                  <a:lnTo>
                    <a:pt x="1043559" y="1716532"/>
                  </a:lnTo>
                </a:path>
              </a:pathLst>
            </a:custGeom>
            <a:ln w="12700">
              <a:solidFill>
                <a:srgbClr val="1D7E66"/>
              </a:solidFill>
            </a:ln>
          </p:spPr>
          <p:txBody>
            <a:bodyPr wrap="square" lIns="0" tIns="0" rIns="0" bIns="0" rtlCol="0"/>
            <a:lstStyle/>
            <a:p>
              <a:endParaRPr/>
            </a:p>
          </p:txBody>
        </p:sp>
      </p:grpSp>
      <p:sp>
        <p:nvSpPr>
          <p:cNvPr id="29" name="object 29"/>
          <p:cNvSpPr txBox="1"/>
          <p:nvPr/>
        </p:nvSpPr>
        <p:spPr>
          <a:xfrm>
            <a:off x="1275080" y="3193986"/>
            <a:ext cx="641350" cy="768350"/>
          </a:xfrm>
          <a:prstGeom prst="rect">
            <a:avLst/>
          </a:prstGeom>
        </p:spPr>
        <p:txBody>
          <a:bodyPr vert="horz" wrap="square" lIns="0" tIns="1905" rIns="0" bIns="0" rtlCol="0">
            <a:spAutoFit/>
          </a:bodyPr>
          <a:lstStyle/>
          <a:p>
            <a:pPr marL="103505" marR="5080" indent="-91440">
              <a:lnSpc>
                <a:spcPct val="103000"/>
              </a:lnSpc>
              <a:spcBef>
                <a:spcPts val="15"/>
              </a:spcBef>
            </a:pPr>
            <a:r>
              <a:rPr sz="2400" spc="-25" dirty="0">
                <a:latin typeface="Calibri"/>
                <a:cs typeface="Calibri"/>
              </a:rPr>
              <a:t>Conv Net</a:t>
            </a:r>
            <a:endParaRPr sz="2400">
              <a:latin typeface="Calibri"/>
              <a:cs typeface="Calibri"/>
            </a:endParaRPr>
          </a:p>
        </p:txBody>
      </p:sp>
      <p:grpSp>
        <p:nvGrpSpPr>
          <p:cNvPr id="30" name="object 30"/>
          <p:cNvGrpSpPr/>
          <p:nvPr/>
        </p:nvGrpSpPr>
        <p:grpSpPr>
          <a:xfrm>
            <a:off x="1299210" y="3625850"/>
            <a:ext cx="3964940" cy="1191260"/>
            <a:chOff x="1299210" y="3625850"/>
            <a:chExt cx="3964940" cy="1191260"/>
          </a:xfrm>
        </p:grpSpPr>
        <p:sp>
          <p:nvSpPr>
            <p:cNvPr id="31" name="object 31"/>
            <p:cNvSpPr/>
            <p:nvPr/>
          </p:nvSpPr>
          <p:spPr>
            <a:xfrm>
              <a:off x="1300480"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32" name="object 32"/>
            <p:cNvSpPr/>
            <p:nvPr/>
          </p:nvSpPr>
          <p:spPr>
            <a:xfrm>
              <a:off x="1305560"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33" name="object 33"/>
            <p:cNvSpPr/>
            <p:nvPr/>
          </p:nvSpPr>
          <p:spPr>
            <a:xfrm>
              <a:off x="4470400"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34" name="object 34"/>
            <p:cNvSpPr/>
            <p:nvPr/>
          </p:nvSpPr>
          <p:spPr>
            <a:xfrm>
              <a:off x="4475480"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grpSp>
      <p:sp>
        <p:nvSpPr>
          <p:cNvPr id="35" name="object 35"/>
          <p:cNvSpPr txBox="1"/>
          <p:nvPr/>
        </p:nvSpPr>
        <p:spPr>
          <a:xfrm>
            <a:off x="1361439" y="2062479"/>
            <a:ext cx="914400" cy="375920"/>
          </a:xfrm>
          <a:prstGeom prst="rect">
            <a:avLst/>
          </a:prstGeom>
          <a:ln w="19050">
            <a:solidFill>
              <a:srgbClr val="7B5FC5"/>
            </a:solidFill>
          </a:ln>
        </p:spPr>
        <p:txBody>
          <a:bodyPr vert="horz" wrap="square" lIns="0" tIns="0" rIns="0" bIns="0" rtlCol="0">
            <a:spAutoFit/>
          </a:bodyPr>
          <a:lstStyle/>
          <a:p>
            <a:pPr marL="143510">
              <a:lnSpc>
                <a:spcPts val="2665"/>
              </a:lnSpc>
            </a:pPr>
            <a:r>
              <a:rPr sz="2450" spc="-10" dirty="0">
                <a:latin typeface="Calibri"/>
                <a:cs typeface="Calibri"/>
              </a:rPr>
              <a:t>Class</a:t>
            </a:r>
            <a:endParaRPr sz="2450">
              <a:latin typeface="Calibri"/>
              <a:cs typeface="Calibri"/>
            </a:endParaRPr>
          </a:p>
        </p:txBody>
      </p:sp>
      <p:grpSp>
        <p:nvGrpSpPr>
          <p:cNvPr id="36" name="object 36"/>
          <p:cNvGrpSpPr/>
          <p:nvPr/>
        </p:nvGrpSpPr>
        <p:grpSpPr>
          <a:xfrm>
            <a:off x="1593850" y="2467610"/>
            <a:ext cx="256540" cy="327660"/>
            <a:chOff x="1593850" y="2467610"/>
            <a:chExt cx="256540" cy="327660"/>
          </a:xfrm>
        </p:grpSpPr>
        <p:sp>
          <p:nvSpPr>
            <p:cNvPr id="37" name="object 37"/>
            <p:cNvSpPr/>
            <p:nvPr/>
          </p:nvSpPr>
          <p:spPr>
            <a:xfrm>
              <a:off x="1595120" y="2468880"/>
              <a:ext cx="243840" cy="314960"/>
            </a:xfrm>
            <a:custGeom>
              <a:avLst/>
              <a:gdLst/>
              <a:ahLst/>
              <a:cxnLst/>
              <a:rect l="l" t="t" r="r" b="b"/>
              <a:pathLst>
                <a:path w="243839" h="314960">
                  <a:moveTo>
                    <a:pt x="121666" y="0"/>
                  </a:moveTo>
                  <a:lnTo>
                    <a:pt x="0" y="123825"/>
                  </a:lnTo>
                  <a:lnTo>
                    <a:pt x="60832" y="123825"/>
                  </a:lnTo>
                  <a:lnTo>
                    <a:pt x="60832" y="314706"/>
                  </a:lnTo>
                  <a:lnTo>
                    <a:pt x="182499" y="314706"/>
                  </a:lnTo>
                  <a:lnTo>
                    <a:pt x="182499" y="123825"/>
                  </a:lnTo>
                  <a:lnTo>
                    <a:pt x="243331" y="123825"/>
                  </a:lnTo>
                  <a:lnTo>
                    <a:pt x="121666" y="0"/>
                  </a:lnTo>
                  <a:close/>
                </a:path>
              </a:pathLst>
            </a:custGeom>
            <a:solidFill>
              <a:srgbClr val="29AE8B"/>
            </a:solidFill>
          </p:spPr>
          <p:txBody>
            <a:bodyPr wrap="square" lIns="0" tIns="0" rIns="0" bIns="0" rtlCol="0"/>
            <a:lstStyle/>
            <a:p>
              <a:endParaRPr/>
            </a:p>
          </p:txBody>
        </p:sp>
        <p:sp>
          <p:nvSpPr>
            <p:cNvPr id="38" name="object 38"/>
            <p:cNvSpPr/>
            <p:nvPr/>
          </p:nvSpPr>
          <p:spPr>
            <a:xfrm>
              <a:off x="1600200" y="2473960"/>
              <a:ext cx="243840" cy="314960"/>
            </a:xfrm>
            <a:custGeom>
              <a:avLst/>
              <a:gdLst/>
              <a:ahLst/>
              <a:cxnLst/>
              <a:rect l="l" t="t" r="r" b="b"/>
              <a:pathLst>
                <a:path w="243839" h="314960">
                  <a:moveTo>
                    <a:pt x="0" y="123825"/>
                  </a:moveTo>
                  <a:lnTo>
                    <a:pt x="121666" y="0"/>
                  </a:lnTo>
                  <a:lnTo>
                    <a:pt x="243331" y="123825"/>
                  </a:lnTo>
                  <a:lnTo>
                    <a:pt x="182499" y="123825"/>
                  </a:lnTo>
                  <a:lnTo>
                    <a:pt x="182499" y="314705"/>
                  </a:lnTo>
                  <a:lnTo>
                    <a:pt x="60832" y="314705"/>
                  </a:lnTo>
                  <a:lnTo>
                    <a:pt x="60832" y="123825"/>
                  </a:lnTo>
                  <a:lnTo>
                    <a:pt x="0" y="123825"/>
                  </a:lnTo>
                  <a:close/>
                </a:path>
              </a:pathLst>
            </a:custGeom>
            <a:ln w="12700">
              <a:solidFill>
                <a:srgbClr val="1D7E66"/>
              </a:solidFill>
            </a:ln>
          </p:spPr>
          <p:txBody>
            <a:bodyPr wrap="square" lIns="0" tIns="0" rIns="0" bIns="0" rtlCol="0"/>
            <a:lstStyle/>
            <a:p>
              <a:endParaRPr/>
            </a:p>
          </p:txBody>
        </p:sp>
      </p:grpSp>
      <p:sp>
        <p:nvSpPr>
          <p:cNvPr id="39" name="object 39"/>
          <p:cNvSpPr txBox="1"/>
          <p:nvPr/>
        </p:nvSpPr>
        <p:spPr>
          <a:xfrm>
            <a:off x="2682239" y="1554480"/>
            <a:ext cx="975360" cy="386080"/>
          </a:xfrm>
          <a:prstGeom prst="rect">
            <a:avLst/>
          </a:prstGeom>
          <a:ln w="19050">
            <a:solidFill>
              <a:srgbClr val="7B5FC5"/>
            </a:solidFill>
          </a:ln>
        </p:spPr>
        <p:txBody>
          <a:bodyPr vert="horz" wrap="square" lIns="0" tIns="0" rIns="0" bIns="0" rtlCol="0">
            <a:spAutoFit/>
          </a:bodyPr>
          <a:lstStyle/>
          <a:p>
            <a:pPr marL="163195">
              <a:lnSpc>
                <a:spcPts val="2680"/>
              </a:lnSpc>
            </a:pPr>
            <a:r>
              <a:rPr sz="2450" spc="-10" dirty="0">
                <a:latin typeface="Calibri"/>
                <a:cs typeface="Calibri"/>
              </a:rPr>
              <a:t>Class</a:t>
            </a:r>
            <a:endParaRPr sz="2450">
              <a:latin typeface="Calibri"/>
              <a:cs typeface="Calibri"/>
            </a:endParaRPr>
          </a:p>
        </p:txBody>
      </p:sp>
      <p:grpSp>
        <p:nvGrpSpPr>
          <p:cNvPr id="40" name="object 40"/>
          <p:cNvGrpSpPr/>
          <p:nvPr/>
        </p:nvGrpSpPr>
        <p:grpSpPr>
          <a:xfrm>
            <a:off x="1136650" y="1583689"/>
            <a:ext cx="4766310" cy="4390390"/>
            <a:chOff x="1136650" y="1583689"/>
            <a:chExt cx="4766310" cy="4390390"/>
          </a:xfrm>
        </p:grpSpPr>
        <p:sp>
          <p:nvSpPr>
            <p:cNvPr id="41" name="object 41"/>
            <p:cNvSpPr/>
            <p:nvPr/>
          </p:nvSpPr>
          <p:spPr>
            <a:xfrm>
              <a:off x="1503679"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42" name="object 42"/>
            <p:cNvSpPr/>
            <p:nvPr/>
          </p:nvSpPr>
          <p:spPr>
            <a:xfrm>
              <a:off x="1508759" y="4851399"/>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43" name="object 43"/>
            <p:cNvSpPr/>
            <p:nvPr/>
          </p:nvSpPr>
          <p:spPr>
            <a:xfrm>
              <a:off x="1503679" y="4328160"/>
              <a:ext cx="243840" cy="314960"/>
            </a:xfrm>
            <a:custGeom>
              <a:avLst/>
              <a:gdLst/>
              <a:ahLst/>
              <a:cxnLst/>
              <a:rect l="l" t="t" r="r" b="b"/>
              <a:pathLst>
                <a:path w="243839" h="314960">
                  <a:moveTo>
                    <a:pt x="121665" y="0"/>
                  </a:moveTo>
                  <a:lnTo>
                    <a:pt x="0" y="123825"/>
                  </a:lnTo>
                  <a:lnTo>
                    <a:pt x="60832" y="123825"/>
                  </a:lnTo>
                  <a:lnTo>
                    <a:pt x="60832" y="314706"/>
                  </a:lnTo>
                  <a:lnTo>
                    <a:pt x="182499" y="314706"/>
                  </a:lnTo>
                  <a:lnTo>
                    <a:pt x="182499" y="123825"/>
                  </a:lnTo>
                  <a:lnTo>
                    <a:pt x="243331" y="123825"/>
                  </a:lnTo>
                  <a:lnTo>
                    <a:pt x="121665" y="0"/>
                  </a:lnTo>
                  <a:close/>
                </a:path>
              </a:pathLst>
            </a:custGeom>
            <a:solidFill>
              <a:srgbClr val="29AE8B"/>
            </a:solidFill>
          </p:spPr>
          <p:txBody>
            <a:bodyPr wrap="square" lIns="0" tIns="0" rIns="0" bIns="0" rtlCol="0"/>
            <a:lstStyle/>
            <a:p>
              <a:endParaRPr/>
            </a:p>
          </p:txBody>
        </p:sp>
        <p:sp>
          <p:nvSpPr>
            <p:cNvPr id="44" name="object 44"/>
            <p:cNvSpPr/>
            <p:nvPr/>
          </p:nvSpPr>
          <p:spPr>
            <a:xfrm>
              <a:off x="1508759" y="4333239"/>
              <a:ext cx="243840" cy="314960"/>
            </a:xfrm>
            <a:custGeom>
              <a:avLst/>
              <a:gdLst/>
              <a:ahLst/>
              <a:cxnLst/>
              <a:rect l="l" t="t" r="r" b="b"/>
              <a:pathLst>
                <a:path w="243839" h="314960">
                  <a:moveTo>
                    <a:pt x="0" y="123825"/>
                  </a:moveTo>
                  <a:lnTo>
                    <a:pt x="121665" y="0"/>
                  </a:lnTo>
                  <a:lnTo>
                    <a:pt x="243332" y="123825"/>
                  </a:lnTo>
                  <a:lnTo>
                    <a:pt x="182498" y="123825"/>
                  </a:lnTo>
                  <a:lnTo>
                    <a:pt x="182498" y="314706"/>
                  </a:lnTo>
                  <a:lnTo>
                    <a:pt x="60833" y="314706"/>
                  </a:lnTo>
                  <a:lnTo>
                    <a:pt x="60833" y="123825"/>
                  </a:lnTo>
                  <a:lnTo>
                    <a:pt x="0" y="123825"/>
                  </a:lnTo>
                  <a:close/>
                </a:path>
              </a:pathLst>
            </a:custGeom>
            <a:ln w="12700">
              <a:solidFill>
                <a:srgbClr val="1D7E66"/>
              </a:solidFill>
            </a:ln>
          </p:spPr>
          <p:txBody>
            <a:bodyPr wrap="square" lIns="0" tIns="0" rIns="0" bIns="0" rtlCol="0"/>
            <a:lstStyle/>
            <a:p>
              <a:endParaRPr/>
            </a:p>
          </p:txBody>
        </p:sp>
        <p:sp>
          <p:nvSpPr>
            <p:cNvPr id="45" name="object 45"/>
            <p:cNvSpPr/>
            <p:nvPr/>
          </p:nvSpPr>
          <p:spPr>
            <a:xfrm>
              <a:off x="2936239" y="42773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46" name="object 46"/>
            <p:cNvSpPr/>
            <p:nvPr/>
          </p:nvSpPr>
          <p:spPr>
            <a:xfrm>
              <a:off x="2941320" y="4282439"/>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47" name="object 47"/>
            <p:cNvSpPr/>
            <p:nvPr/>
          </p:nvSpPr>
          <p:spPr>
            <a:xfrm>
              <a:off x="3119120" y="1971039"/>
              <a:ext cx="243840" cy="304800"/>
            </a:xfrm>
            <a:custGeom>
              <a:avLst/>
              <a:gdLst/>
              <a:ahLst/>
              <a:cxnLst/>
              <a:rect l="l" t="t" r="r" b="b"/>
              <a:pathLst>
                <a:path w="243839" h="304800">
                  <a:moveTo>
                    <a:pt x="121666" y="0"/>
                  </a:moveTo>
                  <a:lnTo>
                    <a:pt x="0" y="119887"/>
                  </a:lnTo>
                  <a:lnTo>
                    <a:pt x="60832" y="119887"/>
                  </a:lnTo>
                  <a:lnTo>
                    <a:pt x="60832" y="304546"/>
                  </a:lnTo>
                  <a:lnTo>
                    <a:pt x="182499" y="304546"/>
                  </a:lnTo>
                  <a:lnTo>
                    <a:pt x="182499" y="119887"/>
                  </a:lnTo>
                  <a:lnTo>
                    <a:pt x="243331" y="119887"/>
                  </a:lnTo>
                  <a:lnTo>
                    <a:pt x="121666" y="0"/>
                  </a:lnTo>
                  <a:close/>
                </a:path>
              </a:pathLst>
            </a:custGeom>
            <a:solidFill>
              <a:srgbClr val="29AE8B"/>
            </a:solidFill>
          </p:spPr>
          <p:txBody>
            <a:bodyPr wrap="square" lIns="0" tIns="0" rIns="0" bIns="0" rtlCol="0"/>
            <a:lstStyle/>
            <a:p>
              <a:endParaRPr/>
            </a:p>
          </p:txBody>
        </p:sp>
        <p:sp>
          <p:nvSpPr>
            <p:cNvPr id="48" name="object 48"/>
            <p:cNvSpPr/>
            <p:nvPr/>
          </p:nvSpPr>
          <p:spPr>
            <a:xfrm>
              <a:off x="3124200" y="1976119"/>
              <a:ext cx="243840" cy="304800"/>
            </a:xfrm>
            <a:custGeom>
              <a:avLst/>
              <a:gdLst/>
              <a:ahLst/>
              <a:cxnLst/>
              <a:rect l="l" t="t" r="r" b="b"/>
              <a:pathLst>
                <a:path w="243839" h="304800">
                  <a:moveTo>
                    <a:pt x="0" y="119887"/>
                  </a:moveTo>
                  <a:lnTo>
                    <a:pt x="121666" y="0"/>
                  </a:lnTo>
                  <a:lnTo>
                    <a:pt x="243332"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49" name="object 49"/>
            <p:cNvSpPr/>
            <p:nvPr/>
          </p:nvSpPr>
          <p:spPr>
            <a:xfrm>
              <a:off x="2936239" y="3799839"/>
              <a:ext cx="243840" cy="304800"/>
            </a:xfrm>
            <a:custGeom>
              <a:avLst/>
              <a:gdLst/>
              <a:ahLst/>
              <a:cxnLst/>
              <a:rect l="l" t="t" r="r" b="b"/>
              <a:pathLst>
                <a:path w="243839" h="304800">
                  <a:moveTo>
                    <a:pt x="121666" y="0"/>
                  </a:moveTo>
                  <a:lnTo>
                    <a:pt x="0" y="119887"/>
                  </a:lnTo>
                  <a:lnTo>
                    <a:pt x="60833" y="119887"/>
                  </a:lnTo>
                  <a:lnTo>
                    <a:pt x="60833" y="304546"/>
                  </a:lnTo>
                  <a:lnTo>
                    <a:pt x="182499" y="304546"/>
                  </a:lnTo>
                  <a:lnTo>
                    <a:pt x="182499" y="119887"/>
                  </a:lnTo>
                  <a:lnTo>
                    <a:pt x="243332" y="119887"/>
                  </a:lnTo>
                  <a:lnTo>
                    <a:pt x="121666" y="0"/>
                  </a:lnTo>
                  <a:close/>
                </a:path>
              </a:pathLst>
            </a:custGeom>
            <a:solidFill>
              <a:srgbClr val="29AE8B"/>
            </a:solidFill>
          </p:spPr>
          <p:txBody>
            <a:bodyPr wrap="square" lIns="0" tIns="0" rIns="0" bIns="0" rtlCol="0"/>
            <a:lstStyle/>
            <a:p>
              <a:endParaRPr/>
            </a:p>
          </p:txBody>
        </p:sp>
        <p:sp>
          <p:nvSpPr>
            <p:cNvPr id="50" name="object 50"/>
            <p:cNvSpPr/>
            <p:nvPr/>
          </p:nvSpPr>
          <p:spPr>
            <a:xfrm>
              <a:off x="2941320" y="3804919"/>
              <a:ext cx="243840" cy="304800"/>
            </a:xfrm>
            <a:custGeom>
              <a:avLst/>
              <a:gdLst/>
              <a:ahLst/>
              <a:cxnLst/>
              <a:rect l="l" t="t" r="r" b="b"/>
              <a:pathLst>
                <a:path w="243839" h="304800">
                  <a:moveTo>
                    <a:pt x="0" y="119887"/>
                  </a:moveTo>
                  <a:lnTo>
                    <a:pt x="121666" y="0"/>
                  </a:lnTo>
                  <a:lnTo>
                    <a:pt x="243331"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51" name="object 51"/>
            <p:cNvSpPr/>
            <p:nvPr/>
          </p:nvSpPr>
          <p:spPr>
            <a:xfrm>
              <a:off x="4704079" y="39217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52" name="object 52"/>
            <p:cNvSpPr/>
            <p:nvPr/>
          </p:nvSpPr>
          <p:spPr>
            <a:xfrm>
              <a:off x="4709159" y="3926839"/>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53" name="object 53"/>
            <p:cNvSpPr/>
            <p:nvPr/>
          </p:nvSpPr>
          <p:spPr>
            <a:xfrm>
              <a:off x="4958079" y="158495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4" name="object 54"/>
            <p:cNvSpPr/>
            <p:nvPr/>
          </p:nvSpPr>
          <p:spPr>
            <a:xfrm>
              <a:off x="4963159" y="1590039"/>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700">
              <a:solidFill>
                <a:srgbClr val="1D7E66"/>
              </a:solidFill>
            </a:ln>
          </p:spPr>
          <p:txBody>
            <a:bodyPr wrap="square" lIns="0" tIns="0" rIns="0" bIns="0" rtlCol="0"/>
            <a:lstStyle/>
            <a:p>
              <a:endParaRPr/>
            </a:p>
          </p:txBody>
        </p:sp>
        <p:sp>
          <p:nvSpPr>
            <p:cNvPr id="55" name="object 55"/>
            <p:cNvSpPr/>
            <p:nvPr/>
          </p:nvSpPr>
          <p:spPr>
            <a:xfrm>
              <a:off x="4704079" y="342391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6" name="object 56"/>
            <p:cNvSpPr/>
            <p:nvPr/>
          </p:nvSpPr>
          <p:spPr>
            <a:xfrm>
              <a:off x="4709159" y="3429000"/>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699">
              <a:solidFill>
                <a:srgbClr val="1D7E66"/>
              </a:solidFill>
            </a:ln>
          </p:spPr>
          <p:txBody>
            <a:bodyPr wrap="square" lIns="0" tIns="0" rIns="0" bIns="0" rtlCol="0"/>
            <a:lstStyle/>
            <a:p>
              <a:endParaRPr/>
            </a:p>
          </p:txBody>
        </p:sp>
        <p:sp>
          <p:nvSpPr>
            <p:cNvPr id="57" name="object 57"/>
            <p:cNvSpPr/>
            <p:nvPr/>
          </p:nvSpPr>
          <p:spPr>
            <a:xfrm>
              <a:off x="1574800" y="4805679"/>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65"/>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sp>
          <p:nvSpPr>
            <p:cNvPr id="58" name="object 58"/>
            <p:cNvSpPr/>
            <p:nvPr/>
          </p:nvSpPr>
          <p:spPr>
            <a:xfrm>
              <a:off x="4480559" y="1645919"/>
              <a:ext cx="264160" cy="264160"/>
            </a:xfrm>
            <a:custGeom>
              <a:avLst/>
              <a:gdLst/>
              <a:ahLst/>
              <a:cxnLst/>
              <a:rect l="l" t="t" r="r" b="b"/>
              <a:pathLst>
                <a:path w="264160" h="264160">
                  <a:moveTo>
                    <a:pt x="173100" y="0"/>
                  </a:moveTo>
                  <a:lnTo>
                    <a:pt x="0" y="0"/>
                  </a:lnTo>
                  <a:lnTo>
                    <a:pt x="0" y="173100"/>
                  </a:lnTo>
                  <a:lnTo>
                    <a:pt x="43306" y="129920"/>
                  </a:lnTo>
                  <a:lnTo>
                    <a:pt x="177037" y="263651"/>
                  </a:lnTo>
                  <a:lnTo>
                    <a:pt x="263651" y="177037"/>
                  </a:lnTo>
                  <a:lnTo>
                    <a:pt x="129920" y="43306"/>
                  </a:lnTo>
                  <a:lnTo>
                    <a:pt x="173100" y="0"/>
                  </a:lnTo>
                  <a:close/>
                </a:path>
              </a:pathLst>
            </a:custGeom>
            <a:solidFill>
              <a:srgbClr val="29AE8B"/>
            </a:solidFill>
          </p:spPr>
          <p:txBody>
            <a:bodyPr wrap="square" lIns="0" tIns="0" rIns="0" bIns="0" rtlCol="0"/>
            <a:lstStyle/>
            <a:p>
              <a:endParaRPr/>
            </a:p>
          </p:txBody>
        </p:sp>
        <p:sp>
          <p:nvSpPr>
            <p:cNvPr id="59" name="object 59"/>
            <p:cNvSpPr/>
            <p:nvPr/>
          </p:nvSpPr>
          <p:spPr>
            <a:xfrm>
              <a:off x="4485640" y="1650999"/>
              <a:ext cx="264160" cy="264160"/>
            </a:xfrm>
            <a:custGeom>
              <a:avLst/>
              <a:gdLst/>
              <a:ahLst/>
              <a:cxnLst/>
              <a:rect l="l" t="t" r="r" b="b"/>
              <a:pathLst>
                <a:path w="264160" h="264160">
                  <a:moveTo>
                    <a:pt x="0" y="173100"/>
                  </a:moveTo>
                  <a:lnTo>
                    <a:pt x="0" y="0"/>
                  </a:lnTo>
                  <a:lnTo>
                    <a:pt x="173100" y="0"/>
                  </a:lnTo>
                  <a:lnTo>
                    <a:pt x="129921" y="43307"/>
                  </a:lnTo>
                  <a:lnTo>
                    <a:pt x="263651" y="177037"/>
                  </a:lnTo>
                  <a:lnTo>
                    <a:pt x="177037" y="263651"/>
                  </a:lnTo>
                  <a:lnTo>
                    <a:pt x="43307" y="129921"/>
                  </a:lnTo>
                  <a:lnTo>
                    <a:pt x="0" y="173100"/>
                  </a:lnTo>
                  <a:close/>
                </a:path>
              </a:pathLst>
            </a:custGeom>
            <a:ln w="12700">
              <a:solidFill>
                <a:srgbClr val="1D7E66"/>
              </a:solidFill>
            </a:ln>
          </p:spPr>
          <p:txBody>
            <a:bodyPr wrap="square" lIns="0" tIns="0" rIns="0" bIns="0" rtlCol="0"/>
            <a:lstStyle/>
            <a:p>
              <a:endParaRPr/>
            </a:p>
          </p:txBody>
        </p:sp>
        <p:sp>
          <p:nvSpPr>
            <p:cNvPr id="60" name="object 60"/>
            <p:cNvSpPr/>
            <p:nvPr/>
          </p:nvSpPr>
          <p:spPr>
            <a:xfrm>
              <a:off x="2458719" y="2031999"/>
              <a:ext cx="264160" cy="264160"/>
            </a:xfrm>
            <a:custGeom>
              <a:avLst/>
              <a:gdLst/>
              <a:ahLst/>
              <a:cxnLst/>
              <a:rect l="l" t="t" r="r" b="b"/>
              <a:pathLst>
                <a:path w="264160" h="264160">
                  <a:moveTo>
                    <a:pt x="173100" y="0"/>
                  </a:moveTo>
                  <a:lnTo>
                    <a:pt x="0" y="0"/>
                  </a:lnTo>
                  <a:lnTo>
                    <a:pt x="0" y="173100"/>
                  </a:lnTo>
                  <a:lnTo>
                    <a:pt x="43306" y="129921"/>
                  </a:lnTo>
                  <a:lnTo>
                    <a:pt x="177037" y="263651"/>
                  </a:lnTo>
                  <a:lnTo>
                    <a:pt x="263652" y="177037"/>
                  </a:lnTo>
                  <a:lnTo>
                    <a:pt x="129921" y="43307"/>
                  </a:lnTo>
                  <a:lnTo>
                    <a:pt x="173100" y="0"/>
                  </a:lnTo>
                  <a:close/>
                </a:path>
              </a:pathLst>
            </a:custGeom>
            <a:solidFill>
              <a:srgbClr val="29AE8B"/>
            </a:solidFill>
          </p:spPr>
          <p:txBody>
            <a:bodyPr wrap="square" lIns="0" tIns="0" rIns="0" bIns="0" rtlCol="0"/>
            <a:lstStyle/>
            <a:p>
              <a:endParaRPr/>
            </a:p>
          </p:txBody>
        </p:sp>
        <p:sp>
          <p:nvSpPr>
            <p:cNvPr id="61" name="object 61"/>
            <p:cNvSpPr/>
            <p:nvPr/>
          </p:nvSpPr>
          <p:spPr>
            <a:xfrm>
              <a:off x="2463800" y="2037079"/>
              <a:ext cx="264160" cy="264160"/>
            </a:xfrm>
            <a:custGeom>
              <a:avLst/>
              <a:gdLst/>
              <a:ahLst/>
              <a:cxnLst/>
              <a:rect l="l" t="t" r="r" b="b"/>
              <a:pathLst>
                <a:path w="264160" h="264160">
                  <a:moveTo>
                    <a:pt x="0" y="173100"/>
                  </a:moveTo>
                  <a:lnTo>
                    <a:pt x="0" y="0"/>
                  </a:lnTo>
                  <a:lnTo>
                    <a:pt x="173100" y="0"/>
                  </a:lnTo>
                  <a:lnTo>
                    <a:pt x="129920" y="43307"/>
                  </a:lnTo>
                  <a:lnTo>
                    <a:pt x="263651" y="177037"/>
                  </a:lnTo>
                  <a:lnTo>
                    <a:pt x="177037" y="263652"/>
                  </a:lnTo>
                  <a:lnTo>
                    <a:pt x="43306" y="129921"/>
                  </a:lnTo>
                  <a:lnTo>
                    <a:pt x="0" y="173100"/>
                  </a:lnTo>
                  <a:close/>
                </a:path>
              </a:pathLst>
            </a:custGeom>
            <a:ln w="12700">
              <a:solidFill>
                <a:srgbClr val="1D7E66"/>
              </a:solidFill>
            </a:ln>
          </p:spPr>
          <p:txBody>
            <a:bodyPr wrap="square" lIns="0" tIns="0" rIns="0" bIns="0" rtlCol="0"/>
            <a:lstStyle/>
            <a:p>
              <a:endParaRPr/>
            </a:p>
          </p:txBody>
        </p:sp>
        <p:sp>
          <p:nvSpPr>
            <p:cNvPr id="62" name="object 62"/>
            <p:cNvSpPr/>
            <p:nvPr/>
          </p:nvSpPr>
          <p:spPr>
            <a:xfrm>
              <a:off x="1137920" y="2529839"/>
              <a:ext cx="264160" cy="264160"/>
            </a:xfrm>
            <a:custGeom>
              <a:avLst/>
              <a:gdLst/>
              <a:ahLst/>
              <a:cxnLst/>
              <a:rect l="l" t="t" r="r" b="b"/>
              <a:pathLst>
                <a:path w="264159" h="264160">
                  <a:moveTo>
                    <a:pt x="173101" y="0"/>
                  </a:moveTo>
                  <a:lnTo>
                    <a:pt x="0" y="0"/>
                  </a:lnTo>
                  <a:lnTo>
                    <a:pt x="0" y="173100"/>
                  </a:lnTo>
                  <a:lnTo>
                    <a:pt x="43294" y="129921"/>
                  </a:lnTo>
                  <a:lnTo>
                    <a:pt x="177038" y="263651"/>
                  </a:lnTo>
                  <a:lnTo>
                    <a:pt x="263652" y="177037"/>
                  </a:lnTo>
                  <a:lnTo>
                    <a:pt x="129870" y="43307"/>
                  </a:lnTo>
                  <a:lnTo>
                    <a:pt x="173101" y="0"/>
                  </a:lnTo>
                  <a:close/>
                </a:path>
              </a:pathLst>
            </a:custGeom>
            <a:solidFill>
              <a:srgbClr val="29AE8B"/>
            </a:solidFill>
          </p:spPr>
          <p:txBody>
            <a:bodyPr wrap="square" lIns="0" tIns="0" rIns="0" bIns="0" rtlCol="0"/>
            <a:lstStyle/>
            <a:p>
              <a:endParaRPr/>
            </a:p>
          </p:txBody>
        </p:sp>
        <p:sp>
          <p:nvSpPr>
            <p:cNvPr id="63" name="object 63"/>
            <p:cNvSpPr/>
            <p:nvPr/>
          </p:nvSpPr>
          <p:spPr>
            <a:xfrm>
              <a:off x="1143000" y="2534919"/>
              <a:ext cx="264160" cy="264160"/>
            </a:xfrm>
            <a:custGeom>
              <a:avLst/>
              <a:gdLst/>
              <a:ahLst/>
              <a:cxnLst/>
              <a:rect l="l" t="t" r="r" b="b"/>
              <a:pathLst>
                <a:path w="264159" h="264160">
                  <a:moveTo>
                    <a:pt x="0" y="173100"/>
                  </a:moveTo>
                  <a:lnTo>
                    <a:pt x="0" y="0"/>
                  </a:lnTo>
                  <a:lnTo>
                    <a:pt x="173100" y="0"/>
                  </a:lnTo>
                  <a:lnTo>
                    <a:pt x="129921" y="43306"/>
                  </a:lnTo>
                  <a:lnTo>
                    <a:pt x="263652" y="177037"/>
                  </a:lnTo>
                  <a:lnTo>
                    <a:pt x="177037" y="263651"/>
                  </a:lnTo>
                  <a:lnTo>
                    <a:pt x="43294" y="129920"/>
                  </a:lnTo>
                  <a:lnTo>
                    <a:pt x="0" y="173100"/>
                  </a:lnTo>
                  <a:close/>
                </a:path>
              </a:pathLst>
            </a:custGeom>
            <a:ln w="12700">
              <a:solidFill>
                <a:srgbClr val="1D7E66"/>
              </a:solidFill>
            </a:ln>
          </p:spPr>
          <p:txBody>
            <a:bodyPr wrap="square" lIns="0" tIns="0" rIns="0" bIns="0" rtlCol="0"/>
            <a:lstStyle/>
            <a:p>
              <a:endParaRPr/>
            </a:p>
          </p:txBody>
        </p:sp>
      </p:grpSp>
      <p:sp>
        <p:nvSpPr>
          <p:cNvPr id="64" name="object 64"/>
          <p:cNvSpPr txBox="1"/>
          <p:nvPr/>
        </p:nvSpPr>
        <p:spPr>
          <a:xfrm>
            <a:off x="4815840" y="1178560"/>
            <a:ext cx="894080" cy="375920"/>
          </a:xfrm>
          <a:prstGeom prst="rect">
            <a:avLst/>
          </a:prstGeom>
          <a:ln w="19050">
            <a:solidFill>
              <a:srgbClr val="7B5FC5"/>
            </a:solidFill>
          </a:ln>
        </p:spPr>
        <p:txBody>
          <a:bodyPr vert="horz" wrap="square" lIns="0" tIns="0" rIns="0" bIns="0" rtlCol="0">
            <a:spAutoFit/>
          </a:bodyPr>
          <a:lstStyle/>
          <a:p>
            <a:pPr marL="140335">
              <a:lnSpc>
                <a:spcPts val="2630"/>
              </a:lnSpc>
            </a:pPr>
            <a:r>
              <a:rPr sz="2450" spc="-10" dirty="0">
                <a:latin typeface="Calibri"/>
                <a:cs typeface="Calibri"/>
              </a:rPr>
              <a:t>Class</a:t>
            </a:r>
            <a:endParaRPr sz="2450">
              <a:latin typeface="Calibri"/>
              <a:cs typeface="Calibri"/>
            </a:endParaRPr>
          </a:p>
        </p:txBody>
      </p:sp>
      <p:sp>
        <p:nvSpPr>
          <p:cNvPr id="65" name="object 65"/>
          <p:cNvSpPr txBox="1"/>
          <p:nvPr/>
        </p:nvSpPr>
        <p:spPr>
          <a:xfrm>
            <a:off x="7940040" y="5843904"/>
            <a:ext cx="4008754" cy="347345"/>
          </a:xfrm>
          <a:prstGeom prst="rect">
            <a:avLst/>
          </a:prstGeom>
        </p:spPr>
        <p:txBody>
          <a:bodyPr vert="horz" wrap="square" lIns="0" tIns="8255" rIns="0" bIns="0" rtlCol="0">
            <a:spAutoFit/>
          </a:bodyPr>
          <a:lstStyle/>
          <a:p>
            <a:pPr marL="12700" marR="5080">
              <a:lnSpc>
                <a:spcPct val="101800"/>
              </a:lnSpc>
              <a:spcBef>
                <a:spcPts val="65"/>
              </a:spcBef>
            </a:pPr>
            <a:r>
              <a:rPr sz="1050" dirty="0">
                <a:latin typeface="Calibri"/>
                <a:cs typeface="Calibri"/>
              </a:rPr>
              <a:t>Girshick</a:t>
            </a:r>
            <a:r>
              <a:rPr sz="1050" spc="10" dirty="0">
                <a:latin typeface="Calibri"/>
                <a:cs typeface="Calibri"/>
              </a:rPr>
              <a:t> </a:t>
            </a:r>
            <a:r>
              <a:rPr sz="1050" spc="-30" dirty="0">
                <a:latin typeface="Calibri"/>
                <a:cs typeface="Calibri"/>
              </a:rPr>
              <a:t>et</a:t>
            </a:r>
            <a:r>
              <a:rPr sz="1050" spc="-55" dirty="0">
                <a:latin typeface="Calibri"/>
                <a:cs typeface="Calibri"/>
              </a:rPr>
              <a:t> </a:t>
            </a:r>
            <a:r>
              <a:rPr sz="1050" dirty="0">
                <a:latin typeface="Calibri"/>
                <a:cs typeface="Calibri"/>
              </a:rPr>
              <a:t>al,</a:t>
            </a:r>
            <a:r>
              <a:rPr sz="1050" spc="-40" dirty="0">
                <a:latin typeface="Calibri"/>
                <a:cs typeface="Calibri"/>
              </a:rPr>
              <a:t> </a:t>
            </a:r>
            <a:r>
              <a:rPr sz="1050" dirty="0">
                <a:latin typeface="Calibri"/>
                <a:cs typeface="Calibri"/>
              </a:rPr>
              <a:t>“Rich</a:t>
            </a:r>
            <a:r>
              <a:rPr sz="1050" spc="5" dirty="0">
                <a:latin typeface="Calibri"/>
                <a:cs typeface="Calibri"/>
              </a:rPr>
              <a:t> </a:t>
            </a:r>
            <a:r>
              <a:rPr sz="1050" dirty="0">
                <a:latin typeface="Calibri"/>
                <a:cs typeface="Calibri"/>
              </a:rPr>
              <a:t>feature</a:t>
            </a:r>
            <a:r>
              <a:rPr sz="1050" spc="165" dirty="0">
                <a:latin typeface="Calibri"/>
                <a:cs typeface="Calibri"/>
              </a:rPr>
              <a:t> </a:t>
            </a:r>
            <a:r>
              <a:rPr sz="1050" dirty="0">
                <a:latin typeface="Calibri"/>
                <a:cs typeface="Calibri"/>
              </a:rPr>
              <a:t>hierarchies</a:t>
            </a:r>
            <a:r>
              <a:rPr sz="1050" spc="45" dirty="0">
                <a:latin typeface="Calibri"/>
                <a:cs typeface="Calibri"/>
              </a:rPr>
              <a:t> </a:t>
            </a:r>
            <a:r>
              <a:rPr sz="1050" dirty="0">
                <a:latin typeface="Calibri"/>
                <a:cs typeface="Calibri"/>
              </a:rPr>
              <a:t>for</a:t>
            </a:r>
            <a:r>
              <a:rPr sz="1050" spc="45" dirty="0">
                <a:latin typeface="Calibri"/>
                <a:cs typeface="Calibri"/>
              </a:rPr>
              <a:t> </a:t>
            </a:r>
            <a:r>
              <a:rPr sz="1050" dirty="0">
                <a:latin typeface="Calibri"/>
                <a:cs typeface="Calibri"/>
              </a:rPr>
              <a:t>accurate</a:t>
            </a:r>
            <a:r>
              <a:rPr sz="1050" spc="-80" dirty="0">
                <a:latin typeface="Calibri"/>
                <a:cs typeface="Calibri"/>
              </a:rPr>
              <a:t> </a:t>
            </a:r>
            <a:r>
              <a:rPr sz="1050" dirty="0">
                <a:latin typeface="Calibri"/>
                <a:cs typeface="Calibri"/>
              </a:rPr>
              <a:t>object</a:t>
            </a:r>
            <a:r>
              <a:rPr sz="1050" spc="-45" dirty="0">
                <a:latin typeface="Calibri"/>
                <a:cs typeface="Calibri"/>
              </a:rPr>
              <a:t> </a:t>
            </a:r>
            <a:r>
              <a:rPr sz="1050" dirty="0">
                <a:latin typeface="Calibri"/>
                <a:cs typeface="Calibri"/>
              </a:rPr>
              <a:t>detection</a:t>
            </a:r>
            <a:r>
              <a:rPr sz="1050" spc="110" dirty="0">
                <a:latin typeface="Calibri"/>
                <a:cs typeface="Calibri"/>
              </a:rPr>
              <a:t> </a:t>
            </a:r>
            <a:r>
              <a:rPr sz="1050" spc="-25" dirty="0">
                <a:latin typeface="Calibri"/>
                <a:cs typeface="Calibri"/>
              </a:rPr>
              <a:t>and </a:t>
            </a:r>
            <a:r>
              <a:rPr sz="1050" dirty="0">
                <a:latin typeface="Calibri"/>
                <a:cs typeface="Calibri"/>
              </a:rPr>
              <a:t>semantic</a:t>
            </a:r>
            <a:r>
              <a:rPr sz="1050" spc="-35" dirty="0">
                <a:latin typeface="Calibri"/>
                <a:cs typeface="Calibri"/>
              </a:rPr>
              <a:t> </a:t>
            </a:r>
            <a:r>
              <a:rPr sz="1050" dirty="0">
                <a:latin typeface="Calibri"/>
                <a:cs typeface="Calibri"/>
              </a:rPr>
              <a:t>segmentation”,</a:t>
            </a:r>
            <a:r>
              <a:rPr sz="1050" spc="60" dirty="0">
                <a:latin typeface="Calibri"/>
                <a:cs typeface="Calibri"/>
              </a:rPr>
              <a:t> </a:t>
            </a:r>
            <a:r>
              <a:rPr sz="1050" dirty="0">
                <a:latin typeface="Calibri"/>
                <a:cs typeface="Calibri"/>
              </a:rPr>
              <a:t>CVPR </a:t>
            </a:r>
            <a:r>
              <a:rPr sz="1050" spc="-10" dirty="0">
                <a:latin typeface="Calibri"/>
                <a:cs typeface="Calibri"/>
              </a:rPr>
              <a:t>2014.</a:t>
            </a:r>
            <a:endParaRPr sz="1050">
              <a:latin typeface="Calibri"/>
              <a:cs typeface="Calibri"/>
            </a:endParaRPr>
          </a:p>
        </p:txBody>
      </p:sp>
      <p:sp>
        <p:nvSpPr>
          <p:cNvPr id="66" name="object 66"/>
          <p:cNvSpPr txBox="1"/>
          <p:nvPr/>
        </p:nvSpPr>
        <p:spPr>
          <a:xfrm>
            <a:off x="3789679" y="1178560"/>
            <a:ext cx="924560" cy="375920"/>
          </a:xfrm>
          <a:prstGeom prst="rect">
            <a:avLst/>
          </a:prstGeom>
          <a:ln w="19050">
            <a:solidFill>
              <a:srgbClr val="0000FF"/>
            </a:solidFill>
          </a:ln>
        </p:spPr>
        <p:txBody>
          <a:bodyPr vert="horz" wrap="square" lIns="0" tIns="0" rIns="0" bIns="0" rtlCol="0">
            <a:spAutoFit/>
          </a:bodyPr>
          <a:lstStyle/>
          <a:p>
            <a:pPr marL="146685">
              <a:lnSpc>
                <a:spcPts val="2630"/>
              </a:lnSpc>
            </a:pPr>
            <a:r>
              <a:rPr sz="2450" spc="-20" dirty="0">
                <a:latin typeface="Calibri"/>
                <a:cs typeface="Calibri"/>
              </a:rPr>
              <a:t>Bbox</a:t>
            </a:r>
            <a:endParaRPr sz="2450">
              <a:latin typeface="Calibri"/>
              <a:cs typeface="Calibri"/>
            </a:endParaRPr>
          </a:p>
        </p:txBody>
      </p:sp>
      <p:sp>
        <p:nvSpPr>
          <p:cNvPr id="67" name="object 67"/>
          <p:cNvSpPr txBox="1"/>
          <p:nvPr/>
        </p:nvSpPr>
        <p:spPr>
          <a:xfrm>
            <a:off x="1584960" y="1554480"/>
            <a:ext cx="914400" cy="386080"/>
          </a:xfrm>
          <a:prstGeom prst="rect">
            <a:avLst/>
          </a:prstGeom>
          <a:ln w="19050">
            <a:solidFill>
              <a:srgbClr val="0000FF"/>
            </a:solidFill>
          </a:ln>
        </p:spPr>
        <p:txBody>
          <a:bodyPr vert="horz" wrap="square" lIns="0" tIns="0" rIns="0" bIns="0" rtlCol="0">
            <a:spAutoFit/>
          </a:bodyPr>
          <a:lstStyle/>
          <a:p>
            <a:pPr marL="139700">
              <a:lnSpc>
                <a:spcPts val="2675"/>
              </a:lnSpc>
            </a:pPr>
            <a:r>
              <a:rPr sz="2450" spc="-20" dirty="0">
                <a:latin typeface="Calibri"/>
                <a:cs typeface="Calibri"/>
              </a:rPr>
              <a:t>Bbox</a:t>
            </a:r>
            <a:endParaRPr sz="2450">
              <a:latin typeface="Calibri"/>
              <a:cs typeface="Calibri"/>
            </a:endParaRPr>
          </a:p>
        </p:txBody>
      </p:sp>
      <p:sp>
        <p:nvSpPr>
          <p:cNvPr id="68" name="object 68"/>
          <p:cNvSpPr txBox="1"/>
          <p:nvPr/>
        </p:nvSpPr>
        <p:spPr>
          <a:xfrm>
            <a:off x="284479" y="2062479"/>
            <a:ext cx="924560" cy="386080"/>
          </a:xfrm>
          <a:prstGeom prst="rect">
            <a:avLst/>
          </a:prstGeom>
          <a:ln w="19050">
            <a:solidFill>
              <a:srgbClr val="0000FF"/>
            </a:solidFill>
          </a:ln>
        </p:spPr>
        <p:txBody>
          <a:bodyPr vert="horz" wrap="square" lIns="0" tIns="0" rIns="0" bIns="0" rtlCol="0">
            <a:spAutoFit/>
          </a:bodyPr>
          <a:lstStyle/>
          <a:p>
            <a:pPr marL="145415">
              <a:lnSpc>
                <a:spcPts val="2705"/>
              </a:lnSpc>
            </a:pPr>
            <a:r>
              <a:rPr sz="2450" spc="-20" dirty="0">
                <a:latin typeface="Calibri"/>
                <a:cs typeface="Calibri"/>
              </a:rPr>
              <a:t>Bbox</a:t>
            </a:r>
            <a:endParaRPr sz="2450">
              <a:latin typeface="Calibri"/>
              <a:cs typeface="Calibri"/>
            </a:endParaRPr>
          </a:p>
        </p:txBody>
      </p:sp>
      <p:sp>
        <p:nvSpPr>
          <p:cNvPr id="69" name="object 69"/>
          <p:cNvSpPr txBox="1"/>
          <p:nvPr/>
        </p:nvSpPr>
        <p:spPr>
          <a:xfrm>
            <a:off x="6354445" y="456628"/>
            <a:ext cx="296354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125" dirty="0">
                <a:latin typeface="Calibri"/>
                <a:cs typeface="Calibri"/>
              </a:rPr>
              <a:t> </a:t>
            </a:r>
            <a:r>
              <a:rPr sz="2400" dirty="0">
                <a:latin typeface="Calibri"/>
                <a:cs typeface="Calibri"/>
              </a:rPr>
              <a:t>Single</a:t>
            </a:r>
            <a:r>
              <a:rPr sz="2400" spc="-105" dirty="0">
                <a:latin typeface="Calibri"/>
                <a:cs typeface="Calibri"/>
              </a:rPr>
              <a:t> </a:t>
            </a:r>
            <a:r>
              <a:rPr sz="2400" dirty="0">
                <a:latin typeface="Calibri"/>
                <a:cs typeface="Calibri"/>
              </a:rPr>
              <a:t>RGB</a:t>
            </a:r>
            <a:r>
              <a:rPr sz="2400" spc="-55" dirty="0">
                <a:latin typeface="Calibri"/>
                <a:cs typeface="Calibri"/>
              </a:rPr>
              <a:t> </a:t>
            </a:r>
            <a:r>
              <a:rPr sz="2400" spc="-20" dirty="0">
                <a:latin typeface="Calibri"/>
                <a:cs typeface="Calibri"/>
              </a:rPr>
              <a:t>Image</a:t>
            </a:r>
            <a:endParaRPr sz="2400">
              <a:latin typeface="Calibri"/>
              <a:cs typeface="Calibri"/>
            </a:endParaRPr>
          </a:p>
        </p:txBody>
      </p:sp>
      <p:sp>
        <p:nvSpPr>
          <p:cNvPr id="70" name="object 70"/>
          <p:cNvSpPr txBox="1"/>
          <p:nvPr/>
        </p:nvSpPr>
        <p:spPr>
          <a:xfrm>
            <a:off x="6354445" y="1177353"/>
            <a:ext cx="5210810" cy="4095115"/>
          </a:xfrm>
          <a:prstGeom prst="rect">
            <a:avLst/>
          </a:prstGeom>
        </p:spPr>
        <p:txBody>
          <a:bodyPr vert="horz" wrap="square" lIns="0" tIns="1905" rIns="0" bIns="0" rtlCol="0">
            <a:spAutoFit/>
          </a:bodyPr>
          <a:lstStyle/>
          <a:p>
            <a:pPr marL="469900" marR="688975" indent="-457834" algn="just">
              <a:lnSpc>
                <a:spcPct val="102899"/>
              </a:lnSpc>
              <a:spcBef>
                <a:spcPts val="15"/>
              </a:spcBef>
              <a:buAutoNum type="arabicPeriod"/>
              <a:tabLst>
                <a:tab pos="470534" algn="l"/>
              </a:tabLst>
            </a:pPr>
            <a:r>
              <a:rPr sz="2400" dirty="0">
                <a:latin typeface="Calibri"/>
                <a:cs typeface="Calibri"/>
              </a:rPr>
              <a:t>Run</a:t>
            </a:r>
            <a:r>
              <a:rPr sz="2400" spc="-75" dirty="0">
                <a:latin typeface="Calibri"/>
                <a:cs typeface="Calibri"/>
              </a:rPr>
              <a:t> </a:t>
            </a:r>
            <a:r>
              <a:rPr sz="2400" dirty="0">
                <a:latin typeface="Calibri"/>
                <a:cs typeface="Calibri"/>
              </a:rPr>
              <a:t>region</a:t>
            </a:r>
            <a:r>
              <a:rPr sz="2400" spc="-10" dirty="0">
                <a:latin typeface="Calibri"/>
                <a:cs typeface="Calibri"/>
              </a:rPr>
              <a:t> </a:t>
            </a:r>
            <a:r>
              <a:rPr sz="2400" spc="-20" dirty="0">
                <a:latin typeface="Calibri"/>
                <a:cs typeface="Calibri"/>
              </a:rPr>
              <a:t>proposal</a:t>
            </a:r>
            <a:r>
              <a:rPr sz="2400" spc="-114" dirty="0">
                <a:latin typeface="Calibri"/>
                <a:cs typeface="Calibri"/>
              </a:rPr>
              <a:t> </a:t>
            </a:r>
            <a:r>
              <a:rPr sz="2400" dirty="0">
                <a:latin typeface="Calibri"/>
                <a:cs typeface="Calibri"/>
              </a:rPr>
              <a:t>method</a:t>
            </a:r>
            <a:r>
              <a:rPr sz="2400" spc="-10" dirty="0">
                <a:latin typeface="Calibri"/>
                <a:cs typeface="Calibri"/>
              </a:rPr>
              <a:t> </a:t>
            </a:r>
            <a:r>
              <a:rPr sz="2400" spc="-25" dirty="0">
                <a:latin typeface="Calibri"/>
                <a:cs typeface="Calibri"/>
              </a:rPr>
              <a:t>to </a:t>
            </a:r>
            <a:r>
              <a:rPr sz="2400" dirty="0">
                <a:latin typeface="Calibri"/>
                <a:cs typeface="Calibri"/>
              </a:rPr>
              <a:t>compute</a:t>
            </a:r>
            <a:r>
              <a:rPr sz="2400" spc="-215" dirty="0">
                <a:latin typeface="Calibri"/>
                <a:cs typeface="Calibri"/>
              </a:rPr>
              <a:t> </a:t>
            </a:r>
            <a:r>
              <a:rPr sz="2400" dirty="0">
                <a:latin typeface="Calibri"/>
                <a:cs typeface="Calibri"/>
              </a:rPr>
              <a:t>~2000</a:t>
            </a:r>
            <a:r>
              <a:rPr sz="2400" spc="15" dirty="0">
                <a:latin typeface="Calibri"/>
                <a:cs typeface="Calibri"/>
              </a:rPr>
              <a:t> </a:t>
            </a:r>
            <a:r>
              <a:rPr sz="2400" spc="-10" dirty="0">
                <a:latin typeface="Calibri"/>
                <a:cs typeface="Calibri"/>
              </a:rPr>
              <a:t>region</a:t>
            </a:r>
            <a:r>
              <a:rPr sz="2400" spc="-110" dirty="0">
                <a:latin typeface="Calibri"/>
                <a:cs typeface="Calibri"/>
              </a:rPr>
              <a:t> </a:t>
            </a:r>
            <a:r>
              <a:rPr sz="2400" spc="-10" dirty="0">
                <a:latin typeface="Calibri"/>
                <a:cs typeface="Calibri"/>
              </a:rPr>
              <a:t>proposals</a:t>
            </a:r>
            <a:endParaRPr sz="2400">
              <a:latin typeface="Calibri"/>
              <a:cs typeface="Calibri"/>
            </a:endParaRPr>
          </a:p>
          <a:p>
            <a:pPr marL="469900" marR="5080" indent="-457834" algn="just">
              <a:lnSpc>
                <a:spcPct val="101499"/>
              </a:lnSpc>
              <a:spcBef>
                <a:spcPts val="45"/>
              </a:spcBef>
              <a:buAutoNum type="arabicPeriod"/>
              <a:tabLst>
                <a:tab pos="470534" algn="l"/>
              </a:tabLst>
            </a:pPr>
            <a:r>
              <a:rPr sz="2400" spc="-30" dirty="0">
                <a:latin typeface="Calibri"/>
                <a:cs typeface="Calibri"/>
              </a:rPr>
              <a:t>Resize</a:t>
            </a:r>
            <a:r>
              <a:rPr sz="2400" spc="-110" dirty="0">
                <a:latin typeface="Calibri"/>
                <a:cs typeface="Calibri"/>
              </a:rPr>
              <a:t> </a:t>
            </a:r>
            <a:r>
              <a:rPr sz="2400" dirty="0">
                <a:latin typeface="Calibri"/>
                <a:cs typeface="Calibri"/>
              </a:rPr>
              <a:t>each</a:t>
            </a:r>
            <a:r>
              <a:rPr sz="2400" spc="-15" dirty="0">
                <a:latin typeface="Calibri"/>
                <a:cs typeface="Calibri"/>
              </a:rPr>
              <a:t> </a:t>
            </a:r>
            <a:r>
              <a:rPr sz="2400" spc="-10" dirty="0">
                <a:latin typeface="Calibri"/>
                <a:cs typeface="Calibri"/>
              </a:rPr>
              <a:t>region</a:t>
            </a:r>
            <a:r>
              <a:rPr sz="2400" spc="-125" dirty="0">
                <a:latin typeface="Calibri"/>
                <a:cs typeface="Calibri"/>
              </a:rPr>
              <a:t> </a:t>
            </a:r>
            <a:r>
              <a:rPr sz="2400" dirty="0">
                <a:latin typeface="Calibri"/>
                <a:cs typeface="Calibri"/>
              </a:rPr>
              <a:t>to</a:t>
            </a:r>
            <a:r>
              <a:rPr sz="2400" spc="-70" dirty="0">
                <a:latin typeface="Calibri"/>
                <a:cs typeface="Calibri"/>
              </a:rPr>
              <a:t> </a:t>
            </a:r>
            <a:r>
              <a:rPr sz="2400" dirty="0">
                <a:latin typeface="Calibri"/>
                <a:cs typeface="Calibri"/>
              </a:rPr>
              <a:t>224x224</a:t>
            </a:r>
            <a:r>
              <a:rPr sz="2400" spc="-5" dirty="0">
                <a:latin typeface="Calibri"/>
                <a:cs typeface="Calibri"/>
              </a:rPr>
              <a:t> </a:t>
            </a:r>
            <a:r>
              <a:rPr sz="2400" dirty="0">
                <a:latin typeface="Calibri"/>
                <a:cs typeface="Calibri"/>
              </a:rPr>
              <a:t>and</a:t>
            </a:r>
            <a:r>
              <a:rPr sz="2400" spc="15" dirty="0">
                <a:latin typeface="Calibri"/>
                <a:cs typeface="Calibri"/>
              </a:rPr>
              <a:t> </a:t>
            </a:r>
            <a:r>
              <a:rPr sz="2400" spc="-25" dirty="0">
                <a:latin typeface="Calibri"/>
                <a:cs typeface="Calibri"/>
              </a:rPr>
              <a:t>run </a:t>
            </a:r>
            <a:r>
              <a:rPr sz="2400" dirty="0">
                <a:latin typeface="Calibri"/>
                <a:cs typeface="Calibri"/>
              </a:rPr>
              <a:t>independently</a:t>
            </a:r>
            <a:r>
              <a:rPr sz="2400" spc="-150" dirty="0">
                <a:latin typeface="Calibri"/>
                <a:cs typeface="Calibri"/>
              </a:rPr>
              <a:t> </a:t>
            </a:r>
            <a:r>
              <a:rPr sz="2400" spc="-20" dirty="0">
                <a:latin typeface="Calibri"/>
                <a:cs typeface="Calibri"/>
              </a:rPr>
              <a:t>through</a:t>
            </a:r>
            <a:r>
              <a:rPr sz="2400" spc="-114" dirty="0">
                <a:latin typeface="Calibri"/>
                <a:cs typeface="Calibri"/>
              </a:rPr>
              <a:t> </a:t>
            </a:r>
            <a:r>
              <a:rPr sz="2400" dirty="0">
                <a:latin typeface="Calibri"/>
                <a:cs typeface="Calibri"/>
              </a:rPr>
              <a:t>CNN</a:t>
            </a:r>
            <a:r>
              <a:rPr sz="2400" spc="-20" dirty="0">
                <a:latin typeface="Calibri"/>
                <a:cs typeface="Calibri"/>
              </a:rPr>
              <a:t> </a:t>
            </a:r>
            <a:r>
              <a:rPr sz="2400" dirty="0">
                <a:latin typeface="Calibri"/>
                <a:cs typeface="Calibri"/>
              </a:rPr>
              <a:t>to</a:t>
            </a:r>
            <a:r>
              <a:rPr sz="2400" spc="-10" dirty="0">
                <a:latin typeface="Calibri"/>
                <a:cs typeface="Calibri"/>
              </a:rPr>
              <a:t> predict </a:t>
            </a:r>
            <a:r>
              <a:rPr sz="2400" dirty="0">
                <a:latin typeface="Calibri"/>
                <a:cs typeface="Calibri"/>
              </a:rPr>
              <a:t>class</a:t>
            </a:r>
            <a:r>
              <a:rPr sz="2400" spc="-120" dirty="0">
                <a:latin typeface="Calibri"/>
                <a:cs typeface="Calibri"/>
              </a:rPr>
              <a:t> </a:t>
            </a:r>
            <a:r>
              <a:rPr sz="2400" dirty="0">
                <a:latin typeface="Calibri"/>
                <a:cs typeface="Calibri"/>
              </a:rPr>
              <a:t>scores</a:t>
            </a:r>
            <a:r>
              <a:rPr sz="2400" spc="-120" dirty="0">
                <a:latin typeface="Calibri"/>
                <a:cs typeface="Calibri"/>
              </a:rPr>
              <a:t> </a:t>
            </a:r>
            <a:r>
              <a:rPr sz="2400" dirty="0">
                <a:latin typeface="Calibri"/>
                <a:cs typeface="Calibri"/>
              </a:rPr>
              <a:t>and</a:t>
            </a:r>
            <a:r>
              <a:rPr sz="2400" spc="-45" dirty="0">
                <a:latin typeface="Calibri"/>
                <a:cs typeface="Calibri"/>
              </a:rPr>
              <a:t> </a:t>
            </a:r>
            <a:r>
              <a:rPr sz="2400" spc="-10" dirty="0">
                <a:latin typeface="Calibri"/>
                <a:cs typeface="Calibri"/>
              </a:rPr>
              <a:t>bbox</a:t>
            </a:r>
            <a:r>
              <a:rPr sz="2400" spc="-145" dirty="0">
                <a:latin typeface="Calibri"/>
                <a:cs typeface="Calibri"/>
              </a:rPr>
              <a:t> </a:t>
            </a:r>
            <a:r>
              <a:rPr sz="2400" spc="-10" dirty="0">
                <a:latin typeface="Calibri"/>
                <a:cs typeface="Calibri"/>
              </a:rPr>
              <a:t>transform</a:t>
            </a:r>
            <a:endParaRPr sz="2400">
              <a:latin typeface="Calibri"/>
              <a:cs typeface="Calibri"/>
            </a:endParaRPr>
          </a:p>
          <a:p>
            <a:pPr marL="470534" indent="-457834" algn="just">
              <a:lnSpc>
                <a:spcPct val="100000"/>
              </a:lnSpc>
              <a:spcBef>
                <a:spcPts val="5"/>
              </a:spcBef>
              <a:buAutoNum type="arabicPeriod"/>
              <a:tabLst>
                <a:tab pos="470534" algn="l"/>
              </a:tabLst>
            </a:pPr>
            <a:r>
              <a:rPr sz="2400" dirty="0">
                <a:latin typeface="Calibri"/>
                <a:cs typeface="Calibri"/>
              </a:rPr>
              <a:t>Use</a:t>
            </a:r>
            <a:r>
              <a:rPr sz="2400" spc="-50" dirty="0">
                <a:latin typeface="Calibri"/>
                <a:cs typeface="Calibri"/>
              </a:rPr>
              <a:t> </a:t>
            </a:r>
            <a:r>
              <a:rPr sz="2400" dirty="0">
                <a:latin typeface="Calibri"/>
                <a:cs typeface="Calibri"/>
              </a:rPr>
              <a:t>scores</a:t>
            </a:r>
            <a:r>
              <a:rPr sz="2400" spc="-110" dirty="0">
                <a:latin typeface="Calibri"/>
                <a:cs typeface="Calibri"/>
              </a:rPr>
              <a:t> </a:t>
            </a:r>
            <a:r>
              <a:rPr sz="2400" dirty="0">
                <a:latin typeface="Calibri"/>
                <a:cs typeface="Calibri"/>
              </a:rPr>
              <a:t>to</a:t>
            </a:r>
            <a:r>
              <a:rPr sz="2400" spc="-105" dirty="0">
                <a:latin typeface="Calibri"/>
                <a:cs typeface="Calibri"/>
              </a:rPr>
              <a:t> </a:t>
            </a:r>
            <a:r>
              <a:rPr sz="2400" dirty="0">
                <a:latin typeface="Calibri"/>
                <a:cs typeface="Calibri"/>
              </a:rPr>
              <a:t>select</a:t>
            </a:r>
            <a:r>
              <a:rPr sz="2400" spc="-45" dirty="0">
                <a:latin typeface="Calibri"/>
                <a:cs typeface="Calibri"/>
              </a:rPr>
              <a:t> </a:t>
            </a:r>
            <a:r>
              <a:rPr sz="2400" dirty="0">
                <a:latin typeface="Calibri"/>
                <a:cs typeface="Calibri"/>
              </a:rPr>
              <a:t>a</a:t>
            </a:r>
            <a:r>
              <a:rPr sz="2400" spc="5" dirty="0">
                <a:latin typeface="Calibri"/>
                <a:cs typeface="Calibri"/>
              </a:rPr>
              <a:t> </a:t>
            </a:r>
            <a:r>
              <a:rPr sz="2400" dirty="0">
                <a:latin typeface="Calibri"/>
                <a:cs typeface="Calibri"/>
              </a:rPr>
              <a:t>subset</a:t>
            </a:r>
            <a:r>
              <a:rPr sz="2400" spc="-135" dirty="0">
                <a:latin typeface="Calibri"/>
                <a:cs typeface="Calibri"/>
              </a:rPr>
              <a:t> </a:t>
            </a:r>
            <a:r>
              <a:rPr sz="2400" dirty="0">
                <a:latin typeface="Calibri"/>
                <a:cs typeface="Calibri"/>
              </a:rPr>
              <a:t>of</a:t>
            </a:r>
            <a:r>
              <a:rPr sz="2400" spc="-45" dirty="0">
                <a:latin typeface="Calibri"/>
                <a:cs typeface="Calibri"/>
              </a:rPr>
              <a:t> </a:t>
            </a:r>
            <a:r>
              <a:rPr sz="2400" spc="-10" dirty="0">
                <a:latin typeface="Calibri"/>
                <a:cs typeface="Calibri"/>
              </a:rPr>
              <a:t>region</a:t>
            </a:r>
            <a:endParaRPr sz="2400">
              <a:latin typeface="Calibri"/>
              <a:cs typeface="Calibri"/>
            </a:endParaRPr>
          </a:p>
          <a:p>
            <a:pPr marL="469900">
              <a:lnSpc>
                <a:spcPct val="100000"/>
              </a:lnSpc>
              <a:spcBef>
                <a:spcPts val="5"/>
              </a:spcBef>
            </a:pPr>
            <a:r>
              <a:rPr sz="2400" spc="-10" dirty="0">
                <a:latin typeface="Calibri"/>
                <a:cs typeface="Calibri"/>
              </a:rPr>
              <a:t>proposals</a:t>
            </a:r>
            <a:r>
              <a:rPr sz="2400" spc="-160" dirty="0">
                <a:latin typeface="Calibri"/>
                <a:cs typeface="Calibri"/>
              </a:rPr>
              <a:t> </a:t>
            </a:r>
            <a:r>
              <a:rPr sz="2400" dirty="0">
                <a:latin typeface="Calibri"/>
                <a:cs typeface="Calibri"/>
              </a:rPr>
              <a:t>to</a:t>
            </a:r>
            <a:r>
              <a:rPr sz="2400" spc="-20" dirty="0">
                <a:latin typeface="Calibri"/>
                <a:cs typeface="Calibri"/>
              </a:rPr>
              <a:t> </a:t>
            </a:r>
            <a:r>
              <a:rPr sz="2400" spc="-10" dirty="0">
                <a:latin typeface="Calibri"/>
                <a:cs typeface="Calibri"/>
              </a:rPr>
              <a:t>output</a:t>
            </a:r>
            <a:endParaRPr sz="2400">
              <a:latin typeface="Calibri"/>
              <a:cs typeface="Calibri"/>
            </a:endParaRPr>
          </a:p>
          <a:p>
            <a:pPr marL="469900" marR="135890">
              <a:lnSpc>
                <a:spcPts val="2970"/>
              </a:lnSpc>
              <a:spcBef>
                <a:spcPts val="25"/>
              </a:spcBef>
            </a:pPr>
            <a:r>
              <a:rPr sz="2400" spc="-20" dirty="0">
                <a:latin typeface="Calibri"/>
                <a:cs typeface="Calibri"/>
              </a:rPr>
              <a:t>(Many</a:t>
            </a:r>
            <a:r>
              <a:rPr sz="2400" spc="-85" dirty="0">
                <a:latin typeface="Calibri"/>
                <a:cs typeface="Calibri"/>
              </a:rPr>
              <a:t> </a:t>
            </a:r>
            <a:r>
              <a:rPr sz="2400" dirty="0">
                <a:latin typeface="Calibri"/>
                <a:cs typeface="Calibri"/>
              </a:rPr>
              <a:t>choices</a:t>
            </a:r>
            <a:r>
              <a:rPr sz="2400" spc="-80" dirty="0">
                <a:latin typeface="Calibri"/>
                <a:cs typeface="Calibri"/>
              </a:rPr>
              <a:t> </a:t>
            </a:r>
            <a:r>
              <a:rPr sz="2400" dirty="0">
                <a:latin typeface="Calibri"/>
                <a:cs typeface="Calibri"/>
              </a:rPr>
              <a:t>here:</a:t>
            </a:r>
            <a:r>
              <a:rPr sz="2400" spc="-40" dirty="0">
                <a:latin typeface="Calibri"/>
                <a:cs typeface="Calibri"/>
              </a:rPr>
              <a:t> </a:t>
            </a:r>
            <a:r>
              <a:rPr sz="2400" dirty="0">
                <a:latin typeface="Calibri"/>
                <a:cs typeface="Calibri"/>
              </a:rPr>
              <a:t>threshold</a:t>
            </a:r>
            <a:r>
              <a:rPr sz="2400" spc="-100" dirty="0">
                <a:latin typeface="Calibri"/>
                <a:cs typeface="Calibri"/>
              </a:rPr>
              <a:t> </a:t>
            </a:r>
            <a:r>
              <a:rPr sz="2400" spc="-25" dirty="0">
                <a:latin typeface="Calibri"/>
                <a:cs typeface="Calibri"/>
              </a:rPr>
              <a:t>on </a:t>
            </a:r>
            <a:r>
              <a:rPr sz="2400" dirty="0">
                <a:latin typeface="Calibri"/>
                <a:cs typeface="Calibri"/>
              </a:rPr>
              <a:t>background,</a:t>
            </a:r>
            <a:r>
              <a:rPr sz="2400" spc="-225" dirty="0">
                <a:latin typeface="Calibri"/>
                <a:cs typeface="Calibri"/>
              </a:rPr>
              <a:t> </a:t>
            </a:r>
            <a:r>
              <a:rPr sz="2400" dirty="0">
                <a:latin typeface="Calibri"/>
                <a:cs typeface="Calibri"/>
              </a:rPr>
              <a:t>or</a:t>
            </a:r>
            <a:r>
              <a:rPr sz="2400" spc="10" dirty="0">
                <a:latin typeface="Calibri"/>
                <a:cs typeface="Calibri"/>
              </a:rPr>
              <a:t> </a:t>
            </a:r>
            <a:r>
              <a:rPr sz="2400" spc="-10" dirty="0">
                <a:latin typeface="Calibri"/>
                <a:cs typeface="Calibri"/>
              </a:rPr>
              <a:t>per-category?</a:t>
            </a:r>
            <a:r>
              <a:rPr sz="2400" spc="-180" dirty="0">
                <a:latin typeface="Calibri"/>
                <a:cs typeface="Calibri"/>
              </a:rPr>
              <a:t> </a:t>
            </a:r>
            <a:r>
              <a:rPr sz="2400" dirty="0">
                <a:latin typeface="Calibri"/>
                <a:cs typeface="Calibri"/>
              </a:rPr>
              <a:t>Or</a:t>
            </a:r>
            <a:r>
              <a:rPr sz="2400" spc="15" dirty="0">
                <a:latin typeface="Calibri"/>
                <a:cs typeface="Calibri"/>
              </a:rPr>
              <a:t> </a:t>
            </a:r>
            <a:r>
              <a:rPr sz="2400" spc="-20" dirty="0">
                <a:latin typeface="Calibri"/>
                <a:cs typeface="Calibri"/>
              </a:rPr>
              <a:t>take</a:t>
            </a:r>
            <a:endParaRPr sz="2400">
              <a:latin typeface="Calibri"/>
              <a:cs typeface="Calibri"/>
            </a:endParaRPr>
          </a:p>
          <a:p>
            <a:pPr marL="469900">
              <a:lnSpc>
                <a:spcPts val="2765"/>
              </a:lnSpc>
            </a:pPr>
            <a:r>
              <a:rPr sz="2400" dirty="0">
                <a:latin typeface="Calibri"/>
                <a:cs typeface="Calibri"/>
              </a:rPr>
              <a:t>top</a:t>
            </a:r>
            <a:r>
              <a:rPr sz="2400" spc="-114" dirty="0">
                <a:latin typeface="Calibri"/>
                <a:cs typeface="Calibri"/>
              </a:rPr>
              <a:t> </a:t>
            </a:r>
            <a:r>
              <a:rPr sz="2400" dirty="0">
                <a:latin typeface="Calibri"/>
                <a:cs typeface="Calibri"/>
              </a:rPr>
              <a:t>K</a:t>
            </a:r>
            <a:r>
              <a:rPr sz="2400" spc="65" dirty="0">
                <a:latin typeface="Calibri"/>
                <a:cs typeface="Calibri"/>
              </a:rPr>
              <a:t> </a:t>
            </a:r>
            <a:r>
              <a:rPr sz="2400" spc="-10" dirty="0">
                <a:latin typeface="Calibri"/>
                <a:cs typeface="Calibri"/>
              </a:rPr>
              <a:t>proposals</a:t>
            </a:r>
            <a:r>
              <a:rPr sz="2400" spc="-165" dirty="0">
                <a:latin typeface="Calibri"/>
                <a:cs typeface="Calibri"/>
              </a:rPr>
              <a:t> </a:t>
            </a:r>
            <a:r>
              <a:rPr sz="2400" dirty="0">
                <a:latin typeface="Calibri"/>
                <a:cs typeface="Calibri"/>
              </a:rPr>
              <a:t>per</a:t>
            </a:r>
            <a:r>
              <a:rPr sz="2400" spc="5" dirty="0">
                <a:latin typeface="Calibri"/>
                <a:cs typeface="Calibri"/>
              </a:rPr>
              <a:t> </a:t>
            </a:r>
            <a:r>
              <a:rPr sz="2400" spc="-10" dirty="0">
                <a:latin typeface="Calibri"/>
                <a:cs typeface="Calibri"/>
              </a:rPr>
              <a:t>image?)</a:t>
            </a:r>
            <a:endParaRPr sz="2400">
              <a:latin typeface="Calibri"/>
              <a:cs typeface="Calibri"/>
            </a:endParaRPr>
          </a:p>
          <a:p>
            <a:pPr marL="469900" indent="-457200">
              <a:lnSpc>
                <a:spcPct val="100000"/>
              </a:lnSpc>
              <a:spcBef>
                <a:spcPts val="5"/>
              </a:spcBef>
              <a:buAutoNum type="arabicPeriod" startAt="4"/>
              <a:tabLst>
                <a:tab pos="469900" algn="l"/>
                <a:tab pos="470534" algn="l"/>
              </a:tabLst>
            </a:pPr>
            <a:r>
              <a:rPr sz="2400" dirty="0">
                <a:latin typeface="Calibri"/>
                <a:cs typeface="Calibri"/>
              </a:rPr>
              <a:t>Compare</a:t>
            </a:r>
            <a:r>
              <a:rPr sz="2400" spc="-70" dirty="0">
                <a:latin typeface="Calibri"/>
                <a:cs typeface="Calibri"/>
              </a:rPr>
              <a:t> </a:t>
            </a:r>
            <a:r>
              <a:rPr sz="2400" dirty="0">
                <a:latin typeface="Calibri"/>
                <a:cs typeface="Calibri"/>
              </a:rPr>
              <a:t>with</a:t>
            </a:r>
            <a:r>
              <a:rPr sz="2400" spc="-50" dirty="0">
                <a:latin typeface="Calibri"/>
                <a:cs typeface="Calibri"/>
              </a:rPr>
              <a:t> </a:t>
            </a:r>
            <a:r>
              <a:rPr sz="2400" spc="-10" dirty="0">
                <a:latin typeface="Calibri"/>
                <a:cs typeface="Calibri"/>
              </a:rPr>
              <a:t>ground-truth</a:t>
            </a:r>
            <a:r>
              <a:rPr sz="2400" spc="-125" dirty="0">
                <a:latin typeface="Calibri"/>
                <a:cs typeface="Calibri"/>
              </a:rPr>
              <a:t> </a:t>
            </a:r>
            <a:r>
              <a:rPr sz="2400" spc="-10" dirty="0">
                <a:latin typeface="Calibri"/>
                <a:cs typeface="Calibri"/>
              </a:rPr>
              <a:t>boxes</a:t>
            </a:r>
            <a:endParaRPr sz="24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2790190" cy="1368425"/>
          </a:xfrm>
          <a:prstGeom prst="rect">
            <a:avLst/>
          </a:prstGeom>
        </p:spPr>
        <p:txBody>
          <a:bodyPr vert="horz" wrap="square" lIns="0" tIns="13335" rIns="0" bIns="0" rtlCol="0">
            <a:spAutoFit/>
          </a:bodyPr>
          <a:lstStyle/>
          <a:p>
            <a:pPr marL="12700">
              <a:lnSpc>
                <a:spcPct val="100000"/>
              </a:lnSpc>
              <a:spcBef>
                <a:spcPts val="105"/>
              </a:spcBef>
            </a:pPr>
            <a:r>
              <a:rPr spc="-10" dirty="0"/>
              <a:t>R-</a:t>
            </a:r>
            <a:r>
              <a:rPr dirty="0"/>
              <a:t>CNN:</a:t>
            </a:r>
            <a:r>
              <a:rPr spc="-50" dirty="0"/>
              <a:t> </a:t>
            </a:r>
            <a:r>
              <a:rPr spc="-150" dirty="0"/>
              <a:t>Test-</a:t>
            </a:r>
          </a:p>
          <a:p>
            <a:pPr marL="12700">
              <a:lnSpc>
                <a:spcPct val="100000"/>
              </a:lnSpc>
              <a:spcBef>
                <a:spcPts val="5"/>
              </a:spcBef>
            </a:pPr>
            <a:r>
              <a:rPr spc="-20" dirty="0"/>
              <a:t>time</a:t>
            </a:r>
          </a:p>
        </p:txBody>
      </p:sp>
      <p:grpSp>
        <p:nvGrpSpPr>
          <p:cNvPr id="3" name="object 3"/>
          <p:cNvGrpSpPr/>
          <p:nvPr/>
        </p:nvGrpSpPr>
        <p:grpSpPr>
          <a:xfrm>
            <a:off x="902969" y="3950970"/>
            <a:ext cx="4818380" cy="2268220"/>
            <a:chOff x="902969" y="3950970"/>
            <a:chExt cx="4818380" cy="2268220"/>
          </a:xfrm>
        </p:grpSpPr>
        <p:sp>
          <p:nvSpPr>
            <p:cNvPr id="4" name="object 4"/>
            <p:cNvSpPr/>
            <p:nvPr/>
          </p:nvSpPr>
          <p:spPr>
            <a:xfrm>
              <a:off x="2672080" y="3952240"/>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5" name="object 5"/>
            <p:cNvSpPr/>
            <p:nvPr/>
          </p:nvSpPr>
          <p:spPr>
            <a:xfrm>
              <a:off x="2677159"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pic>
          <p:nvPicPr>
            <p:cNvPr id="6" name="object 6"/>
            <p:cNvPicPr/>
            <p:nvPr/>
          </p:nvPicPr>
          <p:blipFill>
            <a:blip r:embed="rId3" cstate="print"/>
            <a:stretch>
              <a:fillRect/>
            </a:stretch>
          </p:blipFill>
          <p:spPr>
            <a:xfrm>
              <a:off x="913384" y="4598655"/>
              <a:ext cx="4796535" cy="1609104"/>
            </a:xfrm>
            <a:prstGeom prst="rect">
              <a:avLst/>
            </a:prstGeom>
          </p:spPr>
        </p:pic>
        <p:sp>
          <p:nvSpPr>
            <p:cNvPr id="7" name="object 7"/>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grpSp>
      <p:sp>
        <p:nvSpPr>
          <p:cNvPr id="8" name="object 8"/>
          <p:cNvSpPr txBox="1"/>
          <p:nvPr/>
        </p:nvSpPr>
        <p:spPr>
          <a:xfrm>
            <a:off x="334962" y="5037454"/>
            <a:ext cx="813435" cy="791210"/>
          </a:xfrm>
          <a:prstGeom prst="rect">
            <a:avLst/>
          </a:prstGeom>
        </p:spPr>
        <p:txBody>
          <a:bodyPr vert="horz" wrap="square" lIns="0" tIns="17145" rIns="0" bIns="0" rtlCol="0">
            <a:spAutoFit/>
          </a:bodyPr>
          <a:lstStyle/>
          <a:p>
            <a:pPr marL="12700">
              <a:lnSpc>
                <a:spcPct val="100000"/>
              </a:lnSpc>
              <a:spcBef>
                <a:spcPts val="135"/>
              </a:spcBef>
            </a:pPr>
            <a:r>
              <a:rPr sz="2450" spc="-10" dirty="0">
                <a:latin typeface="Calibri"/>
                <a:cs typeface="Calibri"/>
              </a:rPr>
              <a:t>Input</a:t>
            </a:r>
            <a:endParaRPr sz="2450">
              <a:latin typeface="Calibri"/>
              <a:cs typeface="Calibri"/>
            </a:endParaRPr>
          </a:p>
          <a:p>
            <a:pPr marL="12700">
              <a:lnSpc>
                <a:spcPct val="100000"/>
              </a:lnSpc>
              <a:spcBef>
                <a:spcPts val="105"/>
              </a:spcBef>
            </a:pPr>
            <a:r>
              <a:rPr sz="2450" spc="-10" dirty="0">
                <a:latin typeface="Calibri"/>
                <a:cs typeface="Calibri"/>
              </a:rPr>
              <a:t>image</a:t>
            </a:r>
            <a:endParaRPr sz="2450">
              <a:latin typeface="Calibri"/>
              <a:cs typeface="Calibri"/>
            </a:endParaRPr>
          </a:p>
        </p:txBody>
      </p:sp>
      <p:grpSp>
        <p:nvGrpSpPr>
          <p:cNvPr id="9" name="object 9"/>
          <p:cNvGrpSpPr/>
          <p:nvPr/>
        </p:nvGrpSpPr>
        <p:grpSpPr>
          <a:xfrm>
            <a:off x="974089" y="2061210"/>
            <a:ext cx="4442460" cy="4137660"/>
            <a:chOff x="974089" y="2061210"/>
            <a:chExt cx="4442460" cy="4137660"/>
          </a:xfrm>
        </p:grpSpPr>
        <p:sp>
          <p:nvSpPr>
            <p:cNvPr id="10" name="object 10"/>
            <p:cNvSpPr/>
            <p:nvPr/>
          </p:nvSpPr>
          <p:spPr>
            <a:xfrm>
              <a:off x="1808479"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11" name="object 11"/>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2" name="object 12"/>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3" name="object 13"/>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4" name="object 14"/>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5" name="object 15"/>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6" name="object 16"/>
            <p:cNvSpPr/>
            <p:nvPr/>
          </p:nvSpPr>
          <p:spPr>
            <a:xfrm>
              <a:off x="3647439" y="2062480"/>
              <a:ext cx="355600" cy="1706880"/>
            </a:xfrm>
            <a:custGeom>
              <a:avLst/>
              <a:gdLst/>
              <a:ahLst/>
              <a:cxnLst/>
              <a:rect l="l" t="t" r="r" b="b"/>
              <a:pathLst>
                <a:path w="355600" h="1706879">
                  <a:moveTo>
                    <a:pt x="355346" y="0"/>
                  </a:moveTo>
                  <a:lnTo>
                    <a:pt x="0" y="348615"/>
                  </a:lnTo>
                  <a:lnTo>
                    <a:pt x="0" y="1706372"/>
                  </a:lnTo>
                  <a:lnTo>
                    <a:pt x="355346" y="1357884"/>
                  </a:lnTo>
                  <a:lnTo>
                    <a:pt x="355346" y="0"/>
                  </a:lnTo>
                  <a:close/>
                </a:path>
              </a:pathLst>
            </a:custGeom>
            <a:solidFill>
              <a:srgbClr val="CDCDCD">
                <a:alpha val="92939"/>
              </a:srgbClr>
            </a:solidFill>
          </p:spPr>
          <p:txBody>
            <a:bodyPr wrap="square" lIns="0" tIns="0" rIns="0" bIns="0" rtlCol="0"/>
            <a:lstStyle/>
            <a:p>
              <a:endParaRPr/>
            </a:p>
          </p:txBody>
        </p:sp>
        <p:sp>
          <p:nvSpPr>
            <p:cNvPr id="17" name="object 17"/>
            <p:cNvSpPr/>
            <p:nvPr/>
          </p:nvSpPr>
          <p:spPr>
            <a:xfrm>
              <a:off x="2600960" y="2062480"/>
              <a:ext cx="1402080" cy="345440"/>
            </a:xfrm>
            <a:custGeom>
              <a:avLst/>
              <a:gdLst/>
              <a:ahLst/>
              <a:cxnLst/>
              <a:rect l="l" t="t" r="r" b="b"/>
              <a:pathLst>
                <a:path w="1402079" h="345439">
                  <a:moveTo>
                    <a:pt x="1401572" y="0"/>
                  </a:moveTo>
                  <a:lnTo>
                    <a:pt x="350392" y="0"/>
                  </a:lnTo>
                  <a:lnTo>
                    <a:pt x="0" y="345186"/>
                  </a:lnTo>
                  <a:lnTo>
                    <a:pt x="1051178" y="345186"/>
                  </a:lnTo>
                  <a:lnTo>
                    <a:pt x="1401572" y="0"/>
                  </a:lnTo>
                  <a:close/>
                </a:path>
              </a:pathLst>
            </a:custGeom>
            <a:solidFill>
              <a:srgbClr val="FFFFFF">
                <a:alpha val="92939"/>
              </a:srgbClr>
            </a:solidFill>
          </p:spPr>
          <p:txBody>
            <a:bodyPr wrap="square" lIns="0" tIns="0" rIns="0" bIns="0" rtlCol="0"/>
            <a:lstStyle/>
            <a:p>
              <a:endParaRPr/>
            </a:p>
          </p:txBody>
        </p:sp>
        <p:sp>
          <p:nvSpPr>
            <p:cNvPr id="18" name="object 18"/>
            <p:cNvSpPr/>
            <p:nvPr/>
          </p:nvSpPr>
          <p:spPr>
            <a:xfrm>
              <a:off x="2606039" y="2067560"/>
              <a:ext cx="1402080" cy="1706880"/>
            </a:xfrm>
            <a:custGeom>
              <a:avLst/>
              <a:gdLst/>
              <a:ahLst/>
              <a:cxnLst/>
              <a:rect l="l" t="t" r="r" b="b"/>
              <a:pathLst>
                <a:path w="1402079" h="1706879">
                  <a:moveTo>
                    <a:pt x="0" y="348614"/>
                  </a:moveTo>
                  <a:lnTo>
                    <a:pt x="350393" y="0"/>
                  </a:lnTo>
                  <a:lnTo>
                    <a:pt x="1401572" y="0"/>
                  </a:lnTo>
                  <a:lnTo>
                    <a:pt x="1401572" y="1357884"/>
                  </a:lnTo>
                  <a:lnTo>
                    <a:pt x="1051179" y="1706371"/>
                  </a:lnTo>
                  <a:lnTo>
                    <a:pt x="0" y="1706371"/>
                  </a:lnTo>
                  <a:lnTo>
                    <a:pt x="0" y="348614"/>
                  </a:lnTo>
                  <a:close/>
                </a:path>
                <a:path w="1402079" h="1706879">
                  <a:moveTo>
                    <a:pt x="0" y="348614"/>
                  </a:moveTo>
                  <a:lnTo>
                    <a:pt x="1051179" y="348614"/>
                  </a:lnTo>
                  <a:lnTo>
                    <a:pt x="1401572" y="0"/>
                  </a:lnTo>
                </a:path>
                <a:path w="1402079" h="1706879">
                  <a:moveTo>
                    <a:pt x="1051179" y="348614"/>
                  </a:moveTo>
                  <a:lnTo>
                    <a:pt x="1051179" y="1706371"/>
                  </a:lnTo>
                </a:path>
              </a:pathLst>
            </a:custGeom>
            <a:ln w="12700">
              <a:solidFill>
                <a:srgbClr val="1D7E66"/>
              </a:solidFill>
            </a:ln>
          </p:spPr>
          <p:txBody>
            <a:bodyPr wrap="square" lIns="0" tIns="0" rIns="0" bIns="0" rtlCol="0"/>
            <a:lstStyle/>
            <a:p>
              <a:endParaRPr/>
            </a:p>
          </p:txBody>
        </p:sp>
      </p:grpSp>
      <p:sp>
        <p:nvSpPr>
          <p:cNvPr id="19" name="object 19"/>
          <p:cNvSpPr txBox="1"/>
          <p:nvPr/>
        </p:nvSpPr>
        <p:spPr>
          <a:xfrm>
            <a:off x="2805429" y="2662555"/>
            <a:ext cx="641985" cy="768985"/>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a:p>
            <a:pPr marL="103505">
              <a:lnSpc>
                <a:spcPct val="100000"/>
              </a:lnSpc>
              <a:spcBef>
                <a:spcPts val="85"/>
              </a:spcBef>
            </a:pPr>
            <a:r>
              <a:rPr sz="2400" spc="-25" dirty="0">
                <a:latin typeface="Calibri"/>
                <a:cs typeface="Calibri"/>
              </a:rPr>
              <a:t>Net</a:t>
            </a:r>
            <a:endParaRPr sz="2400">
              <a:latin typeface="Calibri"/>
              <a:cs typeface="Calibri"/>
            </a:endParaRPr>
          </a:p>
        </p:txBody>
      </p:sp>
      <p:grpSp>
        <p:nvGrpSpPr>
          <p:cNvPr id="20" name="object 20"/>
          <p:cNvGrpSpPr/>
          <p:nvPr/>
        </p:nvGrpSpPr>
        <p:grpSpPr>
          <a:xfrm>
            <a:off x="4255770" y="1675129"/>
            <a:ext cx="1414780" cy="1729739"/>
            <a:chOff x="4255770" y="1675129"/>
            <a:chExt cx="1414780" cy="1729739"/>
          </a:xfrm>
        </p:grpSpPr>
        <p:sp>
          <p:nvSpPr>
            <p:cNvPr id="21" name="object 21"/>
            <p:cNvSpPr/>
            <p:nvPr/>
          </p:nvSpPr>
          <p:spPr>
            <a:xfrm>
              <a:off x="5303520" y="1676399"/>
              <a:ext cx="355600" cy="1717039"/>
            </a:xfrm>
            <a:custGeom>
              <a:avLst/>
              <a:gdLst/>
              <a:ahLst/>
              <a:cxnLst/>
              <a:rect l="l" t="t" r="r" b="b"/>
              <a:pathLst>
                <a:path w="355600" h="1717039">
                  <a:moveTo>
                    <a:pt x="355345" y="0"/>
                  </a:moveTo>
                  <a:lnTo>
                    <a:pt x="0" y="350647"/>
                  </a:lnTo>
                  <a:lnTo>
                    <a:pt x="0" y="1716532"/>
                  </a:lnTo>
                  <a:lnTo>
                    <a:pt x="355345" y="1365885"/>
                  </a:lnTo>
                  <a:lnTo>
                    <a:pt x="355345" y="0"/>
                  </a:lnTo>
                  <a:close/>
                </a:path>
              </a:pathLst>
            </a:custGeom>
            <a:solidFill>
              <a:srgbClr val="CDCDCD">
                <a:alpha val="92939"/>
              </a:srgbClr>
            </a:solidFill>
          </p:spPr>
          <p:txBody>
            <a:bodyPr wrap="square" lIns="0" tIns="0" rIns="0" bIns="0" rtlCol="0"/>
            <a:lstStyle/>
            <a:p>
              <a:endParaRPr/>
            </a:p>
          </p:txBody>
        </p:sp>
        <p:sp>
          <p:nvSpPr>
            <p:cNvPr id="22" name="object 22"/>
            <p:cNvSpPr/>
            <p:nvPr/>
          </p:nvSpPr>
          <p:spPr>
            <a:xfrm>
              <a:off x="4257040" y="1676399"/>
              <a:ext cx="1402080" cy="355600"/>
            </a:xfrm>
            <a:custGeom>
              <a:avLst/>
              <a:gdLst/>
              <a:ahLst/>
              <a:cxnLst/>
              <a:rect l="l" t="t" r="r" b="b"/>
              <a:pathLst>
                <a:path w="1402079" h="355600">
                  <a:moveTo>
                    <a:pt x="1401572" y="0"/>
                  </a:moveTo>
                  <a:lnTo>
                    <a:pt x="350393" y="0"/>
                  </a:lnTo>
                  <a:lnTo>
                    <a:pt x="0" y="355346"/>
                  </a:lnTo>
                  <a:lnTo>
                    <a:pt x="1051179" y="355346"/>
                  </a:lnTo>
                  <a:lnTo>
                    <a:pt x="1401572" y="0"/>
                  </a:lnTo>
                  <a:close/>
                </a:path>
              </a:pathLst>
            </a:custGeom>
            <a:solidFill>
              <a:srgbClr val="FFFFFF">
                <a:alpha val="92939"/>
              </a:srgbClr>
            </a:solidFill>
          </p:spPr>
          <p:txBody>
            <a:bodyPr wrap="square" lIns="0" tIns="0" rIns="0" bIns="0" rtlCol="0"/>
            <a:lstStyle/>
            <a:p>
              <a:endParaRPr/>
            </a:p>
          </p:txBody>
        </p:sp>
        <p:sp>
          <p:nvSpPr>
            <p:cNvPr id="23" name="object 23"/>
            <p:cNvSpPr/>
            <p:nvPr/>
          </p:nvSpPr>
          <p:spPr>
            <a:xfrm>
              <a:off x="4262120" y="1681479"/>
              <a:ext cx="1402080" cy="1717039"/>
            </a:xfrm>
            <a:custGeom>
              <a:avLst/>
              <a:gdLst/>
              <a:ahLst/>
              <a:cxnLst/>
              <a:rect l="l" t="t" r="r" b="b"/>
              <a:pathLst>
                <a:path w="1402079" h="1717039">
                  <a:moveTo>
                    <a:pt x="0" y="350647"/>
                  </a:moveTo>
                  <a:lnTo>
                    <a:pt x="350392" y="0"/>
                  </a:lnTo>
                  <a:lnTo>
                    <a:pt x="1401571" y="0"/>
                  </a:lnTo>
                  <a:lnTo>
                    <a:pt x="1401571" y="1365885"/>
                  </a:lnTo>
                  <a:lnTo>
                    <a:pt x="1051178" y="1716532"/>
                  </a:lnTo>
                  <a:lnTo>
                    <a:pt x="0" y="1716532"/>
                  </a:lnTo>
                  <a:lnTo>
                    <a:pt x="0" y="350647"/>
                  </a:lnTo>
                  <a:close/>
                </a:path>
                <a:path w="1402079" h="1717039">
                  <a:moveTo>
                    <a:pt x="0" y="350647"/>
                  </a:moveTo>
                  <a:lnTo>
                    <a:pt x="1051178" y="350647"/>
                  </a:lnTo>
                  <a:lnTo>
                    <a:pt x="1401571" y="0"/>
                  </a:lnTo>
                </a:path>
                <a:path w="1402079" h="1717039">
                  <a:moveTo>
                    <a:pt x="1051178" y="350647"/>
                  </a:moveTo>
                  <a:lnTo>
                    <a:pt x="1051178" y="1716532"/>
                  </a:lnTo>
                </a:path>
              </a:pathLst>
            </a:custGeom>
            <a:ln w="12700">
              <a:solidFill>
                <a:srgbClr val="1D7E66"/>
              </a:solidFill>
            </a:ln>
          </p:spPr>
          <p:txBody>
            <a:bodyPr wrap="square" lIns="0" tIns="0" rIns="0" bIns="0" rtlCol="0"/>
            <a:lstStyle/>
            <a:p>
              <a:endParaRPr/>
            </a:p>
          </p:txBody>
        </p:sp>
      </p:grpSp>
      <p:sp>
        <p:nvSpPr>
          <p:cNvPr id="24" name="object 24"/>
          <p:cNvSpPr txBox="1"/>
          <p:nvPr/>
        </p:nvSpPr>
        <p:spPr>
          <a:xfrm>
            <a:off x="4463034" y="2280602"/>
            <a:ext cx="641350" cy="768350"/>
          </a:xfrm>
          <a:prstGeom prst="rect">
            <a:avLst/>
          </a:prstGeom>
        </p:spPr>
        <p:txBody>
          <a:bodyPr vert="horz" wrap="square" lIns="0" tIns="1905" rIns="0" bIns="0" rtlCol="0">
            <a:spAutoFit/>
          </a:bodyPr>
          <a:lstStyle/>
          <a:p>
            <a:pPr marL="104139" marR="5080" indent="-92075">
              <a:lnSpc>
                <a:spcPct val="103000"/>
              </a:lnSpc>
              <a:spcBef>
                <a:spcPts val="15"/>
              </a:spcBef>
            </a:pPr>
            <a:r>
              <a:rPr sz="2400" spc="-25" dirty="0">
                <a:latin typeface="Calibri"/>
                <a:cs typeface="Calibri"/>
              </a:rPr>
              <a:t>Conv Net</a:t>
            </a:r>
            <a:endParaRPr sz="2400">
              <a:latin typeface="Calibri"/>
              <a:cs typeface="Calibri"/>
            </a:endParaRPr>
          </a:p>
        </p:txBody>
      </p:sp>
      <p:grpSp>
        <p:nvGrpSpPr>
          <p:cNvPr id="25" name="object 25"/>
          <p:cNvGrpSpPr/>
          <p:nvPr/>
        </p:nvGrpSpPr>
        <p:grpSpPr>
          <a:xfrm>
            <a:off x="1075689" y="2589529"/>
            <a:ext cx="1404620" cy="1729739"/>
            <a:chOff x="1075689" y="2589529"/>
            <a:chExt cx="1404620" cy="1729739"/>
          </a:xfrm>
        </p:grpSpPr>
        <p:sp>
          <p:nvSpPr>
            <p:cNvPr id="26" name="object 26"/>
            <p:cNvSpPr/>
            <p:nvPr/>
          </p:nvSpPr>
          <p:spPr>
            <a:xfrm>
              <a:off x="2123439" y="2590799"/>
              <a:ext cx="345440" cy="1717039"/>
            </a:xfrm>
            <a:custGeom>
              <a:avLst/>
              <a:gdLst/>
              <a:ahLst/>
              <a:cxnLst/>
              <a:rect l="l" t="t" r="r" b="b"/>
              <a:pathLst>
                <a:path w="345439" h="1717039">
                  <a:moveTo>
                    <a:pt x="345186" y="0"/>
                  </a:moveTo>
                  <a:lnTo>
                    <a:pt x="0" y="350647"/>
                  </a:lnTo>
                  <a:lnTo>
                    <a:pt x="0" y="1716532"/>
                  </a:lnTo>
                  <a:lnTo>
                    <a:pt x="345186" y="1365885"/>
                  </a:lnTo>
                  <a:lnTo>
                    <a:pt x="345186" y="0"/>
                  </a:lnTo>
                  <a:close/>
                </a:path>
              </a:pathLst>
            </a:custGeom>
            <a:solidFill>
              <a:srgbClr val="CDCDCD">
                <a:alpha val="92939"/>
              </a:srgbClr>
            </a:solidFill>
          </p:spPr>
          <p:txBody>
            <a:bodyPr wrap="square" lIns="0" tIns="0" rIns="0" bIns="0" rtlCol="0"/>
            <a:lstStyle/>
            <a:p>
              <a:endParaRPr/>
            </a:p>
          </p:txBody>
        </p:sp>
        <p:sp>
          <p:nvSpPr>
            <p:cNvPr id="27" name="object 27"/>
            <p:cNvSpPr/>
            <p:nvPr/>
          </p:nvSpPr>
          <p:spPr>
            <a:xfrm>
              <a:off x="1076959" y="2590799"/>
              <a:ext cx="1391920" cy="345440"/>
            </a:xfrm>
            <a:custGeom>
              <a:avLst/>
              <a:gdLst/>
              <a:ahLst/>
              <a:cxnLst/>
              <a:rect l="l" t="t" r="r" b="b"/>
              <a:pathLst>
                <a:path w="1391920" h="345439">
                  <a:moveTo>
                    <a:pt x="1391412" y="0"/>
                  </a:moveTo>
                  <a:lnTo>
                    <a:pt x="347853" y="0"/>
                  </a:lnTo>
                  <a:lnTo>
                    <a:pt x="0" y="345186"/>
                  </a:lnTo>
                  <a:lnTo>
                    <a:pt x="1043559" y="345186"/>
                  </a:lnTo>
                  <a:lnTo>
                    <a:pt x="1391412" y="0"/>
                  </a:lnTo>
                  <a:close/>
                </a:path>
              </a:pathLst>
            </a:custGeom>
            <a:solidFill>
              <a:srgbClr val="FFFFFF">
                <a:alpha val="92939"/>
              </a:srgbClr>
            </a:solidFill>
          </p:spPr>
          <p:txBody>
            <a:bodyPr wrap="square" lIns="0" tIns="0" rIns="0" bIns="0" rtlCol="0"/>
            <a:lstStyle/>
            <a:p>
              <a:endParaRPr/>
            </a:p>
          </p:txBody>
        </p:sp>
        <p:sp>
          <p:nvSpPr>
            <p:cNvPr id="28" name="object 28"/>
            <p:cNvSpPr/>
            <p:nvPr/>
          </p:nvSpPr>
          <p:spPr>
            <a:xfrm>
              <a:off x="1082039" y="2595879"/>
              <a:ext cx="1391920" cy="1717039"/>
            </a:xfrm>
            <a:custGeom>
              <a:avLst/>
              <a:gdLst/>
              <a:ahLst/>
              <a:cxnLst/>
              <a:rect l="l" t="t" r="r" b="b"/>
              <a:pathLst>
                <a:path w="1391920" h="1717039">
                  <a:moveTo>
                    <a:pt x="0" y="350647"/>
                  </a:moveTo>
                  <a:lnTo>
                    <a:pt x="347853" y="0"/>
                  </a:lnTo>
                  <a:lnTo>
                    <a:pt x="1391411" y="0"/>
                  </a:lnTo>
                  <a:lnTo>
                    <a:pt x="1391411" y="1365885"/>
                  </a:lnTo>
                  <a:lnTo>
                    <a:pt x="1043559" y="1716532"/>
                  </a:lnTo>
                  <a:lnTo>
                    <a:pt x="0" y="1716532"/>
                  </a:lnTo>
                  <a:lnTo>
                    <a:pt x="0" y="350647"/>
                  </a:lnTo>
                  <a:close/>
                </a:path>
                <a:path w="1391920" h="1717039">
                  <a:moveTo>
                    <a:pt x="0" y="350647"/>
                  </a:moveTo>
                  <a:lnTo>
                    <a:pt x="1043559" y="350647"/>
                  </a:lnTo>
                  <a:lnTo>
                    <a:pt x="1391411" y="0"/>
                  </a:lnTo>
                </a:path>
                <a:path w="1391920" h="1717039">
                  <a:moveTo>
                    <a:pt x="1043559" y="350647"/>
                  </a:moveTo>
                  <a:lnTo>
                    <a:pt x="1043559" y="1716532"/>
                  </a:lnTo>
                </a:path>
              </a:pathLst>
            </a:custGeom>
            <a:ln w="12700">
              <a:solidFill>
                <a:srgbClr val="1D7E66"/>
              </a:solidFill>
            </a:ln>
          </p:spPr>
          <p:txBody>
            <a:bodyPr wrap="square" lIns="0" tIns="0" rIns="0" bIns="0" rtlCol="0"/>
            <a:lstStyle/>
            <a:p>
              <a:endParaRPr/>
            </a:p>
          </p:txBody>
        </p:sp>
      </p:grpSp>
      <p:sp>
        <p:nvSpPr>
          <p:cNvPr id="29" name="object 29"/>
          <p:cNvSpPr txBox="1"/>
          <p:nvPr/>
        </p:nvSpPr>
        <p:spPr>
          <a:xfrm>
            <a:off x="1275080" y="3193986"/>
            <a:ext cx="641350" cy="768350"/>
          </a:xfrm>
          <a:prstGeom prst="rect">
            <a:avLst/>
          </a:prstGeom>
        </p:spPr>
        <p:txBody>
          <a:bodyPr vert="horz" wrap="square" lIns="0" tIns="1905" rIns="0" bIns="0" rtlCol="0">
            <a:spAutoFit/>
          </a:bodyPr>
          <a:lstStyle/>
          <a:p>
            <a:pPr marL="103505" marR="5080" indent="-91440">
              <a:lnSpc>
                <a:spcPct val="103000"/>
              </a:lnSpc>
              <a:spcBef>
                <a:spcPts val="15"/>
              </a:spcBef>
            </a:pPr>
            <a:r>
              <a:rPr sz="2400" spc="-25" dirty="0">
                <a:latin typeface="Calibri"/>
                <a:cs typeface="Calibri"/>
              </a:rPr>
              <a:t>Conv Net</a:t>
            </a:r>
            <a:endParaRPr sz="2400">
              <a:latin typeface="Calibri"/>
              <a:cs typeface="Calibri"/>
            </a:endParaRPr>
          </a:p>
        </p:txBody>
      </p:sp>
      <p:grpSp>
        <p:nvGrpSpPr>
          <p:cNvPr id="30" name="object 30"/>
          <p:cNvGrpSpPr/>
          <p:nvPr/>
        </p:nvGrpSpPr>
        <p:grpSpPr>
          <a:xfrm>
            <a:off x="1299210" y="3625850"/>
            <a:ext cx="3964940" cy="1191260"/>
            <a:chOff x="1299210" y="3625850"/>
            <a:chExt cx="3964940" cy="1191260"/>
          </a:xfrm>
        </p:grpSpPr>
        <p:sp>
          <p:nvSpPr>
            <p:cNvPr id="31" name="object 31"/>
            <p:cNvSpPr/>
            <p:nvPr/>
          </p:nvSpPr>
          <p:spPr>
            <a:xfrm>
              <a:off x="1300480"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32" name="object 32"/>
            <p:cNvSpPr/>
            <p:nvPr/>
          </p:nvSpPr>
          <p:spPr>
            <a:xfrm>
              <a:off x="1305560"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33" name="object 33"/>
            <p:cNvSpPr/>
            <p:nvPr/>
          </p:nvSpPr>
          <p:spPr>
            <a:xfrm>
              <a:off x="4470400"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34" name="object 34"/>
            <p:cNvSpPr/>
            <p:nvPr/>
          </p:nvSpPr>
          <p:spPr>
            <a:xfrm>
              <a:off x="4475480"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grpSp>
      <p:sp>
        <p:nvSpPr>
          <p:cNvPr id="35" name="object 35"/>
          <p:cNvSpPr txBox="1"/>
          <p:nvPr/>
        </p:nvSpPr>
        <p:spPr>
          <a:xfrm>
            <a:off x="1361439" y="2062479"/>
            <a:ext cx="914400" cy="375920"/>
          </a:xfrm>
          <a:prstGeom prst="rect">
            <a:avLst/>
          </a:prstGeom>
          <a:ln w="19050">
            <a:solidFill>
              <a:srgbClr val="7B5FC5"/>
            </a:solidFill>
          </a:ln>
        </p:spPr>
        <p:txBody>
          <a:bodyPr vert="horz" wrap="square" lIns="0" tIns="0" rIns="0" bIns="0" rtlCol="0">
            <a:spAutoFit/>
          </a:bodyPr>
          <a:lstStyle/>
          <a:p>
            <a:pPr marL="143510">
              <a:lnSpc>
                <a:spcPts val="2665"/>
              </a:lnSpc>
            </a:pPr>
            <a:r>
              <a:rPr sz="2450" spc="-10" dirty="0">
                <a:latin typeface="Calibri"/>
                <a:cs typeface="Calibri"/>
              </a:rPr>
              <a:t>Class</a:t>
            </a:r>
            <a:endParaRPr sz="2450">
              <a:latin typeface="Calibri"/>
              <a:cs typeface="Calibri"/>
            </a:endParaRPr>
          </a:p>
        </p:txBody>
      </p:sp>
      <p:grpSp>
        <p:nvGrpSpPr>
          <p:cNvPr id="36" name="object 36"/>
          <p:cNvGrpSpPr/>
          <p:nvPr/>
        </p:nvGrpSpPr>
        <p:grpSpPr>
          <a:xfrm>
            <a:off x="1593850" y="2467610"/>
            <a:ext cx="256540" cy="327660"/>
            <a:chOff x="1593850" y="2467610"/>
            <a:chExt cx="256540" cy="327660"/>
          </a:xfrm>
        </p:grpSpPr>
        <p:sp>
          <p:nvSpPr>
            <p:cNvPr id="37" name="object 37"/>
            <p:cNvSpPr/>
            <p:nvPr/>
          </p:nvSpPr>
          <p:spPr>
            <a:xfrm>
              <a:off x="1595120" y="2468880"/>
              <a:ext cx="243840" cy="314960"/>
            </a:xfrm>
            <a:custGeom>
              <a:avLst/>
              <a:gdLst/>
              <a:ahLst/>
              <a:cxnLst/>
              <a:rect l="l" t="t" r="r" b="b"/>
              <a:pathLst>
                <a:path w="243839" h="314960">
                  <a:moveTo>
                    <a:pt x="121666" y="0"/>
                  </a:moveTo>
                  <a:lnTo>
                    <a:pt x="0" y="123825"/>
                  </a:lnTo>
                  <a:lnTo>
                    <a:pt x="60832" y="123825"/>
                  </a:lnTo>
                  <a:lnTo>
                    <a:pt x="60832" y="314706"/>
                  </a:lnTo>
                  <a:lnTo>
                    <a:pt x="182499" y="314706"/>
                  </a:lnTo>
                  <a:lnTo>
                    <a:pt x="182499" y="123825"/>
                  </a:lnTo>
                  <a:lnTo>
                    <a:pt x="243331" y="123825"/>
                  </a:lnTo>
                  <a:lnTo>
                    <a:pt x="121666" y="0"/>
                  </a:lnTo>
                  <a:close/>
                </a:path>
              </a:pathLst>
            </a:custGeom>
            <a:solidFill>
              <a:srgbClr val="29AE8B"/>
            </a:solidFill>
          </p:spPr>
          <p:txBody>
            <a:bodyPr wrap="square" lIns="0" tIns="0" rIns="0" bIns="0" rtlCol="0"/>
            <a:lstStyle/>
            <a:p>
              <a:endParaRPr/>
            </a:p>
          </p:txBody>
        </p:sp>
        <p:sp>
          <p:nvSpPr>
            <p:cNvPr id="38" name="object 38"/>
            <p:cNvSpPr/>
            <p:nvPr/>
          </p:nvSpPr>
          <p:spPr>
            <a:xfrm>
              <a:off x="1600200" y="2473960"/>
              <a:ext cx="243840" cy="314960"/>
            </a:xfrm>
            <a:custGeom>
              <a:avLst/>
              <a:gdLst/>
              <a:ahLst/>
              <a:cxnLst/>
              <a:rect l="l" t="t" r="r" b="b"/>
              <a:pathLst>
                <a:path w="243839" h="314960">
                  <a:moveTo>
                    <a:pt x="0" y="123825"/>
                  </a:moveTo>
                  <a:lnTo>
                    <a:pt x="121666" y="0"/>
                  </a:lnTo>
                  <a:lnTo>
                    <a:pt x="243331" y="123825"/>
                  </a:lnTo>
                  <a:lnTo>
                    <a:pt x="182499" y="123825"/>
                  </a:lnTo>
                  <a:lnTo>
                    <a:pt x="182499" y="314705"/>
                  </a:lnTo>
                  <a:lnTo>
                    <a:pt x="60832" y="314705"/>
                  </a:lnTo>
                  <a:lnTo>
                    <a:pt x="60832" y="123825"/>
                  </a:lnTo>
                  <a:lnTo>
                    <a:pt x="0" y="123825"/>
                  </a:lnTo>
                  <a:close/>
                </a:path>
              </a:pathLst>
            </a:custGeom>
            <a:ln w="12700">
              <a:solidFill>
                <a:srgbClr val="1D7E66"/>
              </a:solidFill>
            </a:ln>
          </p:spPr>
          <p:txBody>
            <a:bodyPr wrap="square" lIns="0" tIns="0" rIns="0" bIns="0" rtlCol="0"/>
            <a:lstStyle/>
            <a:p>
              <a:endParaRPr/>
            </a:p>
          </p:txBody>
        </p:sp>
      </p:grpSp>
      <p:sp>
        <p:nvSpPr>
          <p:cNvPr id="39" name="object 39"/>
          <p:cNvSpPr txBox="1"/>
          <p:nvPr/>
        </p:nvSpPr>
        <p:spPr>
          <a:xfrm>
            <a:off x="2682239" y="1554480"/>
            <a:ext cx="975360" cy="386080"/>
          </a:xfrm>
          <a:prstGeom prst="rect">
            <a:avLst/>
          </a:prstGeom>
          <a:ln w="19050">
            <a:solidFill>
              <a:srgbClr val="7B5FC5"/>
            </a:solidFill>
          </a:ln>
        </p:spPr>
        <p:txBody>
          <a:bodyPr vert="horz" wrap="square" lIns="0" tIns="0" rIns="0" bIns="0" rtlCol="0">
            <a:spAutoFit/>
          </a:bodyPr>
          <a:lstStyle/>
          <a:p>
            <a:pPr marL="163195">
              <a:lnSpc>
                <a:spcPts val="2680"/>
              </a:lnSpc>
            </a:pPr>
            <a:r>
              <a:rPr sz="2450" spc="-10" dirty="0">
                <a:latin typeface="Calibri"/>
                <a:cs typeface="Calibri"/>
              </a:rPr>
              <a:t>Class</a:t>
            </a:r>
            <a:endParaRPr sz="2450">
              <a:latin typeface="Calibri"/>
              <a:cs typeface="Calibri"/>
            </a:endParaRPr>
          </a:p>
        </p:txBody>
      </p:sp>
      <p:grpSp>
        <p:nvGrpSpPr>
          <p:cNvPr id="40" name="object 40"/>
          <p:cNvGrpSpPr/>
          <p:nvPr/>
        </p:nvGrpSpPr>
        <p:grpSpPr>
          <a:xfrm>
            <a:off x="1136650" y="1583689"/>
            <a:ext cx="4766310" cy="4390390"/>
            <a:chOff x="1136650" y="1583689"/>
            <a:chExt cx="4766310" cy="4390390"/>
          </a:xfrm>
        </p:grpSpPr>
        <p:sp>
          <p:nvSpPr>
            <p:cNvPr id="41" name="object 41"/>
            <p:cNvSpPr/>
            <p:nvPr/>
          </p:nvSpPr>
          <p:spPr>
            <a:xfrm>
              <a:off x="1503679"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42" name="object 42"/>
            <p:cNvSpPr/>
            <p:nvPr/>
          </p:nvSpPr>
          <p:spPr>
            <a:xfrm>
              <a:off x="1508759" y="4851399"/>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43" name="object 43"/>
            <p:cNvSpPr/>
            <p:nvPr/>
          </p:nvSpPr>
          <p:spPr>
            <a:xfrm>
              <a:off x="1503679" y="4328160"/>
              <a:ext cx="243840" cy="314960"/>
            </a:xfrm>
            <a:custGeom>
              <a:avLst/>
              <a:gdLst/>
              <a:ahLst/>
              <a:cxnLst/>
              <a:rect l="l" t="t" r="r" b="b"/>
              <a:pathLst>
                <a:path w="243839" h="314960">
                  <a:moveTo>
                    <a:pt x="121665" y="0"/>
                  </a:moveTo>
                  <a:lnTo>
                    <a:pt x="0" y="123825"/>
                  </a:lnTo>
                  <a:lnTo>
                    <a:pt x="60832" y="123825"/>
                  </a:lnTo>
                  <a:lnTo>
                    <a:pt x="60832" y="314706"/>
                  </a:lnTo>
                  <a:lnTo>
                    <a:pt x="182499" y="314706"/>
                  </a:lnTo>
                  <a:lnTo>
                    <a:pt x="182499" y="123825"/>
                  </a:lnTo>
                  <a:lnTo>
                    <a:pt x="243331" y="123825"/>
                  </a:lnTo>
                  <a:lnTo>
                    <a:pt x="121665" y="0"/>
                  </a:lnTo>
                  <a:close/>
                </a:path>
              </a:pathLst>
            </a:custGeom>
            <a:solidFill>
              <a:srgbClr val="29AE8B"/>
            </a:solidFill>
          </p:spPr>
          <p:txBody>
            <a:bodyPr wrap="square" lIns="0" tIns="0" rIns="0" bIns="0" rtlCol="0"/>
            <a:lstStyle/>
            <a:p>
              <a:endParaRPr/>
            </a:p>
          </p:txBody>
        </p:sp>
        <p:sp>
          <p:nvSpPr>
            <p:cNvPr id="44" name="object 44"/>
            <p:cNvSpPr/>
            <p:nvPr/>
          </p:nvSpPr>
          <p:spPr>
            <a:xfrm>
              <a:off x="1508759" y="4333239"/>
              <a:ext cx="243840" cy="314960"/>
            </a:xfrm>
            <a:custGeom>
              <a:avLst/>
              <a:gdLst/>
              <a:ahLst/>
              <a:cxnLst/>
              <a:rect l="l" t="t" r="r" b="b"/>
              <a:pathLst>
                <a:path w="243839" h="314960">
                  <a:moveTo>
                    <a:pt x="0" y="123825"/>
                  </a:moveTo>
                  <a:lnTo>
                    <a:pt x="121665" y="0"/>
                  </a:lnTo>
                  <a:lnTo>
                    <a:pt x="243332" y="123825"/>
                  </a:lnTo>
                  <a:lnTo>
                    <a:pt x="182498" y="123825"/>
                  </a:lnTo>
                  <a:lnTo>
                    <a:pt x="182498" y="314706"/>
                  </a:lnTo>
                  <a:lnTo>
                    <a:pt x="60833" y="314706"/>
                  </a:lnTo>
                  <a:lnTo>
                    <a:pt x="60833" y="123825"/>
                  </a:lnTo>
                  <a:lnTo>
                    <a:pt x="0" y="123825"/>
                  </a:lnTo>
                  <a:close/>
                </a:path>
              </a:pathLst>
            </a:custGeom>
            <a:ln w="12700">
              <a:solidFill>
                <a:srgbClr val="1D7E66"/>
              </a:solidFill>
            </a:ln>
          </p:spPr>
          <p:txBody>
            <a:bodyPr wrap="square" lIns="0" tIns="0" rIns="0" bIns="0" rtlCol="0"/>
            <a:lstStyle/>
            <a:p>
              <a:endParaRPr/>
            </a:p>
          </p:txBody>
        </p:sp>
        <p:sp>
          <p:nvSpPr>
            <p:cNvPr id="45" name="object 45"/>
            <p:cNvSpPr/>
            <p:nvPr/>
          </p:nvSpPr>
          <p:spPr>
            <a:xfrm>
              <a:off x="2936239" y="42773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46" name="object 46"/>
            <p:cNvSpPr/>
            <p:nvPr/>
          </p:nvSpPr>
          <p:spPr>
            <a:xfrm>
              <a:off x="2941320" y="4282439"/>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47" name="object 47"/>
            <p:cNvSpPr/>
            <p:nvPr/>
          </p:nvSpPr>
          <p:spPr>
            <a:xfrm>
              <a:off x="3119120" y="1971039"/>
              <a:ext cx="243840" cy="304800"/>
            </a:xfrm>
            <a:custGeom>
              <a:avLst/>
              <a:gdLst/>
              <a:ahLst/>
              <a:cxnLst/>
              <a:rect l="l" t="t" r="r" b="b"/>
              <a:pathLst>
                <a:path w="243839" h="304800">
                  <a:moveTo>
                    <a:pt x="121666" y="0"/>
                  </a:moveTo>
                  <a:lnTo>
                    <a:pt x="0" y="119887"/>
                  </a:lnTo>
                  <a:lnTo>
                    <a:pt x="60832" y="119887"/>
                  </a:lnTo>
                  <a:lnTo>
                    <a:pt x="60832" y="304546"/>
                  </a:lnTo>
                  <a:lnTo>
                    <a:pt x="182499" y="304546"/>
                  </a:lnTo>
                  <a:lnTo>
                    <a:pt x="182499" y="119887"/>
                  </a:lnTo>
                  <a:lnTo>
                    <a:pt x="243331" y="119887"/>
                  </a:lnTo>
                  <a:lnTo>
                    <a:pt x="121666" y="0"/>
                  </a:lnTo>
                  <a:close/>
                </a:path>
              </a:pathLst>
            </a:custGeom>
            <a:solidFill>
              <a:srgbClr val="29AE8B"/>
            </a:solidFill>
          </p:spPr>
          <p:txBody>
            <a:bodyPr wrap="square" lIns="0" tIns="0" rIns="0" bIns="0" rtlCol="0"/>
            <a:lstStyle/>
            <a:p>
              <a:endParaRPr/>
            </a:p>
          </p:txBody>
        </p:sp>
        <p:sp>
          <p:nvSpPr>
            <p:cNvPr id="48" name="object 48"/>
            <p:cNvSpPr/>
            <p:nvPr/>
          </p:nvSpPr>
          <p:spPr>
            <a:xfrm>
              <a:off x="3124200" y="1976119"/>
              <a:ext cx="243840" cy="304800"/>
            </a:xfrm>
            <a:custGeom>
              <a:avLst/>
              <a:gdLst/>
              <a:ahLst/>
              <a:cxnLst/>
              <a:rect l="l" t="t" r="r" b="b"/>
              <a:pathLst>
                <a:path w="243839" h="304800">
                  <a:moveTo>
                    <a:pt x="0" y="119887"/>
                  </a:moveTo>
                  <a:lnTo>
                    <a:pt x="121666" y="0"/>
                  </a:lnTo>
                  <a:lnTo>
                    <a:pt x="243332"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49" name="object 49"/>
            <p:cNvSpPr/>
            <p:nvPr/>
          </p:nvSpPr>
          <p:spPr>
            <a:xfrm>
              <a:off x="2936239" y="3799839"/>
              <a:ext cx="243840" cy="304800"/>
            </a:xfrm>
            <a:custGeom>
              <a:avLst/>
              <a:gdLst/>
              <a:ahLst/>
              <a:cxnLst/>
              <a:rect l="l" t="t" r="r" b="b"/>
              <a:pathLst>
                <a:path w="243839" h="304800">
                  <a:moveTo>
                    <a:pt x="121666" y="0"/>
                  </a:moveTo>
                  <a:lnTo>
                    <a:pt x="0" y="119887"/>
                  </a:lnTo>
                  <a:lnTo>
                    <a:pt x="60833" y="119887"/>
                  </a:lnTo>
                  <a:lnTo>
                    <a:pt x="60833" y="304546"/>
                  </a:lnTo>
                  <a:lnTo>
                    <a:pt x="182499" y="304546"/>
                  </a:lnTo>
                  <a:lnTo>
                    <a:pt x="182499" y="119887"/>
                  </a:lnTo>
                  <a:lnTo>
                    <a:pt x="243332" y="119887"/>
                  </a:lnTo>
                  <a:lnTo>
                    <a:pt x="121666" y="0"/>
                  </a:lnTo>
                  <a:close/>
                </a:path>
              </a:pathLst>
            </a:custGeom>
            <a:solidFill>
              <a:srgbClr val="29AE8B"/>
            </a:solidFill>
          </p:spPr>
          <p:txBody>
            <a:bodyPr wrap="square" lIns="0" tIns="0" rIns="0" bIns="0" rtlCol="0"/>
            <a:lstStyle/>
            <a:p>
              <a:endParaRPr/>
            </a:p>
          </p:txBody>
        </p:sp>
        <p:sp>
          <p:nvSpPr>
            <p:cNvPr id="50" name="object 50"/>
            <p:cNvSpPr/>
            <p:nvPr/>
          </p:nvSpPr>
          <p:spPr>
            <a:xfrm>
              <a:off x="2941320" y="3804919"/>
              <a:ext cx="243840" cy="304800"/>
            </a:xfrm>
            <a:custGeom>
              <a:avLst/>
              <a:gdLst/>
              <a:ahLst/>
              <a:cxnLst/>
              <a:rect l="l" t="t" r="r" b="b"/>
              <a:pathLst>
                <a:path w="243839" h="304800">
                  <a:moveTo>
                    <a:pt x="0" y="119887"/>
                  </a:moveTo>
                  <a:lnTo>
                    <a:pt x="121666" y="0"/>
                  </a:lnTo>
                  <a:lnTo>
                    <a:pt x="243331"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51" name="object 51"/>
            <p:cNvSpPr/>
            <p:nvPr/>
          </p:nvSpPr>
          <p:spPr>
            <a:xfrm>
              <a:off x="4704079" y="39217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52" name="object 52"/>
            <p:cNvSpPr/>
            <p:nvPr/>
          </p:nvSpPr>
          <p:spPr>
            <a:xfrm>
              <a:off x="4709159" y="3926839"/>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53" name="object 53"/>
            <p:cNvSpPr/>
            <p:nvPr/>
          </p:nvSpPr>
          <p:spPr>
            <a:xfrm>
              <a:off x="4958079" y="158495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4" name="object 54"/>
            <p:cNvSpPr/>
            <p:nvPr/>
          </p:nvSpPr>
          <p:spPr>
            <a:xfrm>
              <a:off x="4963159" y="1590039"/>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700">
              <a:solidFill>
                <a:srgbClr val="1D7E66"/>
              </a:solidFill>
            </a:ln>
          </p:spPr>
          <p:txBody>
            <a:bodyPr wrap="square" lIns="0" tIns="0" rIns="0" bIns="0" rtlCol="0"/>
            <a:lstStyle/>
            <a:p>
              <a:endParaRPr/>
            </a:p>
          </p:txBody>
        </p:sp>
        <p:sp>
          <p:nvSpPr>
            <p:cNvPr id="55" name="object 55"/>
            <p:cNvSpPr/>
            <p:nvPr/>
          </p:nvSpPr>
          <p:spPr>
            <a:xfrm>
              <a:off x="4704079" y="342391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6" name="object 56"/>
            <p:cNvSpPr/>
            <p:nvPr/>
          </p:nvSpPr>
          <p:spPr>
            <a:xfrm>
              <a:off x="4709159" y="3429000"/>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699">
              <a:solidFill>
                <a:srgbClr val="1D7E66"/>
              </a:solidFill>
            </a:ln>
          </p:spPr>
          <p:txBody>
            <a:bodyPr wrap="square" lIns="0" tIns="0" rIns="0" bIns="0" rtlCol="0"/>
            <a:lstStyle/>
            <a:p>
              <a:endParaRPr/>
            </a:p>
          </p:txBody>
        </p:sp>
        <p:sp>
          <p:nvSpPr>
            <p:cNvPr id="57" name="object 57"/>
            <p:cNvSpPr/>
            <p:nvPr/>
          </p:nvSpPr>
          <p:spPr>
            <a:xfrm>
              <a:off x="1574800" y="4805679"/>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65"/>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sp>
          <p:nvSpPr>
            <p:cNvPr id="58" name="object 58"/>
            <p:cNvSpPr/>
            <p:nvPr/>
          </p:nvSpPr>
          <p:spPr>
            <a:xfrm>
              <a:off x="4480559" y="1645919"/>
              <a:ext cx="264160" cy="264160"/>
            </a:xfrm>
            <a:custGeom>
              <a:avLst/>
              <a:gdLst/>
              <a:ahLst/>
              <a:cxnLst/>
              <a:rect l="l" t="t" r="r" b="b"/>
              <a:pathLst>
                <a:path w="264160" h="264160">
                  <a:moveTo>
                    <a:pt x="173100" y="0"/>
                  </a:moveTo>
                  <a:lnTo>
                    <a:pt x="0" y="0"/>
                  </a:lnTo>
                  <a:lnTo>
                    <a:pt x="0" y="173100"/>
                  </a:lnTo>
                  <a:lnTo>
                    <a:pt x="43306" y="129920"/>
                  </a:lnTo>
                  <a:lnTo>
                    <a:pt x="177037" y="263651"/>
                  </a:lnTo>
                  <a:lnTo>
                    <a:pt x="263651" y="177037"/>
                  </a:lnTo>
                  <a:lnTo>
                    <a:pt x="129920" y="43306"/>
                  </a:lnTo>
                  <a:lnTo>
                    <a:pt x="173100" y="0"/>
                  </a:lnTo>
                  <a:close/>
                </a:path>
              </a:pathLst>
            </a:custGeom>
            <a:solidFill>
              <a:srgbClr val="29AE8B"/>
            </a:solidFill>
          </p:spPr>
          <p:txBody>
            <a:bodyPr wrap="square" lIns="0" tIns="0" rIns="0" bIns="0" rtlCol="0"/>
            <a:lstStyle/>
            <a:p>
              <a:endParaRPr/>
            </a:p>
          </p:txBody>
        </p:sp>
        <p:sp>
          <p:nvSpPr>
            <p:cNvPr id="59" name="object 59"/>
            <p:cNvSpPr/>
            <p:nvPr/>
          </p:nvSpPr>
          <p:spPr>
            <a:xfrm>
              <a:off x="4485640" y="1650999"/>
              <a:ext cx="264160" cy="264160"/>
            </a:xfrm>
            <a:custGeom>
              <a:avLst/>
              <a:gdLst/>
              <a:ahLst/>
              <a:cxnLst/>
              <a:rect l="l" t="t" r="r" b="b"/>
              <a:pathLst>
                <a:path w="264160" h="264160">
                  <a:moveTo>
                    <a:pt x="0" y="173100"/>
                  </a:moveTo>
                  <a:lnTo>
                    <a:pt x="0" y="0"/>
                  </a:lnTo>
                  <a:lnTo>
                    <a:pt x="173100" y="0"/>
                  </a:lnTo>
                  <a:lnTo>
                    <a:pt x="129921" y="43307"/>
                  </a:lnTo>
                  <a:lnTo>
                    <a:pt x="263651" y="177037"/>
                  </a:lnTo>
                  <a:lnTo>
                    <a:pt x="177037" y="263651"/>
                  </a:lnTo>
                  <a:lnTo>
                    <a:pt x="43307" y="129921"/>
                  </a:lnTo>
                  <a:lnTo>
                    <a:pt x="0" y="173100"/>
                  </a:lnTo>
                  <a:close/>
                </a:path>
              </a:pathLst>
            </a:custGeom>
            <a:ln w="12700">
              <a:solidFill>
                <a:srgbClr val="1D7E66"/>
              </a:solidFill>
            </a:ln>
          </p:spPr>
          <p:txBody>
            <a:bodyPr wrap="square" lIns="0" tIns="0" rIns="0" bIns="0" rtlCol="0"/>
            <a:lstStyle/>
            <a:p>
              <a:endParaRPr/>
            </a:p>
          </p:txBody>
        </p:sp>
        <p:sp>
          <p:nvSpPr>
            <p:cNvPr id="60" name="object 60"/>
            <p:cNvSpPr/>
            <p:nvPr/>
          </p:nvSpPr>
          <p:spPr>
            <a:xfrm>
              <a:off x="2458719" y="2031999"/>
              <a:ext cx="264160" cy="264160"/>
            </a:xfrm>
            <a:custGeom>
              <a:avLst/>
              <a:gdLst/>
              <a:ahLst/>
              <a:cxnLst/>
              <a:rect l="l" t="t" r="r" b="b"/>
              <a:pathLst>
                <a:path w="264160" h="264160">
                  <a:moveTo>
                    <a:pt x="173100" y="0"/>
                  </a:moveTo>
                  <a:lnTo>
                    <a:pt x="0" y="0"/>
                  </a:lnTo>
                  <a:lnTo>
                    <a:pt x="0" y="173100"/>
                  </a:lnTo>
                  <a:lnTo>
                    <a:pt x="43306" y="129921"/>
                  </a:lnTo>
                  <a:lnTo>
                    <a:pt x="177037" y="263651"/>
                  </a:lnTo>
                  <a:lnTo>
                    <a:pt x="263652" y="177037"/>
                  </a:lnTo>
                  <a:lnTo>
                    <a:pt x="129921" y="43307"/>
                  </a:lnTo>
                  <a:lnTo>
                    <a:pt x="173100" y="0"/>
                  </a:lnTo>
                  <a:close/>
                </a:path>
              </a:pathLst>
            </a:custGeom>
            <a:solidFill>
              <a:srgbClr val="29AE8B"/>
            </a:solidFill>
          </p:spPr>
          <p:txBody>
            <a:bodyPr wrap="square" lIns="0" tIns="0" rIns="0" bIns="0" rtlCol="0"/>
            <a:lstStyle/>
            <a:p>
              <a:endParaRPr/>
            </a:p>
          </p:txBody>
        </p:sp>
        <p:sp>
          <p:nvSpPr>
            <p:cNvPr id="61" name="object 61"/>
            <p:cNvSpPr/>
            <p:nvPr/>
          </p:nvSpPr>
          <p:spPr>
            <a:xfrm>
              <a:off x="2463800" y="2037079"/>
              <a:ext cx="264160" cy="264160"/>
            </a:xfrm>
            <a:custGeom>
              <a:avLst/>
              <a:gdLst/>
              <a:ahLst/>
              <a:cxnLst/>
              <a:rect l="l" t="t" r="r" b="b"/>
              <a:pathLst>
                <a:path w="264160" h="264160">
                  <a:moveTo>
                    <a:pt x="0" y="173100"/>
                  </a:moveTo>
                  <a:lnTo>
                    <a:pt x="0" y="0"/>
                  </a:lnTo>
                  <a:lnTo>
                    <a:pt x="173100" y="0"/>
                  </a:lnTo>
                  <a:lnTo>
                    <a:pt x="129920" y="43307"/>
                  </a:lnTo>
                  <a:lnTo>
                    <a:pt x="263651" y="177037"/>
                  </a:lnTo>
                  <a:lnTo>
                    <a:pt x="177037" y="263652"/>
                  </a:lnTo>
                  <a:lnTo>
                    <a:pt x="43306" y="129921"/>
                  </a:lnTo>
                  <a:lnTo>
                    <a:pt x="0" y="173100"/>
                  </a:lnTo>
                  <a:close/>
                </a:path>
              </a:pathLst>
            </a:custGeom>
            <a:ln w="12700">
              <a:solidFill>
                <a:srgbClr val="1D7E66"/>
              </a:solidFill>
            </a:ln>
          </p:spPr>
          <p:txBody>
            <a:bodyPr wrap="square" lIns="0" tIns="0" rIns="0" bIns="0" rtlCol="0"/>
            <a:lstStyle/>
            <a:p>
              <a:endParaRPr/>
            </a:p>
          </p:txBody>
        </p:sp>
        <p:sp>
          <p:nvSpPr>
            <p:cNvPr id="62" name="object 62"/>
            <p:cNvSpPr/>
            <p:nvPr/>
          </p:nvSpPr>
          <p:spPr>
            <a:xfrm>
              <a:off x="1137920" y="2529839"/>
              <a:ext cx="264160" cy="264160"/>
            </a:xfrm>
            <a:custGeom>
              <a:avLst/>
              <a:gdLst/>
              <a:ahLst/>
              <a:cxnLst/>
              <a:rect l="l" t="t" r="r" b="b"/>
              <a:pathLst>
                <a:path w="264159" h="264160">
                  <a:moveTo>
                    <a:pt x="173101" y="0"/>
                  </a:moveTo>
                  <a:lnTo>
                    <a:pt x="0" y="0"/>
                  </a:lnTo>
                  <a:lnTo>
                    <a:pt x="0" y="173100"/>
                  </a:lnTo>
                  <a:lnTo>
                    <a:pt x="43294" y="129921"/>
                  </a:lnTo>
                  <a:lnTo>
                    <a:pt x="177038" y="263651"/>
                  </a:lnTo>
                  <a:lnTo>
                    <a:pt x="263652" y="177037"/>
                  </a:lnTo>
                  <a:lnTo>
                    <a:pt x="129870" y="43307"/>
                  </a:lnTo>
                  <a:lnTo>
                    <a:pt x="173101" y="0"/>
                  </a:lnTo>
                  <a:close/>
                </a:path>
              </a:pathLst>
            </a:custGeom>
            <a:solidFill>
              <a:srgbClr val="29AE8B"/>
            </a:solidFill>
          </p:spPr>
          <p:txBody>
            <a:bodyPr wrap="square" lIns="0" tIns="0" rIns="0" bIns="0" rtlCol="0"/>
            <a:lstStyle/>
            <a:p>
              <a:endParaRPr/>
            </a:p>
          </p:txBody>
        </p:sp>
        <p:sp>
          <p:nvSpPr>
            <p:cNvPr id="63" name="object 63"/>
            <p:cNvSpPr/>
            <p:nvPr/>
          </p:nvSpPr>
          <p:spPr>
            <a:xfrm>
              <a:off x="1143000" y="2534919"/>
              <a:ext cx="264160" cy="264160"/>
            </a:xfrm>
            <a:custGeom>
              <a:avLst/>
              <a:gdLst/>
              <a:ahLst/>
              <a:cxnLst/>
              <a:rect l="l" t="t" r="r" b="b"/>
              <a:pathLst>
                <a:path w="264159" h="264160">
                  <a:moveTo>
                    <a:pt x="0" y="173100"/>
                  </a:moveTo>
                  <a:lnTo>
                    <a:pt x="0" y="0"/>
                  </a:lnTo>
                  <a:lnTo>
                    <a:pt x="173100" y="0"/>
                  </a:lnTo>
                  <a:lnTo>
                    <a:pt x="129921" y="43306"/>
                  </a:lnTo>
                  <a:lnTo>
                    <a:pt x="263652" y="177037"/>
                  </a:lnTo>
                  <a:lnTo>
                    <a:pt x="177037" y="263651"/>
                  </a:lnTo>
                  <a:lnTo>
                    <a:pt x="43294" y="129920"/>
                  </a:lnTo>
                  <a:lnTo>
                    <a:pt x="0" y="173100"/>
                  </a:lnTo>
                  <a:close/>
                </a:path>
              </a:pathLst>
            </a:custGeom>
            <a:ln w="12700">
              <a:solidFill>
                <a:srgbClr val="1D7E66"/>
              </a:solidFill>
            </a:ln>
          </p:spPr>
          <p:txBody>
            <a:bodyPr wrap="square" lIns="0" tIns="0" rIns="0" bIns="0" rtlCol="0"/>
            <a:lstStyle/>
            <a:p>
              <a:endParaRPr/>
            </a:p>
          </p:txBody>
        </p:sp>
      </p:grpSp>
      <p:sp>
        <p:nvSpPr>
          <p:cNvPr id="64" name="object 64"/>
          <p:cNvSpPr txBox="1"/>
          <p:nvPr/>
        </p:nvSpPr>
        <p:spPr>
          <a:xfrm>
            <a:off x="4815840" y="1178560"/>
            <a:ext cx="894080" cy="375920"/>
          </a:xfrm>
          <a:prstGeom prst="rect">
            <a:avLst/>
          </a:prstGeom>
          <a:ln w="19050">
            <a:solidFill>
              <a:srgbClr val="7B5FC5"/>
            </a:solidFill>
          </a:ln>
        </p:spPr>
        <p:txBody>
          <a:bodyPr vert="horz" wrap="square" lIns="0" tIns="0" rIns="0" bIns="0" rtlCol="0">
            <a:spAutoFit/>
          </a:bodyPr>
          <a:lstStyle/>
          <a:p>
            <a:pPr marL="140335">
              <a:lnSpc>
                <a:spcPts val="2630"/>
              </a:lnSpc>
            </a:pPr>
            <a:r>
              <a:rPr sz="2450" spc="-10" dirty="0">
                <a:latin typeface="Calibri"/>
                <a:cs typeface="Calibri"/>
              </a:rPr>
              <a:t>Class</a:t>
            </a:r>
            <a:endParaRPr sz="2450">
              <a:latin typeface="Calibri"/>
              <a:cs typeface="Calibri"/>
            </a:endParaRPr>
          </a:p>
        </p:txBody>
      </p:sp>
      <p:sp>
        <p:nvSpPr>
          <p:cNvPr id="65" name="object 65"/>
          <p:cNvSpPr txBox="1"/>
          <p:nvPr/>
        </p:nvSpPr>
        <p:spPr>
          <a:xfrm>
            <a:off x="7940040" y="5843904"/>
            <a:ext cx="4008754" cy="347345"/>
          </a:xfrm>
          <a:prstGeom prst="rect">
            <a:avLst/>
          </a:prstGeom>
        </p:spPr>
        <p:txBody>
          <a:bodyPr vert="horz" wrap="square" lIns="0" tIns="8255" rIns="0" bIns="0" rtlCol="0">
            <a:spAutoFit/>
          </a:bodyPr>
          <a:lstStyle/>
          <a:p>
            <a:pPr marL="12700" marR="5080">
              <a:lnSpc>
                <a:spcPct val="101800"/>
              </a:lnSpc>
              <a:spcBef>
                <a:spcPts val="65"/>
              </a:spcBef>
            </a:pPr>
            <a:r>
              <a:rPr sz="1050" dirty="0">
                <a:latin typeface="Calibri"/>
                <a:cs typeface="Calibri"/>
              </a:rPr>
              <a:t>Girshick</a:t>
            </a:r>
            <a:r>
              <a:rPr sz="1050" spc="5" dirty="0">
                <a:latin typeface="Calibri"/>
                <a:cs typeface="Calibri"/>
              </a:rPr>
              <a:t> </a:t>
            </a:r>
            <a:r>
              <a:rPr sz="1050" spc="-30" dirty="0">
                <a:latin typeface="Calibri"/>
                <a:cs typeface="Calibri"/>
              </a:rPr>
              <a:t>et</a:t>
            </a:r>
            <a:r>
              <a:rPr sz="1050" spc="-65" dirty="0">
                <a:latin typeface="Calibri"/>
                <a:cs typeface="Calibri"/>
              </a:rPr>
              <a:t> </a:t>
            </a:r>
            <a:r>
              <a:rPr sz="1050" dirty="0">
                <a:latin typeface="Calibri"/>
                <a:cs typeface="Calibri"/>
              </a:rPr>
              <a:t>al,</a:t>
            </a:r>
            <a:r>
              <a:rPr sz="1050" spc="-45" dirty="0">
                <a:latin typeface="Calibri"/>
                <a:cs typeface="Calibri"/>
              </a:rPr>
              <a:t> </a:t>
            </a:r>
            <a:r>
              <a:rPr sz="1050" dirty="0">
                <a:latin typeface="Calibri"/>
                <a:cs typeface="Calibri"/>
              </a:rPr>
              <a:t>“Rich</a:t>
            </a:r>
            <a:r>
              <a:rPr sz="1050" spc="-10" dirty="0">
                <a:latin typeface="Calibri"/>
                <a:cs typeface="Calibri"/>
              </a:rPr>
              <a:t> </a:t>
            </a:r>
            <a:r>
              <a:rPr sz="1050" dirty="0">
                <a:latin typeface="Calibri"/>
                <a:cs typeface="Calibri"/>
              </a:rPr>
              <a:t>feature</a:t>
            </a:r>
            <a:r>
              <a:rPr sz="1050" spc="145" dirty="0">
                <a:latin typeface="Calibri"/>
                <a:cs typeface="Calibri"/>
              </a:rPr>
              <a:t> </a:t>
            </a:r>
            <a:r>
              <a:rPr sz="1050" dirty="0">
                <a:latin typeface="Calibri"/>
                <a:cs typeface="Calibri"/>
              </a:rPr>
              <a:t>hierarchies</a:t>
            </a:r>
            <a:r>
              <a:rPr sz="1050" spc="114" dirty="0">
                <a:latin typeface="Calibri"/>
                <a:cs typeface="Calibri"/>
              </a:rPr>
              <a:t> </a:t>
            </a:r>
            <a:r>
              <a:rPr sz="1050" dirty="0">
                <a:latin typeface="Calibri"/>
                <a:cs typeface="Calibri"/>
              </a:rPr>
              <a:t>for</a:t>
            </a:r>
            <a:r>
              <a:rPr sz="1050" spc="35" dirty="0">
                <a:latin typeface="Calibri"/>
                <a:cs typeface="Calibri"/>
              </a:rPr>
              <a:t> </a:t>
            </a:r>
            <a:r>
              <a:rPr sz="1050" dirty="0">
                <a:latin typeface="Calibri"/>
                <a:cs typeface="Calibri"/>
              </a:rPr>
              <a:t>accurate</a:t>
            </a:r>
            <a:r>
              <a:rPr sz="1050" spc="-80" dirty="0">
                <a:latin typeface="Calibri"/>
                <a:cs typeface="Calibri"/>
              </a:rPr>
              <a:t> </a:t>
            </a:r>
            <a:r>
              <a:rPr sz="1050" dirty="0">
                <a:latin typeface="Calibri"/>
                <a:cs typeface="Calibri"/>
              </a:rPr>
              <a:t>object</a:t>
            </a:r>
            <a:r>
              <a:rPr sz="1050" spc="-50" dirty="0">
                <a:latin typeface="Calibri"/>
                <a:cs typeface="Calibri"/>
              </a:rPr>
              <a:t> </a:t>
            </a:r>
            <a:r>
              <a:rPr sz="1050" dirty="0">
                <a:latin typeface="Calibri"/>
                <a:cs typeface="Calibri"/>
              </a:rPr>
              <a:t>detection</a:t>
            </a:r>
            <a:r>
              <a:rPr sz="1050" spc="100" dirty="0">
                <a:latin typeface="Calibri"/>
                <a:cs typeface="Calibri"/>
              </a:rPr>
              <a:t> </a:t>
            </a:r>
            <a:r>
              <a:rPr sz="1050" spc="-25" dirty="0">
                <a:latin typeface="Calibri"/>
                <a:cs typeface="Calibri"/>
              </a:rPr>
              <a:t>and </a:t>
            </a:r>
            <a:r>
              <a:rPr sz="1050" dirty="0">
                <a:latin typeface="Calibri"/>
                <a:cs typeface="Calibri"/>
              </a:rPr>
              <a:t>semantic</a:t>
            </a:r>
            <a:r>
              <a:rPr sz="1050" spc="-40" dirty="0">
                <a:latin typeface="Calibri"/>
                <a:cs typeface="Calibri"/>
              </a:rPr>
              <a:t> </a:t>
            </a:r>
            <a:r>
              <a:rPr sz="1050" dirty="0">
                <a:latin typeface="Calibri"/>
                <a:cs typeface="Calibri"/>
              </a:rPr>
              <a:t>segmentation”,</a:t>
            </a:r>
            <a:r>
              <a:rPr sz="1050" spc="70" dirty="0">
                <a:latin typeface="Calibri"/>
                <a:cs typeface="Calibri"/>
              </a:rPr>
              <a:t> </a:t>
            </a:r>
            <a:r>
              <a:rPr sz="1050" dirty="0">
                <a:latin typeface="Calibri"/>
                <a:cs typeface="Calibri"/>
              </a:rPr>
              <a:t>CVPR </a:t>
            </a:r>
            <a:r>
              <a:rPr sz="1050" spc="-10" dirty="0">
                <a:latin typeface="Calibri"/>
                <a:cs typeface="Calibri"/>
              </a:rPr>
              <a:t>2014.</a:t>
            </a:r>
            <a:endParaRPr sz="1050">
              <a:latin typeface="Calibri"/>
              <a:cs typeface="Calibri"/>
            </a:endParaRPr>
          </a:p>
        </p:txBody>
      </p:sp>
      <p:sp>
        <p:nvSpPr>
          <p:cNvPr id="66" name="object 66"/>
          <p:cNvSpPr txBox="1"/>
          <p:nvPr/>
        </p:nvSpPr>
        <p:spPr>
          <a:xfrm>
            <a:off x="3789679" y="1178560"/>
            <a:ext cx="924560" cy="375920"/>
          </a:xfrm>
          <a:prstGeom prst="rect">
            <a:avLst/>
          </a:prstGeom>
          <a:ln w="19050">
            <a:solidFill>
              <a:srgbClr val="0000FF"/>
            </a:solidFill>
          </a:ln>
        </p:spPr>
        <p:txBody>
          <a:bodyPr vert="horz" wrap="square" lIns="0" tIns="0" rIns="0" bIns="0" rtlCol="0">
            <a:spAutoFit/>
          </a:bodyPr>
          <a:lstStyle/>
          <a:p>
            <a:pPr marL="146685">
              <a:lnSpc>
                <a:spcPts val="2630"/>
              </a:lnSpc>
            </a:pPr>
            <a:r>
              <a:rPr sz="2450" spc="-20" dirty="0">
                <a:latin typeface="Calibri"/>
                <a:cs typeface="Calibri"/>
              </a:rPr>
              <a:t>Bbox</a:t>
            </a:r>
            <a:endParaRPr sz="2450">
              <a:latin typeface="Calibri"/>
              <a:cs typeface="Calibri"/>
            </a:endParaRPr>
          </a:p>
        </p:txBody>
      </p:sp>
      <p:sp>
        <p:nvSpPr>
          <p:cNvPr id="67" name="object 67"/>
          <p:cNvSpPr txBox="1"/>
          <p:nvPr/>
        </p:nvSpPr>
        <p:spPr>
          <a:xfrm>
            <a:off x="1584960" y="1554480"/>
            <a:ext cx="914400" cy="386080"/>
          </a:xfrm>
          <a:prstGeom prst="rect">
            <a:avLst/>
          </a:prstGeom>
          <a:ln w="19050">
            <a:solidFill>
              <a:srgbClr val="0000FF"/>
            </a:solidFill>
          </a:ln>
        </p:spPr>
        <p:txBody>
          <a:bodyPr vert="horz" wrap="square" lIns="0" tIns="0" rIns="0" bIns="0" rtlCol="0">
            <a:spAutoFit/>
          </a:bodyPr>
          <a:lstStyle/>
          <a:p>
            <a:pPr marL="139700">
              <a:lnSpc>
                <a:spcPts val="2675"/>
              </a:lnSpc>
            </a:pPr>
            <a:r>
              <a:rPr sz="2450" spc="-20" dirty="0">
                <a:latin typeface="Calibri"/>
                <a:cs typeface="Calibri"/>
              </a:rPr>
              <a:t>Bbox</a:t>
            </a:r>
            <a:endParaRPr sz="2450">
              <a:latin typeface="Calibri"/>
              <a:cs typeface="Calibri"/>
            </a:endParaRPr>
          </a:p>
        </p:txBody>
      </p:sp>
      <p:sp>
        <p:nvSpPr>
          <p:cNvPr id="68" name="object 68"/>
          <p:cNvSpPr txBox="1"/>
          <p:nvPr/>
        </p:nvSpPr>
        <p:spPr>
          <a:xfrm>
            <a:off x="284479" y="2062479"/>
            <a:ext cx="924560" cy="386080"/>
          </a:xfrm>
          <a:prstGeom prst="rect">
            <a:avLst/>
          </a:prstGeom>
          <a:ln w="19050">
            <a:solidFill>
              <a:srgbClr val="0000FF"/>
            </a:solidFill>
          </a:ln>
        </p:spPr>
        <p:txBody>
          <a:bodyPr vert="horz" wrap="square" lIns="0" tIns="0" rIns="0" bIns="0" rtlCol="0">
            <a:spAutoFit/>
          </a:bodyPr>
          <a:lstStyle/>
          <a:p>
            <a:pPr marL="145415">
              <a:lnSpc>
                <a:spcPts val="2705"/>
              </a:lnSpc>
            </a:pPr>
            <a:r>
              <a:rPr sz="2450" spc="-20" dirty="0">
                <a:latin typeface="Calibri"/>
                <a:cs typeface="Calibri"/>
              </a:rPr>
              <a:t>Bbox</a:t>
            </a:r>
            <a:endParaRPr sz="2450">
              <a:latin typeface="Calibri"/>
              <a:cs typeface="Calibri"/>
            </a:endParaRPr>
          </a:p>
        </p:txBody>
      </p:sp>
      <p:sp>
        <p:nvSpPr>
          <p:cNvPr id="69" name="object 69"/>
          <p:cNvSpPr txBox="1"/>
          <p:nvPr/>
        </p:nvSpPr>
        <p:spPr>
          <a:xfrm>
            <a:off x="6354445" y="456628"/>
            <a:ext cx="296354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125" dirty="0">
                <a:latin typeface="Calibri"/>
                <a:cs typeface="Calibri"/>
              </a:rPr>
              <a:t> </a:t>
            </a:r>
            <a:r>
              <a:rPr sz="2400" dirty="0">
                <a:latin typeface="Calibri"/>
                <a:cs typeface="Calibri"/>
              </a:rPr>
              <a:t>Single</a:t>
            </a:r>
            <a:r>
              <a:rPr sz="2400" spc="-105" dirty="0">
                <a:latin typeface="Calibri"/>
                <a:cs typeface="Calibri"/>
              </a:rPr>
              <a:t> </a:t>
            </a:r>
            <a:r>
              <a:rPr sz="2400" dirty="0">
                <a:latin typeface="Calibri"/>
                <a:cs typeface="Calibri"/>
              </a:rPr>
              <a:t>RGB</a:t>
            </a:r>
            <a:r>
              <a:rPr sz="2400" spc="-55" dirty="0">
                <a:latin typeface="Calibri"/>
                <a:cs typeface="Calibri"/>
              </a:rPr>
              <a:t> </a:t>
            </a:r>
            <a:r>
              <a:rPr sz="2400" spc="-20" dirty="0">
                <a:latin typeface="Calibri"/>
                <a:cs typeface="Calibri"/>
              </a:rPr>
              <a:t>Image</a:t>
            </a:r>
            <a:endParaRPr sz="2400">
              <a:latin typeface="Calibri"/>
              <a:cs typeface="Calibri"/>
            </a:endParaRPr>
          </a:p>
        </p:txBody>
      </p:sp>
      <p:sp>
        <p:nvSpPr>
          <p:cNvPr id="70" name="object 70"/>
          <p:cNvSpPr txBox="1"/>
          <p:nvPr/>
        </p:nvSpPr>
        <p:spPr>
          <a:xfrm>
            <a:off x="6354445" y="1177353"/>
            <a:ext cx="5210810" cy="4095115"/>
          </a:xfrm>
          <a:prstGeom prst="rect">
            <a:avLst/>
          </a:prstGeom>
        </p:spPr>
        <p:txBody>
          <a:bodyPr vert="horz" wrap="square" lIns="0" tIns="1905" rIns="0" bIns="0" rtlCol="0">
            <a:spAutoFit/>
          </a:bodyPr>
          <a:lstStyle/>
          <a:p>
            <a:pPr marL="469900" marR="688975" indent="-457834" algn="just">
              <a:lnSpc>
                <a:spcPct val="102899"/>
              </a:lnSpc>
              <a:spcBef>
                <a:spcPts val="15"/>
              </a:spcBef>
              <a:buAutoNum type="arabicPeriod"/>
              <a:tabLst>
                <a:tab pos="470534" algn="l"/>
              </a:tabLst>
            </a:pPr>
            <a:r>
              <a:rPr sz="2400" dirty="0">
                <a:latin typeface="Calibri"/>
                <a:cs typeface="Calibri"/>
              </a:rPr>
              <a:t>Run</a:t>
            </a:r>
            <a:r>
              <a:rPr sz="2400" spc="-75" dirty="0">
                <a:latin typeface="Calibri"/>
                <a:cs typeface="Calibri"/>
              </a:rPr>
              <a:t> </a:t>
            </a:r>
            <a:r>
              <a:rPr sz="2400" dirty="0">
                <a:latin typeface="Calibri"/>
                <a:cs typeface="Calibri"/>
              </a:rPr>
              <a:t>region</a:t>
            </a:r>
            <a:r>
              <a:rPr sz="2400" spc="-10" dirty="0">
                <a:latin typeface="Calibri"/>
                <a:cs typeface="Calibri"/>
              </a:rPr>
              <a:t> </a:t>
            </a:r>
            <a:r>
              <a:rPr sz="2400" spc="-20" dirty="0">
                <a:latin typeface="Calibri"/>
                <a:cs typeface="Calibri"/>
              </a:rPr>
              <a:t>proposal</a:t>
            </a:r>
            <a:r>
              <a:rPr sz="2400" spc="-114" dirty="0">
                <a:latin typeface="Calibri"/>
                <a:cs typeface="Calibri"/>
              </a:rPr>
              <a:t> </a:t>
            </a:r>
            <a:r>
              <a:rPr sz="2400" dirty="0">
                <a:latin typeface="Calibri"/>
                <a:cs typeface="Calibri"/>
              </a:rPr>
              <a:t>method</a:t>
            </a:r>
            <a:r>
              <a:rPr sz="2400" spc="-10" dirty="0">
                <a:latin typeface="Calibri"/>
                <a:cs typeface="Calibri"/>
              </a:rPr>
              <a:t> </a:t>
            </a:r>
            <a:r>
              <a:rPr sz="2400" spc="-25" dirty="0">
                <a:latin typeface="Calibri"/>
                <a:cs typeface="Calibri"/>
              </a:rPr>
              <a:t>to </a:t>
            </a:r>
            <a:r>
              <a:rPr sz="2400" dirty="0">
                <a:latin typeface="Calibri"/>
                <a:cs typeface="Calibri"/>
              </a:rPr>
              <a:t>compute</a:t>
            </a:r>
            <a:r>
              <a:rPr sz="2400" spc="-215" dirty="0">
                <a:latin typeface="Calibri"/>
                <a:cs typeface="Calibri"/>
              </a:rPr>
              <a:t> </a:t>
            </a:r>
            <a:r>
              <a:rPr sz="2400" dirty="0">
                <a:latin typeface="Calibri"/>
                <a:cs typeface="Calibri"/>
              </a:rPr>
              <a:t>~2000</a:t>
            </a:r>
            <a:r>
              <a:rPr sz="2400" spc="15" dirty="0">
                <a:latin typeface="Calibri"/>
                <a:cs typeface="Calibri"/>
              </a:rPr>
              <a:t> </a:t>
            </a:r>
            <a:r>
              <a:rPr sz="2400" spc="-10" dirty="0">
                <a:latin typeface="Calibri"/>
                <a:cs typeface="Calibri"/>
              </a:rPr>
              <a:t>region</a:t>
            </a:r>
            <a:r>
              <a:rPr sz="2400" spc="-110" dirty="0">
                <a:latin typeface="Calibri"/>
                <a:cs typeface="Calibri"/>
              </a:rPr>
              <a:t> </a:t>
            </a:r>
            <a:r>
              <a:rPr sz="2400" spc="-10" dirty="0">
                <a:latin typeface="Calibri"/>
                <a:cs typeface="Calibri"/>
              </a:rPr>
              <a:t>proposals</a:t>
            </a:r>
            <a:endParaRPr sz="2400">
              <a:latin typeface="Calibri"/>
              <a:cs typeface="Calibri"/>
            </a:endParaRPr>
          </a:p>
          <a:p>
            <a:pPr marL="469900" marR="5080" indent="-457834" algn="just">
              <a:lnSpc>
                <a:spcPct val="101499"/>
              </a:lnSpc>
              <a:spcBef>
                <a:spcPts val="45"/>
              </a:spcBef>
              <a:buAutoNum type="arabicPeriod"/>
              <a:tabLst>
                <a:tab pos="470534" algn="l"/>
              </a:tabLst>
            </a:pPr>
            <a:r>
              <a:rPr sz="2400" spc="-30" dirty="0">
                <a:latin typeface="Calibri"/>
                <a:cs typeface="Calibri"/>
              </a:rPr>
              <a:t>Resize</a:t>
            </a:r>
            <a:r>
              <a:rPr sz="2400" spc="-110" dirty="0">
                <a:latin typeface="Calibri"/>
                <a:cs typeface="Calibri"/>
              </a:rPr>
              <a:t> </a:t>
            </a:r>
            <a:r>
              <a:rPr sz="2400" dirty="0">
                <a:latin typeface="Calibri"/>
                <a:cs typeface="Calibri"/>
              </a:rPr>
              <a:t>each</a:t>
            </a:r>
            <a:r>
              <a:rPr sz="2400" spc="-15" dirty="0">
                <a:latin typeface="Calibri"/>
                <a:cs typeface="Calibri"/>
              </a:rPr>
              <a:t> </a:t>
            </a:r>
            <a:r>
              <a:rPr sz="2400" spc="-10" dirty="0">
                <a:latin typeface="Calibri"/>
                <a:cs typeface="Calibri"/>
              </a:rPr>
              <a:t>region</a:t>
            </a:r>
            <a:r>
              <a:rPr sz="2400" spc="-125" dirty="0">
                <a:latin typeface="Calibri"/>
                <a:cs typeface="Calibri"/>
              </a:rPr>
              <a:t> </a:t>
            </a:r>
            <a:r>
              <a:rPr sz="2400" dirty="0">
                <a:latin typeface="Calibri"/>
                <a:cs typeface="Calibri"/>
              </a:rPr>
              <a:t>to</a:t>
            </a:r>
            <a:r>
              <a:rPr sz="2400" spc="-70" dirty="0">
                <a:latin typeface="Calibri"/>
                <a:cs typeface="Calibri"/>
              </a:rPr>
              <a:t> </a:t>
            </a:r>
            <a:r>
              <a:rPr sz="2400" dirty="0">
                <a:latin typeface="Calibri"/>
                <a:cs typeface="Calibri"/>
              </a:rPr>
              <a:t>224x224</a:t>
            </a:r>
            <a:r>
              <a:rPr sz="2400" spc="-5" dirty="0">
                <a:latin typeface="Calibri"/>
                <a:cs typeface="Calibri"/>
              </a:rPr>
              <a:t> </a:t>
            </a:r>
            <a:r>
              <a:rPr sz="2400" dirty="0">
                <a:latin typeface="Calibri"/>
                <a:cs typeface="Calibri"/>
              </a:rPr>
              <a:t>and</a:t>
            </a:r>
            <a:r>
              <a:rPr sz="2400" spc="15" dirty="0">
                <a:latin typeface="Calibri"/>
                <a:cs typeface="Calibri"/>
              </a:rPr>
              <a:t> </a:t>
            </a:r>
            <a:r>
              <a:rPr sz="2400" spc="-25" dirty="0">
                <a:latin typeface="Calibri"/>
                <a:cs typeface="Calibri"/>
              </a:rPr>
              <a:t>run </a:t>
            </a:r>
            <a:r>
              <a:rPr sz="2400" dirty="0">
                <a:latin typeface="Calibri"/>
                <a:cs typeface="Calibri"/>
              </a:rPr>
              <a:t>independently</a:t>
            </a:r>
            <a:r>
              <a:rPr sz="2400" spc="-150" dirty="0">
                <a:latin typeface="Calibri"/>
                <a:cs typeface="Calibri"/>
              </a:rPr>
              <a:t> </a:t>
            </a:r>
            <a:r>
              <a:rPr sz="2400" spc="-20" dirty="0">
                <a:latin typeface="Calibri"/>
                <a:cs typeface="Calibri"/>
              </a:rPr>
              <a:t>through</a:t>
            </a:r>
            <a:r>
              <a:rPr sz="2400" spc="-114" dirty="0">
                <a:latin typeface="Calibri"/>
                <a:cs typeface="Calibri"/>
              </a:rPr>
              <a:t> </a:t>
            </a:r>
            <a:r>
              <a:rPr sz="2400" dirty="0">
                <a:latin typeface="Calibri"/>
                <a:cs typeface="Calibri"/>
              </a:rPr>
              <a:t>CNN</a:t>
            </a:r>
            <a:r>
              <a:rPr sz="2400" spc="-20" dirty="0">
                <a:latin typeface="Calibri"/>
                <a:cs typeface="Calibri"/>
              </a:rPr>
              <a:t> </a:t>
            </a:r>
            <a:r>
              <a:rPr sz="2400" dirty="0">
                <a:latin typeface="Calibri"/>
                <a:cs typeface="Calibri"/>
              </a:rPr>
              <a:t>to</a:t>
            </a:r>
            <a:r>
              <a:rPr sz="2400" spc="-10" dirty="0">
                <a:latin typeface="Calibri"/>
                <a:cs typeface="Calibri"/>
              </a:rPr>
              <a:t> predict </a:t>
            </a:r>
            <a:r>
              <a:rPr sz="2400" dirty="0">
                <a:latin typeface="Calibri"/>
                <a:cs typeface="Calibri"/>
              </a:rPr>
              <a:t>class</a:t>
            </a:r>
            <a:r>
              <a:rPr sz="2400" spc="-120" dirty="0">
                <a:latin typeface="Calibri"/>
                <a:cs typeface="Calibri"/>
              </a:rPr>
              <a:t> </a:t>
            </a:r>
            <a:r>
              <a:rPr sz="2400" dirty="0">
                <a:latin typeface="Calibri"/>
                <a:cs typeface="Calibri"/>
              </a:rPr>
              <a:t>scores</a:t>
            </a:r>
            <a:r>
              <a:rPr sz="2400" spc="-120" dirty="0">
                <a:latin typeface="Calibri"/>
                <a:cs typeface="Calibri"/>
              </a:rPr>
              <a:t> </a:t>
            </a:r>
            <a:r>
              <a:rPr sz="2400" dirty="0">
                <a:latin typeface="Calibri"/>
                <a:cs typeface="Calibri"/>
              </a:rPr>
              <a:t>and</a:t>
            </a:r>
            <a:r>
              <a:rPr sz="2400" spc="-45" dirty="0">
                <a:latin typeface="Calibri"/>
                <a:cs typeface="Calibri"/>
              </a:rPr>
              <a:t> </a:t>
            </a:r>
            <a:r>
              <a:rPr sz="2400" spc="-10" dirty="0">
                <a:latin typeface="Calibri"/>
                <a:cs typeface="Calibri"/>
              </a:rPr>
              <a:t>bbox</a:t>
            </a:r>
            <a:r>
              <a:rPr sz="2400" spc="-145" dirty="0">
                <a:latin typeface="Calibri"/>
                <a:cs typeface="Calibri"/>
              </a:rPr>
              <a:t> </a:t>
            </a:r>
            <a:r>
              <a:rPr sz="2400" spc="-10" dirty="0">
                <a:latin typeface="Calibri"/>
                <a:cs typeface="Calibri"/>
              </a:rPr>
              <a:t>transform</a:t>
            </a:r>
            <a:endParaRPr sz="2400">
              <a:latin typeface="Calibri"/>
              <a:cs typeface="Calibri"/>
            </a:endParaRPr>
          </a:p>
          <a:p>
            <a:pPr marL="470534" indent="-457834" algn="just">
              <a:lnSpc>
                <a:spcPct val="100000"/>
              </a:lnSpc>
              <a:spcBef>
                <a:spcPts val="5"/>
              </a:spcBef>
              <a:buAutoNum type="arabicPeriod"/>
              <a:tabLst>
                <a:tab pos="470534" algn="l"/>
              </a:tabLst>
            </a:pPr>
            <a:r>
              <a:rPr sz="2400" dirty="0">
                <a:latin typeface="Calibri"/>
                <a:cs typeface="Calibri"/>
              </a:rPr>
              <a:t>Use</a:t>
            </a:r>
            <a:r>
              <a:rPr sz="2400" spc="-50" dirty="0">
                <a:latin typeface="Calibri"/>
                <a:cs typeface="Calibri"/>
              </a:rPr>
              <a:t> </a:t>
            </a:r>
            <a:r>
              <a:rPr sz="2400" dirty="0">
                <a:latin typeface="Calibri"/>
                <a:cs typeface="Calibri"/>
              </a:rPr>
              <a:t>scores</a:t>
            </a:r>
            <a:r>
              <a:rPr sz="2400" spc="-110" dirty="0">
                <a:latin typeface="Calibri"/>
                <a:cs typeface="Calibri"/>
              </a:rPr>
              <a:t> </a:t>
            </a:r>
            <a:r>
              <a:rPr sz="2400" dirty="0">
                <a:latin typeface="Calibri"/>
                <a:cs typeface="Calibri"/>
              </a:rPr>
              <a:t>to</a:t>
            </a:r>
            <a:r>
              <a:rPr sz="2400" spc="-105" dirty="0">
                <a:latin typeface="Calibri"/>
                <a:cs typeface="Calibri"/>
              </a:rPr>
              <a:t> </a:t>
            </a:r>
            <a:r>
              <a:rPr sz="2400" dirty="0">
                <a:latin typeface="Calibri"/>
                <a:cs typeface="Calibri"/>
              </a:rPr>
              <a:t>select</a:t>
            </a:r>
            <a:r>
              <a:rPr sz="2400" spc="-45" dirty="0">
                <a:latin typeface="Calibri"/>
                <a:cs typeface="Calibri"/>
              </a:rPr>
              <a:t> </a:t>
            </a:r>
            <a:r>
              <a:rPr sz="2400" dirty="0">
                <a:latin typeface="Calibri"/>
                <a:cs typeface="Calibri"/>
              </a:rPr>
              <a:t>a</a:t>
            </a:r>
            <a:r>
              <a:rPr sz="2400" spc="5" dirty="0">
                <a:latin typeface="Calibri"/>
                <a:cs typeface="Calibri"/>
              </a:rPr>
              <a:t> </a:t>
            </a:r>
            <a:r>
              <a:rPr sz="2400" dirty="0">
                <a:latin typeface="Calibri"/>
                <a:cs typeface="Calibri"/>
              </a:rPr>
              <a:t>subset</a:t>
            </a:r>
            <a:r>
              <a:rPr sz="2400" spc="-135" dirty="0">
                <a:latin typeface="Calibri"/>
                <a:cs typeface="Calibri"/>
              </a:rPr>
              <a:t> </a:t>
            </a:r>
            <a:r>
              <a:rPr sz="2400" dirty="0">
                <a:latin typeface="Calibri"/>
                <a:cs typeface="Calibri"/>
              </a:rPr>
              <a:t>of</a:t>
            </a:r>
            <a:r>
              <a:rPr sz="2400" spc="-45" dirty="0">
                <a:latin typeface="Calibri"/>
                <a:cs typeface="Calibri"/>
              </a:rPr>
              <a:t> </a:t>
            </a:r>
            <a:r>
              <a:rPr sz="2400" spc="-10" dirty="0">
                <a:latin typeface="Calibri"/>
                <a:cs typeface="Calibri"/>
              </a:rPr>
              <a:t>region</a:t>
            </a:r>
            <a:endParaRPr sz="2400">
              <a:latin typeface="Calibri"/>
              <a:cs typeface="Calibri"/>
            </a:endParaRPr>
          </a:p>
          <a:p>
            <a:pPr marL="469900">
              <a:lnSpc>
                <a:spcPct val="100000"/>
              </a:lnSpc>
              <a:spcBef>
                <a:spcPts val="5"/>
              </a:spcBef>
            </a:pPr>
            <a:r>
              <a:rPr sz="2400" spc="-10" dirty="0">
                <a:latin typeface="Calibri"/>
                <a:cs typeface="Calibri"/>
              </a:rPr>
              <a:t>proposals</a:t>
            </a:r>
            <a:r>
              <a:rPr sz="2400" spc="-160" dirty="0">
                <a:latin typeface="Calibri"/>
                <a:cs typeface="Calibri"/>
              </a:rPr>
              <a:t> </a:t>
            </a:r>
            <a:r>
              <a:rPr sz="2400" dirty="0">
                <a:latin typeface="Calibri"/>
                <a:cs typeface="Calibri"/>
              </a:rPr>
              <a:t>to</a:t>
            </a:r>
            <a:r>
              <a:rPr sz="2400" spc="-20" dirty="0">
                <a:latin typeface="Calibri"/>
                <a:cs typeface="Calibri"/>
              </a:rPr>
              <a:t> </a:t>
            </a:r>
            <a:r>
              <a:rPr sz="2400" spc="-10" dirty="0">
                <a:latin typeface="Calibri"/>
                <a:cs typeface="Calibri"/>
              </a:rPr>
              <a:t>output</a:t>
            </a:r>
            <a:endParaRPr sz="2400">
              <a:latin typeface="Calibri"/>
              <a:cs typeface="Calibri"/>
            </a:endParaRPr>
          </a:p>
          <a:p>
            <a:pPr marL="469900" marR="135890">
              <a:lnSpc>
                <a:spcPts val="2970"/>
              </a:lnSpc>
              <a:spcBef>
                <a:spcPts val="25"/>
              </a:spcBef>
            </a:pPr>
            <a:r>
              <a:rPr sz="2400" spc="-20" dirty="0">
                <a:latin typeface="Calibri"/>
                <a:cs typeface="Calibri"/>
              </a:rPr>
              <a:t>(Many</a:t>
            </a:r>
            <a:r>
              <a:rPr sz="2400" spc="-85" dirty="0">
                <a:latin typeface="Calibri"/>
                <a:cs typeface="Calibri"/>
              </a:rPr>
              <a:t> </a:t>
            </a:r>
            <a:r>
              <a:rPr sz="2400" dirty="0">
                <a:latin typeface="Calibri"/>
                <a:cs typeface="Calibri"/>
              </a:rPr>
              <a:t>choices</a:t>
            </a:r>
            <a:r>
              <a:rPr sz="2400" spc="-80" dirty="0">
                <a:latin typeface="Calibri"/>
                <a:cs typeface="Calibri"/>
              </a:rPr>
              <a:t> </a:t>
            </a:r>
            <a:r>
              <a:rPr sz="2400" dirty="0">
                <a:latin typeface="Calibri"/>
                <a:cs typeface="Calibri"/>
              </a:rPr>
              <a:t>here:</a:t>
            </a:r>
            <a:r>
              <a:rPr sz="2400" spc="-40" dirty="0">
                <a:latin typeface="Calibri"/>
                <a:cs typeface="Calibri"/>
              </a:rPr>
              <a:t> </a:t>
            </a:r>
            <a:r>
              <a:rPr sz="2400" dirty="0">
                <a:latin typeface="Calibri"/>
                <a:cs typeface="Calibri"/>
              </a:rPr>
              <a:t>threshold</a:t>
            </a:r>
            <a:r>
              <a:rPr sz="2400" spc="-100" dirty="0">
                <a:latin typeface="Calibri"/>
                <a:cs typeface="Calibri"/>
              </a:rPr>
              <a:t> </a:t>
            </a:r>
            <a:r>
              <a:rPr sz="2400" spc="-25" dirty="0">
                <a:latin typeface="Calibri"/>
                <a:cs typeface="Calibri"/>
              </a:rPr>
              <a:t>on </a:t>
            </a:r>
            <a:r>
              <a:rPr sz="2400" dirty="0">
                <a:latin typeface="Calibri"/>
                <a:cs typeface="Calibri"/>
              </a:rPr>
              <a:t>background,</a:t>
            </a:r>
            <a:r>
              <a:rPr sz="2400" spc="-225" dirty="0">
                <a:latin typeface="Calibri"/>
                <a:cs typeface="Calibri"/>
              </a:rPr>
              <a:t> </a:t>
            </a:r>
            <a:r>
              <a:rPr sz="2400" dirty="0">
                <a:latin typeface="Calibri"/>
                <a:cs typeface="Calibri"/>
              </a:rPr>
              <a:t>or</a:t>
            </a:r>
            <a:r>
              <a:rPr sz="2400" spc="10" dirty="0">
                <a:latin typeface="Calibri"/>
                <a:cs typeface="Calibri"/>
              </a:rPr>
              <a:t> </a:t>
            </a:r>
            <a:r>
              <a:rPr sz="2400" spc="-10" dirty="0">
                <a:latin typeface="Calibri"/>
                <a:cs typeface="Calibri"/>
              </a:rPr>
              <a:t>per-category?</a:t>
            </a:r>
            <a:r>
              <a:rPr sz="2400" spc="-180" dirty="0">
                <a:latin typeface="Calibri"/>
                <a:cs typeface="Calibri"/>
              </a:rPr>
              <a:t> </a:t>
            </a:r>
            <a:r>
              <a:rPr sz="2400" dirty="0">
                <a:latin typeface="Calibri"/>
                <a:cs typeface="Calibri"/>
              </a:rPr>
              <a:t>Or</a:t>
            </a:r>
            <a:r>
              <a:rPr sz="2400" spc="15" dirty="0">
                <a:latin typeface="Calibri"/>
                <a:cs typeface="Calibri"/>
              </a:rPr>
              <a:t> </a:t>
            </a:r>
            <a:r>
              <a:rPr sz="2400" spc="-20" dirty="0">
                <a:latin typeface="Calibri"/>
                <a:cs typeface="Calibri"/>
              </a:rPr>
              <a:t>take</a:t>
            </a:r>
            <a:endParaRPr sz="2400">
              <a:latin typeface="Calibri"/>
              <a:cs typeface="Calibri"/>
            </a:endParaRPr>
          </a:p>
          <a:p>
            <a:pPr marL="469900">
              <a:lnSpc>
                <a:spcPts val="2765"/>
              </a:lnSpc>
            </a:pPr>
            <a:r>
              <a:rPr sz="2400" dirty="0">
                <a:latin typeface="Calibri"/>
                <a:cs typeface="Calibri"/>
              </a:rPr>
              <a:t>top</a:t>
            </a:r>
            <a:r>
              <a:rPr sz="2400" spc="-114" dirty="0">
                <a:latin typeface="Calibri"/>
                <a:cs typeface="Calibri"/>
              </a:rPr>
              <a:t> </a:t>
            </a:r>
            <a:r>
              <a:rPr sz="2400" dirty="0">
                <a:latin typeface="Calibri"/>
                <a:cs typeface="Calibri"/>
              </a:rPr>
              <a:t>K</a:t>
            </a:r>
            <a:r>
              <a:rPr sz="2400" spc="65" dirty="0">
                <a:latin typeface="Calibri"/>
                <a:cs typeface="Calibri"/>
              </a:rPr>
              <a:t> </a:t>
            </a:r>
            <a:r>
              <a:rPr sz="2400" spc="-10" dirty="0">
                <a:latin typeface="Calibri"/>
                <a:cs typeface="Calibri"/>
              </a:rPr>
              <a:t>proposals</a:t>
            </a:r>
            <a:r>
              <a:rPr sz="2400" spc="-165" dirty="0">
                <a:latin typeface="Calibri"/>
                <a:cs typeface="Calibri"/>
              </a:rPr>
              <a:t> </a:t>
            </a:r>
            <a:r>
              <a:rPr sz="2400" dirty="0">
                <a:latin typeface="Calibri"/>
                <a:cs typeface="Calibri"/>
              </a:rPr>
              <a:t>per</a:t>
            </a:r>
            <a:r>
              <a:rPr sz="2400" spc="5" dirty="0">
                <a:latin typeface="Calibri"/>
                <a:cs typeface="Calibri"/>
              </a:rPr>
              <a:t> </a:t>
            </a:r>
            <a:r>
              <a:rPr sz="2400" spc="-10" dirty="0">
                <a:latin typeface="Calibri"/>
                <a:cs typeface="Calibri"/>
              </a:rPr>
              <a:t>image?)</a:t>
            </a:r>
            <a:endParaRPr sz="2400">
              <a:latin typeface="Calibri"/>
              <a:cs typeface="Calibri"/>
            </a:endParaRPr>
          </a:p>
          <a:p>
            <a:pPr marL="469900" indent="-457200">
              <a:lnSpc>
                <a:spcPct val="100000"/>
              </a:lnSpc>
              <a:spcBef>
                <a:spcPts val="5"/>
              </a:spcBef>
              <a:buAutoNum type="arabicPeriod" startAt="4"/>
              <a:tabLst>
                <a:tab pos="469900" algn="l"/>
                <a:tab pos="470534" algn="l"/>
              </a:tabLst>
            </a:pPr>
            <a:r>
              <a:rPr sz="2400" dirty="0">
                <a:latin typeface="Calibri"/>
                <a:cs typeface="Calibri"/>
              </a:rPr>
              <a:t>Compare</a:t>
            </a:r>
            <a:r>
              <a:rPr sz="2400" spc="-70" dirty="0">
                <a:latin typeface="Calibri"/>
                <a:cs typeface="Calibri"/>
              </a:rPr>
              <a:t> </a:t>
            </a:r>
            <a:r>
              <a:rPr sz="2400" dirty="0">
                <a:latin typeface="Calibri"/>
                <a:cs typeface="Calibri"/>
              </a:rPr>
              <a:t>with</a:t>
            </a:r>
            <a:r>
              <a:rPr sz="2400" spc="-50" dirty="0">
                <a:latin typeface="Calibri"/>
                <a:cs typeface="Calibri"/>
              </a:rPr>
              <a:t> </a:t>
            </a:r>
            <a:r>
              <a:rPr sz="2400" spc="-10" dirty="0">
                <a:latin typeface="Calibri"/>
                <a:cs typeface="Calibri"/>
              </a:rPr>
              <a:t>ground-truth</a:t>
            </a:r>
            <a:r>
              <a:rPr sz="2400" spc="-125" dirty="0">
                <a:latin typeface="Calibri"/>
                <a:cs typeface="Calibri"/>
              </a:rPr>
              <a:t> </a:t>
            </a:r>
            <a:r>
              <a:rPr sz="2400" spc="-10" dirty="0">
                <a:latin typeface="Calibri"/>
                <a:cs typeface="Calibri"/>
              </a:rPr>
              <a:t>boxes</a:t>
            </a:r>
            <a:endParaRPr sz="24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36159" y="1310639"/>
            <a:ext cx="6979920" cy="4653280"/>
          </a:xfrm>
          <a:prstGeom prst="rect">
            <a:avLst/>
          </a:prstGeom>
        </p:spPr>
      </p:pic>
      <p:sp>
        <p:nvSpPr>
          <p:cNvPr id="3" name="object 3"/>
          <p:cNvSpPr txBox="1">
            <a:spLocks noGrp="1"/>
          </p:cNvSpPr>
          <p:nvPr>
            <p:ph type="title"/>
          </p:nvPr>
        </p:nvSpPr>
        <p:spPr>
          <a:xfrm>
            <a:off x="915035" y="-72644"/>
            <a:ext cx="9396095" cy="1368425"/>
          </a:xfrm>
          <a:prstGeom prst="rect">
            <a:avLst/>
          </a:prstGeom>
        </p:spPr>
        <p:txBody>
          <a:bodyPr vert="horz" wrap="square" lIns="0" tIns="13335" rIns="0" bIns="0" rtlCol="0">
            <a:spAutoFit/>
          </a:bodyPr>
          <a:lstStyle/>
          <a:p>
            <a:pPr marL="12700" marR="5080">
              <a:lnSpc>
                <a:spcPct val="100000"/>
              </a:lnSpc>
              <a:spcBef>
                <a:spcPts val="105"/>
              </a:spcBef>
            </a:pPr>
            <a:r>
              <a:rPr dirty="0"/>
              <a:t>Comparing</a:t>
            </a:r>
            <a:r>
              <a:rPr spc="-200" dirty="0"/>
              <a:t> </a:t>
            </a:r>
            <a:r>
              <a:rPr spc="-30" dirty="0"/>
              <a:t>Boxes:</a:t>
            </a:r>
            <a:r>
              <a:rPr spc="-185" dirty="0"/>
              <a:t> </a:t>
            </a:r>
            <a:r>
              <a:rPr spc="-25" dirty="0"/>
              <a:t>Intersection</a:t>
            </a:r>
            <a:r>
              <a:rPr spc="-120" dirty="0"/>
              <a:t> </a:t>
            </a:r>
            <a:r>
              <a:rPr dirty="0"/>
              <a:t>over</a:t>
            </a:r>
            <a:r>
              <a:rPr spc="-60" dirty="0"/>
              <a:t> </a:t>
            </a:r>
            <a:r>
              <a:rPr spc="-10" dirty="0"/>
              <a:t>Union (IoU)</a:t>
            </a:r>
          </a:p>
        </p:txBody>
      </p:sp>
      <p:sp>
        <p:nvSpPr>
          <p:cNvPr id="4" name="object 4"/>
          <p:cNvSpPr txBox="1"/>
          <p:nvPr/>
        </p:nvSpPr>
        <p:spPr>
          <a:xfrm>
            <a:off x="6103365" y="1409699"/>
            <a:ext cx="247967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AFEF"/>
                </a:solidFill>
                <a:latin typeface="Calibri"/>
                <a:cs typeface="Calibri"/>
              </a:rPr>
              <a:t>Our</a:t>
            </a:r>
            <a:r>
              <a:rPr sz="3200" b="1" spc="-75" dirty="0">
                <a:solidFill>
                  <a:srgbClr val="00AFEF"/>
                </a:solidFill>
                <a:latin typeface="Calibri"/>
                <a:cs typeface="Calibri"/>
              </a:rPr>
              <a:t> </a:t>
            </a:r>
            <a:r>
              <a:rPr sz="3200" b="1" spc="-10" dirty="0">
                <a:solidFill>
                  <a:srgbClr val="00AFEF"/>
                </a:solidFill>
                <a:latin typeface="Calibri"/>
                <a:cs typeface="Calibri"/>
              </a:rPr>
              <a:t>Prediction</a:t>
            </a:r>
            <a:endParaRPr sz="3200">
              <a:latin typeface="Calibri"/>
              <a:cs typeface="Calibri"/>
            </a:endParaRPr>
          </a:p>
        </p:txBody>
      </p:sp>
      <p:sp>
        <p:nvSpPr>
          <p:cNvPr id="5" name="object 5"/>
          <p:cNvSpPr txBox="1"/>
          <p:nvPr/>
        </p:nvSpPr>
        <p:spPr>
          <a:xfrm>
            <a:off x="10344784" y="2226563"/>
            <a:ext cx="1281430" cy="1002665"/>
          </a:xfrm>
          <a:prstGeom prst="rect">
            <a:avLst/>
          </a:prstGeom>
        </p:spPr>
        <p:txBody>
          <a:bodyPr vert="horz" wrap="square" lIns="0" tIns="13335" rIns="0" bIns="0" rtlCol="0">
            <a:spAutoFit/>
          </a:bodyPr>
          <a:lstStyle/>
          <a:p>
            <a:pPr marL="195580" marR="5080" indent="-182880">
              <a:lnSpc>
                <a:spcPct val="100000"/>
              </a:lnSpc>
              <a:spcBef>
                <a:spcPts val="105"/>
              </a:spcBef>
            </a:pPr>
            <a:r>
              <a:rPr sz="3200" b="1" spc="-40" dirty="0">
                <a:solidFill>
                  <a:srgbClr val="00FF00"/>
                </a:solidFill>
                <a:latin typeface="Calibri"/>
                <a:cs typeface="Calibri"/>
              </a:rPr>
              <a:t>Ground </a:t>
            </a:r>
            <a:r>
              <a:rPr sz="3200" b="1" spc="-10" dirty="0">
                <a:solidFill>
                  <a:srgbClr val="00FF00"/>
                </a:solidFill>
                <a:latin typeface="Calibri"/>
                <a:cs typeface="Calibri"/>
              </a:rPr>
              <a:t>Truth</a:t>
            </a:r>
            <a:endParaRPr sz="3200">
              <a:latin typeface="Calibri"/>
              <a:cs typeface="Calibri"/>
            </a:endParaRPr>
          </a:p>
        </p:txBody>
      </p:sp>
      <p:sp>
        <p:nvSpPr>
          <p:cNvPr id="6" name="object 6"/>
          <p:cNvSpPr txBox="1"/>
          <p:nvPr/>
        </p:nvSpPr>
        <p:spPr>
          <a:xfrm>
            <a:off x="188277" y="1302067"/>
            <a:ext cx="4407535" cy="76073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How</a:t>
            </a:r>
            <a:r>
              <a:rPr sz="2400" spc="-105"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we</a:t>
            </a:r>
            <a:r>
              <a:rPr sz="2400" spc="-55" dirty="0">
                <a:latin typeface="Calibri"/>
                <a:cs typeface="Calibri"/>
              </a:rPr>
              <a:t> </a:t>
            </a:r>
            <a:r>
              <a:rPr sz="2400" spc="-10" dirty="0">
                <a:latin typeface="Calibri"/>
                <a:cs typeface="Calibri"/>
              </a:rPr>
              <a:t>compare</a:t>
            </a:r>
            <a:r>
              <a:rPr sz="2400" spc="-135" dirty="0">
                <a:latin typeface="Calibri"/>
                <a:cs typeface="Calibri"/>
              </a:rPr>
              <a:t> </a:t>
            </a:r>
            <a:r>
              <a:rPr sz="2400" spc="-25" dirty="0">
                <a:latin typeface="Calibri"/>
                <a:cs typeface="Calibri"/>
              </a:rPr>
              <a:t>our</a:t>
            </a:r>
            <a:endParaRPr sz="2400">
              <a:latin typeface="Calibri"/>
              <a:cs typeface="Calibri"/>
            </a:endParaRPr>
          </a:p>
          <a:p>
            <a:pPr marL="12700">
              <a:lnSpc>
                <a:spcPct val="100000"/>
              </a:lnSpc>
              <a:spcBef>
                <a:spcPts val="25"/>
              </a:spcBef>
            </a:pPr>
            <a:r>
              <a:rPr sz="2400" dirty="0">
                <a:latin typeface="Calibri"/>
                <a:cs typeface="Calibri"/>
              </a:rPr>
              <a:t>prediction</a:t>
            </a:r>
            <a:r>
              <a:rPr sz="2400" spc="-180" dirty="0">
                <a:latin typeface="Calibri"/>
                <a:cs typeface="Calibri"/>
              </a:rPr>
              <a:t> </a:t>
            </a:r>
            <a:r>
              <a:rPr sz="2400" spc="-10" dirty="0">
                <a:latin typeface="Calibri"/>
                <a:cs typeface="Calibri"/>
              </a:rPr>
              <a:t>to</a:t>
            </a:r>
            <a:r>
              <a:rPr sz="2400" spc="-105" dirty="0">
                <a:latin typeface="Calibri"/>
                <a:cs typeface="Calibri"/>
              </a:rPr>
              <a:t> </a:t>
            </a:r>
            <a:r>
              <a:rPr sz="2400" dirty="0">
                <a:latin typeface="Calibri"/>
                <a:cs typeface="Calibri"/>
              </a:rPr>
              <a:t>the</a:t>
            </a:r>
            <a:r>
              <a:rPr sz="2400" spc="55" dirty="0">
                <a:latin typeface="Calibri"/>
                <a:cs typeface="Calibri"/>
              </a:rPr>
              <a:t> </a:t>
            </a:r>
            <a:r>
              <a:rPr sz="2400" spc="-10" dirty="0">
                <a:latin typeface="Calibri"/>
                <a:cs typeface="Calibri"/>
              </a:rPr>
              <a:t>ground-truth</a:t>
            </a:r>
            <a:r>
              <a:rPr sz="2400" spc="-105" dirty="0">
                <a:latin typeface="Calibri"/>
                <a:cs typeface="Calibri"/>
              </a:rPr>
              <a:t> </a:t>
            </a:r>
            <a:r>
              <a:rPr sz="2400" spc="-20" dirty="0">
                <a:latin typeface="Calibri"/>
                <a:cs typeface="Calibri"/>
              </a:rPr>
              <a:t>box?</a:t>
            </a:r>
            <a:endParaRPr sz="2400">
              <a:latin typeface="Calibri"/>
              <a:cs typeface="Calibri"/>
            </a:endParaRPr>
          </a:p>
        </p:txBody>
      </p:sp>
      <p:grpSp>
        <p:nvGrpSpPr>
          <p:cNvPr id="7" name="object 7"/>
          <p:cNvGrpSpPr/>
          <p:nvPr/>
        </p:nvGrpSpPr>
        <p:grpSpPr>
          <a:xfrm>
            <a:off x="5810250" y="2040889"/>
            <a:ext cx="4208780" cy="3893820"/>
            <a:chOff x="5810250" y="2040889"/>
            <a:chExt cx="4208780" cy="3893820"/>
          </a:xfrm>
        </p:grpSpPr>
        <p:sp>
          <p:nvSpPr>
            <p:cNvPr id="8" name="object 8"/>
            <p:cNvSpPr/>
            <p:nvPr/>
          </p:nvSpPr>
          <p:spPr>
            <a:xfrm>
              <a:off x="5842000" y="2072639"/>
              <a:ext cx="3616960" cy="3129280"/>
            </a:xfrm>
            <a:custGeom>
              <a:avLst/>
              <a:gdLst/>
              <a:ahLst/>
              <a:cxnLst/>
              <a:rect l="l" t="t" r="r" b="b"/>
              <a:pathLst>
                <a:path w="3616959" h="3129279">
                  <a:moveTo>
                    <a:pt x="0" y="3128899"/>
                  </a:moveTo>
                  <a:lnTo>
                    <a:pt x="3616452" y="3128899"/>
                  </a:lnTo>
                  <a:lnTo>
                    <a:pt x="3616452" y="0"/>
                  </a:lnTo>
                  <a:lnTo>
                    <a:pt x="0" y="0"/>
                  </a:lnTo>
                  <a:lnTo>
                    <a:pt x="0" y="3128899"/>
                  </a:lnTo>
                  <a:close/>
                </a:path>
              </a:pathLst>
            </a:custGeom>
            <a:ln w="63500">
              <a:solidFill>
                <a:srgbClr val="00AFEF"/>
              </a:solidFill>
            </a:ln>
          </p:spPr>
          <p:txBody>
            <a:bodyPr wrap="square" lIns="0" tIns="0" rIns="0" bIns="0" rtlCol="0"/>
            <a:lstStyle/>
            <a:p>
              <a:endParaRPr/>
            </a:p>
          </p:txBody>
        </p:sp>
        <p:sp>
          <p:nvSpPr>
            <p:cNvPr id="9" name="object 9"/>
            <p:cNvSpPr/>
            <p:nvPr/>
          </p:nvSpPr>
          <p:spPr>
            <a:xfrm>
              <a:off x="6390640" y="2418016"/>
              <a:ext cx="3596640" cy="3484879"/>
            </a:xfrm>
            <a:custGeom>
              <a:avLst/>
              <a:gdLst/>
              <a:ahLst/>
              <a:cxnLst/>
              <a:rect l="l" t="t" r="r" b="b"/>
              <a:pathLst>
                <a:path w="3596640" h="3484879">
                  <a:moveTo>
                    <a:pt x="0" y="3484626"/>
                  </a:moveTo>
                  <a:lnTo>
                    <a:pt x="3596132" y="3484626"/>
                  </a:lnTo>
                  <a:lnTo>
                    <a:pt x="3596132" y="0"/>
                  </a:lnTo>
                  <a:lnTo>
                    <a:pt x="0" y="0"/>
                  </a:lnTo>
                  <a:lnTo>
                    <a:pt x="0" y="3484626"/>
                  </a:lnTo>
                  <a:close/>
                </a:path>
              </a:pathLst>
            </a:custGeom>
            <a:ln w="63499">
              <a:solidFill>
                <a:srgbClr val="00FF00"/>
              </a:solidFill>
            </a:ln>
          </p:spPr>
          <p:txBody>
            <a:bodyPr wrap="square" lIns="0" tIns="0" rIns="0" bIns="0" rtlCol="0"/>
            <a:lstStyle/>
            <a:p>
              <a:endParaRPr/>
            </a:p>
          </p:txBody>
        </p:sp>
      </p:grpSp>
      <p:sp>
        <p:nvSpPr>
          <p:cNvPr id="10" name="object 10"/>
          <p:cNvSpPr txBox="1"/>
          <p:nvPr/>
        </p:nvSpPr>
        <p:spPr>
          <a:xfrm>
            <a:off x="7550150" y="6214824"/>
            <a:ext cx="437515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35" dirty="0">
                <a:latin typeface="Calibri"/>
                <a:cs typeface="Calibri"/>
              </a:rPr>
              <a:t> </a:t>
            </a:r>
            <a:r>
              <a:rPr sz="800" spc="-10" dirty="0">
                <a:latin typeface="Calibri"/>
                <a:cs typeface="Calibri"/>
              </a:rPr>
              <a:t>licensed</a:t>
            </a:r>
            <a:r>
              <a:rPr sz="800" spc="10" dirty="0">
                <a:latin typeface="Calibri"/>
                <a:cs typeface="Calibri"/>
              </a:rPr>
              <a:t> </a:t>
            </a:r>
            <a:r>
              <a:rPr sz="800" spc="-10" dirty="0">
                <a:latin typeface="Calibri"/>
                <a:cs typeface="Calibri"/>
              </a:rPr>
              <a:t>under</a:t>
            </a:r>
            <a:r>
              <a:rPr sz="800" spc="-5" dirty="0">
                <a:latin typeface="Calibri"/>
                <a:cs typeface="Calibri"/>
              </a:rPr>
              <a:t> </a:t>
            </a:r>
            <a:r>
              <a:rPr sz="800" u="sng" spc="-30" dirty="0">
                <a:solidFill>
                  <a:srgbClr val="0462C1"/>
                </a:solidFill>
                <a:uFill>
                  <a:solidFill>
                    <a:srgbClr val="0462C1"/>
                  </a:solidFill>
                </a:uFill>
                <a:latin typeface="Calibri"/>
                <a:cs typeface="Calibri"/>
              </a:rPr>
              <a:t>CC-</a:t>
            </a:r>
            <a:r>
              <a:rPr sz="800" u="sng" dirty="0">
                <a:solidFill>
                  <a:srgbClr val="0462C1"/>
                </a:solidFill>
                <a:uFill>
                  <a:solidFill>
                    <a:srgbClr val="0462C1"/>
                  </a:solidFill>
                </a:uFill>
                <a:latin typeface="Calibri"/>
                <a:cs typeface="Calibri"/>
              </a:rPr>
              <a:t>A</a:t>
            </a:r>
            <a:r>
              <a:rPr sz="800" u="sng" spc="3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2.0</a:t>
            </a:r>
            <a:r>
              <a:rPr sz="800" u="sng" spc="-45" dirty="0">
                <a:solidFill>
                  <a:srgbClr val="0462C1"/>
                </a:solidFill>
                <a:uFill>
                  <a:solidFill>
                    <a:srgbClr val="0462C1"/>
                  </a:solidFill>
                </a:uFill>
                <a:latin typeface="Calibri"/>
                <a:cs typeface="Calibri"/>
              </a:rPr>
              <a:t> </a:t>
            </a:r>
            <a:r>
              <a:rPr sz="800" u="sng" spc="-25" dirty="0">
                <a:solidFill>
                  <a:srgbClr val="0462C1"/>
                </a:solidFill>
                <a:uFill>
                  <a:solidFill>
                    <a:srgbClr val="0462C1"/>
                  </a:solidFill>
                </a:uFill>
                <a:latin typeface="Calibri"/>
                <a:cs typeface="Calibri"/>
              </a:rPr>
              <a:t>Generic</a:t>
            </a:r>
            <a:r>
              <a:rPr sz="800" u="sng" spc="-4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license</a:t>
            </a:r>
            <a:r>
              <a:rPr sz="800" dirty="0">
                <a:latin typeface="Calibri"/>
                <a:cs typeface="Calibri"/>
              </a:rPr>
              <a:t>.</a:t>
            </a:r>
            <a:r>
              <a:rPr sz="800" spc="55" dirty="0">
                <a:latin typeface="Calibri"/>
                <a:cs typeface="Calibri"/>
              </a:rPr>
              <a:t> </a:t>
            </a:r>
            <a:r>
              <a:rPr sz="800" spc="-10" dirty="0">
                <a:latin typeface="Calibri"/>
                <a:cs typeface="Calibri"/>
              </a:rPr>
              <a:t>Bounding</a:t>
            </a:r>
            <a:r>
              <a:rPr sz="800" spc="120" dirty="0">
                <a:latin typeface="Calibri"/>
                <a:cs typeface="Calibri"/>
              </a:rPr>
              <a:t> </a:t>
            </a:r>
            <a:r>
              <a:rPr sz="800" dirty="0">
                <a:latin typeface="Calibri"/>
                <a:cs typeface="Calibri"/>
              </a:rPr>
              <a:t>boxes</a:t>
            </a:r>
            <a:r>
              <a:rPr sz="800" spc="30" dirty="0">
                <a:latin typeface="Calibri"/>
                <a:cs typeface="Calibri"/>
              </a:rPr>
              <a:t> </a:t>
            </a:r>
            <a:r>
              <a:rPr sz="800" spc="-10" dirty="0">
                <a:latin typeface="Calibri"/>
                <a:cs typeface="Calibri"/>
              </a:rPr>
              <a:t>and</a:t>
            </a:r>
            <a:r>
              <a:rPr sz="800" spc="-45" dirty="0">
                <a:latin typeface="Calibri"/>
                <a:cs typeface="Calibri"/>
              </a:rPr>
              <a:t> </a:t>
            </a:r>
            <a:r>
              <a:rPr sz="800" dirty="0">
                <a:latin typeface="Calibri"/>
                <a:cs typeface="Calibri"/>
              </a:rPr>
              <a:t>text</a:t>
            </a:r>
            <a:r>
              <a:rPr sz="800" spc="5" dirty="0">
                <a:latin typeface="Calibri"/>
                <a:cs typeface="Calibri"/>
              </a:rPr>
              <a:t> </a:t>
            </a:r>
            <a:r>
              <a:rPr sz="800" dirty="0">
                <a:latin typeface="Calibri"/>
                <a:cs typeface="Calibri"/>
              </a:rPr>
              <a:t>added</a:t>
            </a:r>
            <a:r>
              <a:rPr sz="800" spc="5" dirty="0">
                <a:latin typeface="Calibri"/>
                <a:cs typeface="Calibri"/>
              </a:rPr>
              <a:t> </a:t>
            </a:r>
            <a:r>
              <a:rPr sz="800" dirty="0">
                <a:latin typeface="Calibri"/>
                <a:cs typeface="Calibri"/>
              </a:rPr>
              <a:t>by</a:t>
            </a:r>
            <a:r>
              <a:rPr sz="800" spc="-10" dirty="0">
                <a:latin typeface="Calibri"/>
                <a:cs typeface="Calibri"/>
              </a:rPr>
              <a:t> Justin</a:t>
            </a:r>
            <a:r>
              <a:rPr sz="800" spc="10" dirty="0">
                <a:latin typeface="Calibri"/>
                <a:cs typeface="Calibri"/>
              </a:rPr>
              <a:t> </a:t>
            </a:r>
            <a:r>
              <a:rPr sz="800" spc="-10" dirty="0">
                <a:latin typeface="Calibri"/>
                <a:cs typeface="Calibri"/>
              </a:rPr>
              <a:t>Johnson.</a:t>
            </a:r>
            <a:endParaRPr sz="8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36159" y="1310639"/>
            <a:ext cx="6979920" cy="4653280"/>
          </a:xfrm>
          <a:prstGeom prst="rect">
            <a:avLst/>
          </a:prstGeom>
        </p:spPr>
      </p:pic>
      <p:sp>
        <p:nvSpPr>
          <p:cNvPr id="3" name="object 3"/>
          <p:cNvSpPr txBox="1">
            <a:spLocks noGrp="1"/>
          </p:cNvSpPr>
          <p:nvPr>
            <p:ph type="title"/>
          </p:nvPr>
        </p:nvSpPr>
        <p:spPr>
          <a:xfrm>
            <a:off x="915035" y="-72644"/>
            <a:ext cx="9396095" cy="1368425"/>
          </a:xfrm>
          <a:prstGeom prst="rect">
            <a:avLst/>
          </a:prstGeom>
        </p:spPr>
        <p:txBody>
          <a:bodyPr vert="horz" wrap="square" lIns="0" tIns="13335" rIns="0" bIns="0" rtlCol="0">
            <a:spAutoFit/>
          </a:bodyPr>
          <a:lstStyle/>
          <a:p>
            <a:pPr marL="12700" marR="5080">
              <a:lnSpc>
                <a:spcPct val="100000"/>
              </a:lnSpc>
              <a:spcBef>
                <a:spcPts val="105"/>
              </a:spcBef>
            </a:pPr>
            <a:r>
              <a:rPr dirty="0"/>
              <a:t>Comparing</a:t>
            </a:r>
            <a:r>
              <a:rPr spc="-200" dirty="0"/>
              <a:t> </a:t>
            </a:r>
            <a:r>
              <a:rPr spc="-30" dirty="0"/>
              <a:t>Boxes:</a:t>
            </a:r>
            <a:r>
              <a:rPr spc="-185" dirty="0"/>
              <a:t> </a:t>
            </a:r>
            <a:r>
              <a:rPr spc="-25" dirty="0"/>
              <a:t>Intersection</a:t>
            </a:r>
            <a:r>
              <a:rPr spc="-120" dirty="0"/>
              <a:t> </a:t>
            </a:r>
            <a:r>
              <a:rPr dirty="0"/>
              <a:t>over</a:t>
            </a:r>
            <a:r>
              <a:rPr spc="-60" dirty="0"/>
              <a:t> </a:t>
            </a:r>
            <a:r>
              <a:rPr spc="-10" dirty="0"/>
              <a:t>Union (IoU)</a:t>
            </a:r>
          </a:p>
        </p:txBody>
      </p:sp>
      <p:sp>
        <p:nvSpPr>
          <p:cNvPr id="4" name="object 4"/>
          <p:cNvSpPr txBox="1"/>
          <p:nvPr/>
        </p:nvSpPr>
        <p:spPr>
          <a:xfrm>
            <a:off x="6103365" y="1409699"/>
            <a:ext cx="247967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AFEF"/>
                </a:solidFill>
                <a:latin typeface="Calibri"/>
                <a:cs typeface="Calibri"/>
              </a:rPr>
              <a:t>Our</a:t>
            </a:r>
            <a:r>
              <a:rPr sz="3200" b="1" spc="-75" dirty="0">
                <a:solidFill>
                  <a:srgbClr val="00AFEF"/>
                </a:solidFill>
                <a:latin typeface="Calibri"/>
                <a:cs typeface="Calibri"/>
              </a:rPr>
              <a:t> </a:t>
            </a:r>
            <a:r>
              <a:rPr sz="3200" b="1" spc="-10" dirty="0">
                <a:solidFill>
                  <a:srgbClr val="00AFEF"/>
                </a:solidFill>
                <a:latin typeface="Calibri"/>
                <a:cs typeface="Calibri"/>
              </a:rPr>
              <a:t>Prediction</a:t>
            </a:r>
            <a:endParaRPr sz="3200">
              <a:latin typeface="Calibri"/>
              <a:cs typeface="Calibri"/>
            </a:endParaRPr>
          </a:p>
        </p:txBody>
      </p:sp>
      <p:sp>
        <p:nvSpPr>
          <p:cNvPr id="5" name="object 5"/>
          <p:cNvSpPr txBox="1"/>
          <p:nvPr/>
        </p:nvSpPr>
        <p:spPr>
          <a:xfrm>
            <a:off x="10344784" y="2226563"/>
            <a:ext cx="1281430" cy="1002665"/>
          </a:xfrm>
          <a:prstGeom prst="rect">
            <a:avLst/>
          </a:prstGeom>
        </p:spPr>
        <p:txBody>
          <a:bodyPr vert="horz" wrap="square" lIns="0" tIns="13335" rIns="0" bIns="0" rtlCol="0">
            <a:spAutoFit/>
          </a:bodyPr>
          <a:lstStyle/>
          <a:p>
            <a:pPr marL="195580" marR="5080" indent="-182880">
              <a:lnSpc>
                <a:spcPct val="100000"/>
              </a:lnSpc>
              <a:spcBef>
                <a:spcPts val="105"/>
              </a:spcBef>
            </a:pPr>
            <a:r>
              <a:rPr sz="3200" b="1" spc="-40" dirty="0">
                <a:solidFill>
                  <a:srgbClr val="00FF00"/>
                </a:solidFill>
                <a:latin typeface="Calibri"/>
                <a:cs typeface="Calibri"/>
              </a:rPr>
              <a:t>Ground </a:t>
            </a:r>
            <a:r>
              <a:rPr sz="3200" b="1" spc="-10" dirty="0">
                <a:solidFill>
                  <a:srgbClr val="00FF00"/>
                </a:solidFill>
                <a:latin typeface="Calibri"/>
                <a:cs typeface="Calibri"/>
              </a:rPr>
              <a:t>Truth</a:t>
            </a:r>
            <a:endParaRPr sz="3200">
              <a:latin typeface="Calibri"/>
              <a:cs typeface="Calibri"/>
            </a:endParaRPr>
          </a:p>
        </p:txBody>
      </p:sp>
      <p:sp>
        <p:nvSpPr>
          <p:cNvPr id="6" name="object 6"/>
          <p:cNvSpPr txBox="1"/>
          <p:nvPr/>
        </p:nvSpPr>
        <p:spPr>
          <a:xfrm>
            <a:off x="188277" y="1302067"/>
            <a:ext cx="4407535" cy="76073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How</a:t>
            </a:r>
            <a:r>
              <a:rPr sz="2400" spc="-105"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we</a:t>
            </a:r>
            <a:r>
              <a:rPr sz="2400" spc="-55" dirty="0">
                <a:latin typeface="Calibri"/>
                <a:cs typeface="Calibri"/>
              </a:rPr>
              <a:t> </a:t>
            </a:r>
            <a:r>
              <a:rPr sz="2400" spc="-10" dirty="0">
                <a:latin typeface="Calibri"/>
                <a:cs typeface="Calibri"/>
              </a:rPr>
              <a:t>compare</a:t>
            </a:r>
            <a:r>
              <a:rPr sz="2400" spc="-135" dirty="0">
                <a:latin typeface="Calibri"/>
                <a:cs typeface="Calibri"/>
              </a:rPr>
              <a:t> </a:t>
            </a:r>
            <a:r>
              <a:rPr sz="2400" spc="-25" dirty="0">
                <a:latin typeface="Calibri"/>
                <a:cs typeface="Calibri"/>
              </a:rPr>
              <a:t>our</a:t>
            </a:r>
            <a:endParaRPr sz="2400">
              <a:latin typeface="Calibri"/>
              <a:cs typeface="Calibri"/>
            </a:endParaRPr>
          </a:p>
          <a:p>
            <a:pPr marL="12700">
              <a:lnSpc>
                <a:spcPct val="100000"/>
              </a:lnSpc>
              <a:spcBef>
                <a:spcPts val="25"/>
              </a:spcBef>
            </a:pPr>
            <a:r>
              <a:rPr sz="2400" dirty="0">
                <a:latin typeface="Calibri"/>
                <a:cs typeface="Calibri"/>
              </a:rPr>
              <a:t>prediction</a:t>
            </a:r>
            <a:r>
              <a:rPr sz="2400" spc="-180" dirty="0">
                <a:latin typeface="Calibri"/>
                <a:cs typeface="Calibri"/>
              </a:rPr>
              <a:t> </a:t>
            </a:r>
            <a:r>
              <a:rPr sz="2400" spc="-10" dirty="0">
                <a:latin typeface="Calibri"/>
                <a:cs typeface="Calibri"/>
              </a:rPr>
              <a:t>to</a:t>
            </a:r>
            <a:r>
              <a:rPr sz="2400" spc="-105" dirty="0">
                <a:latin typeface="Calibri"/>
                <a:cs typeface="Calibri"/>
              </a:rPr>
              <a:t> </a:t>
            </a:r>
            <a:r>
              <a:rPr sz="2400" dirty="0">
                <a:latin typeface="Calibri"/>
                <a:cs typeface="Calibri"/>
              </a:rPr>
              <a:t>the</a:t>
            </a:r>
            <a:r>
              <a:rPr sz="2400" spc="55" dirty="0">
                <a:latin typeface="Calibri"/>
                <a:cs typeface="Calibri"/>
              </a:rPr>
              <a:t> </a:t>
            </a:r>
            <a:r>
              <a:rPr sz="2400" spc="-10" dirty="0">
                <a:latin typeface="Calibri"/>
                <a:cs typeface="Calibri"/>
              </a:rPr>
              <a:t>ground-truth</a:t>
            </a:r>
            <a:r>
              <a:rPr sz="2400" spc="-105" dirty="0">
                <a:latin typeface="Calibri"/>
                <a:cs typeface="Calibri"/>
              </a:rPr>
              <a:t> </a:t>
            </a:r>
            <a:r>
              <a:rPr sz="2400" spc="-20" dirty="0">
                <a:latin typeface="Calibri"/>
                <a:cs typeface="Calibri"/>
              </a:rPr>
              <a:t>box?</a:t>
            </a:r>
            <a:endParaRPr sz="2400">
              <a:latin typeface="Calibri"/>
              <a:cs typeface="Calibri"/>
            </a:endParaRPr>
          </a:p>
        </p:txBody>
      </p:sp>
      <p:sp>
        <p:nvSpPr>
          <p:cNvPr id="7" name="object 7"/>
          <p:cNvSpPr txBox="1"/>
          <p:nvPr/>
        </p:nvSpPr>
        <p:spPr>
          <a:xfrm>
            <a:off x="188277" y="2406268"/>
            <a:ext cx="4168775" cy="1135380"/>
          </a:xfrm>
          <a:prstGeom prst="rect">
            <a:avLst/>
          </a:prstGeom>
        </p:spPr>
        <p:txBody>
          <a:bodyPr vert="horz" wrap="square" lIns="0" tIns="6985" rIns="0" bIns="0" rtlCol="0">
            <a:spAutoFit/>
          </a:bodyPr>
          <a:lstStyle/>
          <a:p>
            <a:pPr marL="12700" marR="5080">
              <a:lnSpc>
                <a:spcPct val="101600"/>
              </a:lnSpc>
              <a:spcBef>
                <a:spcPts val="55"/>
              </a:spcBef>
            </a:pPr>
            <a:r>
              <a:rPr sz="2400" b="1" spc="-10" dirty="0">
                <a:latin typeface="Calibri"/>
                <a:cs typeface="Calibri"/>
              </a:rPr>
              <a:t>Intersection</a:t>
            </a:r>
            <a:r>
              <a:rPr sz="2400" b="1" spc="-165" dirty="0">
                <a:latin typeface="Calibri"/>
                <a:cs typeface="Calibri"/>
              </a:rPr>
              <a:t> </a:t>
            </a:r>
            <a:r>
              <a:rPr sz="2400" b="1" dirty="0">
                <a:latin typeface="Calibri"/>
                <a:cs typeface="Calibri"/>
              </a:rPr>
              <a:t>over</a:t>
            </a:r>
            <a:r>
              <a:rPr sz="2400" b="1" spc="-85" dirty="0">
                <a:latin typeface="Calibri"/>
                <a:cs typeface="Calibri"/>
              </a:rPr>
              <a:t> </a:t>
            </a:r>
            <a:r>
              <a:rPr sz="2400" b="1" dirty="0">
                <a:latin typeface="Calibri"/>
                <a:cs typeface="Calibri"/>
              </a:rPr>
              <a:t>Union</a:t>
            </a:r>
            <a:r>
              <a:rPr sz="2400" b="1" spc="-85" dirty="0">
                <a:latin typeface="Calibri"/>
                <a:cs typeface="Calibri"/>
              </a:rPr>
              <a:t> </a:t>
            </a:r>
            <a:r>
              <a:rPr sz="2400" spc="-10" dirty="0">
                <a:latin typeface="Calibri"/>
                <a:cs typeface="Calibri"/>
              </a:rPr>
              <a:t>(IoU) </a:t>
            </a:r>
            <a:r>
              <a:rPr sz="2400" dirty="0">
                <a:latin typeface="Calibri"/>
                <a:cs typeface="Calibri"/>
              </a:rPr>
              <a:t>(Also</a:t>
            </a:r>
            <a:r>
              <a:rPr sz="2400" spc="-40" dirty="0">
                <a:latin typeface="Calibri"/>
                <a:cs typeface="Calibri"/>
              </a:rPr>
              <a:t> </a:t>
            </a:r>
            <a:r>
              <a:rPr sz="2400" dirty="0">
                <a:latin typeface="Calibri"/>
                <a:cs typeface="Calibri"/>
              </a:rPr>
              <a:t>called</a:t>
            </a:r>
            <a:r>
              <a:rPr sz="2400" spc="-20" dirty="0">
                <a:latin typeface="Calibri"/>
                <a:cs typeface="Calibri"/>
              </a:rPr>
              <a:t> “Jaccard</a:t>
            </a:r>
            <a:r>
              <a:rPr sz="2400" spc="-190" dirty="0">
                <a:latin typeface="Calibri"/>
                <a:cs typeface="Calibri"/>
              </a:rPr>
              <a:t> </a:t>
            </a:r>
            <a:r>
              <a:rPr sz="2400" dirty="0">
                <a:latin typeface="Calibri"/>
                <a:cs typeface="Calibri"/>
              </a:rPr>
              <a:t>similarity”</a:t>
            </a:r>
            <a:r>
              <a:rPr sz="2400" spc="-75" dirty="0">
                <a:latin typeface="Calibri"/>
                <a:cs typeface="Calibri"/>
              </a:rPr>
              <a:t> </a:t>
            </a:r>
            <a:r>
              <a:rPr sz="2400" spc="-25" dirty="0">
                <a:latin typeface="Calibri"/>
                <a:cs typeface="Calibri"/>
              </a:rPr>
              <a:t>or “Jaccard</a:t>
            </a:r>
            <a:r>
              <a:rPr sz="2400" spc="-160" dirty="0">
                <a:latin typeface="Calibri"/>
                <a:cs typeface="Calibri"/>
              </a:rPr>
              <a:t> </a:t>
            </a:r>
            <a:r>
              <a:rPr sz="2400" spc="-10" dirty="0">
                <a:latin typeface="Calibri"/>
                <a:cs typeface="Calibri"/>
              </a:rPr>
              <a:t>index”):</a:t>
            </a:r>
            <a:endParaRPr sz="2400">
              <a:latin typeface="Calibri"/>
              <a:cs typeface="Calibri"/>
            </a:endParaRPr>
          </a:p>
        </p:txBody>
      </p:sp>
      <p:sp>
        <p:nvSpPr>
          <p:cNvPr id="8" name="object 8"/>
          <p:cNvSpPr txBox="1"/>
          <p:nvPr/>
        </p:nvSpPr>
        <p:spPr>
          <a:xfrm>
            <a:off x="607694" y="3821674"/>
            <a:ext cx="3622040" cy="1043940"/>
          </a:xfrm>
          <a:prstGeom prst="rect">
            <a:avLst/>
          </a:prstGeom>
        </p:spPr>
        <p:txBody>
          <a:bodyPr vert="horz" wrap="square" lIns="0" tIns="95250" rIns="0" bIns="0" rtlCol="0">
            <a:spAutoFit/>
          </a:bodyPr>
          <a:lstStyle/>
          <a:p>
            <a:pPr algn="ctr">
              <a:lnSpc>
                <a:spcPct val="100000"/>
              </a:lnSpc>
              <a:spcBef>
                <a:spcPts val="750"/>
              </a:spcBef>
            </a:pPr>
            <a:r>
              <a:rPr sz="2800" dirty="0">
                <a:solidFill>
                  <a:srgbClr val="EC7C30"/>
                </a:solidFill>
                <a:latin typeface="Cambria Math"/>
                <a:cs typeface="Cambria Math"/>
              </a:rPr>
              <a:t>𝑨𝒓𝒆𝒂</a:t>
            </a:r>
            <a:r>
              <a:rPr sz="2800" spc="-75" dirty="0">
                <a:solidFill>
                  <a:srgbClr val="EC7C30"/>
                </a:solidFill>
                <a:latin typeface="Cambria Math"/>
                <a:cs typeface="Cambria Math"/>
              </a:rPr>
              <a:t> </a:t>
            </a:r>
            <a:r>
              <a:rPr sz="2800" dirty="0">
                <a:solidFill>
                  <a:srgbClr val="EC7C30"/>
                </a:solidFill>
                <a:latin typeface="Cambria Math"/>
                <a:cs typeface="Cambria Math"/>
              </a:rPr>
              <a:t>𝒐𝒇</a:t>
            </a:r>
            <a:r>
              <a:rPr sz="2800" spc="-60" dirty="0">
                <a:solidFill>
                  <a:srgbClr val="EC7C30"/>
                </a:solidFill>
                <a:latin typeface="Cambria Math"/>
                <a:cs typeface="Cambria Math"/>
              </a:rPr>
              <a:t> </a:t>
            </a:r>
            <a:r>
              <a:rPr sz="2800" spc="-10" dirty="0">
                <a:solidFill>
                  <a:srgbClr val="EC7C30"/>
                </a:solidFill>
                <a:latin typeface="Cambria Math"/>
                <a:cs typeface="Cambria Math"/>
              </a:rPr>
              <a:t>𝑰𝒏𝒕𝒆𝒓𝒔𝒆𝒄𝒕𝒊𝒐𝒏</a:t>
            </a:r>
            <a:endParaRPr sz="2800">
              <a:latin typeface="Cambria Math"/>
              <a:cs typeface="Cambria Math"/>
            </a:endParaRPr>
          </a:p>
          <a:p>
            <a:pPr marR="1905" algn="ctr">
              <a:lnSpc>
                <a:spcPct val="100000"/>
              </a:lnSpc>
              <a:spcBef>
                <a:spcPts val="645"/>
              </a:spcBef>
            </a:pPr>
            <a:r>
              <a:rPr sz="2800" dirty="0">
                <a:solidFill>
                  <a:srgbClr val="6F2F9F"/>
                </a:solidFill>
                <a:latin typeface="Cambria Math"/>
                <a:cs typeface="Cambria Math"/>
              </a:rPr>
              <a:t>𝑨𝒓𝒆𝒂</a:t>
            </a:r>
            <a:r>
              <a:rPr sz="2800" spc="-55" dirty="0">
                <a:solidFill>
                  <a:srgbClr val="6F2F9F"/>
                </a:solidFill>
                <a:latin typeface="Cambria Math"/>
                <a:cs typeface="Cambria Math"/>
              </a:rPr>
              <a:t> </a:t>
            </a:r>
            <a:r>
              <a:rPr sz="2800" dirty="0">
                <a:solidFill>
                  <a:srgbClr val="6F2F9F"/>
                </a:solidFill>
                <a:latin typeface="Cambria Math"/>
                <a:cs typeface="Cambria Math"/>
              </a:rPr>
              <a:t>𝒐𝒇</a:t>
            </a:r>
            <a:r>
              <a:rPr sz="2800" spc="-55" dirty="0">
                <a:solidFill>
                  <a:srgbClr val="6F2F9F"/>
                </a:solidFill>
                <a:latin typeface="Cambria Math"/>
                <a:cs typeface="Cambria Math"/>
              </a:rPr>
              <a:t> </a:t>
            </a:r>
            <a:r>
              <a:rPr sz="2800" spc="-20" dirty="0">
                <a:solidFill>
                  <a:srgbClr val="6F2F9F"/>
                </a:solidFill>
                <a:latin typeface="Cambria Math"/>
                <a:cs typeface="Cambria Math"/>
              </a:rPr>
              <a:t>𝑼𝒏𝒊𝒐𝒏</a:t>
            </a:r>
            <a:endParaRPr sz="2800">
              <a:latin typeface="Cambria Math"/>
              <a:cs typeface="Cambria Math"/>
            </a:endParaRPr>
          </a:p>
        </p:txBody>
      </p:sp>
      <p:sp>
        <p:nvSpPr>
          <p:cNvPr id="9" name="object 9"/>
          <p:cNvSpPr/>
          <p:nvPr/>
        </p:nvSpPr>
        <p:spPr>
          <a:xfrm>
            <a:off x="619759" y="4429720"/>
            <a:ext cx="3596640" cy="30480"/>
          </a:xfrm>
          <a:custGeom>
            <a:avLst/>
            <a:gdLst/>
            <a:ahLst/>
            <a:cxnLst/>
            <a:rect l="l" t="t" r="r" b="b"/>
            <a:pathLst>
              <a:path w="3596640" h="30479">
                <a:moveTo>
                  <a:pt x="3596259" y="0"/>
                </a:moveTo>
                <a:lnTo>
                  <a:pt x="0" y="0"/>
                </a:lnTo>
                <a:lnTo>
                  <a:pt x="0" y="29884"/>
                </a:lnTo>
                <a:lnTo>
                  <a:pt x="3596259" y="29884"/>
                </a:lnTo>
                <a:lnTo>
                  <a:pt x="3596259" y="0"/>
                </a:lnTo>
                <a:close/>
              </a:path>
            </a:pathLst>
          </a:custGeom>
          <a:solidFill>
            <a:srgbClr val="000000"/>
          </a:solidFill>
        </p:spPr>
        <p:txBody>
          <a:bodyPr wrap="square" lIns="0" tIns="0" rIns="0" bIns="0" rtlCol="0"/>
          <a:lstStyle/>
          <a:p>
            <a:endParaRPr/>
          </a:p>
        </p:txBody>
      </p:sp>
      <p:graphicFrame>
        <p:nvGraphicFramePr>
          <p:cNvPr id="10" name="object 10"/>
          <p:cNvGraphicFramePr>
            <a:graphicFrameLocks noGrp="1"/>
          </p:cNvGraphicFramePr>
          <p:nvPr/>
        </p:nvGraphicFramePr>
        <p:xfrm>
          <a:off x="5771134" y="2001520"/>
          <a:ext cx="4143374" cy="3832860"/>
        </p:xfrm>
        <a:graphic>
          <a:graphicData uri="http://schemas.openxmlformats.org/drawingml/2006/table">
            <a:tbl>
              <a:tblPr firstRow="1" bandRow="1">
                <a:tableStyleId>{2D5ABB26-0587-4C30-8999-92F81FD0307C}</a:tableStyleId>
              </a:tblPr>
              <a:tblGrid>
                <a:gridCol w="553720">
                  <a:extLst>
                    <a:ext uri="{9D8B030D-6E8A-4147-A177-3AD203B41FA5}">
                      <a16:colId xmlns:a16="http://schemas.microsoft.com/office/drawing/2014/main" val="20000"/>
                    </a:ext>
                  </a:extLst>
                </a:gridCol>
                <a:gridCol w="3067050">
                  <a:extLst>
                    <a:ext uri="{9D8B030D-6E8A-4147-A177-3AD203B41FA5}">
                      <a16:colId xmlns:a16="http://schemas.microsoft.com/office/drawing/2014/main" val="20001"/>
                    </a:ext>
                  </a:extLst>
                </a:gridCol>
                <a:gridCol w="522604">
                  <a:extLst>
                    <a:ext uri="{9D8B030D-6E8A-4147-A177-3AD203B41FA5}">
                      <a16:colId xmlns:a16="http://schemas.microsoft.com/office/drawing/2014/main" val="20002"/>
                    </a:ext>
                  </a:extLst>
                </a:gridCol>
              </a:tblGrid>
              <a:tr h="344170">
                <a:tc gridSpan="2">
                  <a:txBody>
                    <a:bodyPr/>
                    <a:lstStyle/>
                    <a:p>
                      <a:pPr>
                        <a:lnSpc>
                          <a:spcPct val="100000"/>
                        </a:lnSpc>
                      </a:pPr>
                      <a:endParaRPr sz="2100">
                        <a:latin typeface="Times New Roman"/>
                        <a:cs typeface="Times New Roman"/>
                      </a:endParaRPr>
                    </a:p>
                  </a:txBody>
                  <a:tcPr marL="0" marR="0" marT="0" marB="0">
                    <a:lnL w="76200">
                      <a:solidFill>
                        <a:srgbClr val="00AFEF"/>
                      </a:solidFill>
                      <a:prstDash val="solid"/>
                    </a:lnL>
                    <a:lnR w="76200">
                      <a:solidFill>
                        <a:srgbClr val="00AFEF"/>
                      </a:solidFill>
                      <a:prstDash val="solid"/>
                    </a:lnR>
                    <a:lnT w="76200">
                      <a:solidFill>
                        <a:srgbClr val="00AFEF"/>
                      </a:solidFill>
                      <a:prstDash val="solid"/>
                    </a:lnT>
                    <a:solidFill>
                      <a:srgbClr val="B796CF"/>
                    </a:solidFill>
                  </a:tcPr>
                </a:tc>
                <a:tc hMerge="1">
                  <a:txBody>
                    <a:bodyPr/>
                    <a:lstStyle/>
                    <a:p>
                      <a:endParaRPr/>
                    </a:p>
                  </a:txBody>
                  <a:tcPr marL="0" marR="0" marT="0" marB="0"/>
                </a:tc>
                <a:tc>
                  <a:txBody>
                    <a:bodyPr/>
                    <a:lstStyle/>
                    <a:p>
                      <a:pPr>
                        <a:lnSpc>
                          <a:spcPct val="100000"/>
                        </a:lnSpc>
                      </a:pPr>
                      <a:endParaRPr sz="2100">
                        <a:latin typeface="Times New Roman"/>
                        <a:cs typeface="Times New Roman"/>
                      </a:endParaRPr>
                    </a:p>
                  </a:txBody>
                  <a:tcPr marL="0" marR="0" marT="0" marB="0">
                    <a:lnL w="76200">
                      <a:solidFill>
                        <a:srgbClr val="00AFEF"/>
                      </a:solidFill>
                      <a:prstDash val="solid"/>
                    </a:lnL>
                    <a:lnR w="76200">
                      <a:solidFill>
                        <a:srgbClr val="00FF00"/>
                      </a:solidFill>
                      <a:prstDash val="solid"/>
                    </a:lnR>
                    <a:lnT w="76200">
                      <a:solidFill>
                        <a:srgbClr val="00AFEF"/>
                      </a:solidFill>
                      <a:prstDash val="solid"/>
                    </a:lnT>
                    <a:solidFill>
                      <a:srgbClr val="B796CF"/>
                    </a:solidFill>
                  </a:tcPr>
                </a:tc>
                <a:extLst>
                  <a:ext uri="{0D108BD9-81ED-4DB2-BD59-A6C34878D82A}">
                    <a16:rowId xmlns:a16="http://schemas.microsoft.com/office/drawing/2014/main" val="10000"/>
                  </a:ext>
                </a:extLst>
              </a:tr>
              <a:tr h="2780030">
                <a:tc>
                  <a:txBody>
                    <a:bodyPr/>
                    <a:lstStyle/>
                    <a:p>
                      <a:pPr>
                        <a:lnSpc>
                          <a:spcPct val="100000"/>
                        </a:lnSpc>
                      </a:pPr>
                      <a:endParaRPr sz="2300">
                        <a:latin typeface="Times New Roman"/>
                        <a:cs typeface="Times New Roman"/>
                      </a:endParaRPr>
                    </a:p>
                  </a:txBody>
                  <a:tcPr marL="0" marR="0" marT="0" marB="0">
                    <a:solidFill>
                      <a:srgbClr val="B796CF"/>
                    </a:solidFill>
                  </a:tcPr>
                </a:tc>
                <a:tc>
                  <a:txBody>
                    <a:bodyPr/>
                    <a:lstStyle/>
                    <a:p>
                      <a:pPr>
                        <a:lnSpc>
                          <a:spcPct val="100000"/>
                        </a:lnSpc>
                      </a:pPr>
                      <a:endParaRPr sz="2300">
                        <a:latin typeface="Times New Roman"/>
                        <a:cs typeface="Times New Roman"/>
                      </a:endParaRPr>
                    </a:p>
                  </a:txBody>
                  <a:tcPr marL="0" marR="0" marT="0" marB="0">
                    <a:lnT w="76200">
                      <a:solidFill>
                        <a:srgbClr val="00FF00"/>
                      </a:solidFill>
                      <a:prstDash val="solid"/>
                    </a:lnT>
                    <a:lnB w="76200">
                      <a:solidFill>
                        <a:srgbClr val="00AFEF"/>
                      </a:solidFill>
                      <a:prstDash val="solid"/>
                    </a:lnB>
                    <a:solidFill>
                      <a:srgbClr val="F5BC96"/>
                    </a:solidFill>
                  </a:tcPr>
                </a:tc>
                <a:tc>
                  <a:txBody>
                    <a:bodyPr/>
                    <a:lstStyle/>
                    <a:p>
                      <a:pPr>
                        <a:lnSpc>
                          <a:spcPct val="100000"/>
                        </a:lnSpc>
                      </a:pPr>
                      <a:endParaRPr sz="2300">
                        <a:latin typeface="Times New Roman"/>
                        <a:cs typeface="Times New Roman"/>
                      </a:endParaRPr>
                    </a:p>
                  </a:txBody>
                  <a:tcPr marL="0" marR="0" marT="0" marB="0">
                    <a:solidFill>
                      <a:srgbClr val="B796CF"/>
                    </a:solidFill>
                  </a:tcPr>
                </a:tc>
                <a:extLst>
                  <a:ext uri="{0D108BD9-81ED-4DB2-BD59-A6C34878D82A}">
                    <a16:rowId xmlns:a16="http://schemas.microsoft.com/office/drawing/2014/main" val="10001"/>
                  </a:ext>
                </a:extLst>
              </a:tr>
              <a:tr h="708660">
                <a:tc>
                  <a:txBody>
                    <a:bodyPr/>
                    <a:lstStyle/>
                    <a:p>
                      <a:pPr>
                        <a:lnSpc>
                          <a:spcPct val="100000"/>
                        </a:lnSpc>
                      </a:pPr>
                      <a:endParaRPr sz="2300">
                        <a:latin typeface="Times New Roman"/>
                        <a:cs typeface="Times New Roman"/>
                      </a:endParaRPr>
                    </a:p>
                  </a:txBody>
                  <a:tcPr marL="0" marR="0" marT="0" marB="0">
                    <a:lnL w="76200">
                      <a:solidFill>
                        <a:srgbClr val="00AFEF"/>
                      </a:solidFill>
                      <a:prstDash val="solid"/>
                    </a:lnL>
                    <a:lnR w="76200">
                      <a:solidFill>
                        <a:srgbClr val="00FF00"/>
                      </a:solidFill>
                      <a:prstDash val="solid"/>
                    </a:lnR>
                    <a:lnB w="76200">
                      <a:solidFill>
                        <a:srgbClr val="00FF00"/>
                      </a:solidFill>
                      <a:prstDash val="solid"/>
                    </a:lnB>
                    <a:solidFill>
                      <a:srgbClr val="B796CF"/>
                    </a:solidFill>
                  </a:tcPr>
                </a:tc>
                <a:tc gridSpan="2">
                  <a:txBody>
                    <a:bodyPr/>
                    <a:lstStyle/>
                    <a:p>
                      <a:pPr>
                        <a:lnSpc>
                          <a:spcPct val="100000"/>
                        </a:lnSpc>
                      </a:pPr>
                      <a:endParaRPr sz="2300">
                        <a:latin typeface="Times New Roman"/>
                        <a:cs typeface="Times New Roman"/>
                      </a:endParaRPr>
                    </a:p>
                  </a:txBody>
                  <a:tcPr marL="0" marR="0" marT="0" marB="0">
                    <a:lnL w="76200">
                      <a:solidFill>
                        <a:srgbClr val="00FF00"/>
                      </a:solidFill>
                      <a:prstDash val="solid"/>
                    </a:lnL>
                    <a:lnR w="76200">
                      <a:solidFill>
                        <a:srgbClr val="00FF00"/>
                      </a:solidFill>
                      <a:prstDash val="solid"/>
                    </a:lnR>
                    <a:lnT w="76200" cap="flat" cmpd="sng" algn="ctr">
                      <a:solidFill>
                        <a:srgbClr val="00AFEF"/>
                      </a:solidFill>
                      <a:prstDash val="solid"/>
                      <a:round/>
                      <a:headEnd type="none" w="med" len="med"/>
                      <a:tailEnd type="none" w="med" len="med"/>
                    </a:lnT>
                    <a:lnB w="76200">
                      <a:solidFill>
                        <a:srgbClr val="00FF00"/>
                      </a:solidFill>
                      <a:prstDash val="solid"/>
                    </a:lnB>
                    <a:solidFill>
                      <a:srgbClr val="B796CF"/>
                    </a:solidFill>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
        <p:nvSpPr>
          <p:cNvPr id="11" name="object 11"/>
          <p:cNvSpPr txBox="1"/>
          <p:nvPr/>
        </p:nvSpPr>
        <p:spPr>
          <a:xfrm>
            <a:off x="7550150" y="6214824"/>
            <a:ext cx="437515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35" dirty="0">
                <a:latin typeface="Calibri"/>
                <a:cs typeface="Calibri"/>
              </a:rPr>
              <a:t> </a:t>
            </a:r>
            <a:r>
              <a:rPr sz="800" spc="-10" dirty="0">
                <a:latin typeface="Calibri"/>
                <a:cs typeface="Calibri"/>
              </a:rPr>
              <a:t>licensed</a:t>
            </a:r>
            <a:r>
              <a:rPr sz="800" spc="10" dirty="0">
                <a:latin typeface="Calibri"/>
                <a:cs typeface="Calibri"/>
              </a:rPr>
              <a:t> </a:t>
            </a:r>
            <a:r>
              <a:rPr sz="800" spc="-10" dirty="0">
                <a:latin typeface="Calibri"/>
                <a:cs typeface="Calibri"/>
              </a:rPr>
              <a:t>under</a:t>
            </a:r>
            <a:r>
              <a:rPr sz="800" spc="-5" dirty="0">
                <a:latin typeface="Calibri"/>
                <a:cs typeface="Calibri"/>
              </a:rPr>
              <a:t> </a:t>
            </a:r>
            <a:r>
              <a:rPr sz="800" u="sng" spc="-30" dirty="0">
                <a:solidFill>
                  <a:srgbClr val="0462C1"/>
                </a:solidFill>
                <a:uFill>
                  <a:solidFill>
                    <a:srgbClr val="0462C1"/>
                  </a:solidFill>
                </a:uFill>
                <a:latin typeface="Calibri"/>
                <a:cs typeface="Calibri"/>
              </a:rPr>
              <a:t>CC-</a:t>
            </a:r>
            <a:r>
              <a:rPr sz="800" u="sng" dirty="0">
                <a:solidFill>
                  <a:srgbClr val="0462C1"/>
                </a:solidFill>
                <a:uFill>
                  <a:solidFill>
                    <a:srgbClr val="0462C1"/>
                  </a:solidFill>
                </a:uFill>
                <a:latin typeface="Calibri"/>
                <a:cs typeface="Calibri"/>
              </a:rPr>
              <a:t>A</a:t>
            </a:r>
            <a:r>
              <a:rPr sz="800" u="sng" spc="3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2.0</a:t>
            </a:r>
            <a:r>
              <a:rPr sz="800" u="sng" spc="-45" dirty="0">
                <a:solidFill>
                  <a:srgbClr val="0462C1"/>
                </a:solidFill>
                <a:uFill>
                  <a:solidFill>
                    <a:srgbClr val="0462C1"/>
                  </a:solidFill>
                </a:uFill>
                <a:latin typeface="Calibri"/>
                <a:cs typeface="Calibri"/>
              </a:rPr>
              <a:t> </a:t>
            </a:r>
            <a:r>
              <a:rPr sz="800" u="sng" spc="-25" dirty="0">
                <a:solidFill>
                  <a:srgbClr val="0462C1"/>
                </a:solidFill>
                <a:uFill>
                  <a:solidFill>
                    <a:srgbClr val="0462C1"/>
                  </a:solidFill>
                </a:uFill>
                <a:latin typeface="Calibri"/>
                <a:cs typeface="Calibri"/>
              </a:rPr>
              <a:t>Generic</a:t>
            </a:r>
            <a:r>
              <a:rPr sz="800" u="sng" spc="-4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license</a:t>
            </a:r>
            <a:r>
              <a:rPr sz="800" dirty="0">
                <a:latin typeface="Calibri"/>
                <a:cs typeface="Calibri"/>
              </a:rPr>
              <a:t>.</a:t>
            </a:r>
            <a:r>
              <a:rPr sz="800" spc="55" dirty="0">
                <a:latin typeface="Calibri"/>
                <a:cs typeface="Calibri"/>
              </a:rPr>
              <a:t> </a:t>
            </a:r>
            <a:r>
              <a:rPr sz="800" spc="-10" dirty="0">
                <a:latin typeface="Calibri"/>
                <a:cs typeface="Calibri"/>
              </a:rPr>
              <a:t>Bounding</a:t>
            </a:r>
            <a:r>
              <a:rPr sz="800" spc="120" dirty="0">
                <a:latin typeface="Calibri"/>
                <a:cs typeface="Calibri"/>
              </a:rPr>
              <a:t> </a:t>
            </a:r>
            <a:r>
              <a:rPr sz="800" dirty="0">
                <a:latin typeface="Calibri"/>
                <a:cs typeface="Calibri"/>
              </a:rPr>
              <a:t>boxes</a:t>
            </a:r>
            <a:r>
              <a:rPr sz="800" spc="30" dirty="0">
                <a:latin typeface="Calibri"/>
                <a:cs typeface="Calibri"/>
              </a:rPr>
              <a:t> </a:t>
            </a:r>
            <a:r>
              <a:rPr sz="800" spc="-10" dirty="0">
                <a:latin typeface="Calibri"/>
                <a:cs typeface="Calibri"/>
              </a:rPr>
              <a:t>and</a:t>
            </a:r>
            <a:r>
              <a:rPr sz="800" spc="-45" dirty="0">
                <a:latin typeface="Calibri"/>
                <a:cs typeface="Calibri"/>
              </a:rPr>
              <a:t> </a:t>
            </a:r>
            <a:r>
              <a:rPr sz="800" dirty="0">
                <a:latin typeface="Calibri"/>
                <a:cs typeface="Calibri"/>
              </a:rPr>
              <a:t>text</a:t>
            </a:r>
            <a:r>
              <a:rPr sz="800" spc="5" dirty="0">
                <a:latin typeface="Calibri"/>
                <a:cs typeface="Calibri"/>
              </a:rPr>
              <a:t> </a:t>
            </a:r>
            <a:r>
              <a:rPr sz="800" dirty="0">
                <a:latin typeface="Calibri"/>
                <a:cs typeface="Calibri"/>
              </a:rPr>
              <a:t>added</a:t>
            </a:r>
            <a:r>
              <a:rPr sz="800" spc="5" dirty="0">
                <a:latin typeface="Calibri"/>
                <a:cs typeface="Calibri"/>
              </a:rPr>
              <a:t> </a:t>
            </a:r>
            <a:r>
              <a:rPr sz="800" dirty="0">
                <a:latin typeface="Calibri"/>
                <a:cs typeface="Calibri"/>
              </a:rPr>
              <a:t>by</a:t>
            </a:r>
            <a:r>
              <a:rPr sz="800" spc="-10" dirty="0">
                <a:latin typeface="Calibri"/>
                <a:cs typeface="Calibri"/>
              </a:rPr>
              <a:t> Justin</a:t>
            </a:r>
            <a:r>
              <a:rPr sz="800" spc="10" dirty="0">
                <a:latin typeface="Calibri"/>
                <a:cs typeface="Calibri"/>
              </a:rPr>
              <a:t> </a:t>
            </a:r>
            <a:r>
              <a:rPr sz="800" spc="-10" dirty="0">
                <a:latin typeface="Calibri"/>
                <a:cs typeface="Calibri"/>
              </a:rPr>
              <a:t>Johnson.</a:t>
            </a:r>
            <a:endParaRPr sz="8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36159" y="1310639"/>
            <a:ext cx="6979920" cy="4653280"/>
          </a:xfrm>
          <a:prstGeom prst="rect">
            <a:avLst/>
          </a:prstGeom>
        </p:spPr>
      </p:pic>
      <p:sp>
        <p:nvSpPr>
          <p:cNvPr id="3" name="object 3"/>
          <p:cNvSpPr txBox="1">
            <a:spLocks noGrp="1"/>
          </p:cNvSpPr>
          <p:nvPr>
            <p:ph type="title"/>
          </p:nvPr>
        </p:nvSpPr>
        <p:spPr>
          <a:xfrm>
            <a:off x="915035" y="-72644"/>
            <a:ext cx="9396095" cy="1368425"/>
          </a:xfrm>
          <a:prstGeom prst="rect">
            <a:avLst/>
          </a:prstGeom>
        </p:spPr>
        <p:txBody>
          <a:bodyPr vert="horz" wrap="square" lIns="0" tIns="13335" rIns="0" bIns="0" rtlCol="0">
            <a:spAutoFit/>
          </a:bodyPr>
          <a:lstStyle/>
          <a:p>
            <a:pPr marL="12700" marR="5080">
              <a:lnSpc>
                <a:spcPct val="100000"/>
              </a:lnSpc>
              <a:spcBef>
                <a:spcPts val="105"/>
              </a:spcBef>
            </a:pPr>
            <a:r>
              <a:rPr dirty="0"/>
              <a:t>Comparing</a:t>
            </a:r>
            <a:r>
              <a:rPr spc="-200" dirty="0"/>
              <a:t> </a:t>
            </a:r>
            <a:r>
              <a:rPr spc="-30" dirty="0"/>
              <a:t>Boxes:</a:t>
            </a:r>
            <a:r>
              <a:rPr spc="-185" dirty="0"/>
              <a:t> </a:t>
            </a:r>
            <a:r>
              <a:rPr spc="-25" dirty="0"/>
              <a:t>Intersection</a:t>
            </a:r>
            <a:r>
              <a:rPr spc="-120" dirty="0"/>
              <a:t> </a:t>
            </a:r>
            <a:r>
              <a:rPr dirty="0"/>
              <a:t>over</a:t>
            </a:r>
            <a:r>
              <a:rPr spc="-60" dirty="0"/>
              <a:t> </a:t>
            </a:r>
            <a:r>
              <a:rPr spc="-10" dirty="0"/>
              <a:t>Union (IoU)</a:t>
            </a:r>
          </a:p>
        </p:txBody>
      </p:sp>
      <p:sp>
        <p:nvSpPr>
          <p:cNvPr id="4" name="object 4"/>
          <p:cNvSpPr txBox="1"/>
          <p:nvPr/>
        </p:nvSpPr>
        <p:spPr>
          <a:xfrm>
            <a:off x="6103365" y="1409699"/>
            <a:ext cx="247967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AFEF"/>
                </a:solidFill>
                <a:latin typeface="Calibri"/>
                <a:cs typeface="Calibri"/>
              </a:rPr>
              <a:t>Our</a:t>
            </a:r>
            <a:r>
              <a:rPr sz="3200" b="1" spc="-75" dirty="0">
                <a:solidFill>
                  <a:srgbClr val="00AFEF"/>
                </a:solidFill>
                <a:latin typeface="Calibri"/>
                <a:cs typeface="Calibri"/>
              </a:rPr>
              <a:t> </a:t>
            </a:r>
            <a:r>
              <a:rPr sz="3200" b="1" spc="-10" dirty="0">
                <a:solidFill>
                  <a:srgbClr val="00AFEF"/>
                </a:solidFill>
                <a:latin typeface="Calibri"/>
                <a:cs typeface="Calibri"/>
              </a:rPr>
              <a:t>Prediction</a:t>
            </a:r>
            <a:endParaRPr sz="3200">
              <a:latin typeface="Calibri"/>
              <a:cs typeface="Calibri"/>
            </a:endParaRPr>
          </a:p>
        </p:txBody>
      </p:sp>
      <p:sp>
        <p:nvSpPr>
          <p:cNvPr id="5" name="object 5"/>
          <p:cNvSpPr txBox="1"/>
          <p:nvPr/>
        </p:nvSpPr>
        <p:spPr>
          <a:xfrm>
            <a:off x="10344784" y="2226563"/>
            <a:ext cx="1281430" cy="1002665"/>
          </a:xfrm>
          <a:prstGeom prst="rect">
            <a:avLst/>
          </a:prstGeom>
        </p:spPr>
        <p:txBody>
          <a:bodyPr vert="horz" wrap="square" lIns="0" tIns="13335" rIns="0" bIns="0" rtlCol="0">
            <a:spAutoFit/>
          </a:bodyPr>
          <a:lstStyle/>
          <a:p>
            <a:pPr marL="195580" marR="5080" indent="-182880">
              <a:lnSpc>
                <a:spcPct val="100000"/>
              </a:lnSpc>
              <a:spcBef>
                <a:spcPts val="105"/>
              </a:spcBef>
            </a:pPr>
            <a:r>
              <a:rPr sz="3200" b="1" spc="-40" dirty="0">
                <a:solidFill>
                  <a:srgbClr val="00FF00"/>
                </a:solidFill>
                <a:latin typeface="Calibri"/>
                <a:cs typeface="Calibri"/>
              </a:rPr>
              <a:t>Ground </a:t>
            </a:r>
            <a:r>
              <a:rPr sz="3200" b="1" spc="-10" dirty="0">
                <a:solidFill>
                  <a:srgbClr val="00FF00"/>
                </a:solidFill>
                <a:latin typeface="Calibri"/>
                <a:cs typeface="Calibri"/>
              </a:rPr>
              <a:t>Truth</a:t>
            </a:r>
            <a:endParaRPr sz="3200">
              <a:latin typeface="Calibri"/>
              <a:cs typeface="Calibri"/>
            </a:endParaRPr>
          </a:p>
        </p:txBody>
      </p:sp>
      <p:sp>
        <p:nvSpPr>
          <p:cNvPr id="6" name="object 6"/>
          <p:cNvSpPr txBox="1"/>
          <p:nvPr/>
        </p:nvSpPr>
        <p:spPr>
          <a:xfrm>
            <a:off x="188277" y="1302067"/>
            <a:ext cx="4407535" cy="76073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How</a:t>
            </a:r>
            <a:r>
              <a:rPr sz="2400" spc="-105"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we</a:t>
            </a:r>
            <a:r>
              <a:rPr sz="2400" spc="-55" dirty="0">
                <a:latin typeface="Calibri"/>
                <a:cs typeface="Calibri"/>
              </a:rPr>
              <a:t> </a:t>
            </a:r>
            <a:r>
              <a:rPr sz="2400" spc="-10" dirty="0">
                <a:latin typeface="Calibri"/>
                <a:cs typeface="Calibri"/>
              </a:rPr>
              <a:t>compare</a:t>
            </a:r>
            <a:r>
              <a:rPr sz="2400" spc="-135" dirty="0">
                <a:latin typeface="Calibri"/>
                <a:cs typeface="Calibri"/>
              </a:rPr>
              <a:t> </a:t>
            </a:r>
            <a:r>
              <a:rPr sz="2400" spc="-25" dirty="0">
                <a:latin typeface="Calibri"/>
                <a:cs typeface="Calibri"/>
              </a:rPr>
              <a:t>our</a:t>
            </a:r>
            <a:endParaRPr sz="2400">
              <a:latin typeface="Calibri"/>
              <a:cs typeface="Calibri"/>
            </a:endParaRPr>
          </a:p>
          <a:p>
            <a:pPr marL="12700">
              <a:lnSpc>
                <a:spcPct val="100000"/>
              </a:lnSpc>
              <a:spcBef>
                <a:spcPts val="25"/>
              </a:spcBef>
            </a:pPr>
            <a:r>
              <a:rPr sz="2400" dirty="0">
                <a:latin typeface="Calibri"/>
                <a:cs typeface="Calibri"/>
              </a:rPr>
              <a:t>prediction</a:t>
            </a:r>
            <a:r>
              <a:rPr sz="2400" spc="-180" dirty="0">
                <a:latin typeface="Calibri"/>
                <a:cs typeface="Calibri"/>
              </a:rPr>
              <a:t> </a:t>
            </a:r>
            <a:r>
              <a:rPr sz="2400" spc="-10" dirty="0">
                <a:latin typeface="Calibri"/>
                <a:cs typeface="Calibri"/>
              </a:rPr>
              <a:t>to</a:t>
            </a:r>
            <a:r>
              <a:rPr sz="2400" spc="-105" dirty="0">
                <a:latin typeface="Calibri"/>
                <a:cs typeface="Calibri"/>
              </a:rPr>
              <a:t> </a:t>
            </a:r>
            <a:r>
              <a:rPr sz="2400" dirty="0">
                <a:latin typeface="Calibri"/>
                <a:cs typeface="Calibri"/>
              </a:rPr>
              <a:t>the</a:t>
            </a:r>
            <a:r>
              <a:rPr sz="2400" spc="55" dirty="0">
                <a:latin typeface="Calibri"/>
                <a:cs typeface="Calibri"/>
              </a:rPr>
              <a:t> </a:t>
            </a:r>
            <a:r>
              <a:rPr sz="2400" spc="-10" dirty="0">
                <a:latin typeface="Calibri"/>
                <a:cs typeface="Calibri"/>
              </a:rPr>
              <a:t>ground-truth</a:t>
            </a:r>
            <a:r>
              <a:rPr sz="2400" spc="-105" dirty="0">
                <a:latin typeface="Calibri"/>
                <a:cs typeface="Calibri"/>
              </a:rPr>
              <a:t> </a:t>
            </a:r>
            <a:r>
              <a:rPr sz="2400" spc="-20" dirty="0">
                <a:latin typeface="Calibri"/>
                <a:cs typeface="Calibri"/>
              </a:rPr>
              <a:t>box?</a:t>
            </a:r>
            <a:endParaRPr sz="2400">
              <a:latin typeface="Calibri"/>
              <a:cs typeface="Calibri"/>
            </a:endParaRPr>
          </a:p>
        </p:txBody>
      </p:sp>
      <p:sp>
        <p:nvSpPr>
          <p:cNvPr id="7" name="object 7"/>
          <p:cNvSpPr txBox="1"/>
          <p:nvPr/>
        </p:nvSpPr>
        <p:spPr>
          <a:xfrm>
            <a:off x="188277" y="2406268"/>
            <a:ext cx="4168775" cy="1135380"/>
          </a:xfrm>
          <a:prstGeom prst="rect">
            <a:avLst/>
          </a:prstGeom>
        </p:spPr>
        <p:txBody>
          <a:bodyPr vert="horz" wrap="square" lIns="0" tIns="6985" rIns="0" bIns="0" rtlCol="0">
            <a:spAutoFit/>
          </a:bodyPr>
          <a:lstStyle/>
          <a:p>
            <a:pPr marL="12700" marR="5080">
              <a:lnSpc>
                <a:spcPct val="101600"/>
              </a:lnSpc>
              <a:spcBef>
                <a:spcPts val="55"/>
              </a:spcBef>
            </a:pPr>
            <a:r>
              <a:rPr sz="2400" b="1" spc="-10" dirty="0">
                <a:latin typeface="Calibri"/>
                <a:cs typeface="Calibri"/>
              </a:rPr>
              <a:t>Intersection</a:t>
            </a:r>
            <a:r>
              <a:rPr sz="2400" b="1" spc="-165" dirty="0">
                <a:latin typeface="Calibri"/>
                <a:cs typeface="Calibri"/>
              </a:rPr>
              <a:t> </a:t>
            </a:r>
            <a:r>
              <a:rPr sz="2400" b="1" dirty="0">
                <a:latin typeface="Calibri"/>
                <a:cs typeface="Calibri"/>
              </a:rPr>
              <a:t>over</a:t>
            </a:r>
            <a:r>
              <a:rPr sz="2400" b="1" spc="-85" dirty="0">
                <a:latin typeface="Calibri"/>
                <a:cs typeface="Calibri"/>
              </a:rPr>
              <a:t> </a:t>
            </a:r>
            <a:r>
              <a:rPr sz="2400" b="1" dirty="0">
                <a:latin typeface="Calibri"/>
                <a:cs typeface="Calibri"/>
              </a:rPr>
              <a:t>Union</a:t>
            </a:r>
            <a:r>
              <a:rPr sz="2400" b="1" spc="-85" dirty="0">
                <a:latin typeface="Calibri"/>
                <a:cs typeface="Calibri"/>
              </a:rPr>
              <a:t> </a:t>
            </a:r>
            <a:r>
              <a:rPr sz="2400" spc="-10" dirty="0">
                <a:latin typeface="Calibri"/>
                <a:cs typeface="Calibri"/>
              </a:rPr>
              <a:t>(IoU) </a:t>
            </a:r>
            <a:r>
              <a:rPr sz="2400" dirty="0">
                <a:latin typeface="Calibri"/>
                <a:cs typeface="Calibri"/>
              </a:rPr>
              <a:t>(Also</a:t>
            </a:r>
            <a:r>
              <a:rPr sz="2400" spc="-30" dirty="0">
                <a:latin typeface="Calibri"/>
                <a:cs typeface="Calibri"/>
              </a:rPr>
              <a:t> </a:t>
            </a:r>
            <a:r>
              <a:rPr sz="2400" dirty="0">
                <a:latin typeface="Calibri"/>
                <a:cs typeface="Calibri"/>
              </a:rPr>
              <a:t>called</a:t>
            </a:r>
            <a:r>
              <a:rPr sz="2400" spc="-5" dirty="0">
                <a:latin typeface="Calibri"/>
                <a:cs typeface="Calibri"/>
              </a:rPr>
              <a:t> </a:t>
            </a:r>
            <a:r>
              <a:rPr sz="2400" spc="-25" dirty="0">
                <a:latin typeface="Calibri"/>
                <a:cs typeface="Calibri"/>
              </a:rPr>
              <a:t>“Jaccard</a:t>
            </a:r>
            <a:r>
              <a:rPr sz="2400" spc="-190" dirty="0">
                <a:latin typeface="Calibri"/>
                <a:cs typeface="Calibri"/>
              </a:rPr>
              <a:t> </a:t>
            </a:r>
            <a:r>
              <a:rPr sz="2400" dirty="0">
                <a:latin typeface="Calibri"/>
                <a:cs typeface="Calibri"/>
              </a:rPr>
              <a:t>similarity”</a:t>
            </a:r>
            <a:r>
              <a:rPr sz="2400" spc="-80" dirty="0">
                <a:latin typeface="Calibri"/>
                <a:cs typeface="Calibri"/>
              </a:rPr>
              <a:t> </a:t>
            </a:r>
            <a:r>
              <a:rPr sz="2400" spc="-25" dirty="0">
                <a:latin typeface="Calibri"/>
                <a:cs typeface="Calibri"/>
              </a:rPr>
              <a:t>or </a:t>
            </a:r>
            <a:r>
              <a:rPr sz="2400" spc="-30" dirty="0">
                <a:latin typeface="Calibri"/>
                <a:cs typeface="Calibri"/>
              </a:rPr>
              <a:t>“Jaccard</a:t>
            </a:r>
            <a:r>
              <a:rPr sz="2400" spc="-120" dirty="0">
                <a:latin typeface="Calibri"/>
                <a:cs typeface="Calibri"/>
              </a:rPr>
              <a:t> </a:t>
            </a:r>
            <a:r>
              <a:rPr sz="2400" spc="-10" dirty="0">
                <a:latin typeface="Calibri"/>
                <a:cs typeface="Calibri"/>
              </a:rPr>
              <a:t>index”):</a:t>
            </a:r>
            <a:endParaRPr sz="2400">
              <a:latin typeface="Calibri"/>
              <a:cs typeface="Calibri"/>
            </a:endParaRPr>
          </a:p>
        </p:txBody>
      </p:sp>
      <p:sp>
        <p:nvSpPr>
          <p:cNvPr id="8" name="object 8"/>
          <p:cNvSpPr/>
          <p:nvPr/>
        </p:nvSpPr>
        <p:spPr>
          <a:xfrm>
            <a:off x="619759" y="4429720"/>
            <a:ext cx="3596640" cy="30480"/>
          </a:xfrm>
          <a:custGeom>
            <a:avLst/>
            <a:gdLst/>
            <a:ahLst/>
            <a:cxnLst/>
            <a:rect l="l" t="t" r="r" b="b"/>
            <a:pathLst>
              <a:path w="3596640" h="30479">
                <a:moveTo>
                  <a:pt x="3596259" y="0"/>
                </a:moveTo>
                <a:lnTo>
                  <a:pt x="0" y="0"/>
                </a:lnTo>
                <a:lnTo>
                  <a:pt x="0" y="29884"/>
                </a:lnTo>
                <a:lnTo>
                  <a:pt x="3596259" y="29884"/>
                </a:lnTo>
                <a:lnTo>
                  <a:pt x="3596259" y="0"/>
                </a:lnTo>
                <a:close/>
              </a:path>
            </a:pathLst>
          </a:custGeom>
          <a:solidFill>
            <a:srgbClr val="000000"/>
          </a:solidFill>
        </p:spPr>
        <p:txBody>
          <a:bodyPr wrap="square" lIns="0" tIns="0" rIns="0" bIns="0" rtlCol="0"/>
          <a:lstStyle/>
          <a:p>
            <a:endParaRPr/>
          </a:p>
        </p:txBody>
      </p:sp>
      <p:sp>
        <p:nvSpPr>
          <p:cNvPr id="9" name="object 9"/>
          <p:cNvSpPr txBox="1"/>
          <p:nvPr/>
        </p:nvSpPr>
        <p:spPr>
          <a:xfrm>
            <a:off x="607694" y="3821674"/>
            <a:ext cx="3622040" cy="1532255"/>
          </a:xfrm>
          <a:prstGeom prst="rect">
            <a:avLst/>
          </a:prstGeom>
        </p:spPr>
        <p:txBody>
          <a:bodyPr vert="horz" wrap="square" lIns="0" tIns="95250" rIns="0" bIns="0" rtlCol="0">
            <a:spAutoFit/>
          </a:bodyPr>
          <a:lstStyle/>
          <a:p>
            <a:pPr algn="ctr">
              <a:lnSpc>
                <a:spcPct val="100000"/>
              </a:lnSpc>
              <a:spcBef>
                <a:spcPts val="750"/>
              </a:spcBef>
            </a:pPr>
            <a:r>
              <a:rPr sz="2800" dirty="0">
                <a:solidFill>
                  <a:srgbClr val="EC7C30"/>
                </a:solidFill>
                <a:latin typeface="Cambria Math"/>
                <a:cs typeface="Cambria Math"/>
              </a:rPr>
              <a:t>𝑨𝒓𝒆𝒂</a:t>
            </a:r>
            <a:r>
              <a:rPr sz="2800" spc="-75" dirty="0">
                <a:solidFill>
                  <a:srgbClr val="EC7C30"/>
                </a:solidFill>
                <a:latin typeface="Cambria Math"/>
                <a:cs typeface="Cambria Math"/>
              </a:rPr>
              <a:t> </a:t>
            </a:r>
            <a:r>
              <a:rPr sz="2800" dirty="0">
                <a:solidFill>
                  <a:srgbClr val="EC7C30"/>
                </a:solidFill>
                <a:latin typeface="Cambria Math"/>
                <a:cs typeface="Cambria Math"/>
              </a:rPr>
              <a:t>𝒐𝒇</a:t>
            </a:r>
            <a:r>
              <a:rPr sz="2800" spc="-60" dirty="0">
                <a:solidFill>
                  <a:srgbClr val="EC7C30"/>
                </a:solidFill>
                <a:latin typeface="Cambria Math"/>
                <a:cs typeface="Cambria Math"/>
              </a:rPr>
              <a:t> </a:t>
            </a:r>
            <a:r>
              <a:rPr sz="2800" spc="-10" dirty="0">
                <a:solidFill>
                  <a:srgbClr val="EC7C30"/>
                </a:solidFill>
                <a:latin typeface="Cambria Math"/>
                <a:cs typeface="Cambria Math"/>
              </a:rPr>
              <a:t>𝑰𝒏𝒕𝒆𝒓𝒔𝒆𝒄𝒕𝒊𝒐𝒏</a:t>
            </a:r>
            <a:endParaRPr sz="2800">
              <a:latin typeface="Cambria Math"/>
              <a:cs typeface="Cambria Math"/>
            </a:endParaRPr>
          </a:p>
          <a:p>
            <a:pPr marR="1905" algn="ctr">
              <a:lnSpc>
                <a:spcPct val="100000"/>
              </a:lnSpc>
              <a:spcBef>
                <a:spcPts val="645"/>
              </a:spcBef>
            </a:pPr>
            <a:r>
              <a:rPr sz="2800" dirty="0">
                <a:solidFill>
                  <a:srgbClr val="6F2F9F"/>
                </a:solidFill>
                <a:latin typeface="Cambria Math"/>
                <a:cs typeface="Cambria Math"/>
              </a:rPr>
              <a:t>𝑨𝒓𝒆𝒂</a:t>
            </a:r>
            <a:r>
              <a:rPr sz="2800" spc="-55" dirty="0">
                <a:solidFill>
                  <a:srgbClr val="6F2F9F"/>
                </a:solidFill>
                <a:latin typeface="Cambria Math"/>
                <a:cs typeface="Cambria Math"/>
              </a:rPr>
              <a:t> </a:t>
            </a:r>
            <a:r>
              <a:rPr sz="2800" dirty="0">
                <a:solidFill>
                  <a:srgbClr val="6F2F9F"/>
                </a:solidFill>
                <a:latin typeface="Cambria Math"/>
                <a:cs typeface="Cambria Math"/>
              </a:rPr>
              <a:t>𝒐𝒇</a:t>
            </a:r>
            <a:r>
              <a:rPr sz="2800" spc="-55" dirty="0">
                <a:solidFill>
                  <a:srgbClr val="6F2F9F"/>
                </a:solidFill>
                <a:latin typeface="Cambria Math"/>
                <a:cs typeface="Cambria Math"/>
              </a:rPr>
              <a:t> </a:t>
            </a:r>
            <a:r>
              <a:rPr sz="2800" spc="-20" dirty="0">
                <a:solidFill>
                  <a:srgbClr val="6F2F9F"/>
                </a:solidFill>
                <a:latin typeface="Cambria Math"/>
                <a:cs typeface="Cambria Math"/>
              </a:rPr>
              <a:t>𝑼𝒏𝒊𝒐𝒏</a:t>
            </a:r>
            <a:endParaRPr sz="2800">
              <a:latin typeface="Cambria Math"/>
              <a:cs typeface="Cambria Math"/>
            </a:endParaRPr>
          </a:p>
          <a:p>
            <a:pPr marL="63500">
              <a:lnSpc>
                <a:spcPct val="100000"/>
              </a:lnSpc>
              <a:spcBef>
                <a:spcPts val="965"/>
              </a:spcBef>
            </a:pPr>
            <a:r>
              <a:rPr sz="2400" dirty="0">
                <a:latin typeface="Calibri"/>
                <a:cs typeface="Calibri"/>
              </a:rPr>
              <a:t>IoU</a:t>
            </a:r>
            <a:r>
              <a:rPr sz="2400" spc="-70" dirty="0">
                <a:latin typeface="Calibri"/>
                <a:cs typeface="Calibri"/>
              </a:rPr>
              <a:t> </a:t>
            </a:r>
            <a:r>
              <a:rPr sz="2400" dirty="0">
                <a:latin typeface="Calibri"/>
                <a:cs typeface="Calibri"/>
              </a:rPr>
              <a:t>&gt;</a:t>
            </a:r>
            <a:r>
              <a:rPr sz="2400" spc="-45" dirty="0">
                <a:latin typeface="Calibri"/>
                <a:cs typeface="Calibri"/>
              </a:rPr>
              <a:t> </a:t>
            </a:r>
            <a:r>
              <a:rPr sz="2400" dirty="0">
                <a:latin typeface="Calibri"/>
                <a:cs typeface="Calibri"/>
              </a:rPr>
              <a:t>0.5</a:t>
            </a:r>
            <a:r>
              <a:rPr sz="2400" spc="-65" dirty="0">
                <a:latin typeface="Calibri"/>
                <a:cs typeface="Calibri"/>
              </a:rPr>
              <a:t> </a:t>
            </a:r>
            <a:r>
              <a:rPr sz="2400" dirty="0">
                <a:latin typeface="Calibri"/>
                <a:cs typeface="Calibri"/>
              </a:rPr>
              <a:t>is</a:t>
            </a:r>
            <a:r>
              <a:rPr sz="2400" spc="-25" dirty="0">
                <a:latin typeface="Calibri"/>
                <a:cs typeface="Calibri"/>
              </a:rPr>
              <a:t> </a:t>
            </a:r>
            <a:r>
              <a:rPr sz="2400" spc="-10" dirty="0">
                <a:latin typeface="Calibri"/>
                <a:cs typeface="Calibri"/>
              </a:rPr>
              <a:t>“decent”</a:t>
            </a:r>
            <a:endParaRPr sz="2400">
              <a:latin typeface="Calibri"/>
              <a:cs typeface="Calibri"/>
            </a:endParaRPr>
          </a:p>
        </p:txBody>
      </p:sp>
      <p:sp>
        <p:nvSpPr>
          <p:cNvPr id="11" name="object 11"/>
          <p:cNvSpPr txBox="1"/>
          <p:nvPr/>
        </p:nvSpPr>
        <p:spPr>
          <a:xfrm>
            <a:off x="7550150" y="6214824"/>
            <a:ext cx="437515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35" dirty="0">
                <a:latin typeface="Calibri"/>
                <a:cs typeface="Calibri"/>
              </a:rPr>
              <a:t> </a:t>
            </a:r>
            <a:r>
              <a:rPr sz="800" spc="-10" dirty="0">
                <a:latin typeface="Calibri"/>
                <a:cs typeface="Calibri"/>
              </a:rPr>
              <a:t>licensed</a:t>
            </a:r>
            <a:r>
              <a:rPr sz="800" spc="10" dirty="0">
                <a:latin typeface="Calibri"/>
                <a:cs typeface="Calibri"/>
              </a:rPr>
              <a:t> </a:t>
            </a:r>
            <a:r>
              <a:rPr sz="800" spc="-10" dirty="0">
                <a:latin typeface="Calibri"/>
                <a:cs typeface="Calibri"/>
              </a:rPr>
              <a:t>under</a:t>
            </a:r>
            <a:r>
              <a:rPr sz="800" spc="-5" dirty="0">
                <a:latin typeface="Calibri"/>
                <a:cs typeface="Calibri"/>
              </a:rPr>
              <a:t> </a:t>
            </a:r>
            <a:r>
              <a:rPr sz="800" u="sng" spc="-30" dirty="0">
                <a:solidFill>
                  <a:srgbClr val="0462C1"/>
                </a:solidFill>
                <a:uFill>
                  <a:solidFill>
                    <a:srgbClr val="0462C1"/>
                  </a:solidFill>
                </a:uFill>
                <a:latin typeface="Calibri"/>
                <a:cs typeface="Calibri"/>
              </a:rPr>
              <a:t>CC-</a:t>
            </a:r>
            <a:r>
              <a:rPr sz="800" u="sng" dirty="0">
                <a:solidFill>
                  <a:srgbClr val="0462C1"/>
                </a:solidFill>
                <a:uFill>
                  <a:solidFill>
                    <a:srgbClr val="0462C1"/>
                  </a:solidFill>
                </a:uFill>
                <a:latin typeface="Calibri"/>
                <a:cs typeface="Calibri"/>
              </a:rPr>
              <a:t>A</a:t>
            </a:r>
            <a:r>
              <a:rPr sz="800" u="sng" spc="3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2.0</a:t>
            </a:r>
            <a:r>
              <a:rPr sz="800" u="sng" spc="-45" dirty="0">
                <a:solidFill>
                  <a:srgbClr val="0462C1"/>
                </a:solidFill>
                <a:uFill>
                  <a:solidFill>
                    <a:srgbClr val="0462C1"/>
                  </a:solidFill>
                </a:uFill>
                <a:latin typeface="Calibri"/>
                <a:cs typeface="Calibri"/>
              </a:rPr>
              <a:t> </a:t>
            </a:r>
            <a:r>
              <a:rPr sz="800" u="sng" spc="-25" dirty="0">
                <a:solidFill>
                  <a:srgbClr val="0462C1"/>
                </a:solidFill>
                <a:uFill>
                  <a:solidFill>
                    <a:srgbClr val="0462C1"/>
                  </a:solidFill>
                </a:uFill>
                <a:latin typeface="Calibri"/>
                <a:cs typeface="Calibri"/>
              </a:rPr>
              <a:t>Generic</a:t>
            </a:r>
            <a:r>
              <a:rPr sz="800" u="sng" spc="-4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license</a:t>
            </a:r>
            <a:r>
              <a:rPr sz="800" dirty="0">
                <a:latin typeface="Calibri"/>
                <a:cs typeface="Calibri"/>
              </a:rPr>
              <a:t>.</a:t>
            </a:r>
            <a:r>
              <a:rPr sz="800" spc="55" dirty="0">
                <a:latin typeface="Calibri"/>
                <a:cs typeface="Calibri"/>
              </a:rPr>
              <a:t> </a:t>
            </a:r>
            <a:r>
              <a:rPr sz="800" spc="-10" dirty="0">
                <a:latin typeface="Calibri"/>
                <a:cs typeface="Calibri"/>
              </a:rPr>
              <a:t>Bounding</a:t>
            </a:r>
            <a:r>
              <a:rPr sz="800" spc="120" dirty="0">
                <a:latin typeface="Calibri"/>
                <a:cs typeface="Calibri"/>
              </a:rPr>
              <a:t> </a:t>
            </a:r>
            <a:r>
              <a:rPr sz="800" dirty="0">
                <a:latin typeface="Calibri"/>
                <a:cs typeface="Calibri"/>
              </a:rPr>
              <a:t>boxes</a:t>
            </a:r>
            <a:r>
              <a:rPr sz="800" spc="30" dirty="0">
                <a:latin typeface="Calibri"/>
                <a:cs typeface="Calibri"/>
              </a:rPr>
              <a:t> </a:t>
            </a:r>
            <a:r>
              <a:rPr sz="800" spc="-10" dirty="0">
                <a:latin typeface="Calibri"/>
                <a:cs typeface="Calibri"/>
              </a:rPr>
              <a:t>and</a:t>
            </a:r>
            <a:r>
              <a:rPr sz="800" spc="-45" dirty="0">
                <a:latin typeface="Calibri"/>
                <a:cs typeface="Calibri"/>
              </a:rPr>
              <a:t> </a:t>
            </a:r>
            <a:r>
              <a:rPr sz="800" dirty="0">
                <a:latin typeface="Calibri"/>
                <a:cs typeface="Calibri"/>
              </a:rPr>
              <a:t>text</a:t>
            </a:r>
            <a:r>
              <a:rPr sz="800" spc="5" dirty="0">
                <a:latin typeface="Calibri"/>
                <a:cs typeface="Calibri"/>
              </a:rPr>
              <a:t> </a:t>
            </a:r>
            <a:r>
              <a:rPr sz="800" dirty="0">
                <a:latin typeface="Calibri"/>
                <a:cs typeface="Calibri"/>
              </a:rPr>
              <a:t>added</a:t>
            </a:r>
            <a:r>
              <a:rPr sz="800" spc="5" dirty="0">
                <a:latin typeface="Calibri"/>
                <a:cs typeface="Calibri"/>
              </a:rPr>
              <a:t> </a:t>
            </a:r>
            <a:r>
              <a:rPr sz="800" dirty="0">
                <a:latin typeface="Calibri"/>
                <a:cs typeface="Calibri"/>
              </a:rPr>
              <a:t>by</a:t>
            </a:r>
            <a:r>
              <a:rPr sz="800" spc="-10" dirty="0">
                <a:latin typeface="Calibri"/>
                <a:cs typeface="Calibri"/>
              </a:rPr>
              <a:t> Justin</a:t>
            </a:r>
            <a:r>
              <a:rPr sz="800" spc="10" dirty="0">
                <a:latin typeface="Calibri"/>
                <a:cs typeface="Calibri"/>
              </a:rPr>
              <a:t> </a:t>
            </a:r>
            <a:r>
              <a:rPr sz="800" spc="-10" dirty="0">
                <a:latin typeface="Calibri"/>
                <a:cs typeface="Calibri"/>
              </a:rPr>
              <a:t>Johnson.</a:t>
            </a:r>
            <a:endParaRPr sz="800">
              <a:latin typeface="Calibri"/>
              <a:cs typeface="Calibri"/>
            </a:endParaRPr>
          </a:p>
        </p:txBody>
      </p:sp>
      <p:graphicFrame>
        <p:nvGraphicFramePr>
          <p:cNvPr id="10" name="object 10"/>
          <p:cNvGraphicFramePr>
            <a:graphicFrameLocks noGrp="1"/>
          </p:cNvGraphicFramePr>
          <p:nvPr/>
        </p:nvGraphicFramePr>
        <p:xfrm>
          <a:off x="5771134" y="2001520"/>
          <a:ext cx="4143374" cy="3832860"/>
        </p:xfrm>
        <a:graphic>
          <a:graphicData uri="http://schemas.openxmlformats.org/drawingml/2006/table">
            <a:tbl>
              <a:tblPr firstRow="1" bandRow="1">
                <a:tableStyleId>{2D5ABB26-0587-4C30-8999-92F81FD0307C}</a:tableStyleId>
              </a:tblPr>
              <a:tblGrid>
                <a:gridCol w="553720">
                  <a:extLst>
                    <a:ext uri="{9D8B030D-6E8A-4147-A177-3AD203B41FA5}">
                      <a16:colId xmlns:a16="http://schemas.microsoft.com/office/drawing/2014/main" val="20000"/>
                    </a:ext>
                  </a:extLst>
                </a:gridCol>
                <a:gridCol w="3067050">
                  <a:extLst>
                    <a:ext uri="{9D8B030D-6E8A-4147-A177-3AD203B41FA5}">
                      <a16:colId xmlns:a16="http://schemas.microsoft.com/office/drawing/2014/main" val="20001"/>
                    </a:ext>
                  </a:extLst>
                </a:gridCol>
                <a:gridCol w="522604">
                  <a:extLst>
                    <a:ext uri="{9D8B030D-6E8A-4147-A177-3AD203B41FA5}">
                      <a16:colId xmlns:a16="http://schemas.microsoft.com/office/drawing/2014/main" val="20002"/>
                    </a:ext>
                  </a:extLst>
                </a:gridCol>
              </a:tblGrid>
              <a:tr h="344170">
                <a:tc gridSpan="2">
                  <a:txBody>
                    <a:bodyPr/>
                    <a:lstStyle/>
                    <a:p>
                      <a:pPr>
                        <a:lnSpc>
                          <a:spcPct val="100000"/>
                        </a:lnSpc>
                      </a:pPr>
                      <a:endParaRPr sz="2100">
                        <a:latin typeface="Times New Roman"/>
                        <a:cs typeface="Times New Roman"/>
                      </a:endParaRPr>
                    </a:p>
                  </a:txBody>
                  <a:tcPr marL="0" marR="0" marT="0" marB="0">
                    <a:lnL w="76200">
                      <a:solidFill>
                        <a:srgbClr val="00AFEF"/>
                      </a:solidFill>
                      <a:prstDash val="solid"/>
                    </a:lnL>
                    <a:lnR w="76200">
                      <a:solidFill>
                        <a:srgbClr val="00AFEF"/>
                      </a:solidFill>
                      <a:prstDash val="solid"/>
                    </a:lnR>
                    <a:lnT w="76200">
                      <a:solidFill>
                        <a:srgbClr val="00AFEF"/>
                      </a:solidFill>
                      <a:prstDash val="solid"/>
                    </a:lnT>
                    <a:solidFill>
                      <a:srgbClr val="B796CF"/>
                    </a:solidFill>
                  </a:tcPr>
                </a:tc>
                <a:tc hMerge="1">
                  <a:txBody>
                    <a:bodyPr/>
                    <a:lstStyle/>
                    <a:p>
                      <a:endParaRPr/>
                    </a:p>
                  </a:txBody>
                  <a:tcPr marL="0" marR="0" marT="0" marB="0"/>
                </a:tc>
                <a:tc>
                  <a:txBody>
                    <a:bodyPr/>
                    <a:lstStyle/>
                    <a:p>
                      <a:pPr>
                        <a:lnSpc>
                          <a:spcPct val="100000"/>
                        </a:lnSpc>
                      </a:pPr>
                      <a:endParaRPr sz="2100">
                        <a:latin typeface="Times New Roman"/>
                        <a:cs typeface="Times New Roman"/>
                      </a:endParaRPr>
                    </a:p>
                  </a:txBody>
                  <a:tcPr marL="0" marR="0" marT="0" marB="0">
                    <a:lnL w="76200">
                      <a:solidFill>
                        <a:srgbClr val="00AFEF"/>
                      </a:solidFill>
                      <a:prstDash val="solid"/>
                    </a:lnL>
                    <a:lnR w="76200">
                      <a:solidFill>
                        <a:srgbClr val="00FF00"/>
                      </a:solidFill>
                      <a:prstDash val="solid"/>
                    </a:lnR>
                    <a:lnT w="76200">
                      <a:solidFill>
                        <a:srgbClr val="00AFEF"/>
                      </a:solidFill>
                      <a:prstDash val="solid"/>
                    </a:lnT>
                    <a:solidFill>
                      <a:srgbClr val="B796CF"/>
                    </a:solidFill>
                  </a:tcPr>
                </a:tc>
                <a:extLst>
                  <a:ext uri="{0D108BD9-81ED-4DB2-BD59-A6C34878D82A}">
                    <a16:rowId xmlns:a16="http://schemas.microsoft.com/office/drawing/2014/main" val="10000"/>
                  </a:ext>
                </a:extLst>
              </a:tr>
              <a:tr h="2780030">
                <a:tc>
                  <a:txBody>
                    <a:bodyPr/>
                    <a:lstStyle/>
                    <a:p>
                      <a:pPr>
                        <a:lnSpc>
                          <a:spcPct val="100000"/>
                        </a:lnSpc>
                      </a:pPr>
                      <a:endParaRPr sz="2300">
                        <a:latin typeface="Times New Roman"/>
                        <a:cs typeface="Times New Roman"/>
                      </a:endParaRPr>
                    </a:p>
                  </a:txBody>
                  <a:tcPr marL="0" marR="0" marT="0" marB="0">
                    <a:solidFill>
                      <a:srgbClr val="B796CF"/>
                    </a:solidFill>
                  </a:tcPr>
                </a:tc>
                <a:tc>
                  <a:txBody>
                    <a:bodyPr/>
                    <a:lstStyle/>
                    <a:p>
                      <a:pPr>
                        <a:lnSpc>
                          <a:spcPct val="100000"/>
                        </a:lnSpc>
                      </a:pPr>
                      <a:endParaRPr sz="4000">
                        <a:latin typeface="Times New Roman"/>
                        <a:cs typeface="Times New Roman"/>
                      </a:endParaRPr>
                    </a:p>
                    <a:p>
                      <a:pPr>
                        <a:lnSpc>
                          <a:spcPct val="100000"/>
                        </a:lnSpc>
                      </a:pPr>
                      <a:endParaRPr sz="5850">
                        <a:latin typeface="Times New Roman"/>
                        <a:cs typeface="Times New Roman"/>
                      </a:endParaRPr>
                    </a:p>
                    <a:p>
                      <a:pPr marL="462915">
                        <a:lnSpc>
                          <a:spcPct val="100000"/>
                        </a:lnSpc>
                      </a:pPr>
                      <a:r>
                        <a:rPr sz="4000" dirty="0">
                          <a:latin typeface="Calibri"/>
                          <a:cs typeface="Calibri"/>
                        </a:rPr>
                        <a:t>IoU</a:t>
                      </a:r>
                      <a:r>
                        <a:rPr sz="4000" spc="-35" dirty="0">
                          <a:latin typeface="Calibri"/>
                          <a:cs typeface="Calibri"/>
                        </a:rPr>
                        <a:t> </a:t>
                      </a:r>
                      <a:r>
                        <a:rPr sz="4000" dirty="0">
                          <a:latin typeface="Calibri"/>
                          <a:cs typeface="Calibri"/>
                        </a:rPr>
                        <a:t>=</a:t>
                      </a:r>
                      <a:r>
                        <a:rPr sz="4000" spc="-100" dirty="0">
                          <a:latin typeface="Calibri"/>
                          <a:cs typeface="Calibri"/>
                        </a:rPr>
                        <a:t> </a:t>
                      </a:r>
                      <a:r>
                        <a:rPr sz="4000" spc="-20" dirty="0">
                          <a:latin typeface="Calibri"/>
                          <a:cs typeface="Calibri"/>
                        </a:rPr>
                        <a:t>0.54</a:t>
                      </a:r>
                      <a:endParaRPr sz="4000">
                        <a:latin typeface="Calibri"/>
                        <a:cs typeface="Calibri"/>
                      </a:endParaRPr>
                    </a:p>
                  </a:txBody>
                  <a:tcPr marL="0" marR="0" marT="0" marB="0">
                    <a:lnT w="76200">
                      <a:solidFill>
                        <a:srgbClr val="00FF00"/>
                      </a:solidFill>
                      <a:prstDash val="solid"/>
                    </a:lnT>
                    <a:lnB w="76200">
                      <a:solidFill>
                        <a:srgbClr val="00AFEF"/>
                      </a:solidFill>
                      <a:prstDash val="solid"/>
                    </a:lnB>
                    <a:solidFill>
                      <a:srgbClr val="F5BC96"/>
                    </a:solidFill>
                  </a:tcPr>
                </a:tc>
                <a:tc>
                  <a:txBody>
                    <a:bodyPr/>
                    <a:lstStyle/>
                    <a:p>
                      <a:pPr>
                        <a:lnSpc>
                          <a:spcPct val="100000"/>
                        </a:lnSpc>
                      </a:pPr>
                      <a:endParaRPr sz="2300">
                        <a:latin typeface="Times New Roman"/>
                        <a:cs typeface="Times New Roman"/>
                      </a:endParaRPr>
                    </a:p>
                  </a:txBody>
                  <a:tcPr marL="0" marR="0" marT="0" marB="0">
                    <a:solidFill>
                      <a:srgbClr val="B796CF"/>
                    </a:solidFill>
                  </a:tcPr>
                </a:tc>
                <a:extLst>
                  <a:ext uri="{0D108BD9-81ED-4DB2-BD59-A6C34878D82A}">
                    <a16:rowId xmlns:a16="http://schemas.microsoft.com/office/drawing/2014/main" val="10001"/>
                  </a:ext>
                </a:extLst>
              </a:tr>
              <a:tr h="708660">
                <a:tc>
                  <a:txBody>
                    <a:bodyPr/>
                    <a:lstStyle/>
                    <a:p>
                      <a:pPr>
                        <a:lnSpc>
                          <a:spcPct val="100000"/>
                        </a:lnSpc>
                      </a:pPr>
                      <a:endParaRPr sz="2300">
                        <a:latin typeface="Times New Roman"/>
                        <a:cs typeface="Times New Roman"/>
                      </a:endParaRPr>
                    </a:p>
                  </a:txBody>
                  <a:tcPr marL="0" marR="0" marT="0" marB="0">
                    <a:lnL w="76200">
                      <a:solidFill>
                        <a:srgbClr val="00AFEF"/>
                      </a:solidFill>
                      <a:prstDash val="solid"/>
                    </a:lnL>
                    <a:lnR w="76200">
                      <a:solidFill>
                        <a:srgbClr val="00FF00"/>
                      </a:solidFill>
                      <a:prstDash val="solid"/>
                    </a:lnR>
                    <a:lnB w="76200">
                      <a:solidFill>
                        <a:srgbClr val="00FF00"/>
                      </a:solidFill>
                      <a:prstDash val="solid"/>
                    </a:lnB>
                    <a:solidFill>
                      <a:srgbClr val="B796CF"/>
                    </a:solidFill>
                  </a:tcPr>
                </a:tc>
                <a:tc gridSpan="2">
                  <a:txBody>
                    <a:bodyPr/>
                    <a:lstStyle/>
                    <a:p>
                      <a:pPr>
                        <a:lnSpc>
                          <a:spcPct val="100000"/>
                        </a:lnSpc>
                      </a:pPr>
                      <a:endParaRPr sz="2300">
                        <a:latin typeface="Times New Roman"/>
                        <a:cs typeface="Times New Roman"/>
                      </a:endParaRPr>
                    </a:p>
                  </a:txBody>
                  <a:tcPr marL="0" marR="0" marT="0" marB="0">
                    <a:lnL w="76200">
                      <a:solidFill>
                        <a:srgbClr val="00FF00"/>
                      </a:solidFill>
                      <a:prstDash val="solid"/>
                    </a:lnL>
                    <a:lnR w="76200">
                      <a:solidFill>
                        <a:srgbClr val="00FF00"/>
                      </a:solidFill>
                      <a:prstDash val="solid"/>
                    </a:lnR>
                    <a:lnT w="76200" cap="flat" cmpd="sng" algn="ctr">
                      <a:solidFill>
                        <a:srgbClr val="00AFEF"/>
                      </a:solidFill>
                      <a:prstDash val="solid"/>
                      <a:round/>
                      <a:headEnd type="none" w="med" len="med"/>
                      <a:tailEnd type="none" w="med" len="med"/>
                    </a:lnT>
                    <a:lnB w="76200">
                      <a:solidFill>
                        <a:srgbClr val="00FF00"/>
                      </a:solidFill>
                      <a:prstDash val="solid"/>
                    </a:lnB>
                    <a:solidFill>
                      <a:srgbClr val="B796CF"/>
                    </a:solidFill>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36159" y="1310639"/>
            <a:ext cx="6979920" cy="4653280"/>
          </a:xfrm>
          <a:prstGeom prst="rect">
            <a:avLst/>
          </a:prstGeom>
        </p:spPr>
      </p:pic>
      <p:sp>
        <p:nvSpPr>
          <p:cNvPr id="3" name="object 3"/>
          <p:cNvSpPr txBox="1">
            <a:spLocks noGrp="1"/>
          </p:cNvSpPr>
          <p:nvPr>
            <p:ph type="title"/>
          </p:nvPr>
        </p:nvSpPr>
        <p:spPr>
          <a:xfrm>
            <a:off x="915035" y="-72644"/>
            <a:ext cx="9396095" cy="1368425"/>
          </a:xfrm>
          <a:prstGeom prst="rect">
            <a:avLst/>
          </a:prstGeom>
        </p:spPr>
        <p:txBody>
          <a:bodyPr vert="horz" wrap="square" lIns="0" tIns="13335" rIns="0" bIns="0" rtlCol="0">
            <a:spAutoFit/>
          </a:bodyPr>
          <a:lstStyle/>
          <a:p>
            <a:pPr marL="12700" marR="5080">
              <a:lnSpc>
                <a:spcPct val="100000"/>
              </a:lnSpc>
              <a:spcBef>
                <a:spcPts val="105"/>
              </a:spcBef>
            </a:pPr>
            <a:r>
              <a:rPr dirty="0"/>
              <a:t>Comparing</a:t>
            </a:r>
            <a:r>
              <a:rPr spc="-200" dirty="0"/>
              <a:t> </a:t>
            </a:r>
            <a:r>
              <a:rPr spc="-30" dirty="0"/>
              <a:t>Boxes:</a:t>
            </a:r>
            <a:r>
              <a:rPr spc="-185" dirty="0"/>
              <a:t> </a:t>
            </a:r>
            <a:r>
              <a:rPr spc="-25" dirty="0"/>
              <a:t>Intersection</a:t>
            </a:r>
            <a:r>
              <a:rPr spc="-120" dirty="0"/>
              <a:t> </a:t>
            </a:r>
            <a:r>
              <a:rPr dirty="0"/>
              <a:t>over</a:t>
            </a:r>
            <a:r>
              <a:rPr spc="-60" dirty="0"/>
              <a:t> </a:t>
            </a:r>
            <a:r>
              <a:rPr spc="-10" dirty="0"/>
              <a:t>Union (IoU)</a:t>
            </a:r>
          </a:p>
        </p:txBody>
      </p:sp>
      <p:sp>
        <p:nvSpPr>
          <p:cNvPr id="4" name="object 4"/>
          <p:cNvSpPr txBox="1"/>
          <p:nvPr/>
        </p:nvSpPr>
        <p:spPr>
          <a:xfrm>
            <a:off x="6103365" y="1409699"/>
            <a:ext cx="247967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AFEF"/>
                </a:solidFill>
                <a:latin typeface="Calibri"/>
                <a:cs typeface="Calibri"/>
              </a:rPr>
              <a:t>Our</a:t>
            </a:r>
            <a:r>
              <a:rPr sz="3200" b="1" spc="-75" dirty="0">
                <a:solidFill>
                  <a:srgbClr val="00AFEF"/>
                </a:solidFill>
                <a:latin typeface="Calibri"/>
                <a:cs typeface="Calibri"/>
              </a:rPr>
              <a:t> </a:t>
            </a:r>
            <a:r>
              <a:rPr sz="3200" b="1" spc="-10" dirty="0">
                <a:solidFill>
                  <a:srgbClr val="00AFEF"/>
                </a:solidFill>
                <a:latin typeface="Calibri"/>
                <a:cs typeface="Calibri"/>
              </a:rPr>
              <a:t>Prediction</a:t>
            </a:r>
            <a:endParaRPr sz="3200">
              <a:latin typeface="Calibri"/>
              <a:cs typeface="Calibri"/>
            </a:endParaRPr>
          </a:p>
        </p:txBody>
      </p:sp>
      <p:sp>
        <p:nvSpPr>
          <p:cNvPr id="5" name="object 5"/>
          <p:cNvSpPr txBox="1"/>
          <p:nvPr/>
        </p:nvSpPr>
        <p:spPr>
          <a:xfrm>
            <a:off x="10344784" y="2226563"/>
            <a:ext cx="1281430" cy="1002665"/>
          </a:xfrm>
          <a:prstGeom prst="rect">
            <a:avLst/>
          </a:prstGeom>
        </p:spPr>
        <p:txBody>
          <a:bodyPr vert="horz" wrap="square" lIns="0" tIns="13335" rIns="0" bIns="0" rtlCol="0">
            <a:spAutoFit/>
          </a:bodyPr>
          <a:lstStyle/>
          <a:p>
            <a:pPr marL="195580" marR="5080" indent="-182880">
              <a:lnSpc>
                <a:spcPct val="100000"/>
              </a:lnSpc>
              <a:spcBef>
                <a:spcPts val="105"/>
              </a:spcBef>
            </a:pPr>
            <a:r>
              <a:rPr sz="3200" b="1" spc="-40" dirty="0">
                <a:solidFill>
                  <a:srgbClr val="00FF00"/>
                </a:solidFill>
                <a:latin typeface="Calibri"/>
                <a:cs typeface="Calibri"/>
              </a:rPr>
              <a:t>Ground </a:t>
            </a:r>
            <a:r>
              <a:rPr sz="3200" b="1" spc="-10" dirty="0">
                <a:solidFill>
                  <a:srgbClr val="00FF00"/>
                </a:solidFill>
                <a:latin typeface="Calibri"/>
                <a:cs typeface="Calibri"/>
              </a:rPr>
              <a:t>Truth</a:t>
            </a:r>
            <a:endParaRPr sz="3200">
              <a:latin typeface="Calibri"/>
              <a:cs typeface="Calibri"/>
            </a:endParaRPr>
          </a:p>
        </p:txBody>
      </p:sp>
      <p:sp>
        <p:nvSpPr>
          <p:cNvPr id="6" name="object 6"/>
          <p:cNvSpPr txBox="1"/>
          <p:nvPr/>
        </p:nvSpPr>
        <p:spPr>
          <a:xfrm>
            <a:off x="188277" y="1302067"/>
            <a:ext cx="316230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How</a:t>
            </a:r>
            <a:r>
              <a:rPr sz="2400" spc="-105"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we</a:t>
            </a:r>
            <a:r>
              <a:rPr sz="2400" spc="-55" dirty="0">
                <a:latin typeface="Calibri"/>
                <a:cs typeface="Calibri"/>
              </a:rPr>
              <a:t> </a:t>
            </a:r>
            <a:r>
              <a:rPr sz="2400" spc="-10" dirty="0">
                <a:latin typeface="Calibri"/>
                <a:cs typeface="Calibri"/>
              </a:rPr>
              <a:t>compare</a:t>
            </a:r>
            <a:r>
              <a:rPr sz="2400" spc="-135" dirty="0">
                <a:latin typeface="Calibri"/>
                <a:cs typeface="Calibri"/>
              </a:rPr>
              <a:t> </a:t>
            </a:r>
            <a:r>
              <a:rPr sz="2400" spc="-25" dirty="0">
                <a:latin typeface="Calibri"/>
                <a:cs typeface="Calibri"/>
              </a:rPr>
              <a:t>our</a:t>
            </a:r>
            <a:endParaRPr sz="2400">
              <a:latin typeface="Calibri"/>
              <a:cs typeface="Calibri"/>
            </a:endParaRPr>
          </a:p>
        </p:txBody>
      </p:sp>
      <p:sp>
        <p:nvSpPr>
          <p:cNvPr id="7" name="object 7"/>
          <p:cNvSpPr txBox="1"/>
          <p:nvPr/>
        </p:nvSpPr>
        <p:spPr>
          <a:xfrm>
            <a:off x="188277" y="1670430"/>
            <a:ext cx="440753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prediction</a:t>
            </a:r>
            <a:r>
              <a:rPr sz="2400" spc="-180" dirty="0">
                <a:latin typeface="Calibri"/>
                <a:cs typeface="Calibri"/>
              </a:rPr>
              <a:t> </a:t>
            </a:r>
            <a:r>
              <a:rPr sz="2400" spc="-10" dirty="0">
                <a:latin typeface="Calibri"/>
                <a:cs typeface="Calibri"/>
              </a:rPr>
              <a:t>to</a:t>
            </a:r>
            <a:r>
              <a:rPr sz="2400" spc="-105" dirty="0">
                <a:latin typeface="Calibri"/>
                <a:cs typeface="Calibri"/>
              </a:rPr>
              <a:t> </a:t>
            </a:r>
            <a:r>
              <a:rPr sz="2400" dirty="0">
                <a:latin typeface="Calibri"/>
                <a:cs typeface="Calibri"/>
              </a:rPr>
              <a:t>the</a:t>
            </a:r>
            <a:r>
              <a:rPr sz="2400" spc="55" dirty="0">
                <a:latin typeface="Calibri"/>
                <a:cs typeface="Calibri"/>
              </a:rPr>
              <a:t> </a:t>
            </a:r>
            <a:r>
              <a:rPr sz="2400" spc="-10" dirty="0">
                <a:latin typeface="Calibri"/>
                <a:cs typeface="Calibri"/>
              </a:rPr>
              <a:t>ground-truth</a:t>
            </a:r>
            <a:r>
              <a:rPr sz="2400" spc="-105" dirty="0">
                <a:latin typeface="Calibri"/>
                <a:cs typeface="Calibri"/>
              </a:rPr>
              <a:t> </a:t>
            </a:r>
            <a:r>
              <a:rPr sz="2400" spc="-20" dirty="0">
                <a:latin typeface="Calibri"/>
                <a:cs typeface="Calibri"/>
              </a:rPr>
              <a:t>box?</a:t>
            </a:r>
            <a:endParaRPr sz="2400">
              <a:latin typeface="Calibri"/>
              <a:cs typeface="Calibri"/>
            </a:endParaRPr>
          </a:p>
        </p:txBody>
      </p:sp>
      <p:sp>
        <p:nvSpPr>
          <p:cNvPr id="8" name="object 8"/>
          <p:cNvSpPr txBox="1"/>
          <p:nvPr/>
        </p:nvSpPr>
        <p:spPr>
          <a:xfrm>
            <a:off x="188277" y="2406268"/>
            <a:ext cx="4168775" cy="1135380"/>
          </a:xfrm>
          <a:prstGeom prst="rect">
            <a:avLst/>
          </a:prstGeom>
        </p:spPr>
        <p:txBody>
          <a:bodyPr vert="horz" wrap="square" lIns="0" tIns="6985" rIns="0" bIns="0" rtlCol="0">
            <a:spAutoFit/>
          </a:bodyPr>
          <a:lstStyle/>
          <a:p>
            <a:pPr marL="12700" marR="5080">
              <a:lnSpc>
                <a:spcPct val="101600"/>
              </a:lnSpc>
              <a:spcBef>
                <a:spcPts val="55"/>
              </a:spcBef>
            </a:pPr>
            <a:r>
              <a:rPr sz="2400" b="1" spc="-10" dirty="0">
                <a:latin typeface="Calibri"/>
                <a:cs typeface="Calibri"/>
              </a:rPr>
              <a:t>Intersection</a:t>
            </a:r>
            <a:r>
              <a:rPr sz="2400" b="1" spc="-165" dirty="0">
                <a:latin typeface="Calibri"/>
                <a:cs typeface="Calibri"/>
              </a:rPr>
              <a:t> </a:t>
            </a:r>
            <a:r>
              <a:rPr sz="2400" b="1" dirty="0">
                <a:latin typeface="Calibri"/>
                <a:cs typeface="Calibri"/>
              </a:rPr>
              <a:t>over</a:t>
            </a:r>
            <a:r>
              <a:rPr sz="2400" b="1" spc="-85" dirty="0">
                <a:latin typeface="Calibri"/>
                <a:cs typeface="Calibri"/>
              </a:rPr>
              <a:t> </a:t>
            </a:r>
            <a:r>
              <a:rPr sz="2400" b="1" dirty="0">
                <a:latin typeface="Calibri"/>
                <a:cs typeface="Calibri"/>
              </a:rPr>
              <a:t>Union</a:t>
            </a:r>
            <a:r>
              <a:rPr sz="2400" b="1" spc="-85" dirty="0">
                <a:latin typeface="Calibri"/>
                <a:cs typeface="Calibri"/>
              </a:rPr>
              <a:t> </a:t>
            </a:r>
            <a:r>
              <a:rPr sz="2400" spc="-10" dirty="0">
                <a:latin typeface="Calibri"/>
                <a:cs typeface="Calibri"/>
              </a:rPr>
              <a:t>(IoU) </a:t>
            </a:r>
            <a:r>
              <a:rPr sz="2400" dirty="0">
                <a:latin typeface="Calibri"/>
                <a:cs typeface="Calibri"/>
              </a:rPr>
              <a:t>(Also</a:t>
            </a:r>
            <a:r>
              <a:rPr sz="2400" spc="-30" dirty="0">
                <a:latin typeface="Calibri"/>
                <a:cs typeface="Calibri"/>
              </a:rPr>
              <a:t> </a:t>
            </a:r>
            <a:r>
              <a:rPr sz="2400" dirty="0">
                <a:latin typeface="Calibri"/>
                <a:cs typeface="Calibri"/>
              </a:rPr>
              <a:t>called</a:t>
            </a:r>
            <a:r>
              <a:rPr sz="2400" spc="-5" dirty="0">
                <a:latin typeface="Calibri"/>
                <a:cs typeface="Calibri"/>
              </a:rPr>
              <a:t> </a:t>
            </a:r>
            <a:r>
              <a:rPr sz="2400" spc="-25" dirty="0">
                <a:latin typeface="Calibri"/>
                <a:cs typeface="Calibri"/>
              </a:rPr>
              <a:t>“Jaccard</a:t>
            </a:r>
            <a:r>
              <a:rPr sz="2400" spc="-190" dirty="0">
                <a:latin typeface="Calibri"/>
                <a:cs typeface="Calibri"/>
              </a:rPr>
              <a:t> </a:t>
            </a:r>
            <a:r>
              <a:rPr sz="2400" dirty="0">
                <a:latin typeface="Calibri"/>
                <a:cs typeface="Calibri"/>
              </a:rPr>
              <a:t>similarity”</a:t>
            </a:r>
            <a:r>
              <a:rPr sz="2400" spc="-80" dirty="0">
                <a:latin typeface="Calibri"/>
                <a:cs typeface="Calibri"/>
              </a:rPr>
              <a:t> </a:t>
            </a:r>
            <a:r>
              <a:rPr sz="2400" spc="-25" dirty="0">
                <a:latin typeface="Calibri"/>
                <a:cs typeface="Calibri"/>
              </a:rPr>
              <a:t>or </a:t>
            </a:r>
            <a:r>
              <a:rPr sz="2400" spc="-30" dirty="0">
                <a:latin typeface="Calibri"/>
                <a:cs typeface="Calibri"/>
              </a:rPr>
              <a:t>“Jaccard</a:t>
            </a:r>
            <a:r>
              <a:rPr sz="2400" spc="-120" dirty="0">
                <a:latin typeface="Calibri"/>
                <a:cs typeface="Calibri"/>
              </a:rPr>
              <a:t> </a:t>
            </a:r>
            <a:r>
              <a:rPr sz="2400" spc="-10" dirty="0">
                <a:latin typeface="Calibri"/>
                <a:cs typeface="Calibri"/>
              </a:rPr>
              <a:t>index”):</a:t>
            </a:r>
            <a:endParaRPr sz="2400">
              <a:latin typeface="Calibri"/>
              <a:cs typeface="Calibri"/>
            </a:endParaRPr>
          </a:p>
        </p:txBody>
      </p:sp>
      <p:sp>
        <p:nvSpPr>
          <p:cNvPr id="9" name="object 9"/>
          <p:cNvSpPr/>
          <p:nvPr/>
        </p:nvSpPr>
        <p:spPr>
          <a:xfrm>
            <a:off x="619759" y="4429720"/>
            <a:ext cx="3596640" cy="30480"/>
          </a:xfrm>
          <a:custGeom>
            <a:avLst/>
            <a:gdLst/>
            <a:ahLst/>
            <a:cxnLst/>
            <a:rect l="l" t="t" r="r" b="b"/>
            <a:pathLst>
              <a:path w="3596640" h="30479">
                <a:moveTo>
                  <a:pt x="3596259" y="0"/>
                </a:moveTo>
                <a:lnTo>
                  <a:pt x="0" y="0"/>
                </a:lnTo>
                <a:lnTo>
                  <a:pt x="0" y="29884"/>
                </a:lnTo>
                <a:lnTo>
                  <a:pt x="3596259" y="29884"/>
                </a:lnTo>
                <a:lnTo>
                  <a:pt x="3596259" y="0"/>
                </a:lnTo>
                <a:close/>
              </a:path>
            </a:pathLst>
          </a:custGeom>
          <a:solidFill>
            <a:srgbClr val="000000"/>
          </a:solidFill>
        </p:spPr>
        <p:txBody>
          <a:bodyPr wrap="square" lIns="0" tIns="0" rIns="0" bIns="0" rtlCol="0"/>
          <a:lstStyle/>
          <a:p>
            <a:endParaRPr/>
          </a:p>
        </p:txBody>
      </p:sp>
      <p:sp>
        <p:nvSpPr>
          <p:cNvPr id="10" name="object 10"/>
          <p:cNvSpPr txBox="1"/>
          <p:nvPr/>
        </p:nvSpPr>
        <p:spPr>
          <a:xfrm>
            <a:off x="607694" y="3821674"/>
            <a:ext cx="3622040" cy="1898650"/>
          </a:xfrm>
          <a:prstGeom prst="rect">
            <a:avLst/>
          </a:prstGeom>
        </p:spPr>
        <p:txBody>
          <a:bodyPr vert="horz" wrap="square" lIns="0" tIns="95250" rIns="0" bIns="0" rtlCol="0">
            <a:spAutoFit/>
          </a:bodyPr>
          <a:lstStyle/>
          <a:p>
            <a:pPr algn="ctr">
              <a:lnSpc>
                <a:spcPct val="100000"/>
              </a:lnSpc>
              <a:spcBef>
                <a:spcPts val="750"/>
              </a:spcBef>
            </a:pPr>
            <a:r>
              <a:rPr sz="2800" dirty="0">
                <a:solidFill>
                  <a:srgbClr val="EC7C30"/>
                </a:solidFill>
                <a:latin typeface="Cambria Math"/>
                <a:cs typeface="Cambria Math"/>
              </a:rPr>
              <a:t>𝑨𝒓𝒆𝒂</a:t>
            </a:r>
            <a:r>
              <a:rPr sz="2800" spc="-75" dirty="0">
                <a:solidFill>
                  <a:srgbClr val="EC7C30"/>
                </a:solidFill>
                <a:latin typeface="Cambria Math"/>
                <a:cs typeface="Cambria Math"/>
              </a:rPr>
              <a:t> </a:t>
            </a:r>
            <a:r>
              <a:rPr sz="2800" dirty="0">
                <a:solidFill>
                  <a:srgbClr val="EC7C30"/>
                </a:solidFill>
                <a:latin typeface="Cambria Math"/>
                <a:cs typeface="Cambria Math"/>
              </a:rPr>
              <a:t>𝒐𝒇</a:t>
            </a:r>
            <a:r>
              <a:rPr sz="2800" spc="-60" dirty="0">
                <a:solidFill>
                  <a:srgbClr val="EC7C30"/>
                </a:solidFill>
                <a:latin typeface="Cambria Math"/>
                <a:cs typeface="Cambria Math"/>
              </a:rPr>
              <a:t> </a:t>
            </a:r>
            <a:r>
              <a:rPr sz="2800" spc="-10" dirty="0">
                <a:solidFill>
                  <a:srgbClr val="EC7C30"/>
                </a:solidFill>
                <a:latin typeface="Cambria Math"/>
                <a:cs typeface="Cambria Math"/>
              </a:rPr>
              <a:t>𝑰𝒏𝒕𝒆𝒓𝒔𝒆𝒄𝒕𝒊𝒐𝒏</a:t>
            </a:r>
            <a:endParaRPr sz="2800">
              <a:latin typeface="Cambria Math"/>
              <a:cs typeface="Cambria Math"/>
            </a:endParaRPr>
          </a:p>
          <a:p>
            <a:pPr marR="1905" algn="ctr">
              <a:lnSpc>
                <a:spcPct val="100000"/>
              </a:lnSpc>
              <a:spcBef>
                <a:spcPts val="645"/>
              </a:spcBef>
            </a:pPr>
            <a:r>
              <a:rPr sz="2800" dirty="0">
                <a:solidFill>
                  <a:srgbClr val="6F2F9F"/>
                </a:solidFill>
                <a:latin typeface="Cambria Math"/>
                <a:cs typeface="Cambria Math"/>
              </a:rPr>
              <a:t>𝑨𝒓𝒆𝒂</a:t>
            </a:r>
            <a:r>
              <a:rPr sz="2800" spc="-55" dirty="0">
                <a:solidFill>
                  <a:srgbClr val="6F2F9F"/>
                </a:solidFill>
                <a:latin typeface="Cambria Math"/>
                <a:cs typeface="Cambria Math"/>
              </a:rPr>
              <a:t> </a:t>
            </a:r>
            <a:r>
              <a:rPr sz="2800" dirty="0">
                <a:solidFill>
                  <a:srgbClr val="6F2F9F"/>
                </a:solidFill>
                <a:latin typeface="Cambria Math"/>
                <a:cs typeface="Cambria Math"/>
              </a:rPr>
              <a:t>𝒐𝒇</a:t>
            </a:r>
            <a:r>
              <a:rPr sz="2800" spc="-55" dirty="0">
                <a:solidFill>
                  <a:srgbClr val="6F2F9F"/>
                </a:solidFill>
                <a:latin typeface="Cambria Math"/>
                <a:cs typeface="Cambria Math"/>
              </a:rPr>
              <a:t> </a:t>
            </a:r>
            <a:r>
              <a:rPr sz="2800" spc="-20" dirty="0">
                <a:solidFill>
                  <a:srgbClr val="6F2F9F"/>
                </a:solidFill>
                <a:latin typeface="Cambria Math"/>
                <a:cs typeface="Cambria Math"/>
              </a:rPr>
              <a:t>𝑼𝒏𝒊𝒐𝒏</a:t>
            </a:r>
            <a:endParaRPr sz="2800">
              <a:latin typeface="Cambria Math"/>
              <a:cs typeface="Cambria Math"/>
            </a:endParaRPr>
          </a:p>
          <a:p>
            <a:pPr marL="63500">
              <a:lnSpc>
                <a:spcPct val="100000"/>
              </a:lnSpc>
              <a:spcBef>
                <a:spcPts val="965"/>
              </a:spcBef>
            </a:pPr>
            <a:r>
              <a:rPr sz="2400" dirty="0">
                <a:latin typeface="Calibri"/>
                <a:cs typeface="Calibri"/>
              </a:rPr>
              <a:t>IoU</a:t>
            </a:r>
            <a:r>
              <a:rPr sz="2400" spc="-70" dirty="0">
                <a:latin typeface="Calibri"/>
                <a:cs typeface="Calibri"/>
              </a:rPr>
              <a:t> </a:t>
            </a:r>
            <a:r>
              <a:rPr sz="2400" dirty="0">
                <a:latin typeface="Calibri"/>
                <a:cs typeface="Calibri"/>
              </a:rPr>
              <a:t>&gt;</a:t>
            </a:r>
            <a:r>
              <a:rPr sz="2400" spc="-45" dirty="0">
                <a:latin typeface="Calibri"/>
                <a:cs typeface="Calibri"/>
              </a:rPr>
              <a:t> </a:t>
            </a:r>
            <a:r>
              <a:rPr sz="2400" dirty="0">
                <a:latin typeface="Calibri"/>
                <a:cs typeface="Calibri"/>
              </a:rPr>
              <a:t>0.5</a:t>
            </a:r>
            <a:r>
              <a:rPr sz="2400" spc="-65" dirty="0">
                <a:latin typeface="Calibri"/>
                <a:cs typeface="Calibri"/>
              </a:rPr>
              <a:t> </a:t>
            </a:r>
            <a:r>
              <a:rPr sz="2400" dirty="0">
                <a:latin typeface="Calibri"/>
                <a:cs typeface="Calibri"/>
              </a:rPr>
              <a:t>is</a:t>
            </a:r>
            <a:r>
              <a:rPr sz="2400" spc="-25" dirty="0">
                <a:latin typeface="Calibri"/>
                <a:cs typeface="Calibri"/>
              </a:rPr>
              <a:t> </a:t>
            </a:r>
            <a:r>
              <a:rPr sz="2400" spc="-10" dirty="0">
                <a:latin typeface="Calibri"/>
                <a:cs typeface="Calibri"/>
              </a:rPr>
              <a:t>“decent”,</a:t>
            </a:r>
            <a:endParaRPr sz="2400">
              <a:latin typeface="Calibri"/>
              <a:cs typeface="Calibri"/>
            </a:endParaRPr>
          </a:p>
          <a:p>
            <a:pPr marL="63500">
              <a:lnSpc>
                <a:spcPct val="100000"/>
              </a:lnSpc>
              <a:spcBef>
                <a:spcPts val="5"/>
              </a:spcBef>
            </a:pPr>
            <a:r>
              <a:rPr sz="2400" dirty="0">
                <a:latin typeface="Calibri"/>
                <a:cs typeface="Calibri"/>
              </a:rPr>
              <a:t>IoU</a:t>
            </a:r>
            <a:r>
              <a:rPr sz="2400" spc="-70" dirty="0">
                <a:latin typeface="Calibri"/>
                <a:cs typeface="Calibri"/>
              </a:rPr>
              <a:t> </a:t>
            </a:r>
            <a:r>
              <a:rPr sz="2400" dirty="0">
                <a:latin typeface="Calibri"/>
                <a:cs typeface="Calibri"/>
              </a:rPr>
              <a:t>&gt;</a:t>
            </a:r>
            <a:r>
              <a:rPr sz="2400" spc="-45" dirty="0">
                <a:latin typeface="Calibri"/>
                <a:cs typeface="Calibri"/>
              </a:rPr>
              <a:t> </a:t>
            </a:r>
            <a:r>
              <a:rPr sz="2400" dirty="0">
                <a:latin typeface="Calibri"/>
                <a:cs typeface="Calibri"/>
              </a:rPr>
              <a:t>0.7</a:t>
            </a:r>
            <a:r>
              <a:rPr sz="2400" spc="-65" dirty="0">
                <a:latin typeface="Calibri"/>
                <a:cs typeface="Calibri"/>
              </a:rPr>
              <a:t> </a:t>
            </a:r>
            <a:r>
              <a:rPr sz="2400" dirty="0">
                <a:latin typeface="Calibri"/>
                <a:cs typeface="Calibri"/>
              </a:rPr>
              <a:t>is</a:t>
            </a:r>
            <a:r>
              <a:rPr sz="2400" spc="-30" dirty="0">
                <a:latin typeface="Calibri"/>
                <a:cs typeface="Calibri"/>
              </a:rPr>
              <a:t> </a:t>
            </a:r>
            <a:r>
              <a:rPr sz="2400" dirty="0">
                <a:latin typeface="Calibri"/>
                <a:cs typeface="Calibri"/>
              </a:rPr>
              <a:t>“pretty</a:t>
            </a:r>
            <a:r>
              <a:rPr sz="2400" spc="-185" dirty="0">
                <a:latin typeface="Calibri"/>
                <a:cs typeface="Calibri"/>
              </a:rPr>
              <a:t> </a:t>
            </a:r>
            <a:r>
              <a:rPr sz="2400" spc="-10" dirty="0">
                <a:latin typeface="Calibri"/>
                <a:cs typeface="Calibri"/>
              </a:rPr>
              <a:t>good”,</a:t>
            </a:r>
            <a:endParaRPr sz="2400">
              <a:latin typeface="Calibri"/>
              <a:cs typeface="Calibri"/>
            </a:endParaRPr>
          </a:p>
        </p:txBody>
      </p:sp>
      <p:sp>
        <p:nvSpPr>
          <p:cNvPr id="12" name="object 12"/>
          <p:cNvSpPr txBox="1"/>
          <p:nvPr/>
        </p:nvSpPr>
        <p:spPr>
          <a:xfrm>
            <a:off x="7550150" y="6214824"/>
            <a:ext cx="437515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35" dirty="0">
                <a:latin typeface="Calibri"/>
                <a:cs typeface="Calibri"/>
              </a:rPr>
              <a:t> </a:t>
            </a:r>
            <a:r>
              <a:rPr sz="800" spc="-10" dirty="0">
                <a:latin typeface="Calibri"/>
                <a:cs typeface="Calibri"/>
              </a:rPr>
              <a:t>licensed</a:t>
            </a:r>
            <a:r>
              <a:rPr sz="800" spc="10" dirty="0">
                <a:latin typeface="Calibri"/>
                <a:cs typeface="Calibri"/>
              </a:rPr>
              <a:t> </a:t>
            </a:r>
            <a:r>
              <a:rPr sz="800" spc="-10" dirty="0">
                <a:latin typeface="Calibri"/>
                <a:cs typeface="Calibri"/>
              </a:rPr>
              <a:t>under</a:t>
            </a:r>
            <a:r>
              <a:rPr sz="800" spc="-5" dirty="0">
                <a:latin typeface="Calibri"/>
                <a:cs typeface="Calibri"/>
              </a:rPr>
              <a:t> </a:t>
            </a:r>
            <a:r>
              <a:rPr sz="800" u="sng" spc="-30" dirty="0">
                <a:solidFill>
                  <a:srgbClr val="0462C1"/>
                </a:solidFill>
                <a:uFill>
                  <a:solidFill>
                    <a:srgbClr val="0462C1"/>
                  </a:solidFill>
                </a:uFill>
                <a:latin typeface="Calibri"/>
                <a:cs typeface="Calibri"/>
              </a:rPr>
              <a:t>CC-</a:t>
            </a:r>
            <a:r>
              <a:rPr sz="800" u="sng" dirty="0">
                <a:solidFill>
                  <a:srgbClr val="0462C1"/>
                </a:solidFill>
                <a:uFill>
                  <a:solidFill>
                    <a:srgbClr val="0462C1"/>
                  </a:solidFill>
                </a:uFill>
                <a:latin typeface="Calibri"/>
                <a:cs typeface="Calibri"/>
              </a:rPr>
              <a:t>A</a:t>
            </a:r>
            <a:r>
              <a:rPr sz="800" u="sng" spc="3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2.0</a:t>
            </a:r>
            <a:r>
              <a:rPr sz="800" u="sng" spc="-45" dirty="0">
                <a:solidFill>
                  <a:srgbClr val="0462C1"/>
                </a:solidFill>
                <a:uFill>
                  <a:solidFill>
                    <a:srgbClr val="0462C1"/>
                  </a:solidFill>
                </a:uFill>
                <a:latin typeface="Calibri"/>
                <a:cs typeface="Calibri"/>
              </a:rPr>
              <a:t> </a:t>
            </a:r>
            <a:r>
              <a:rPr sz="800" u="sng" spc="-25" dirty="0">
                <a:solidFill>
                  <a:srgbClr val="0462C1"/>
                </a:solidFill>
                <a:uFill>
                  <a:solidFill>
                    <a:srgbClr val="0462C1"/>
                  </a:solidFill>
                </a:uFill>
                <a:latin typeface="Calibri"/>
                <a:cs typeface="Calibri"/>
              </a:rPr>
              <a:t>Generic</a:t>
            </a:r>
            <a:r>
              <a:rPr sz="800" u="sng" spc="-4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license</a:t>
            </a:r>
            <a:r>
              <a:rPr sz="800" dirty="0">
                <a:latin typeface="Calibri"/>
                <a:cs typeface="Calibri"/>
              </a:rPr>
              <a:t>.</a:t>
            </a:r>
            <a:r>
              <a:rPr sz="800" spc="55" dirty="0">
                <a:latin typeface="Calibri"/>
                <a:cs typeface="Calibri"/>
              </a:rPr>
              <a:t> </a:t>
            </a:r>
            <a:r>
              <a:rPr sz="800" spc="-10" dirty="0">
                <a:latin typeface="Calibri"/>
                <a:cs typeface="Calibri"/>
              </a:rPr>
              <a:t>Bounding</a:t>
            </a:r>
            <a:r>
              <a:rPr sz="800" spc="120" dirty="0">
                <a:latin typeface="Calibri"/>
                <a:cs typeface="Calibri"/>
              </a:rPr>
              <a:t> </a:t>
            </a:r>
            <a:r>
              <a:rPr sz="800" dirty="0">
                <a:latin typeface="Calibri"/>
                <a:cs typeface="Calibri"/>
              </a:rPr>
              <a:t>boxes</a:t>
            </a:r>
            <a:r>
              <a:rPr sz="800" spc="30" dirty="0">
                <a:latin typeface="Calibri"/>
                <a:cs typeface="Calibri"/>
              </a:rPr>
              <a:t> </a:t>
            </a:r>
            <a:r>
              <a:rPr sz="800" spc="-10" dirty="0">
                <a:latin typeface="Calibri"/>
                <a:cs typeface="Calibri"/>
              </a:rPr>
              <a:t>and</a:t>
            </a:r>
            <a:r>
              <a:rPr sz="800" spc="-45" dirty="0">
                <a:latin typeface="Calibri"/>
                <a:cs typeface="Calibri"/>
              </a:rPr>
              <a:t> </a:t>
            </a:r>
            <a:r>
              <a:rPr sz="800" dirty="0">
                <a:latin typeface="Calibri"/>
                <a:cs typeface="Calibri"/>
              </a:rPr>
              <a:t>text</a:t>
            </a:r>
            <a:r>
              <a:rPr sz="800" spc="5" dirty="0">
                <a:latin typeface="Calibri"/>
                <a:cs typeface="Calibri"/>
              </a:rPr>
              <a:t> </a:t>
            </a:r>
            <a:r>
              <a:rPr sz="800" dirty="0">
                <a:latin typeface="Calibri"/>
                <a:cs typeface="Calibri"/>
              </a:rPr>
              <a:t>added</a:t>
            </a:r>
            <a:r>
              <a:rPr sz="800" spc="5" dirty="0">
                <a:latin typeface="Calibri"/>
                <a:cs typeface="Calibri"/>
              </a:rPr>
              <a:t> </a:t>
            </a:r>
            <a:r>
              <a:rPr sz="800" dirty="0">
                <a:latin typeface="Calibri"/>
                <a:cs typeface="Calibri"/>
              </a:rPr>
              <a:t>by</a:t>
            </a:r>
            <a:r>
              <a:rPr sz="800" spc="-10" dirty="0">
                <a:latin typeface="Calibri"/>
                <a:cs typeface="Calibri"/>
              </a:rPr>
              <a:t> Justin</a:t>
            </a:r>
            <a:r>
              <a:rPr sz="800" spc="10" dirty="0">
                <a:latin typeface="Calibri"/>
                <a:cs typeface="Calibri"/>
              </a:rPr>
              <a:t> </a:t>
            </a:r>
            <a:r>
              <a:rPr sz="800" spc="-10" dirty="0">
                <a:latin typeface="Calibri"/>
                <a:cs typeface="Calibri"/>
              </a:rPr>
              <a:t>Johnson.</a:t>
            </a:r>
            <a:endParaRPr sz="800">
              <a:latin typeface="Calibri"/>
              <a:cs typeface="Calibri"/>
            </a:endParaRPr>
          </a:p>
        </p:txBody>
      </p:sp>
      <p:graphicFrame>
        <p:nvGraphicFramePr>
          <p:cNvPr id="11" name="object 11"/>
          <p:cNvGraphicFramePr>
            <a:graphicFrameLocks noGrp="1"/>
          </p:cNvGraphicFramePr>
          <p:nvPr/>
        </p:nvGraphicFramePr>
        <p:xfrm>
          <a:off x="6107048" y="2149601"/>
          <a:ext cx="3806824" cy="3686175"/>
        </p:xfrm>
        <a:graphic>
          <a:graphicData uri="http://schemas.openxmlformats.org/drawingml/2006/table">
            <a:tbl>
              <a:tblPr firstRow="1" bandRow="1">
                <a:tableStyleId>{2D5ABB26-0587-4C30-8999-92F81FD0307C}</a:tableStyleId>
              </a:tblPr>
              <a:tblGrid>
                <a:gridCol w="217804">
                  <a:extLst>
                    <a:ext uri="{9D8B030D-6E8A-4147-A177-3AD203B41FA5}">
                      <a16:colId xmlns:a16="http://schemas.microsoft.com/office/drawing/2014/main" val="20000"/>
                    </a:ext>
                  </a:extLst>
                </a:gridCol>
                <a:gridCol w="3346450">
                  <a:extLst>
                    <a:ext uri="{9D8B030D-6E8A-4147-A177-3AD203B41FA5}">
                      <a16:colId xmlns:a16="http://schemas.microsoft.com/office/drawing/2014/main" val="20001"/>
                    </a:ext>
                  </a:extLst>
                </a:gridCol>
                <a:gridCol w="242570">
                  <a:extLst>
                    <a:ext uri="{9D8B030D-6E8A-4147-A177-3AD203B41FA5}">
                      <a16:colId xmlns:a16="http://schemas.microsoft.com/office/drawing/2014/main" val="20002"/>
                    </a:ext>
                  </a:extLst>
                </a:gridCol>
              </a:tblGrid>
              <a:tr h="196850">
                <a:tc gridSpan="2">
                  <a:txBody>
                    <a:bodyPr/>
                    <a:lstStyle/>
                    <a:p>
                      <a:pPr>
                        <a:lnSpc>
                          <a:spcPct val="100000"/>
                        </a:lnSpc>
                      </a:pPr>
                      <a:endParaRPr sz="1100">
                        <a:latin typeface="Times New Roman"/>
                        <a:cs typeface="Times New Roman"/>
                      </a:endParaRPr>
                    </a:p>
                  </a:txBody>
                  <a:tcPr marL="0" marR="0" marT="0" marB="0">
                    <a:lnL w="76200">
                      <a:solidFill>
                        <a:srgbClr val="00AFEF"/>
                      </a:solidFill>
                      <a:prstDash val="solid"/>
                    </a:lnL>
                    <a:lnR w="76200">
                      <a:solidFill>
                        <a:srgbClr val="00AFEF"/>
                      </a:solidFill>
                      <a:prstDash val="solid"/>
                    </a:lnR>
                    <a:lnT w="76200">
                      <a:solidFill>
                        <a:srgbClr val="00AFEF"/>
                      </a:solidFill>
                      <a:prstDash val="solid"/>
                    </a:lnT>
                    <a:solidFill>
                      <a:srgbClr val="B796CF"/>
                    </a:solidFill>
                  </a:tcPr>
                </a:tc>
                <a:tc hMerge="1">
                  <a:txBody>
                    <a:bodyPr/>
                    <a:lstStyle/>
                    <a:p>
                      <a:endParaRPr/>
                    </a:p>
                  </a:txBody>
                  <a:tcPr marL="0" marR="0" marT="0" marB="0"/>
                </a:tc>
                <a:tc>
                  <a:txBody>
                    <a:bodyPr/>
                    <a:lstStyle/>
                    <a:p>
                      <a:pPr>
                        <a:lnSpc>
                          <a:spcPct val="100000"/>
                        </a:lnSpc>
                      </a:pPr>
                      <a:endParaRPr sz="1100">
                        <a:latin typeface="Times New Roman"/>
                        <a:cs typeface="Times New Roman"/>
                      </a:endParaRPr>
                    </a:p>
                  </a:txBody>
                  <a:tcPr marL="0" marR="0" marT="0" marB="0">
                    <a:lnL w="76200">
                      <a:solidFill>
                        <a:srgbClr val="00AFEF"/>
                      </a:solidFill>
                      <a:prstDash val="solid"/>
                    </a:lnL>
                    <a:lnR w="76200">
                      <a:solidFill>
                        <a:srgbClr val="00FF00"/>
                      </a:solidFill>
                      <a:prstDash val="solid"/>
                    </a:lnR>
                    <a:lnT w="76200">
                      <a:solidFill>
                        <a:srgbClr val="00AFEF"/>
                      </a:solidFill>
                      <a:prstDash val="solid"/>
                    </a:lnT>
                    <a:solidFill>
                      <a:srgbClr val="B796CF"/>
                    </a:solidFill>
                  </a:tcPr>
                </a:tc>
                <a:extLst>
                  <a:ext uri="{0D108BD9-81ED-4DB2-BD59-A6C34878D82A}">
                    <a16:rowId xmlns:a16="http://schemas.microsoft.com/office/drawing/2014/main" val="10000"/>
                  </a:ext>
                </a:extLst>
              </a:tr>
              <a:tr h="2985770">
                <a:tc>
                  <a:txBody>
                    <a:bodyPr/>
                    <a:lstStyle/>
                    <a:p>
                      <a:pPr>
                        <a:lnSpc>
                          <a:spcPct val="100000"/>
                        </a:lnSpc>
                      </a:pPr>
                      <a:endParaRPr sz="2300">
                        <a:latin typeface="Times New Roman"/>
                        <a:cs typeface="Times New Roman"/>
                      </a:endParaRPr>
                    </a:p>
                  </a:txBody>
                  <a:tcPr marL="0" marR="0" marT="0" marB="0">
                    <a:solidFill>
                      <a:srgbClr val="B796CF"/>
                    </a:solidFill>
                  </a:tcPr>
                </a:tc>
                <a:tc>
                  <a:txBody>
                    <a:bodyPr/>
                    <a:lstStyle/>
                    <a:p>
                      <a:pPr>
                        <a:lnSpc>
                          <a:spcPct val="100000"/>
                        </a:lnSpc>
                      </a:pPr>
                      <a:endParaRPr sz="4000">
                        <a:latin typeface="Times New Roman"/>
                        <a:cs typeface="Times New Roman"/>
                      </a:endParaRPr>
                    </a:p>
                    <a:p>
                      <a:pPr>
                        <a:lnSpc>
                          <a:spcPct val="100000"/>
                        </a:lnSpc>
                      </a:pPr>
                      <a:endParaRPr sz="5850">
                        <a:latin typeface="Times New Roman"/>
                        <a:cs typeface="Times New Roman"/>
                      </a:endParaRPr>
                    </a:p>
                    <a:p>
                      <a:pPr marL="462915">
                        <a:lnSpc>
                          <a:spcPct val="100000"/>
                        </a:lnSpc>
                      </a:pPr>
                      <a:r>
                        <a:rPr sz="4000" dirty="0">
                          <a:latin typeface="Calibri"/>
                          <a:cs typeface="Calibri"/>
                        </a:rPr>
                        <a:t>IoU</a:t>
                      </a:r>
                      <a:r>
                        <a:rPr sz="4000" spc="-40" dirty="0">
                          <a:latin typeface="Calibri"/>
                          <a:cs typeface="Calibri"/>
                        </a:rPr>
                        <a:t> </a:t>
                      </a:r>
                      <a:r>
                        <a:rPr sz="4000" dirty="0">
                          <a:latin typeface="Calibri"/>
                          <a:cs typeface="Calibri"/>
                        </a:rPr>
                        <a:t>=</a:t>
                      </a:r>
                      <a:r>
                        <a:rPr sz="4000" spc="-100" dirty="0">
                          <a:latin typeface="Calibri"/>
                          <a:cs typeface="Calibri"/>
                        </a:rPr>
                        <a:t> </a:t>
                      </a:r>
                      <a:r>
                        <a:rPr sz="4000" spc="-20" dirty="0">
                          <a:latin typeface="Calibri"/>
                          <a:cs typeface="Calibri"/>
                        </a:rPr>
                        <a:t>0.71</a:t>
                      </a:r>
                      <a:endParaRPr sz="4000">
                        <a:latin typeface="Calibri"/>
                        <a:cs typeface="Calibri"/>
                      </a:endParaRPr>
                    </a:p>
                  </a:txBody>
                  <a:tcPr marL="0" marR="0" marT="0" marB="0">
                    <a:lnT w="76200">
                      <a:solidFill>
                        <a:srgbClr val="00FF00"/>
                      </a:solidFill>
                      <a:prstDash val="solid"/>
                    </a:lnT>
                    <a:lnB w="76200">
                      <a:solidFill>
                        <a:srgbClr val="00AFEF"/>
                      </a:solidFill>
                      <a:prstDash val="solid"/>
                    </a:lnB>
                    <a:solidFill>
                      <a:srgbClr val="F5BC96"/>
                    </a:solidFill>
                  </a:tcPr>
                </a:tc>
                <a:tc>
                  <a:txBody>
                    <a:bodyPr/>
                    <a:lstStyle/>
                    <a:p>
                      <a:pPr>
                        <a:lnSpc>
                          <a:spcPct val="100000"/>
                        </a:lnSpc>
                      </a:pPr>
                      <a:endParaRPr sz="2300">
                        <a:latin typeface="Times New Roman"/>
                        <a:cs typeface="Times New Roman"/>
                      </a:endParaRPr>
                    </a:p>
                  </a:txBody>
                  <a:tcPr marL="0" marR="0" marT="0" marB="0">
                    <a:solidFill>
                      <a:srgbClr val="B796CF"/>
                    </a:solidFill>
                  </a:tcPr>
                </a:tc>
                <a:extLst>
                  <a:ext uri="{0D108BD9-81ED-4DB2-BD59-A6C34878D82A}">
                    <a16:rowId xmlns:a16="http://schemas.microsoft.com/office/drawing/2014/main" val="10001"/>
                  </a:ext>
                </a:extLst>
              </a:tr>
              <a:tr h="503555">
                <a:tc>
                  <a:txBody>
                    <a:bodyPr/>
                    <a:lstStyle/>
                    <a:p>
                      <a:pPr>
                        <a:lnSpc>
                          <a:spcPct val="100000"/>
                        </a:lnSpc>
                      </a:pPr>
                      <a:endParaRPr sz="2300">
                        <a:latin typeface="Times New Roman"/>
                        <a:cs typeface="Times New Roman"/>
                      </a:endParaRPr>
                    </a:p>
                  </a:txBody>
                  <a:tcPr marL="0" marR="0" marT="0" marB="0">
                    <a:lnL w="76200">
                      <a:solidFill>
                        <a:srgbClr val="00AFEF"/>
                      </a:solidFill>
                      <a:prstDash val="solid"/>
                    </a:lnL>
                    <a:lnR w="76200">
                      <a:solidFill>
                        <a:srgbClr val="00FF00"/>
                      </a:solidFill>
                      <a:prstDash val="solid"/>
                    </a:lnR>
                    <a:lnB w="76200">
                      <a:solidFill>
                        <a:srgbClr val="00FF00"/>
                      </a:solidFill>
                      <a:prstDash val="solid"/>
                    </a:lnB>
                    <a:solidFill>
                      <a:srgbClr val="B796CF"/>
                    </a:solidFill>
                  </a:tcPr>
                </a:tc>
                <a:tc gridSpan="2">
                  <a:txBody>
                    <a:bodyPr/>
                    <a:lstStyle/>
                    <a:p>
                      <a:pPr>
                        <a:lnSpc>
                          <a:spcPct val="100000"/>
                        </a:lnSpc>
                      </a:pPr>
                      <a:endParaRPr sz="2300">
                        <a:latin typeface="Times New Roman"/>
                        <a:cs typeface="Times New Roman"/>
                      </a:endParaRPr>
                    </a:p>
                  </a:txBody>
                  <a:tcPr marL="0" marR="0" marT="0" marB="0">
                    <a:lnL w="76200">
                      <a:solidFill>
                        <a:srgbClr val="00FF00"/>
                      </a:solidFill>
                      <a:prstDash val="solid"/>
                    </a:lnL>
                    <a:lnR w="76200">
                      <a:solidFill>
                        <a:srgbClr val="00FF00"/>
                      </a:solidFill>
                      <a:prstDash val="solid"/>
                    </a:lnR>
                    <a:lnT w="76200" cap="flat" cmpd="sng" algn="ctr">
                      <a:solidFill>
                        <a:srgbClr val="00AFEF"/>
                      </a:solidFill>
                      <a:prstDash val="solid"/>
                      <a:round/>
                      <a:headEnd type="none" w="med" len="med"/>
                      <a:tailEnd type="none" w="med" len="med"/>
                    </a:lnT>
                    <a:lnB w="76200">
                      <a:solidFill>
                        <a:srgbClr val="00FF00"/>
                      </a:solidFill>
                      <a:prstDash val="solid"/>
                    </a:lnB>
                    <a:solidFill>
                      <a:srgbClr val="B796CF"/>
                    </a:solidFill>
                  </a:tcPr>
                </a:tc>
                <a:tc hMerge="1">
                  <a:txBody>
                    <a:bodyPr/>
                    <a:lstStyle/>
                    <a:p>
                      <a:endParaRPr/>
                    </a:p>
                  </a:txBody>
                  <a:tcPr marL="0" marR="0" marT="0" marB="0"/>
                </a:tc>
                <a:extLst>
                  <a:ext uri="{0D108BD9-81ED-4DB2-BD59-A6C34878D82A}">
                    <a16:rowId xmlns:a16="http://schemas.microsoft.com/office/drawing/2014/main" val="100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8802" y="401002"/>
            <a:ext cx="6487160" cy="636270"/>
          </a:xfrm>
          <a:prstGeom prst="rect">
            <a:avLst/>
          </a:prstGeom>
        </p:spPr>
        <p:txBody>
          <a:bodyPr vert="horz" wrap="square" lIns="0" tIns="13335" rIns="0" bIns="0" rtlCol="0">
            <a:spAutoFit/>
          </a:bodyPr>
          <a:lstStyle/>
          <a:p>
            <a:pPr marL="12700">
              <a:lnSpc>
                <a:spcPct val="100000"/>
              </a:lnSpc>
              <a:spcBef>
                <a:spcPts val="105"/>
              </a:spcBef>
            </a:pPr>
            <a:r>
              <a:rPr sz="4000" b="0" dirty="0">
                <a:latin typeface="Microsoft Sans Serif"/>
                <a:cs typeface="Microsoft Sans Serif"/>
              </a:rPr>
              <a:t>Beyond</a:t>
            </a:r>
            <a:r>
              <a:rPr sz="4000" b="0" spc="-125" dirty="0">
                <a:latin typeface="Microsoft Sans Serif"/>
                <a:cs typeface="Microsoft Sans Serif"/>
              </a:rPr>
              <a:t> </a:t>
            </a:r>
            <a:r>
              <a:rPr sz="4000" b="0" dirty="0">
                <a:latin typeface="Microsoft Sans Serif"/>
                <a:cs typeface="Microsoft Sans Serif"/>
              </a:rPr>
              <a:t>Image</a:t>
            </a:r>
            <a:r>
              <a:rPr sz="4000" b="0" spc="10" dirty="0">
                <a:latin typeface="Microsoft Sans Serif"/>
                <a:cs typeface="Microsoft Sans Serif"/>
              </a:rPr>
              <a:t> </a:t>
            </a:r>
            <a:r>
              <a:rPr sz="4000" b="0" spc="-10" dirty="0">
                <a:latin typeface="Microsoft Sans Serif"/>
                <a:cs typeface="Microsoft Sans Serif"/>
              </a:rPr>
              <a:t>Classification</a:t>
            </a:r>
            <a:endParaRPr sz="4000">
              <a:latin typeface="Microsoft Sans Serif"/>
              <a:cs typeface="Microsoft Sans Serif"/>
            </a:endParaRPr>
          </a:p>
        </p:txBody>
      </p:sp>
      <p:sp>
        <p:nvSpPr>
          <p:cNvPr id="3" name="object 3"/>
          <p:cNvSpPr txBox="1"/>
          <p:nvPr/>
        </p:nvSpPr>
        <p:spPr>
          <a:xfrm>
            <a:off x="1782826" y="1432941"/>
            <a:ext cx="4148454" cy="1449070"/>
          </a:xfrm>
          <a:prstGeom prst="rect">
            <a:avLst/>
          </a:prstGeom>
        </p:spPr>
        <p:txBody>
          <a:bodyPr vert="horz" wrap="square" lIns="0" tIns="83820" rIns="0" bIns="0" rtlCol="0">
            <a:spAutoFit/>
          </a:bodyPr>
          <a:lstStyle/>
          <a:p>
            <a:pPr marL="12700">
              <a:lnSpc>
                <a:spcPct val="100000"/>
              </a:lnSpc>
              <a:spcBef>
                <a:spcPts val="660"/>
              </a:spcBef>
            </a:pPr>
            <a:r>
              <a:rPr sz="2800" spc="-20" dirty="0">
                <a:latin typeface="Microsoft Sans Serif"/>
                <a:cs typeface="Microsoft Sans Serif"/>
              </a:rPr>
              <a:t>CNNs</a:t>
            </a:r>
            <a:endParaRPr sz="2800">
              <a:latin typeface="Microsoft Sans Serif"/>
              <a:cs typeface="Microsoft Sans Serif"/>
            </a:endParaRPr>
          </a:p>
          <a:p>
            <a:pPr marL="235585" marR="5080" indent="126364">
              <a:lnSpc>
                <a:spcPct val="100000"/>
              </a:lnSpc>
              <a:spcBef>
                <a:spcPts val="560"/>
              </a:spcBef>
              <a:buSzPct val="96428"/>
              <a:buFont typeface="Arial"/>
              <a:buChar char="•"/>
              <a:tabLst>
                <a:tab pos="361950" algn="l"/>
              </a:tabLst>
            </a:pPr>
            <a:r>
              <a:rPr sz="2800" dirty="0">
                <a:latin typeface="Microsoft Sans Serif"/>
                <a:cs typeface="Microsoft Sans Serif"/>
              </a:rPr>
              <a:t>Previous</a:t>
            </a:r>
            <a:r>
              <a:rPr sz="2800" spc="-229" dirty="0">
                <a:latin typeface="Microsoft Sans Serif"/>
                <a:cs typeface="Microsoft Sans Serif"/>
              </a:rPr>
              <a:t> </a:t>
            </a:r>
            <a:r>
              <a:rPr sz="2800" spc="70" dirty="0">
                <a:latin typeface="Microsoft Sans Serif"/>
                <a:cs typeface="Microsoft Sans Serif"/>
              </a:rPr>
              <a:t>lecture:</a:t>
            </a:r>
            <a:r>
              <a:rPr sz="2800" spc="-114" dirty="0">
                <a:latin typeface="Microsoft Sans Serif"/>
                <a:cs typeface="Microsoft Sans Serif"/>
              </a:rPr>
              <a:t> </a:t>
            </a:r>
            <a:r>
              <a:rPr sz="2800" spc="-10" dirty="0">
                <a:latin typeface="Microsoft Sans Serif"/>
                <a:cs typeface="Microsoft Sans Serif"/>
              </a:rPr>
              <a:t>image classification</a:t>
            </a:r>
            <a:endParaRPr sz="2800">
              <a:latin typeface="Microsoft Sans Serif"/>
              <a:cs typeface="Microsoft Sans Serif"/>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836159" y="1310639"/>
            <a:ext cx="6979920" cy="4653280"/>
          </a:xfrm>
          <a:prstGeom prst="rect">
            <a:avLst/>
          </a:prstGeom>
        </p:spPr>
      </p:pic>
      <p:sp>
        <p:nvSpPr>
          <p:cNvPr id="3" name="object 3"/>
          <p:cNvSpPr txBox="1">
            <a:spLocks noGrp="1"/>
          </p:cNvSpPr>
          <p:nvPr>
            <p:ph type="title"/>
          </p:nvPr>
        </p:nvSpPr>
        <p:spPr>
          <a:xfrm>
            <a:off x="915035" y="-72644"/>
            <a:ext cx="9396095" cy="1368425"/>
          </a:xfrm>
          <a:prstGeom prst="rect">
            <a:avLst/>
          </a:prstGeom>
        </p:spPr>
        <p:txBody>
          <a:bodyPr vert="horz" wrap="square" lIns="0" tIns="13335" rIns="0" bIns="0" rtlCol="0">
            <a:spAutoFit/>
          </a:bodyPr>
          <a:lstStyle/>
          <a:p>
            <a:pPr marL="12700" marR="5080">
              <a:lnSpc>
                <a:spcPct val="100000"/>
              </a:lnSpc>
              <a:spcBef>
                <a:spcPts val="105"/>
              </a:spcBef>
            </a:pPr>
            <a:r>
              <a:rPr dirty="0"/>
              <a:t>Comparing</a:t>
            </a:r>
            <a:r>
              <a:rPr spc="-200" dirty="0"/>
              <a:t> </a:t>
            </a:r>
            <a:r>
              <a:rPr spc="-30" dirty="0"/>
              <a:t>Boxes:</a:t>
            </a:r>
            <a:r>
              <a:rPr spc="-185" dirty="0"/>
              <a:t> </a:t>
            </a:r>
            <a:r>
              <a:rPr spc="-25" dirty="0"/>
              <a:t>Intersection</a:t>
            </a:r>
            <a:r>
              <a:rPr spc="-120" dirty="0"/>
              <a:t> </a:t>
            </a:r>
            <a:r>
              <a:rPr dirty="0"/>
              <a:t>over</a:t>
            </a:r>
            <a:r>
              <a:rPr spc="-60" dirty="0"/>
              <a:t> </a:t>
            </a:r>
            <a:r>
              <a:rPr spc="-10" dirty="0"/>
              <a:t>Union (IoU)</a:t>
            </a:r>
          </a:p>
        </p:txBody>
      </p:sp>
      <p:sp>
        <p:nvSpPr>
          <p:cNvPr id="4" name="object 4"/>
          <p:cNvSpPr txBox="1"/>
          <p:nvPr/>
        </p:nvSpPr>
        <p:spPr>
          <a:xfrm>
            <a:off x="6103365" y="1409699"/>
            <a:ext cx="247967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AFEF"/>
                </a:solidFill>
                <a:latin typeface="Calibri"/>
                <a:cs typeface="Calibri"/>
              </a:rPr>
              <a:t>Our</a:t>
            </a:r>
            <a:r>
              <a:rPr sz="3200" b="1" spc="-75" dirty="0">
                <a:solidFill>
                  <a:srgbClr val="00AFEF"/>
                </a:solidFill>
                <a:latin typeface="Calibri"/>
                <a:cs typeface="Calibri"/>
              </a:rPr>
              <a:t> </a:t>
            </a:r>
            <a:r>
              <a:rPr sz="3200" b="1" spc="-10" dirty="0">
                <a:solidFill>
                  <a:srgbClr val="00AFEF"/>
                </a:solidFill>
                <a:latin typeface="Calibri"/>
                <a:cs typeface="Calibri"/>
              </a:rPr>
              <a:t>Prediction</a:t>
            </a:r>
            <a:endParaRPr sz="3200">
              <a:latin typeface="Calibri"/>
              <a:cs typeface="Calibri"/>
            </a:endParaRPr>
          </a:p>
        </p:txBody>
      </p:sp>
      <p:sp>
        <p:nvSpPr>
          <p:cNvPr id="5" name="object 5"/>
          <p:cNvSpPr txBox="1"/>
          <p:nvPr/>
        </p:nvSpPr>
        <p:spPr>
          <a:xfrm>
            <a:off x="10344784" y="2226563"/>
            <a:ext cx="1281430" cy="1002665"/>
          </a:xfrm>
          <a:prstGeom prst="rect">
            <a:avLst/>
          </a:prstGeom>
        </p:spPr>
        <p:txBody>
          <a:bodyPr vert="horz" wrap="square" lIns="0" tIns="13335" rIns="0" bIns="0" rtlCol="0">
            <a:spAutoFit/>
          </a:bodyPr>
          <a:lstStyle/>
          <a:p>
            <a:pPr marL="195580" marR="5080" indent="-182880">
              <a:lnSpc>
                <a:spcPct val="100000"/>
              </a:lnSpc>
              <a:spcBef>
                <a:spcPts val="105"/>
              </a:spcBef>
            </a:pPr>
            <a:r>
              <a:rPr sz="3200" b="1" spc="-40" dirty="0">
                <a:solidFill>
                  <a:srgbClr val="00FF00"/>
                </a:solidFill>
                <a:latin typeface="Calibri"/>
                <a:cs typeface="Calibri"/>
              </a:rPr>
              <a:t>Ground </a:t>
            </a:r>
            <a:r>
              <a:rPr sz="3200" b="1" spc="-10" dirty="0">
                <a:solidFill>
                  <a:srgbClr val="00FF00"/>
                </a:solidFill>
                <a:latin typeface="Calibri"/>
                <a:cs typeface="Calibri"/>
              </a:rPr>
              <a:t>Truth</a:t>
            </a:r>
            <a:endParaRPr sz="3200">
              <a:latin typeface="Calibri"/>
              <a:cs typeface="Calibri"/>
            </a:endParaRPr>
          </a:p>
        </p:txBody>
      </p:sp>
      <p:sp>
        <p:nvSpPr>
          <p:cNvPr id="6" name="object 6"/>
          <p:cNvSpPr txBox="1"/>
          <p:nvPr/>
        </p:nvSpPr>
        <p:spPr>
          <a:xfrm>
            <a:off x="188277" y="1302067"/>
            <a:ext cx="316230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How</a:t>
            </a:r>
            <a:r>
              <a:rPr sz="2400" spc="-105"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we</a:t>
            </a:r>
            <a:r>
              <a:rPr sz="2400" spc="-55" dirty="0">
                <a:latin typeface="Calibri"/>
                <a:cs typeface="Calibri"/>
              </a:rPr>
              <a:t> </a:t>
            </a:r>
            <a:r>
              <a:rPr sz="2400" spc="-10" dirty="0">
                <a:latin typeface="Calibri"/>
                <a:cs typeface="Calibri"/>
              </a:rPr>
              <a:t>compare</a:t>
            </a:r>
            <a:r>
              <a:rPr sz="2400" spc="-135" dirty="0">
                <a:latin typeface="Calibri"/>
                <a:cs typeface="Calibri"/>
              </a:rPr>
              <a:t> </a:t>
            </a:r>
            <a:r>
              <a:rPr sz="2400" spc="-25" dirty="0">
                <a:latin typeface="Calibri"/>
                <a:cs typeface="Calibri"/>
              </a:rPr>
              <a:t>our</a:t>
            </a:r>
            <a:endParaRPr sz="2400">
              <a:latin typeface="Calibri"/>
              <a:cs typeface="Calibri"/>
            </a:endParaRPr>
          </a:p>
        </p:txBody>
      </p:sp>
      <p:sp>
        <p:nvSpPr>
          <p:cNvPr id="7" name="object 7"/>
          <p:cNvSpPr txBox="1"/>
          <p:nvPr/>
        </p:nvSpPr>
        <p:spPr>
          <a:xfrm>
            <a:off x="188277" y="1670430"/>
            <a:ext cx="440753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prediction</a:t>
            </a:r>
            <a:r>
              <a:rPr sz="2400" spc="-180" dirty="0">
                <a:latin typeface="Calibri"/>
                <a:cs typeface="Calibri"/>
              </a:rPr>
              <a:t> </a:t>
            </a:r>
            <a:r>
              <a:rPr sz="2400" spc="-10" dirty="0">
                <a:latin typeface="Calibri"/>
                <a:cs typeface="Calibri"/>
              </a:rPr>
              <a:t>to</a:t>
            </a:r>
            <a:r>
              <a:rPr sz="2400" spc="-105" dirty="0">
                <a:latin typeface="Calibri"/>
                <a:cs typeface="Calibri"/>
              </a:rPr>
              <a:t> </a:t>
            </a:r>
            <a:r>
              <a:rPr sz="2400" dirty="0">
                <a:latin typeface="Calibri"/>
                <a:cs typeface="Calibri"/>
              </a:rPr>
              <a:t>the</a:t>
            </a:r>
            <a:r>
              <a:rPr sz="2400" spc="55" dirty="0">
                <a:latin typeface="Calibri"/>
                <a:cs typeface="Calibri"/>
              </a:rPr>
              <a:t> </a:t>
            </a:r>
            <a:r>
              <a:rPr sz="2400" spc="-10" dirty="0">
                <a:latin typeface="Calibri"/>
                <a:cs typeface="Calibri"/>
              </a:rPr>
              <a:t>ground-truth</a:t>
            </a:r>
            <a:r>
              <a:rPr sz="2400" spc="-105" dirty="0">
                <a:latin typeface="Calibri"/>
                <a:cs typeface="Calibri"/>
              </a:rPr>
              <a:t> </a:t>
            </a:r>
            <a:r>
              <a:rPr sz="2400" spc="-20" dirty="0">
                <a:latin typeface="Calibri"/>
                <a:cs typeface="Calibri"/>
              </a:rPr>
              <a:t>box?</a:t>
            </a:r>
            <a:endParaRPr sz="2400">
              <a:latin typeface="Calibri"/>
              <a:cs typeface="Calibri"/>
            </a:endParaRPr>
          </a:p>
        </p:txBody>
      </p:sp>
      <p:sp>
        <p:nvSpPr>
          <p:cNvPr id="8" name="object 8"/>
          <p:cNvSpPr txBox="1"/>
          <p:nvPr/>
        </p:nvSpPr>
        <p:spPr>
          <a:xfrm>
            <a:off x="188277" y="2406268"/>
            <a:ext cx="4168775" cy="1135380"/>
          </a:xfrm>
          <a:prstGeom prst="rect">
            <a:avLst/>
          </a:prstGeom>
        </p:spPr>
        <p:txBody>
          <a:bodyPr vert="horz" wrap="square" lIns="0" tIns="6985" rIns="0" bIns="0" rtlCol="0">
            <a:spAutoFit/>
          </a:bodyPr>
          <a:lstStyle/>
          <a:p>
            <a:pPr marL="12700" marR="5080">
              <a:lnSpc>
                <a:spcPct val="101600"/>
              </a:lnSpc>
              <a:spcBef>
                <a:spcPts val="55"/>
              </a:spcBef>
            </a:pPr>
            <a:r>
              <a:rPr sz="2400" b="1" spc="-10" dirty="0">
                <a:latin typeface="Calibri"/>
                <a:cs typeface="Calibri"/>
              </a:rPr>
              <a:t>Intersection</a:t>
            </a:r>
            <a:r>
              <a:rPr sz="2400" b="1" spc="-165" dirty="0">
                <a:latin typeface="Calibri"/>
                <a:cs typeface="Calibri"/>
              </a:rPr>
              <a:t> </a:t>
            </a:r>
            <a:r>
              <a:rPr sz="2400" b="1" dirty="0">
                <a:latin typeface="Calibri"/>
                <a:cs typeface="Calibri"/>
              </a:rPr>
              <a:t>over</a:t>
            </a:r>
            <a:r>
              <a:rPr sz="2400" b="1" spc="-85" dirty="0">
                <a:latin typeface="Calibri"/>
                <a:cs typeface="Calibri"/>
              </a:rPr>
              <a:t> </a:t>
            </a:r>
            <a:r>
              <a:rPr sz="2400" b="1" dirty="0">
                <a:latin typeface="Calibri"/>
                <a:cs typeface="Calibri"/>
              </a:rPr>
              <a:t>Union</a:t>
            </a:r>
            <a:r>
              <a:rPr sz="2400" b="1" spc="-85" dirty="0">
                <a:latin typeface="Calibri"/>
                <a:cs typeface="Calibri"/>
              </a:rPr>
              <a:t> </a:t>
            </a:r>
            <a:r>
              <a:rPr sz="2400" spc="-10" dirty="0">
                <a:latin typeface="Calibri"/>
                <a:cs typeface="Calibri"/>
              </a:rPr>
              <a:t>(IoU) </a:t>
            </a:r>
            <a:r>
              <a:rPr sz="2400" dirty="0">
                <a:latin typeface="Calibri"/>
                <a:cs typeface="Calibri"/>
              </a:rPr>
              <a:t>(Also</a:t>
            </a:r>
            <a:r>
              <a:rPr sz="2400" spc="-30" dirty="0">
                <a:latin typeface="Calibri"/>
                <a:cs typeface="Calibri"/>
              </a:rPr>
              <a:t> </a:t>
            </a:r>
            <a:r>
              <a:rPr sz="2400" dirty="0">
                <a:latin typeface="Calibri"/>
                <a:cs typeface="Calibri"/>
              </a:rPr>
              <a:t>called</a:t>
            </a:r>
            <a:r>
              <a:rPr sz="2400" spc="-5" dirty="0">
                <a:latin typeface="Calibri"/>
                <a:cs typeface="Calibri"/>
              </a:rPr>
              <a:t> </a:t>
            </a:r>
            <a:r>
              <a:rPr sz="2400" spc="-25" dirty="0">
                <a:latin typeface="Calibri"/>
                <a:cs typeface="Calibri"/>
              </a:rPr>
              <a:t>“Jaccard</a:t>
            </a:r>
            <a:r>
              <a:rPr sz="2400" spc="-190" dirty="0">
                <a:latin typeface="Calibri"/>
                <a:cs typeface="Calibri"/>
              </a:rPr>
              <a:t> </a:t>
            </a:r>
            <a:r>
              <a:rPr sz="2400" dirty="0">
                <a:latin typeface="Calibri"/>
                <a:cs typeface="Calibri"/>
              </a:rPr>
              <a:t>similarity”</a:t>
            </a:r>
            <a:r>
              <a:rPr sz="2400" spc="-80" dirty="0">
                <a:latin typeface="Calibri"/>
                <a:cs typeface="Calibri"/>
              </a:rPr>
              <a:t> </a:t>
            </a:r>
            <a:r>
              <a:rPr sz="2400" spc="-25" dirty="0">
                <a:latin typeface="Calibri"/>
                <a:cs typeface="Calibri"/>
              </a:rPr>
              <a:t>or </a:t>
            </a:r>
            <a:r>
              <a:rPr sz="2400" spc="-30" dirty="0">
                <a:latin typeface="Calibri"/>
                <a:cs typeface="Calibri"/>
              </a:rPr>
              <a:t>“Jaccard</a:t>
            </a:r>
            <a:r>
              <a:rPr sz="2400" spc="-120" dirty="0">
                <a:latin typeface="Calibri"/>
                <a:cs typeface="Calibri"/>
              </a:rPr>
              <a:t> </a:t>
            </a:r>
            <a:r>
              <a:rPr sz="2400" spc="-10" dirty="0">
                <a:latin typeface="Calibri"/>
                <a:cs typeface="Calibri"/>
              </a:rPr>
              <a:t>index”):</a:t>
            </a:r>
            <a:endParaRPr sz="2400">
              <a:latin typeface="Calibri"/>
              <a:cs typeface="Calibri"/>
            </a:endParaRPr>
          </a:p>
        </p:txBody>
      </p:sp>
      <p:sp>
        <p:nvSpPr>
          <p:cNvPr id="9" name="object 9"/>
          <p:cNvSpPr txBox="1"/>
          <p:nvPr/>
        </p:nvSpPr>
        <p:spPr>
          <a:xfrm>
            <a:off x="607694" y="3903979"/>
            <a:ext cx="3622040" cy="453390"/>
          </a:xfrm>
          <a:prstGeom prst="rect">
            <a:avLst/>
          </a:prstGeom>
        </p:spPr>
        <p:txBody>
          <a:bodyPr vert="horz" wrap="square" lIns="0" tIns="13335" rIns="0" bIns="0" rtlCol="0">
            <a:spAutoFit/>
          </a:bodyPr>
          <a:lstStyle/>
          <a:p>
            <a:pPr marL="12700">
              <a:lnSpc>
                <a:spcPct val="100000"/>
              </a:lnSpc>
              <a:spcBef>
                <a:spcPts val="105"/>
              </a:spcBef>
            </a:pPr>
            <a:r>
              <a:rPr sz="2800" dirty="0">
                <a:solidFill>
                  <a:srgbClr val="EC7C30"/>
                </a:solidFill>
                <a:latin typeface="Cambria Math"/>
                <a:cs typeface="Cambria Math"/>
              </a:rPr>
              <a:t>𝑨𝒓𝒆𝒂</a:t>
            </a:r>
            <a:r>
              <a:rPr sz="2800" spc="-75" dirty="0">
                <a:solidFill>
                  <a:srgbClr val="EC7C30"/>
                </a:solidFill>
                <a:latin typeface="Cambria Math"/>
                <a:cs typeface="Cambria Math"/>
              </a:rPr>
              <a:t> </a:t>
            </a:r>
            <a:r>
              <a:rPr sz="2800" dirty="0">
                <a:solidFill>
                  <a:srgbClr val="EC7C30"/>
                </a:solidFill>
                <a:latin typeface="Cambria Math"/>
                <a:cs typeface="Cambria Math"/>
              </a:rPr>
              <a:t>𝒐𝒇</a:t>
            </a:r>
            <a:r>
              <a:rPr sz="2800" spc="-60" dirty="0">
                <a:solidFill>
                  <a:srgbClr val="EC7C30"/>
                </a:solidFill>
                <a:latin typeface="Cambria Math"/>
                <a:cs typeface="Cambria Math"/>
              </a:rPr>
              <a:t> </a:t>
            </a:r>
            <a:r>
              <a:rPr sz="2800" spc="-10" dirty="0">
                <a:solidFill>
                  <a:srgbClr val="EC7C30"/>
                </a:solidFill>
                <a:latin typeface="Cambria Math"/>
                <a:cs typeface="Cambria Math"/>
              </a:rPr>
              <a:t>𝑰𝒏𝒕𝒆𝒓𝒔𝒆𝒄𝒕𝒊𝒐𝒏</a:t>
            </a:r>
            <a:endParaRPr sz="2800">
              <a:latin typeface="Cambria Math"/>
              <a:cs typeface="Cambria Math"/>
            </a:endParaRPr>
          </a:p>
        </p:txBody>
      </p:sp>
      <p:sp>
        <p:nvSpPr>
          <p:cNvPr id="10" name="object 10"/>
          <p:cNvSpPr/>
          <p:nvPr/>
        </p:nvSpPr>
        <p:spPr>
          <a:xfrm>
            <a:off x="619759" y="4429720"/>
            <a:ext cx="3596640" cy="30480"/>
          </a:xfrm>
          <a:custGeom>
            <a:avLst/>
            <a:gdLst/>
            <a:ahLst/>
            <a:cxnLst/>
            <a:rect l="l" t="t" r="r" b="b"/>
            <a:pathLst>
              <a:path w="3596640" h="30479">
                <a:moveTo>
                  <a:pt x="3596259" y="0"/>
                </a:moveTo>
                <a:lnTo>
                  <a:pt x="0" y="0"/>
                </a:lnTo>
                <a:lnTo>
                  <a:pt x="0" y="29884"/>
                </a:lnTo>
                <a:lnTo>
                  <a:pt x="3596259" y="29884"/>
                </a:lnTo>
                <a:lnTo>
                  <a:pt x="3596259" y="0"/>
                </a:lnTo>
                <a:close/>
              </a:path>
            </a:pathLst>
          </a:custGeom>
          <a:solidFill>
            <a:srgbClr val="000000"/>
          </a:solidFill>
        </p:spPr>
        <p:txBody>
          <a:bodyPr wrap="square" lIns="0" tIns="0" rIns="0" bIns="0" rtlCol="0"/>
          <a:lstStyle/>
          <a:p>
            <a:endParaRPr/>
          </a:p>
        </p:txBody>
      </p:sp>
      <p:sp>
        <p:nvSpPr>
          <p:cNvPr id="11" name="object 11"/>
          <p:cNvSpPr txBox="1"/>
          <p:nvPr/>
        </p:nvSpPr>
        <p:spPr>
          <a:xfrm>
            <a:off x="653097" y="4257826"/>
            <a:ext cx="3466465" cy="1838325"/>
          </a:xfrm>
          <a:prstGeom prst="rect">
            <a:avLst/>
          </a:prstGeom>
        </p:spPr>
        <p:txBody>
          <a:bodyPr vert="horz" wrap="square" lIns="0" tIns="167005" rIns="0" bIns="0" rtlCol="0">
            <a:spAutoFit/>
          </a:bodyPr>
          <a:lstStyle/>
          <a:p>
            <a:pPr marL="541655">
              <a:lnSpc>
                <a:spcPct val="100000"/>
              </a:lnSpc>
              <a:spcBef>
                <a:spcPts val="1315"/>
              </a:spcBef>
            </a:pPr>
            <a:r>
              <a:rPr sz="2800" dirty="0">
                <a:solidFill>
                  <a:srgbClr val="6F2F9F"/>
                </a:solidFill>
                <a:latin typeface="Cambria Math"/>
                <a:cs typeface="Cambria Math"/>
              </a:rPr>
              <a:t>𝑨𝒓𝒆𝒂</a:t>
            </a:r>
            <a:r>
              <a:rPr sz="2800" spc="-65" dirty="0">
                <a:solidFill>
                  <a:srgbClr val="6F2F9F"/>
                </a:solidFill>
                <a:latin typeface="Cambria Math"/>
                <a:cs typeface="Cambria Math"/>
              </a:rPr>
              <a:t> </a:t>
            </a:r>
            <a:r>
              <a:rPr sz="2800" dirty="0">
                <a:solidFill>
                  <a:srgbClr val="6F2F9F"/>
                </a:solidFill>
                <a:latin typeface="Cambria Math"/>
                <a:cs typeface="Cambria Math"/>
              </a:rPr>
              <a:t>𝒐𝒇</a:t>
            </a:r>
            <a:r>
              <a:rPr sz="2800" spc="-65" dirty="0">
                <a:solidFill>
                  <a:srgbClr val="6F2F9F"/>
                </a:solidFill>
                <a:latin typeface="Cambria Math"/>
                <a:cs typeface="Cambria Math"/>
              </a:rPr>
              <a:t> </a:t>
            </a:r>
            <a:r>
              <a:rPr sz="2800" spc="-10" dirty="0">
                <a:solidFill>
                  <a:srgbClr val="6F2F9F"/>
                </a:solidFill>
                <a:latin typeface="Cambria Math"/>
                <a:cs typeface="Cambria Math"/>
              </a:rPr>
              <a:t>𝑼𝒏𝒊𝒐𝒏</a:t>
            </a:r>
            <a:endParaRPr sz="2800">
              <a:latin typeface="Cambria Math"/>
              <a:cs typeface="Cambria Math"/>
            </a:endParaRPr>
          </a:p>
          <a:p>
            <a:pPr marL="12700">
              <a:lnSpc>
                <a:spcPct val="100000"/>
              </a:lnSpc>
              <a:spcBef>
                <a:spcPts val="1045"/>
              </a:spcBef>
            </a:pPr>
            <a:r>
              <a:rPr sz="2400" dirty="0">
                <a:latin typeface="Calibri"/>
                <a:cs typeface="Calibri"/>
              </a:rPr>
              <a:t>IoU</a:t>
            </a:r>
            <a:r>
              <a:rPr sz="2400" spc="-70" dirty="0">
                <a:latin typeface="Calibri"/>
                <a:cs typeface="Calibri"/>
              </a:rPr>
              <a:t> </a:t>
            </a:r>
            <a:r>
              <a:rPr sz="2400" dirty="0">
                <a:latin typeface="Calibri"/>
                <a:cs typeface="Calibri"/>
              </a:rPr>
              <a:t>&gt;</a:t>
            </a:r>
            <a:r>
              <a:rPr sz="2400" spc="-45" dirty="0">
                <a:latin typeface="Calibri"/>
                <a:cs typeface="Calibri"/>
              </a:rPr>
              <a:t> </a:t>
            </a:r>
            <a:r>
              <a:rPr sz="2400" dirty="0">
                <a:latin typeface="Calibri"/>
                <a:cs typeface="Calibri"/>
              </a:rPr>
              <a:t>0.5</a:t>
            </a:r>
            <a:r>
              <a:rPr sz="2400" spc="-65" dirty="0">
                <a:latin typeface="Calibri"/>
                <a:cs typeface="Calibri"/>
              </a:rPr>
              <a:t> </a:t>
            </a:r>
            <a:r>
              <a:rPr sz="2400" dirty="0">
                <a:latin typeface="Calibri"/>
                <a:cs typeface="Calibri"/>
              </a:rPr>
              <a:t>is</a:t>
            </a:r>
            <a:r>
              <a:rPr sz="2400" spc="-25" dirty="0">
                <a:latin typeface="Calibri"/>
                <a:cs typeface="Calibri"/>
              </a:rPr>
              <a:t> </a:t>
            </a:r>
            <a:r>
              <a:rPr sz="2400" spc="-10" dirty="0">
                <a:latin typeface="Calibri"/>
                <a:cs typeface="Calibri"/>
              </a:rPr>
              <a:t>“decent”,</a:t>
            </a:r>
            <a:endParaRPr sz="2400">
              <a:latin typeface="Calibri"/>
              <a:cs typeface="Calibri"/>
            </a:endParaRPr>
          </a:p>
          <a:p>
            <a:pPr marL="12700">
              <a:lnSpc>
                <a:spcPct val="100000"/>
              </a:lnSpc>
              <a:spcBef>
                <a:spcPts val="5"/>
              </a:spcBef>
            </a:pPr>
            <a:r>
              <a:rPr sz="2400" dirty="0">
                <a:latin typeface="Calibri"/>
                <a:cs typeface="Calibri"/>
              </a:rPr>
              <a:t>IoU</a:t>
            </a:r>
            <a:r>
              <a:rPr sz="2400" spc="-70" dirty="0">
                <a:latin typeface="Calibri"/>
                <a:cs typeface="Calibri"/>
              </a:rPr>
              <a:t> </a:t>
            </a:r>
            <a:r>
              <a:rPr sz="2400" dirty="0">
                <a:latin typeface="Calibri"/>
                <a:cs typeface="Calibri"/>
              </a:rPr>
              <a:t>&gt;</a:t>
            </a:r>
            <a:r>
              <a:rPr sz="2400" spc="35" dirty="0">
                <a:latin typeface="Calibri"/>
                <a:cs typeface="Calibri"/>
              </a:rPr>
              <a:t> </a:t>
            </a:r>
            <a:r>
              <a:rPr sz="2400" dirty="0">
                <a:latin typeface="Calibri"/>
                <a:cs typeface="Calibri"/>
              </a:rPr>
              <a:t>0.7</a:t>
            </a:r>
            <a:r>
              <a:rPr sz="2400" spc="-65"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“pretty</a:t>
            </a:r>
            <a:r>
              <a:rPr sz="2400" spc="-180" dirty="0">
                <a:latin typeface="Calibri"/>
                <a:cs typeface="Calibri"/>
              </a:rPr>
              <a:t> </a:t>
            </a:r>
            <a:r>
              <a:rPr sz="2400" spc="-10" dirty="0">
                <a:latin typeface="Calibri"/>
                <a:cs typeface="Calibri"/>
              </a:rPr>
              <a:t>good”,</a:t>
            </a:r>
            <a:endParaRPr sz="2400">
              <a:latin typeface="Calibri"/>
              <a:cs typeface="Calibri"/>
            </a:endParaRPr>
          </a:p>
          <a:p>
            <a:pPr marL="12700">
              <a:lnSpc>
                <a:spcPct val="100000"/>
              </a:lnSpc>
              <a:spcBef>
                <a:spcPts val="5"/>
              </a:spcBef>
            </a:pPr>
            <a:r>
              <a:rPr sz="2400" dirty="0">
                <a:latin typeface="Calibri"/>
                <a:cs typeface="Calibri"/>
              </a:rPr>
              <a:t>IoU</a:t>
            </a:r>
            <a:r>
              <a:rPr sz="2400" spc="-65" dirty="0">
                <a:latin typeface="Calibri"/>
                <a:cs typeface="Calibri"/>
              </a:rPr>
              <a:t> </a:t>
            </a:r>
            <a:r>
              <a:rPr sz="2400" dirty="0">
                <a:latin typeface="Calibri"/>
                <a:cs typeface="Calibri"/>
              </a:rPr>
              <a:t>&gt;</a:t>
            </a:r>
            <a:r>
              <a:rPr sz="2400" spc="-40" dirty="0">
                <a:latin typeface="Calibri"/>
                <a:cs typeface="Calibri"/>
              </a:rPr>
              <a:t> </a:t>
            </a:r>
            <a:r>
              <a:rPr sz="2400" dirty="0">
                <a:latin typeface="Calibri"/>
                <a:cs typeface="Calibri"/>
              </a:rPr>
              <a:t>0.9</a:t>
            </a:r>
            <a:r>
              <a:rPr sz="2400" spc="-65" dirty="0">
                <a:latin typeface="Calibri"/>
                <a:cs typeface="Calibri"/>
              </a:rPr>
              <a:t> </a:t>
            </a:r>
            <a:r>
              <a:rPr sz="2400" dirty="0">
                <a:latin typeface="Calibri"/>
                <a:cs typeface="Calibri"/>
              </a:rPr>
              <a:t>is</a:t>
            </a:r>
            <a:r>
              <a:rPr sz="2400" spc="-25" dirty="0">
                <a:latin typeface="Calibri"/>
                <a:cs typeface="Calibri"/>
              </a:rPr>
              <a:t> </a:t>
            </a:r>
            <a:r>
              <a:rPr sz="2400" spc="-10" dirty="0">
                <a:latin typeface="Calibri"/>
                <a:cs typeface="Calibri"/>
              </a:rPr>
              <a:t>“almost</a:t>
            </a:r>
            <a:r>
              <a:rPr sz="2400" spc="-204" dirty="0">
                <a:latin typeface="Calibri"/>
                <a:cs typeface="Calibri"/>
              </a:rPr>
              <a:t> </a:t>
            </a:r>
            <a:r>
              <a:rPr sz="2400" spc="-10" dirty="0">
                <a:latin typeface="Calibri"/>
                <a:cs typeface="Calibri"/>
              </a:rPr>
              <a:t>perfect”</a:t>
            </a:r>
            <a:endParaRPr sz="2400">
              <a:latin typeface="Calibri"/>
              <a:cs typeface="Calibri"/>
            </a:endParaRPr>
          </a:p>
        </p:txBody>
      </p:sp>
      <p:grpSp>
        <p:nvGrpSpPr>
          <p:cNvPr id="12" name="object 12"/>
          <p:cNvGrpSpPr/>
          <p:nvPr/>
        </p:nvGrpSpPr>
        <p:grpSpPr>
          <a:xfrm>
            <a:off x="6290309" y="2348179"/>
            <a:ext cx="3716020" cy="3573779"/>
            <a:chOff x="6290309" y="2348179"/>
            <a:chExt cx="3716020" cy="3573779"/>
          </a:xfrm>
        </p:grpSpPr>
        <p:sp>
          <p:nvSpPr>
            <p:cNvPr id="13" name="object 13"/>
            <p:cNvSpPr/>
            <p:nvPr/>
          </p:nvSpPr>
          <p:spPr>
            <a:xfrm>
              <a:off x="6309359" y="2357132"/>
              <a:ext cx="3677920" cy="3545204"/>
            </a:xfrm>
            <a:custGeom>
              <a:avLst/>
              <a:gdLst/>
              <a:ahLst/>
              <a:cxnLst/>
              <a:rect l="l" t="t" r="r" b="b"/>
              <a:pathLst>
                <a:path w="3677920" h="3545204">
                  <a:moveTo>
                    <a:pt x="3677539" y="0"/>
                  </a:moveTo>
                  <a:lnTo>
                    <a:pt x="0" y="0"/>
                  </a:lnTo>
                  <a:lnTo>
                    <a:pt x="0" y="3545204"/>
                  </a:lnTo>
                  <a:lnTo>
                    <a:pt x="3677539" y="3545204"/>
                  </a:lnTo>
                  <a:lnTo>
                    <a:pt x="3677539" y="0"/>
                  </a:lnTo>
                  <a:close/>
                </a:path>
              </a:pathLst>
            </a:custGeom>
            <a:solidFill>
              <a:srgbClr val="6F2F9F">
                <a:alpha val="50195"/>
              </a:srgbClr>
            </a:solidFill>
          </p:spPr>
          <p:txBody>
            <a:bodyPr wrap="square" lIns="0" tIns="0" rIns="0" bIns="0" rtlCol="0"/>
            <a:lstStyle/>
            <a:p>
              <a:endParaRPr/>
            </a:p>
          </p:txBody>
        </p:sp>
        <p:sp>
          <p:nvSpPr>
            <p:cNvPr id="14" name="object 14"/>
            <p:cNvSpPr/>
            <p:nvPr/>
          </p:nvSpPr>
          <p:spPr>
            <a:xfrm>
              <a:off x="6309359" y="2367229"/>
              <a:ext cx="3556000" cy="3474720"/>
            </a:xfrm>
            <a:custGeom>
              <a:avLst/>
              <a:gdLst/>
              <a:ahLst/>
              <a:cxnLst/>
              <a:rect l="l" t="t" r="r" b="b"/>
              <a:pathLst>
                <a:path w="3556000" h="3474720">
                  <a:moveTo>
                    <a:pt x="0" y="3474212"/>
                  </a:moveTo>
                  <a:lnTo>
                    <a:pt x="3555618" y="3474212"/>
                  </a:lnTo>
                  <a:lnTo>
                    <a:pt x="3555618" y="0"/>
                  </a:lnTo>
                  <a:lnTo>
                    <a:pt x="0" y="0"/>
                  </a:lnTo>
                  <a:lnTo>
                    <a:pt x="0" y="3474212"/>
                  </a:lnTo>
                  <a:close/>
                </a:path>
              </a:pathLst>
            </a:custGeom>
            <a:ln w="38100">
              <a:solidFill>
                <a:srgbClr val="00AFEF"/>
              </a:solidFill>
            </a:ln>
          </p:spPr>
          <p:txBody>
            <a:bodyPr wrap="square" lIns="0" tIns="0" rIns="0" bIns="0" rtlCol="0"/>
            <a:lstStyle/>
            <a:p>
              <a:endParaRPr/>
            </a:p>
          </p:txBody>
        </p:sp>
        <p:sp>
          <p:nvSpPr>
            <p:cNvPr id="15" name="object 15"/>
            <p:cNvSpPr/>
            <p:nvPr/>
          </p:nvSpPr>
          <p:spPr>
            <a:xfrm>
              <a:off x="6390639" y="2418016"/>
              <a:ext cx="3596640" cy="3484879"/>
            </a:xfrm>
            <a:custGeom>
              <a:avLst/>
              <a:gdLst/>
              <a:ahLst/>
              <a:cxnLst/>
              <a:rect l="l" t="t" r="r" b="b"/>
              <a:pathLst>
                <a:path w="3596640" h="3484879">
                  <a:moveTo>
                    <a:pt x="0" y="3484626"/>
                  </a:moveTo>
                  <a:lnTo>
                    <a:pt x="3596132" y="3484626"/>
                  </a:lnTo>
                  <a:lnTo>
                    <a:pt x="3596132" y="0"/>
                  </a:lnTo>
                  <a:lnTo>
                    <a:pt x="0" y="0"/>
                  </a:lnTo>
                  <a:lnTo>
                    <a:pt x="0" y="3484626"/>
                  </a:lnTo>
                  <a:close/>
                </a:path>
              </a:pathLst>
            </a:custGeom>
            <a:ln w="38099">
              <a:solidFill>
                <a:srgbClr val="00FF00"/>
              </a:solidFill>
            </a:ln>
          </p:spPr>
          <p:txBody>
            <a:bodyPr wrap="square" lIns="0" tIns="0" rIns="0" bIns="0" rtlCol="0"/>
            <a:lstStyle/>
            <a:p>
              <a:endParaRPr/>
            </a:p>
          </p:txBody>
        </p:sp>
      </p:grpSp>
      <p:sp>
        <p:nvSpPr>
          <p:cNvPr id="16" name="object 16"/>
          <p:cNvSpPr txBox="1"/>
          <p:nvPr/>
        </p:nvSpPr>
        <p:spPr>
          <a:xfrm>
            <a:off x="6410959" y="2407920"/>
            <a:ext cx="3434079" cy="3444240"/>
          </a:xfrm>
          <a:prstGeom prst="rect">
            <a:avLst/>
          </a:prstGeom>
          <a:solidFill>
            <a:srgbClr val="EC7C30">
              <a:alpha val="50195"/>
            </a:srgbClr>
          </a:solidFill>
        </p:spPr>
        <p:txBody>
          <a:bodyPr vert="horz" wrap="square" lIns="0" tIns="0" rIns="0" bIns="0" rtlCol="0">
            <a:spAutoFit/>
          </a:bodyPr>
          <a:lstStyle/>
          <a:p>
            <a:pPr>
              <a:lnSpc>
                <a:spcPct val="100000"/>
              </a:lnSpc>
            </a:pPr>
            <a:endParaRPr sz="4000">
              <a:latin typeface="Times New Roman"/>
              <a:cs typeface="Times New Roman"/>
            </a:endParaRPr>
          </a:p>
          <a:p>
            <a:pPr>
              <a:lnSpc>
                <a:spcPct val="100000"/>
              </a:lnSpc>
              <a:spcBef>
                <a:spcPts val="35"/>
              </a:spcBef>
            </a:pPr>
            <a:endParaRPr sz="5850">
              <a:latin typeface="Times New Roman"/>
              <a:cs typeface="Times New Roman"/>
            </a:endParaRPr>
          </a:p>
          <a:p>
            <a:pPr marL="719455">
              <a:lnSpc>
                <a:spcPct val="100000"/>
              </a:lnSpc>
            </a:pPr>
            <a:r>
              <a:rPr sz="4000" dirty="0">
                <a:latin typeface="Calibri"/>
                <a:cs typeface="Calibri"/>
              </a:rPr>
              <a:t>IoU</a:t>
            </a:r>
            <a:r>
              <a:rPr sz="4000" spc="-35" dirty="0">
                <a:latin typeface="Calibri"/>
                <a:cs typeface="Calibri"/>
              </a:rPr>
              <a:t> </a:t>
            </a:r>
            <a:r>
              <a:rPr sz="4000" dirty="0">
                <a:latin typeface="Calibri"/>
                <a:cs typeface="Calibri"/>
              </a:rPr>
              <a:t>=</a:t>
            </a:r>
            <a:r>
              <a:rPr sz="4000" spc="-100" dirty="0">
                <a:latin typeface="Calibri"/>
                <a:cs typeface="Calibri"/>
              </a:rPr>
              <a:t> </a:t>
            </a:r>
            <a:r>
              <a:rPr sz="4000" spc="-20" dirty="0">
                <a:latin typeface="Calibri"/>
                <a:cs typeface="Calibri"/>
              </a:rPr>
              <a:t>0.91</a:t>
            </a:r>
            <a:endParaRPr sz="4000">
              <a:latin typeface="Calibri"/>
              <a:cs typeface="Calibri"/>
            </a:endParaRPr>
          </a:p>
        </p:txBody>
      </p:sp>
      <p:sp>
        <p:nvSpPr>
          <p:cNvPr id="17" name="object 17"/>
          <p:cNvSpPr txBox="1"/>
          <p:nvPr/>
        </p:nvSpPr>
        <p:spPr>
          <a:xfrm>
            <a:off x="7550150" y="6214824"/>
            <a:ext cx="437515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35" dirty="0">
                <a:latin typeface="Calibri"/>
                <a:cs typeface="Calibri"/>
              </a:rPr>
              <a:t> </a:t>
            </a:r>
            <a:r>
              <a:rPr sz="800" spc="-10" dirty="0">
                <a:latin typeface="Calibri"/>
                <a:cs typeface="Calibri"/>
              </a:rPr>
              <a:t>licensed</a:t>
            </a:r>
            <a:r>
              <a:rPr sz="800" spc="10" dirty="0">
                <a:latin typeface="Calibri"/>
                <a:cs typeface="Calibri"/>
              </a:rPr>
              <a:t> </a:t>
            </a:r>
            <a:r>
              <a:rPr sz="800" spc="-10" dirty="0">
                <a:latin typeface="Calibri"/>
                <a:cs typeface="Calibri"/>
              </a:rPr>
              <a:t>under</a:t>
            </a:r>
            <a:r>
              <a:rPr sz="800" spc="-5" dirty="0">
                <a:latin typeface="Calibri"/>
                <a:cs typeface="Calibri"/>
              </a:rPr>
              <a:t> </a:t>
            </a:r>
            <a:r>
              <a:rPr sz="800" u="sng" spc="-30" dirty="0">
                <a:solidFill>
                  <a:srgbClr val="0462C1"/>
                </a:solidFill>
                <a:uFill>
                  <a:solidFill>
                    <a:srgbClr val="0462C1"/>
                  </a:solidFill>
                </a:uFill>
                <a:latin typeface="Calibri"/>
                <a:cs typeface="Calibri"/>
              </a:rPr>
              <a:t>CC-</a:t>
            </a:r>
            <a:r>
              <a:rPr sz="800" u="sng" dirty="0">
                <a:solidFill>
                  <a:srgbClr val="0462C1"/>
                </a:solidFill>
                <a:uFill>
                  <a:solidFill>
                    <a:srgbClr val="0462C1"/>
                  </a:solidFill>
                </a:uFill>
                <a:latin typeface="Calibri"/>
                <a:cs typeface="Calibri"/>
              </a:rPr>
              <a:t>A</a:t>
            </a:r>
            <a:r>
              <a:rPr sz="800" u="sng" spc="3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2.0</a:t>
            </a:r>
            <a:r>
              <a:rPr sz="800" u="sng" spc="-45" dirty="0">
                <a:solidFill>
                  <a:srgbClr val="0462C1"/>
                </a:solidFill>
                <a:uFill>
                  <a:solidFill>
                    <a:srgbClr val="0462C1"/>
                  </a:solidFill>
                </a:uFill>
                <a:latin typeface="Calibri"/>
                <a:cs typeface="Calibri"/>
              </a:rPr>
              <a:t> </a:t>
            </a:r>
            <a:r>
              <a:rPr sz="800" u="sng" spc="-25" dirty="0">
                <a:solidFill>
                  <a:srgbClr val="0462C1"/>
                </a:solidFill>
                <a:uFill>
                  <a:solidFill>
                    <a:srgbClr val="0462C1"/>
                  </a:solidFill>
                </a:uFill>
                <a:latin typeface="Calibri"/>
                <a:cs typeface="Calibri"/>
              </a:rPr>
              <a:t>Generic</a:t>
            </a:r>
            <a:r>
              <a:rPr sz="800" u="sng" spc="-45"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license</a:t>
            </a:r>
            <a:r>
              <a:rPr sz="800" dirty="0">
                <a:latin typeface="Calibri"/>
                <a:cs typeface="Calibri"/>
              </a:rPr>
              <a:t>.</a:t>
            </a:r>
            <a:r>
              <a:rPr sz="800" spc="55" dirty="0">
                <a:latin typeface="Calibri"/>
                <a:cs typeface="Calibri"/>
              </a:rPr>
              <a:t> </a:t>
            </a:r>
            <a:r>
              <a:rPr sz="800" spc="-10" dirty="0">
                <a:latin typeface="Calibri"/>
                <a:cs typeface="Calibri"/>
              </a:rPr>
              <a:t>Bounding</a:t>
            </a:r>
            <a:r>
              <a:rPr sz="800" spc="120" dirty="0">
                <a:latin typeface="Calibri"/>
                <a:cs typeface="Calibri"/>
              </a:rPr>
              <a:t> </a:t>
            </a:r>
            <a:r>
              <a:rPr sz="800" dirty="0">
                <a:latin typeface="Calibri"/>
                <a:cs typeface="Calibri"/>
              </a:rPr>
              <a:t>boxes</a:t>
            </a:r>
            <a:r>
              <a:rPr sz="800" spc="30" dirty="0">
                <a:latin typeface="Calibri"/>
                <a:cs typeface="Calibri"/>
              </a:rPr>
              <a:t> </a:t>
            </a:r>
            <a:r>
              <a:rPr sz="800" spc="-10" dirty="0">
                <a:latin typeface="Calibri"/>
                <a:cs typeface="Calibri"/>
              </a:rPr>
              <a:t>and</a:t>
            </a:r>
            <a:r>
              <a:rPr sz="800" spc="-45" dirty="0">
                <a:latin typeface="Calibri"/>
                <a:cs typeface="Calibri"/>
              </a:rPr>
              <a:t> </a:t>
            </a:r>
            <a:r>
              <a:rPr sz="800" dirty="0">
                <a:latin typeface="Calibri"/>
                <a:cs typeface="Calibri"/>
              </a:rPr>
              <a:t>text</a:t>
            </a:r>
            <a:r>
              <a:rPr sz="800" spc="5" dirty="0">
                <a:latin typeface="Calibri"/>
                <a:cs typeface="Calibri"/>
              </a:rPr>
              <a:t> </a:t>
            </a:r>
            <a:r>
              <a:rPr sz="800" dirty="0">
                <a:latin typeface="Calibri"/>
                <a:cs typeface="Calibri"/>
              </a:rPr>
              <a:t>added</a:t>
            </a:r>
            <a:r>
              <a:rPr sz="800" spc="5" dirty="0">
                <a:latin typeface="Calibri"/>
                <a:cs typeface="Calibri"/>
              </a:rPr>
              <a:t> </a:t>
            </a:r>
            <a:r>
              <a:rPr sz="800" dirty="0">
                <a:latin typeface="Calibri"/>
                <a:cs typeface="Calibri"/>
              </a:rPr>
              <a:t>by</a:t>
            </a:r>
            <a:r>
              <a:rPr sz="800" spc="-10" dirty="0">
                <a:latin typeface="Calibri"/>
                <a:cs typeface="Calibri"/>
              </a:rPr>
              <a:t> Justin</a:t>
            </a:r>
            <a:r>
              <a:rPr sz="800" spc="10" dirty="0">
                <a:latin typeface="Calibri"/>
                <a:cs typeface="Calibri"/>
              </a:rPr>
              <a:t> </a:t>
            </a:r>
            <a:r>
              <a:rPr sz="800" spc="-10" dirty="0">
                <a:latin typeface="Calibri"/>
                <a:cs typeface="Calibri"/>
              </a:rPr>
              <a:t>Johnson.</a:t>
            </a:r>
            <a:endParaRPr sz="8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08879" y="955039"/>
            <a:ext cx="6990080" cy="5049520"/>
          </a:xfrm>
          <a:prstGeom prst="rect">
            <a:avLst/>
          </a:prstGeom>
        </p:spPr>
      </p:pic>
      <p:sp>
        <p:nvSpPr>
          <p:cNvPr id="3" name="object 3"/>
          <p:cNvSpPr txBox="1">
            <a:spLocks noGrp="1"/>
          </p:cNvSpPr>
          <p:nvPr>
            <p:ph type="title"/>
          </p:nvPr>
        </p:nvSpPr>
        <p:spPr>
          <a:xfrm>
            <a:off x="947419" y="296481"/>
            <a:ext cx="3741420" cy="636270"/>
          </a:xfrm>
          <a:prstGeom prst="rect">
            <a:avLst/>
          </a:prstGeom>
        </p:spPr>
        <p:txBody>
          <a:bodyPr vert="horz" wrap="square" lIns="0" tIns="13335" rIns="0" bIns="0" rtlCol="0">
            <a:spAutoFit/>
          </a:bodyPr>
          <a:lstStyle/>
          <a:p>
            <a:pPr marL="12700">
              <a:lnSpc>
                <a:spcPct val="100000"/>
              </a:lnSpc>
              <a:spcBef>
                <a:spcPts val="105"/>
              </a:spcBef>
            </a:pPr>
            <a:r>
              <a:rPr sz="4000" dirty="0"/>
              <a:t>Overlapping</a:t>
            </a:r>
            <a:r>
              <a:rPr sz="4000" spc="-195" dirty="0"/>
              <a:t> </a:t>
            </a:r>
            <a:r>
              <a:rPr sz="4000" spc="-70" dirty="0"/>
              <a:t>Boxes</a:t>
            </a:r>
            <a:endParaRPr sz="4000"/>
          </a:p>
        </p:txBody>
      </p:sp>
      <p:sp>
        <p:nvSpPr>
          <p:cNvPr id="4" name="object 4"/>
          <p:cNvSpPr txBox="1"/>
          <p:nvPr/>
        </p:nvSpPr>
        <p:spPr>
          <a:xfrm>
            <a:off x="144145" y="1009332"/>
            <a:ext cx="4598670" cy="76835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Problem</a:t>
            </a:r>
            <a:r>
              <a:rPr sz="2400" spc="-10" dirty="0">
                <a:latin typeface="Calibri"/>
                <a:cs typeface="Calibri"/>
              </a:rPr>
              <a:t>:</a:t>
            </a:r>
            <a:r>
              <a:rPr sz="2400" spc="-65" dirty="0">
                <a:latin typeface="Calibri"/>
                <a:cs typeface="Calibri"/>
              </a:rPr>
              <a:t> </a:t>
            </a:r>
            <a:r>
              <a:rPr sz="2400" dirty="0">
                <a:latin typeface="Calibri"/>
                <a:cs typeface="Calibri"/>
              </a:rPr>
              <a:t>Object</a:t>
            </a:r>
            <a:r>
              <a:rPr sz="2400" spc="-45" dirty="0">
                <a:latin typeface="Calibri"/>
                <a:cs typeface="Calibri"/>
              </a:rPr>
              <a:t> </a:t>
            </a:r>
            <a:r>
              <a:rPr sz="2400" spc="-10" dirty="0">
                <a:latin typeface="Calibri"/>
                <a:cs typeface="Calibri"/>
              </a:rPr>
              <a:t>detectors</a:t>
            </a:r>
            <a:r>
              <a:rPr sz="2400" spc="-185" dirty="0">
                <a:latin typeface="Calibri"/>
                <a:cs typeface="Calibri"/>
              </a:rPr>
              <a:t> </a:t>
            </a:r>
            <a:r>
              <a:rPr sz="2400" spc="-10" dirty="0">
                <a:latin typeface="Calibri"/>
                <a:cs typeface="Calibri"/>
              </a:rPr>
              <a:t>often</a:t>
            </a:r>
            <a:endParaRPr sz="2400">
              <a:latin typeface="Calibri"/>
              <a:cs typeface="Calibri"/>
            </a:endParaRPr>
          </a:p>
          <a:p>
            <a:pPr marL="12700">
              <a:lnSpc>
                <a:spcPct val="100000"/>
              </a:lnSpc>
              <a:spcBef>
                <a:spcPts val="85"/>
              </a:spcBef>
            </a:pPr>
            <a:r>
              <a:rPr sz="2400" dirty="0">
                <a:latin typeface="Calibri"/>
                <a:cs typeface="Calibri"/>
              </a:rPr>
              <a:t>output</a:t>
            </a:r>
            <a:r>
              <a:rPr sz="2400" spc="-150" dirty="0">
                <a:latin typeface="Calibri"/>
                <a:cs typeface="Calibri"/>
              </a:rPr>
              <a:t> </a:t>
            </a:r>
            <a:r>
              <a:rPr sz="2400" dirty="0">
                <a:latin typeface="Calibri"/>
                <a:cs typeface="Calibri"/>
              </a:rPr>
              <a:t>many</a:t>
            </a:r>
            <a:r>
              <a:rPr sz="2400" spc="-85" dirty="0">
                <a:latin typeface="Calibri"/>
                <a:cs typeface="Calibri"/>
              </a:rPr>
              <a:t> </a:t>
            </a:r>
            <a:r>
              <a:rPr sz="2400" dirty="0">
                <a:latin typeface="Calibri"/>
                <a:cs typeface="Calibri"/>
              </a:rPr>
              <a:t>overlapping</a:t>
            </a:r>
            <a:r>
              <a:rPr sz="2400" spc="-135" dirty="0">
                <a:latin typeface="Calibri"/>
                <a:cs typeface="Calibri"/>
              </a:rPr>
              <a:t> </a:t>
            </a:r>
            <a:r>
              <a:rPr sz="2400" spc="-10" dirty="0">
                <a:latin typeface="Calibri"/>
                <a:cs typeface="Calibri"/>
              </a:rPr>
              <a:t>detections:</a:t>
            </a:r>
            <a:endParaRPr sz="2400">
              <a:latin typeface="Calibri"/>
              <a:cs typeface="Calibri"/>
            </a:endParaRPr>
          </a:p>
        </p:txBody>
      </p:sp>
      <p:sp>
        <p:nvSpPr>
          <p:cNvPr id="5" name="object 5"/>
          <p:cNvSpPr txBox="1"/>
          <p:nvPr/>
        </p:nvSpPr>
        <p:spPr>
          <a:xfrm>
            <a:off x="5083809" y="1518285"/>
            <a:ext cx="202120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4471C4"/>
                </a:solidFill>
                <a:latin typeface="Calibri"/>
                <a:cs typeface="Calibri"/>
              </a:rPr>
              <a:t>P(dog)</a:t>
            </a:r>
            <a:r>
              <a:rPr sz="3200" b="1" spc="-80" dirty="0">
                <a:solidFill>
                  <a:srgbClr val="4471C4"/>
                </a:solidFill>
                <a:latin typeface="Calibri"/>
                <a:cs typeface="Calibri"/>
              </a:rPr>
              <a:t> </a:t>
            </a:r>
            <a:r>
              <a:rPr sz="3200" b="1" dirty="0">
                <a:solidFill>
                  <a:srgbClr val="4471C4"/>
                </a:solidFill>
                <a:latin typeface="Calibri"/>
                <a:cs typeface="Calibri"/>
              </a:rPr>
              <a:t>=</a:t>
            </a:r>
            <a:r>
              <a:rPr sz="3200" b="1" spc="-45" dirty="0">
                <a:solidFill>
                  <a:srgbClr val="4471C4"/>
                </a:solidFill>
                <a:latin typeface="Calibri"/>
                <a:cs typeface="Calibri"/>
              </a:rPr>
              <a:t> </a:t>
            </a:r>
            <a:r>
              <a:rPr sz="3200" b="1" spc="-25" dirty="0">
                <a:solidFill>
                  <a:srgbClr val="4471C4"/>
                </a:solidFill>
                <a:latin typeface="Calibri"/>
                <a:cs typeface="Calibri"/>
              </a:rPr>
              <a:t>0.9</a:t>
            </a:r>
            <a:endParaRPr sz="3200">
              <a:latin typeface="Calibri"/>
              <a:cs typeface="Calibri"/>
            </a:endParaRPr>
          </a:p>
        </p:txBody>
      </p:sp>
      <p:grpSp>
        <p:nvGrpSpPr>
          <p:cNvPr id="6" name="object 6"/>
          <p:cNvGrpSpPr/>
          <p:nvPr/>
        </p:nvGrpSpPr>
        <p:grpSpPr>
          <a:xfrm>
            <a:off x="5027929" y="1329689"/>
            <a:ext cx="7002780" cy="4178300"/>
            <a:chOff x="5027929" y="1329689"/>
            <a:chExt cx="7002780" cy="4178300"/>
          </a:xfrm>
        </p:grpSpPr>
        <p:sp>
          <p:nvSpPr>
            <p:cNvPr id="7" name="object 7"/>
            <p:cNvSpPr/>
            <p:nvPr/>
          </p:nvSpPr>
          <p:spPr>
            <a:xfrm>
              <a:off x="5059679" y="2194559"/>
              <a:ext cx="3718560" cy="3119120"/>
            </a:xfrm>
            <a:custGeom>
              <a:avLst/>
              <a:gdLst/>
              <a:ahLst/>
              <a:cxnLst/>
              <a:rect l="l" t="t" r="r" b="b"/>
              <a:pathLst>
                <a:path w="3718559" h="3119120">
                  <a:moveTo>
                    <a:pt x="0" y="3118992"/>
                  </a:moveTo>
                  <a:lnTo>
                    <a:pt x="3718052" y="3118992"/>
                  </a:lnTo>
                  <a:lnTo>
                    <a:pt x="3718052" y="0"/>
                  </a:lnTo>
                  <a:lnTo>
                    <a:pt x="0" y="0"/>
                  </a:lnTo>
                  <a:lnTo>
                    <a:pt x="0" y="3118992"/>
                  </a:lnTo>
                  <a:close/>
                </a:path>
              </a:pathLst>
            </a:custGeom>
            <a:ln w="63500">
              <a:solidFill>
                <a:srgbClr val="4471C4"/>
              </a:solidFill>
            </a:ln>
          </p:spPr>
          <p:txBody>
            <a:bodyPr wrap="square" lIns="0" tIns="0" rIns="0" bIns="0" rtlCol="0"/>
            <a:lstStyle/>
            <a:p>
              <a:endParaRPr/>
            </a:p>
          </p:txBody>
        </p:sp>
        <p:sp>
          <p:nvSpPr>
            <p:cNvPr id="8" name="object 8"/>
            <p:cNvSpPr/>
            <p:nvPr/>
          </p:nvSpPr>
          <p:spPr>
            <a:xfrm>
              <a:off x="5313679" y="2448559"/>
              <a:ext cx="3637279" cy="3027680"/>
            </a:xfrm>
            <a:custGeom>
              <a:avLst/>
              <a:gdLst/>
              <a:ahLst/>
              <a:cxnLst/>
              <a:rect l="l" t="t" r="r" b="b"/>
              <a:pathLst>
                <a:path w="3637279" h="3027679">
                  <a:moveTo>
                    <a:pt x="0" y="3027679"/>
                  </a:moveTo>
                  <a:lnTo>
                    <a:pt x="3637153" y="3027679"/>
                  </a:lnTo>
                  <a:lnTo>
                    <a:pt x="3637153" y="0"/>
                  </a:lnTo>
                  <a:lnTo>
                    <a:pt x="0" y="0"/>
                  </a:lnTo>
                  <a:lnTo>
                    <a:pt x="0" y="3027679"/>
                  </a:lnTo>
                  <a:close/>
                </a:path>
              </a:pathLst>
            </a:custGeom>
            <a:ln w="63500">
              <a:solidFill>
                <a:srgbClr val="EC7C30"/>
              </a:solidFill>
            </a:ln>
          </p:spPr>
          <p:txBody>
            <a:bodyPr wrap="square" lIns="0" tIns="0" rIns="0" bIns="0" rtlCol="0"/>
            <a:lstStyle/>
            <a:p>
              <a:endParaRPr/>
            </a:p>
          </p:txBody>
        </p:sp>
        <p:sp>
          <p:nvSpPr>
            <p:cNvPr id="9" name="object 9"/>
            <p:cNvSpPr/>
            <p:nvPr/>
          </p:nvSpPr>
          <p:spPr>
            <a:xfrm>
              <a:off x="8239759" y="1361439"/>
              <a:ext cx="3759200" cy="3535045"/>
            </a:xfrm>
            <a:custGeom>
              <a:avLst/>
              <a:gdLst/>
              <a:ahLst/>
              <a:cxnLst/>
              <a:rect l="l" t="t" r="r" b="b"/>
              <a:pathLst>
                <a:path w="3759200" h="3535045">
                  <a:moveTo>
                    <a:pt x="0" y="3535045"/>
                  </a:moveTo>
                  <a:lnTo>
                    <a:pt x="3759073" y="3535045"/>
                  </a:lnTo>
                  <a:lnTo>
                    <a:pt x="3759073" y="0"/>
                  </a:lnTo>
                  <a:lnTo>
                    <a:pt x="0" y="0"/>
                  </a:lnTo>
                  <a:lnTo>
                    <a:pt x="0" y="3535045"/>
                  </a:lnTo>
                  <a:close/>
                </a:path>
              </a:pathLst>
            </a:custGeom>
            <a:ln w="63500">
              <a:solidFill>
                <a:srgbClr val="6F2F9F"/>
              </a:solidFill>
            </a:ln>
          </p:spPr>
          <p:txBody>
            <a:bodyPr wrap="square" lIns="0" tIns="0" rIns="0" bIns="0" rtlCol="0"/>
            <a:lstStyle/>
            <a:p>
              <a:endParaRPr/>
            </a:p>
          </p:txBody>
        </p:sp>
      </p:grpSp>
      <p:sp>
        <p:nvSpPr>
          <p:cNvPr id="10" name="object 10"/>
          <p:cNvSpPr txBox="1"/>
          <p:nvPr/>
        </p:nvSpPr>
        <p:spPr>
          <a:xfrm>
            <a:off x="8391906" y="1351914"/>
            <a:ext cx="2225040"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6F2F9F"/>
                </a:solidFill>
                <a:latin typeface="Calibri"/>
                <a:cs typeface="Calibri"/>
              </a:rPr>
              <a:t>P(dog)</a:t>
            </a:r>
            <a:r>
              <a:rPr sz="3200" b="1" spc="-85" dirty="0">
                <a:solidFill>
                  <a:srgbClr val="6F2F9F"/>
                </a:solidFill>
                <a:latin typeface="Calibri"/>
                <a:cs typeface="Calibri"/>
              </a:rPr>
              <a:t> </a:t>
            </a:r>
            <a:r>
              <a:rPr sz="3200" b="1" dirty="0">
                <a:solidFill>
                  <a:srgbClr val="6F2F9F"/>
                </a:solidFill>
                <a:latin typeface="Calibri"/>
                <a:cs typeface="Calibri"/>
              </a:rPr>
              <a:t>=</a:t>
            </a:r>
            <a:r>
              <a:rPr sz="3200" b="1" spc="-35" dirty="0">
                <a:solidFill>
                  <a:srgbClr val="6F2F9F"/>
                </a:solidFill>
                <a:latin typeface="Calibri"/>
                <a:cs typeface="Calibri"/>
              </a:rPr>
              <a:t> </a:t>
            </a:r>
            <a:r>
              <a:rPr sz="3200" b="1" spc="-20" dirty="0">
                <a:solidFill>
                  <a:srgbClr val="6F2F9F"/>
                </a:solidFill>
                <a:latin typeface="Calibri"/>
                <a:cs typeface="Calibri"/>
              </a:rPr>
              <a:t>0.75</a:t>
            </a:r>
            <a:endParaRPr sz="3200">
              <a:latin typeface="Calibri"/>
              <a:cs typeface="Calibri"/>
            </a:endParaRPr>
          </a:p>
        </p:txBody>
      </p:sp>
      <p:sp>
        <p:nvSpPr>
          <p:cNvPr id="11" name="object 11"/>
          <p:cNvSpPr/>
          <p:nvPr/>
        </p:nvSpPr>
        <p:spPr>
          <a:xfrm>
            <a:off x="7934959" y="1127760"/>
            <a:ext cx="3891279" cy="3423285"/>
          </a:xfrm>
          <a:custGeom>
            <a:avLst/>
            <a:gdLst/>
            <a:ahLst/>
            <a:cxnLst/>
            <a:rect l="l" t="t" r="r" b="b"/>
            <a:pathLst>
              <a:path w="3891279" h="3423285">
                <a:moveTo>
                  <a:pt x="0" y="3423285"/>
                </a:moveTo>
                <a:lnTo>
                  <a:pt x="3891026" y="3423285"/>
                </a:lnTo>
                <a:lnTo>
                  <a:pt x="3891026" y="0"/>
                </a:lnTo>
                <a:lnTo>
                  <a:pt x="0" y="0"/>
                </a:lnTo>
                <a:lnTo>
                  <a:pt x="0" y="3423285"/>
                </a:lnTo>
                <a:close/>
              </a:path>
            </a:pathLst>
          </a:custGeom>
          <a:ln w="63499">
            <a:solidFill>
              <a:srgbClr val="FFC000"/>
            </a:solidFill>
          </a:ln>
        </p:spPr>
        <p:txBody>
          <a:bodyPr wrap="square" lIns="0" tIns="0" rIns="0" bIns="0" rtlCol="0"/>
          <a:lstStyle/>
          <a:p>
            <a:endParaRPr/>
          </a:p>
        </p:txBody>
      </p:sp>
      <p:sp>
        <p:nvSpPr>
          <p:cNvPr id="12" name="object 12"/>
          <p:cNvSpPr txBox="1"/>
          <p:nvPr/>
        </p:nvSpPr>
        <p:spPr>
          <a:xfrm>
            <a:off x="9695433" y="3865879"/>
            <a:ext cx="202120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FFC000"/>
                </a:solidFill>
                <a:latin typeface="Calibri"/>
                <a:cs typeface="Calibri"/>
              </a:rPr>
              <a:t>P(dog)</a:t>
            </a:r>
            <a:r>
              <a:rPr sz="3200" b="1" spc="-90" dirty="0">
                <a:solidFill>
                  <a:srgbClr val="FFC000"/>
                </a:solidFill>
                <a:latin typeface="Calibri"/>
                <a:cs typeface="Calibri"/>
              </a:rPr>
              <a:t> </a:t>
            </a:r>
            <a:r>
              <a:rPr sz="3200" b="1" dirty="0">
                <a:solidFill>
                  <a:srgbClr val="FFC000"/>
                </a:solidFill>
                <a:latin typeface="Calibri"/>
                <a:cs typeface="Calibri"/>
              </a:rPr>
              <a:t>=</a:t>
            </a:r>
            <a:r>
              <a:rPr sz="3200" b="1" spc="-35" dirty="0">
                <a:solidFill>
                  <a:srgbClr val="FFC000"/>
                </a:solidFill>
                <a:latin typeface="Calibri"/>
                <a:cs typeface="Calibri"/>
              </a:rPr>
              <a:t> </a:t>
            </a:r>
            <a:r>
              <a:rPr sz="3200" b="1" spc="-25" dirty="0">
                <a:solidFill>
                  <a:srgbClr val="FFC000"/>
                </a:solidFill>
                <a:latin typeface="Calibri"/>
                <a:cs typeface="Calibri"/>
              </a:rPr>
              <a:t>0.7</a:t>
            </a:r>
            <a:endParaRPr sz="3200">
              <a:latin typeface="Calibri"/>
              <a:cs typeface="Calibri"/>
            </a:endParaRPr>
          </a:p>
        </p:txBody>
      </p:sp>
      <p:sp>
        <p:nvSpPr>
          <p:cNvPr id="14" name="object 14"/>
          <p:cNvSpPr txBox="1"/>
          <p:nvPr/>
        </p:nvSpPr>
        <p:spPr>
          <a:xfrm>
            <a:off x="10609833" y="6202124"/>
            <a:ext cx="142113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2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45" dirty="0">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1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endParaRPr sz="800">
              <a:latin typeface="Calibri"/>
              <a:cs typeface="Calibri"/>
            </a:endParaRPr>
          </a:p>
        </p:txBody>
      </p:sp>
      <p:sp>
        <p:nvSpPr>
          <p:cNvPr id="13" name="object 13"/>
          <p:cNvSpPr txBox="1"/>
          <p:nvPr/>
        </p:nvSpPr>
        <p:spPr>
          <a:xfrm>
            <a:off x="5152390" y="5456237"/>
            <a:ext cx="2021839"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EC7C30"/>
                </a:solidFill>
                <a:latin typeface="Calibri"/>
                <a:cs typeface="Calibri"/>
              </a:rPr>
              <a:t>P(dog)</a:t>
            </a:r>
            <a:r>
              <a:rPr sz="3200" b="1" spc="-90" dirty="0">
                <a:solidFill>
                  <a:srgbClr val="EC7C30"/>
                </a:solidFill>
                <a:latin typeface="Calibri"/>
                <a:cs typeface="Calibri"/>
              </a:rPr>
              <a:t> </a:t>
            </a:r>
            <a:r>
              <a:rPr sz="3200" b="1" dirty="0">
                <a:solidFill>
                  <a:srgbClr val="EC7C30"/>
                </a:solidFill>
                <a:latin typeface="Calibri"/>
                <a:cs typeface="Calibri"/>
              </a:rPr>
              <a:t>=</a:t>
            </a:r>
            <a:r>
              <a:rPr sz="3200" b="1" spc="-35" dirty="0">
                <a:solidFill>
                  <a:srgbClr val="EC7C30"/>
                </a:solidFill>
                <a:latin typeface="Calibri"/>
                <a:cs typeface="Calibri"/>
              </a:rPr>
              <a:t> </a:t>
            </a:r>
            <a:r>
              <a:rPr sz="3200" b="1" spc="-25" dirty="0">
                <a:solidFill>
                  <a:srgbClr val="EC7C30"/>
                </a:solidFill>
                <a:latin typeface="Calibri"/>
                <a:cs typeface="Calibri"/>
              </a:rPr>
              <a:t>0.8</a:t>
            </a:r>
            <a:endParaRPr sz="32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08879" y="955039"/>
            <a:ext cx="6990080" cy="5049520"/>
          </a:xfrm>
          <a:prstGeom prst="rect">
            <a:avLst/>
          </a:prstGeom>
        </p:spPr>
      </p:pic>
      <p:sp>
        <p:nvSpPr>
          <p:cNvPr id="3" name="object 3"/>
          <p:cNvSpPr txBox="1">
            <a:spLocks noGrp="1"/>
          </p:cNvSpPr>
          <p:nvPr>
            <p:ph type="title"/>
          </p:nvPr>
        </p:nvSpPr>
        <p:spPr>
          <a:xfrm>
            <a:off x="915035" y="-34544"/>
            <a:ext cx="8816975" cy="697230"/>
          </a:xfrm>
          <a:prstGeom prst="rect">
            <a:avLst/>
          </a:prstGeom>
        </p:spPr>
        <p:txBody>
          <a:bodyPr vert="horz" wrap="square" lIns="0" tIns="13335" rIns="0" bIns="0" rtlCol="0">
            <a:spAutoFit/>
          </a:bodyPr>
          <a:lstStyle/>
          <a:p>
            <a:pPr marL="12700">
              <a:lnSpc>
                <a:spcPct val="100000"/>
              </a:lnSpc>
              <a:spcBef>
                <a:spcPts val="105"/>
              </a:spcBef>
            </a:pPr>
            <a:r>
              <a:rPr dirty="0"/>
              <a:t>Overlapping</a:t>
            </a:r>
            <a:r>
              <a:rPr spc="-70" dirty="0"/>
              <a:t> </a:t>
            </a:r>
            <a:r>
              <a:rPr spc="-40" dirty="0"/>
              <a:t>Boxes:</a:t>
            </a:r>
            <a:r>
              <a:rPr spc="-210" dirty="0"/>
              <a:t> </a:t>
            </a:r>
            <a:r>
              <a:rPr sz="3900" spc="70" dirty="0"/>
              <a:t>Non-</a:t>
            </a:r>
            <a:r>
              <a:rPr sz="3900" dirty="0"/>
              <a:t>Max</a:t>
            </a:r>
            <a:r>
              <a:rPr sz="3900" spc="-170" dirty="0"/>
              <a:t> </a:t>
            </a:r>
            <a:r>
              <a:rPr sz="3900" spc="-10" dirty="0"/>
              <a:t>Suppression</a:t>
            </a:r>
            <a:endParaRPr sz="3900"/>
          </a:p>
        </p:txBody>
      </p:sp>
      <p:sp>
        <p:nvSpPr>
          <p:cNvPr id="4" name="object 4"/>
          <p:cNvSpPr txBox="1"/>
          <p:nvPr/>
        </p:nvSpPr>
        <p:spPr>
          <a:xfrm>
            <a:off x="118745" y="821054"/>
            <a:ext cx="4650105" cy="962025"/>
          </a:xfrm>
          <a:prstGeom prst="rect">
            <a:avLst/>
          </a:prstGeom>
        </p:spPr>
        <p:txBody>
          <a:bodyPr vert="horz" wrap="square" lIns="0" tIns="55880" rIns="0" bIns="0" rtlCol="0">
            <a:spAutoFit/>
          </a:bodyPr>
          <a:lstStyle/>
          <a:p>
            <a:pPr marL="38100" marR="30480">
              <a:lnSpc>
                <a:spcPct val="93200"/>
              </a:lnSpc>
              <a:spcBef>
                <a:spcPts val="440"/>
              </a:spcBef>
            </a:pPr>
            <a:r>
              <a:rPr sz="2400" b="1" spc="-5" dirty="0">
                <a:latin typeface="Calibri"/>
                <a:cs typeface="Calibri"/>
              </a:rPr>
              <a:t>P</a:t>
            </a:r>
            <a:r>
              <a:rPr sz="2400" b="1" spc="25" dirty="0">
                <a:latin typeface="Calibri"/>
                <a:cs typeface="Calibri"/>
              </a:rPr>
              <a:t>r</a:t>
            </a:r>
            <a:r>
              <a:rPr sz="2400" b="1" spc="-15" dirty="0">
                <a:latin typeface="Calibri"/>
                <a:cs typeface="Calibri"/>
              </a:rPr>
              <a:t>o</a:t>
            </a:r>
            <a:r>
              <a:rPr sz="2400" b="1" spc="-10" dirty="0">
                <a:latin typeface="Calibri"/>
                <a:cs typeface="Calibri"/>
              </a:rPr>
              <a:t>b</a:t>
            </a:r>
            <a:r>
              <a:rPr sz="2400" b="1" spc="-35" dirty="0">
                <a:latin typeface="Calibri"/>
                <a:cs typeface="Calibri"/>
              </a:rPr>
              <a:t>l</a:t>
            </a:r>
            <a:r>
              <a:rPr sz="2400" b="1" spc="-420" dirty="0">
                <a:latin typeface="Calibri"/>
                <a:cs typeface="Calibri"/>
              </a:rPr>
              <a:t>e</a:t>
            </a:r>
            <a:r>
              <a:rPr sz="5850" b="0" spc="-1155" baseline="19230" dirty="0">
                <a:latin typeface="Calibri Light"/>
                <a:cs typeface="Calibri Light"/>
              </a:rPr>
              <a:t>(</a:t>
            </a:r>
            <a:r>
              <a:rPr sz="2400" b="1" spc="-1085" dirty="0">
                <a:latin typeface="Calibri"/>
                <a:cs typeface="Calibri"/>
              </a:rPr>
              <a:t>m</a:t>
            </a:r>
            <a:r>
              <a:rPr sz="5850" b="0" spc="-2175" baseline="19230" dirty="0">
                <a:latin typeface="Calibri Light"/>
                <a:cs typeface="Calibri Light"/>
              </a:rPr>
              <a:t>N</a:t>
            </a:r>
            <a:r>
              <a:rPr sz="2400" dirty="0">
                <a:latin typeface="Calibri"/>
                <a:cs typeface="Calibri"/>
              </a:rPr>
              <a:t>:</a:t>
            </a:r>
            <a:r>
              <a:rPr sz="2400" spc="-75" dirty="0">
                <a:latin typeface="Calibri"/>
                <a:cs typeface="Calibri"/>
              </a:rPr>
              <a:t> </a:t>
            </a:r>
            <a:r>
              <a:rPr sz="2400" spc="-1210" dirty="0">
                <a:latin typeface="Calibri"/>
                <a:cs typeface="Calibri"/>
              </a:rPr>
              <a:t>O</a:t>
            </a:r>
            <a:r>
              <a:rPr sz="5850" b="0" spc="-3150" baseline="19230" dirty="0">
                <a:latin typeface="Calibri Light"/>
                <a:cs typeface="Calibri Light"/>
              </a:rPr>
              <a:t>M</a:t>
            </a:r>
            <a:r>
              <a:rPr sz="2400" spc="15" dirty="0">
                <a:latin typeface="Calibri"/>
                <a:cs typeface="Calibri"/>
              </a:rPr>
              <a:t>b</a:t>
            </a:r>
            <a:r>
              <a:rPr sz="2400" spc="-15" dirty="0">
                <a:latin typeface="Calibri"/>
                <a:cs typeface="Calibri"/>
              </a:rPr>
              <a:t>j</a:t>
            </a:r>
            <a:r>
              <a:rPr sz="2400" spc="-890" dirty="0">
                <a:latin typeface="Calibri"/>
                <a:cs typeface="Calibri"/>
              </a:rPr>
              <a:t>e</a:t>
            </a:r>
            <a:r>
              <a:rPr sz="5850" b="0" spc="-1335" baseline="19230" dirty="0">
                <a:latin typeface="Calibri Light"/>
                <a:cs typeface="Calibri Light"/>
              </a:rPr>
              <a:t>S</a:t>
            </a:r>
            <a:r>
              <a:rPr sz="2400" spc="-70" dirty="0">
                <a:latin typeface="Calibri"/>
                <a:cs typeface="Calibri"/>
              </a:rPr>
              <a:t>c</a:t>
            </a:r>
            <a:r>
              <a:rPr sz="5850" b="0" spc="-1620" baseline="19230" dirty="0">
                <a:latin typeface="Calibri Light"/>
                <a:cs typeface="Calibri Light"/>
              </a:rPr>
              <a:t>)</a:t>
            </a:r>
            <a:r>
              <a:rPr sz="2400" dirty="0">
                <a:latin typeface="Calibri"/>
                <a:cs typeface="Calibri"/>
              </a:rPr>
              <a:t>t</a:t>
            </a:r>
            <a:r>
              <a:rPr sz="2400" spc="-50" dirty="0">
                <a:latin typeface="Calibri"/>
                <a:cs typeface="Calibri"/>
              </a:rPr>
              <a:t> </a:t>
            </a:r>
            <a:r>
              <a:rPr sz="2400" spc="-10" dirty="0">
                <a:latin typeface="Calibri"/>
                <a:cs typeface="Calibri"/>
              </a:rPr>
              <a:t>detectors</a:t>
            </a:r>
            <a:r>
              <a:rPr sz="2400" spc="-190" dirty="0">
                <a:latin typeface="Calibri"/>
                <a:cs typeface="Calibri"/>
              </a:rPr>
              <a:t> </a:t>
            </a:r>
            <a:r>
              <a:rPr sz="2400" spc="-10" dirty="0">
                <a:latin typeface="Calibri"/>
                <a:cs typeface="Calibri"/>
              </a:rPr>
              <a:t>often </a:t>
            </a:r>
            <a:r>
              <a:rPr sz="2400" dirty="0">
                <a:latin typeface="Calibri"/>
                <a:cs typeface="Calibri"/>
              </a:rPr>
              <a:t>output</a:t>
            </a:r>
            <a:r>
              <a:rPr sz="2400" spc="-140" dirty="0">
                <a:latin typeface="Calibri"/>
                <a:cs typeface="Calibri"/>
              </a:rPr>
              <a:t> </a:t>
            </a:r>
            <a:r>
              <a:rPr sz="2400" dirty="0">
                <a:latin typeface="Calibri"/>
                <a:cs typeface="Calibri"/>
              </a:rPr>
              <a:t>many</a:t>
            </a:r>
            <a:r>
              <a:rPr sz="2400" spc="-50" dirty="0">
                <a:latin typeface="Calibri"/>
                <a:cs typeface="Calibri"/>
              </a:rPr>
              <a:t> </a:t>
            </a:r>
            <a:r>
              <a:rPr sz="2400" dirty="0">
                <a:latin typeface="Calibri"/>
                <a:cs typeface="Calibri"/>
              </a:rPr>
              <a:t>overlapping</a:t>
            </a:r>
            <a:r>
              <a:rPr sz="2400" spc="-135" dirty="0">
                <a:latin typeface="Calibri"/>
                <a:cs typeface="Calibri"/>
              </a:rPr>
              <a:t> </a:t>
            </a:r>
            <a:r>
              <a:rPr sz="2400" spc="-10" dirty="0">
                <a:latin typeface="Calibri"/>
                <a:cs typeface="Calibri"/>
              </a:rPr>
              <a:t>detections:</a:t>
            </a:r>
            <a:endParaRPr sz="2400">
              <a:latin typeface="Calibri"/>
              <a:cs typeface="Calibri"/>
            </a:endParaRPr>
          </a:p>
        </p:txBody>
      </p:sp>
      <p:sp>
        <p:nvSpPr>
          <p:cNvPr id="5" name="object 5"/>
          <p:cNvSpPr txBox="1"/>
          <p:nvPr/>
        </p:nvSpPr>
        <p:spPr>
          <a:xfrm>
            <a:off x="5083809" y="1518285"/>
            <a:ext cx="202120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4471C4"/>
                </a:solidFill>
                <a:latin typeface="Calibri"/>
                <a:cs typeface="Calibri"/>
              </a:rPr>
              <a:t>P(dog)</a:t>
            </a:r>
            <a:r>
              <a:rPr sz="3200" b="1" spc="-80" dirty="0">
                <a:solidFill>
                  <a:srgbClr val="4471C4"/>
                </a:solidFill>
                <a:latin typeface="Calibri"/>
                <a:cs typeface="Calibri"/>
              </a:rPr>
              <a:t> </a:t>
            </a:r>
            <a:r>
              <a:rPr sz="3200" b="1" dirty="0">
                <a:solidFill>
                  <a:srgbClr val="4471C4"/>
                </a:solidFill>
                <a:latin typeface="Calibri"/>
                <a:cs typeface="Calibri"/>
              </a:rPr>
              <a:t>=</a:t>
            </a:r>
            <a:r>
              <a:rPr sz="3200" b="1" spc="-45" dirty="0">
                <a:solidFill>
                  <a:srgbClr val="4471C4"/>
                </a:solidFill>
                <a:latin typeface="Calibri"/>
                <a:cs typeface="Calibri"/>
              </a:rPr>
              <a:t> </a:t>
            </a:r>
            <a:r>
              <a:rPr sz="3200" b="1" spc="-25" dirty="0">
                <a:solidFill>
                  <a:srgbClr val="4471C4"/>
                </a:solidFill>
                <a:latin typeface="Calibri"/>
                <a:cs typeface="Calibri"/>
              </a:rPr>
              <a:t>0.9</a:t>
            </a:r>
            <a:endParaRPr sz="3200">
              <a:latin typeface="Calibri"/>
              <a:cs typeface="Calibri"/>
            </a:endParaRPr>
          </a:p>
        </p:txBody>
      </p:sp>
      <p:sp>
        <p:nvSpPr>
          <p:cNvPr id="6" name="object 6"/>
          <p:cNvSpPr txBox="1"/>
          <p:nvPr/>
        </p:nvSpPr>
        <p:spPr>
          <a:xfrm>
            <a:off x="144145" y="2132012"/>
            <a:ext cx="3335020" cy="1134745"/>
          </a:xfrm>
          <a:prstGeom prst="rect">
            <a:avLst/>
          </a:prstGeom>
        </p:spPr>
        <p:txBody>
          <a:bodyPr vert="horz" wrap="square" lIns="0" tIns="7620" rIns="0" bIns="0" rtlCol="0">
            <a:spAutoFit/>
          </a:bodyPr>
          <a:lstStyle/>
          <a:p>
            <a:pPr marL="12700" marR="5080" algn="just">
              <a:lnSpc>
                <a:spcPct val="101499"/>
              </a:lnSpc>
              <a:spcBef>
                <a:spcPts val="60"/>
              </a:spcBef>
            </a:pPr>
            <a:r>
              <a:rPr sz="2400" b="1" dirty="0">
                <a:latin typeface="Calibri"/>
                <a:cs typeface="Calibri"/>
              </a:rPr>
              <a:t>Solution</a:t>
            </a:r>
            <a:r>
              <a:rPr sz="2400" dirty="0">
                <a:latin typeface="Calibri"/>
                <a:cs typeface="Calibri"/>
              </a:rPr>
              <a:t>:</a:t>
            </a:r>
            <a:r>
              <a:rPr sz="2400" spc="-5" dirty="0">
                <a:latin typeface="Calibri"/>
                <a:cs typeface="Calibri"/>
              </a:rPr>
              <a:t> </a:t>
            </a:r>
            <a:r>
              <a:rPr sz="2400" spc="-10" dirty="0">
                <a:latin typeface="Calibri"/>
                <a:cs typeface="Calibri"/>
              </a:rPr>
              <a:t>Post-</a:t>
            </a:r>
            <a:r>
              <a:rPr sz="2400" dirty="0">
                <a:latin typeface="Calibri"/>
                <a:cs typeface="Calibri"/>
              </a:rPr>
              <a:t>process</a:t>
            </a:r>
            <a:r>
              <a:rPr sz="2400" spc="10" dirty="0">
                <a:latin typeface="Calibri"/>
                <a:cs typeface="Calibri"/>
              </a:rPr>
              <a:t> </a:t>
            </a:r>
            <a:r>
              <a:rPr sz="2400" spc="-40" dirty="0">
                <a:latin typeface="Calibri"/>
                <a:cs typeface="Calibri"/>
              </a:rPr>
              <a:t>raw </a:t>
            </a:r>
            <a:r>
              <a:rPr sz="2400" dirty="0">
                <a:latin typeface="Calibri"/>
                <a:cs typeface="Calibri"/>
              </a:rPr>
              <a:t>detections</a:t>
            </a:r>
            <a:r>
              <a:rPr sz="2400" spc="135" dirty="0">
                <a:latin typeface="Calibri"/>
                <a:cs typeface="Calibri"/>
              </a:rPr>
              <a:t> </a:t>
            </a:r>
            <a:r>
              <a:rPr sz="2400" dirty="0">
                <a:latin typeface="Calibri"/>
                <a:cs typeface="Calibri"/>
              </a:rPr>
              <a:t>using</a:t>
            </a:r>
            <a:r>
              <a:rPr sz="2400" spc="100" dirty="0">
                <a:latin typeface="Calibri"/>
                <a:cs typeface="Calibri"/>
              </a:rPr>
              <a:t> </a:t>
            </a:r>
            <a:r>
              <a:rPr sz="2400" b="1" spc="-10" dirty="0">
                <a:latin typeface="Calibri"/>
                <a:cs typeface="Calibri"/>
              </a:rPr>
              <a:t>Non-</a:t>
            </a:r>
            <a:r>
              <a:rPr sz="2400" b="1" spc="-25" dirty="0">
                <a:latin typeface="Calibri"/>
                <a:cs typeface="Calibri"/>
              </a:rPr>
              <a:t>Max </a:t>
            </a:r>
            <a:r>
              <a:rPr sz="2400" b="1" spc="-10" dirty="0">
                <a:latin typeface="Calibri"/>
                <a:cs typeface="Calibri"/>
              </a:rPr>
              <a:t>Suppression</a:t>
            </a:r>
            <a:r>
              <a:rPr sz="2400" b="1" spc="-60" dirty="0">
                <a:latin typeface="Calibri"/>
                <a:cs typeface="Calibri"/>
              </a:rPr>
              <a:t> </a:t>
            </a:r>
            <a:r>
              <a:rPr sz="2400" b="1" spc="-10" dirty="0">
                <a:latin typeface="Calibri"/>
                <a:cs typeface="Calibri"/>
              </a:rPr>
              <a:t>(NMS)</a:t>
            </a:r>
            <a:endParaRPr sz="2400">
              <a:latin typeface="Calibri"/>
              <a:cs typeface="Calibri"/>
            </a:endParaRPr>
          </a:p>
        </p:txBody>
      </p:sp>
      <p:sp>
        <p:nvSpPr>
          <p:cNvPr id="7" name="object 7"/>
          <p:cNvSpPr txBox="1"/>
          <p:nvPr/>
        </p:nvSpPr>
        <p:spPr>
          <a:xfrm>
            <a:off x="144145" y="3592131"/>
            <a:ext cx="4265295" cy="1501140"/>
          </a:xfrm>
          <a:prstGeom prst="rect">
            <a:avLst/>
          </a:prstGeom>
        </p:spPr>
        <p:txBody>
          <a:bodyPr vert="horz" wrap="square" lIns="0" tIns="12700" rIns="0" bIns="0" rtlCol="0">
            <a:spAutoFit/>
          </a:bodyPr>
          <a:lstStyle/>
          <a:p>
            <a:pPr marL="469900" indent="-457834">
              <a:lnSpc>
                <a:spcPct val="100000"/>
              </a:lnSpc>
              <a:spcBef>
                <a:spcPts val="100"/>
              </a:spcBef>
              <a:buAutoNum type="arabicPeriod"/>
              <a:tabLst>
                <a:tab pos="469900" algn="l"/>
                <a:tab pos="470534" algn="l"/>
              </a:tabLst>
            </a:pPr>
            <a:r>
              <a:rPr sz="2400" dirty="0">
                <a:latin typeface="Calibri"/>
                <a:cs typeface="Calibri"/>
              </a:rPr>
              <a:t>Select</a:t>
            </a:r>
            <a:r>
              <a:rPr sz="2400" spc="-114" dirty="0">
                <a:latin typeface="Calibri"/>
                <a:cs typeface="Calibri"/>
              </a:rPr>
              <a:t> </a:t>
            </a:r>
            <a:r>
              <a:rPr sz="2400" dirty="0">
                <a:latin typeface="Calibri"/>
                <a:cs typeface="Calibri"/>
              </a:rPr>
              <a:t>next</a:t>
            </a:r>
            <a:r>
              <a:rPr sz="2400" spc="-15" dirty="0">
                <a:latin typeface="Calibri"/>
                <a:cs typeface="Calibri"/>
              </a:rPr>
              <a:t> </a:t>
            </a:r>
            <a:r>
              <a:rPr sz="2400" dirty="0">
                <a:latin typeface="Calibri"/>
                <a:cs typeface="Calibri"/>
              </a:rPr>
              <a:t>highest-</a:t>
            </a:r>
            <a:r>
              <a:rPr sz="2400" spc="-10" dirty="0">
                <a:latin typeface="Calibri"/>
                <a:cs typeface="Calibri"/>
              </a:rPr>
              <a:t>scoringbox</a:t>
            </a:r>
            <a:endParaRPr sz="2400">
              <a:latin typeface="Calibri"/>
              <a:cs typeface="Calibri"/>
            </a:endParaRPr>
          </a:p>
          <a:p>
            <a:pPr marL="469900" indent="-457834">
              <a:lnSpc>
                <a:spcPct val="100000"/>
              </a:lnSpc>
              <a:spcBef>
                <a:spcPts val="5"/>
              </a:spcBef>
              <a:buAutoNum type="arabicPeriod"/>
              <a:tabLst>
                <a:tab pos="469900" algn="l"/>
                <a:tab pos="470534" algn="l"/>
              </a:tabLst>
            </a:pPr>
            <a:r>
              <a:rPr sz="2400" dirty="0">
                <a:latin typeface="Calibri"/>
                <a:cs typeface="Calibri"/>
              </a:rPr>
              <a:t>Eliminate</a:t>
            </a:r>
            <a:r>
              <a:rPr sz="2400" spc="-185" dirty="0">
                <a:latin typeface="Calibri"/>
                <a:cs typeface="Calibri"/>
              </a:rPr>
              <a:t> </a:t>
            </a:r>
            <a:r>
              <a:rPr sz="2400" spc="-20" dirty="0">
                <a:latin typeface="Calibri"/>
                <a:cs typeface="Calibri"/>
              </a:rPr>
              <a:t>lower-</a:t>
            </a:r>
            <a:r>
              <a:rPr sz="2400" dirty="0">
                <a:latin typeface="Calibri"/>
                <a:cs typeface="Calibri"/>
              </a:rPr>
              <a:t>scoring</a:t>
            </a:r>
            <a:r>
              <a:rPr sz="2400" spc="-185" dirty="0">
                <a:latin typeface="Calibri"/>
                <a:cs typeface="Calibri"/>
              </a:rPr>
              <a:t> </a:t>
            </a:r>
            <a:r>
              <a:rPr sz="2400" spc="-10" dirty="0">
                <a:latin typeface="Calibri"/>
                <a:cs typeface="Calibri"/>
              </a:rPr>
              <a:t>boxes</a:t>
            </a:r>
            <a:endParaRPr sz="2400">
              <a:latin typeface="Calibri"/>
              <a:cs typeface="Calibri"/>
            </a:endParaRPr>
          </a:p>
          <a:p>
            <a:pPr marL="469900">
              <a:lnSpc>
                <a:spcPct val="100000"/>
              </a:lnSpc>
              <a:spcBef>
                <a:spcPts val="85"/>
              </a:spcBef>
            </a:pPr>
            <a:r>
              <a:rPr sz="2400" dirty="0">
                <a:latin typeface="Calibri"/>
                <a:cs typeface="Calibri"/>
              </a:rPr>
              <a:t>with</a:t>
            </a:r>
            <a:r>
              <a:rPr sz="2400" spc="-40" dirty="0">
                <a:latin typeface="Calibri"/>
                <a:cs typeface="Calibri"/>
              </a:rPr>
              <a:t> </a:t>
            </a:r>
            <a:r>
              <a:rPr sz="2400" dirty="0">
                <a:latin typeface="Calibri"/>
                <a:cs typeface="Calibri"/>
              </a:rPr>
              <a:t>IoU</a:t>
            </a:r>
            <a:r>
              <a:rPr sz="2400" spc="-70" dirty="0">
                <a:latin typeface="Calibri"/>
                <a:cs typeface="Calibri"/>
              </a:rPr>
              <a:t> </a:t>
            </a:r>
            <a:r>
              <a:rPr sz="2400" dirty="0">
                <a:latin typeface="Calibri"/>
                <a:cs typeface="Calibri"/>
              </a:rPr>
              <a:t>&gt;</a:t>
            </a:r>
            <a:r>
              <a:rPr sz="2400" spc="-55" dirty="0">
                <a:latin typeface="Calibri"/>
                <a:cs typeface="Calibri"/>
              </a:rPr>
              <a:t> </a:t>
            </a:r>
            <a:r>
              <a:rPr sz="2400" dirty="0">
                <a:latin typeface="Calibri"/>
                <a:cs typeface="Calibri"/>
              </a:rPr>
              <a:t>threshold</a:t>
            </a:r>
            <a:r>
              <a:rPr sz="2400" spc="-110" dirty="0">
                <a:latin typeface="Calibri"/>
                <a:cs typeface="Calibri"/>
              </a:rPr>
              <a:t> </a:t>
            </a:r>
            <a:r>
              <a:rPr sz="2400" dirty="0">
                <a:latin typeface="Calibri"/>
                <a:cs typeface="Calibri"/>
              </a:rPr>
              <a:t>(e.g.</a:t>
            </a:r>
            <a:r>
              <a:rPr sz="2400" spc="-15" dirty="0">
                <a:latin typeface="Calibri"/>
                <a:cs typeface="Calibri"/>
              </a:rPr>
              <a:t> </a:t>
            </a:r>
            <a:r>
              <a:rPr sz="2400" spc="-20" dirty="0">
                <a:latin typeface="Calibri"/>
                <a:cs typeface="Calibri"/>
              </a:rPr>
              <a:t>0.7)</a:t>
            </a:r>
            <a:endParaRPr sz="2400">
              <a:latin typeface="Calibri"/>
              <a:cs typeface="Calibri"/>
            </a:endParaRPr>
          </a:p>
          <a:p>
            <a:pPr marL="469900" indent="-457834">
              <a:lnSpc>
                <a:spcPct val="100000"/>
              </a:lnSpc>
              <a:spcBef>
                <a:spcPts val="5"/>
              </a:spcBef>
              <a:buAutoNum type="arabicPeriod" startAt="3"/>
              <a:tabLst>
                <a:tab pos="469900" algn="l"/>
                <a:tab pos="470534" algn="l"/>
              </a:tabLst>
            </a:pPr>
            <a:r>
              <a:rPr sz="2400" dirty="0">
                <a:latin typeface="Calibri"/>
                <a:cs typeface="Calibri"/>
              </a:rPr>
              <a:t>If</a:t>
            </a:r>
            <a:r>
              <a:rPr sz="2400" spc="-80" dirty="0">
                <a:latin typeface="Calibri"/>
                <a:cs typeface="Calibri"/>
              </a:rPr>
              <a:t> </a:t>
            </a:r>
            <a:r>
              <a:rPr sz="2400" dirty="0">
                <a:latin typeface="Calibri"/>
                <a:cs typeface="Calibri"/>
              </a:rPr>
              <a:t>any</a:t>
            </a:r>
            <a:r>
              <a:rPr sz="2400" spc="-35" dirty="0">
                <a:latin typeface="Calibri"/>
                <a:cs typeface="Calibri"/>
              </a:rPr>
              <a:t> </a:t>
            </a:r>
            <a:r>
              <a:rPr sz="2400" spc="-30" dirty="0">
                <a:latin typeface="Calibri"/>
                <a:cs typeface="Calibri"/>
              </a:rPr>
              <a:t>boxes</a:t>
            </a:r>
            <a:r>
              <a:rPr sz="2400" spc="-114" dirty="0">
                <a:latin typeface="Calibri"/>
                <a:cs typeface="Calibri"/>
              </a:rPr>
              <a:t> </a:t>
            </a:r>
            <a:r>
              <a:rPr sz="2400" spc="-10" dirty="0">
                <a:latin typeface="Calibri"/>
                <a:cs typeface="Calibri"/>
              </a:rPr>
              <a:t>remain,</a:t>
            </a:r>
            <a:r>
              <a:rPr sz="2400" spc="-95" dirty="0">
                <a:latin typeface="Calibri"/>
                <a:cs typeface="Calibri"/>
              </a:rPr>
              <a:t> </a:t>
            </a:r>
            <a:r>
              <a:rPr sz="2400" spc="-35" dirty="0">
                <a:latin typeface="Calibri"/>
                <a:cs typeface="Calibri"/>
              </a:rPr>
              <a:t>GOTO</a:t>
            </a:r>
            <a:r>
              <a:rPr sz="2400" spc="-135" dirty="0">
                <a:latin typeface="Calibri"/>
                <a:cs typeface="Calibri"/>
              </a:rPr>
              <a:t> </a:t>
            </a:r>
            <a:r>
              <a:rPr sz="2400" spc="-50" dirty="0">
                <a:latin typeface="Calibri"/>
                <a:cs typeface="Calibri"/>
              </a:rPr>
              <a:t>1</a:t>
            </a:r>
            <a:endParaRPr sz="2400">
              <a:latin typeface="Calibri"/>
              <a:cs typeface="Calibri"/>
            </a:endParaRPr>
          </a:p>
        </p:txBody>
      </p:sp>
      <p:grpSp>
        <p:nvGrpSpPr>
          <p:cNvPr id="8" name="object 8"/>
          <p:cNvGrpSpPr/>
          <p:nvPr/>
        </p:nvGrpSpPr>
        <p:grpSpPr>
          <a:xfrm>
            <a:off x="5027929" y="1329689"/>
            <a:ext cx="7002780" cy="4178300"/>
            <a:chOff x="5027929" y="1329689"/>
            <a:chExt cx="7002780" cy="4178300"/>
          </a:xfrm>
        </p:grpSpPr>
        <p:sp>
          <p:nvSpPr>
            <p:cNvPr id="9" name="object 9"/>
            <p:cNvSpPr/>
            <p:nvPr/>
          </p:nvSpPr>
          <p:spPr>
            <a:xfrm>
              <a:off x="5059679" y="2194559"/>
              <a:ext cx="3718560" cy="3119120"/>
            </a:xfrm>
            <a:custGeom>
              <a:avLst/>
              <a:gdLst/>
              <a:ahLst/>
              <a:cxnLst/>
              <a:rect l="l" t="t" r="r" b="b"/>
              <a:pathLst>
                <a:path w="3718559" h="3119120">
                  <a:moveTo>
                    <a:pt x="0" y="3118992"/>
                  </a:moveTo>
                  <a:lnTo>
                    <a:pt x="3718052" y="3118992"/>
                  </a:lnTo>
                  <a:lnTo>
                    <a:pt x="3718052" y="0"/>
                  </a:lnTo>
                  <a:lnTo>
                    <a:pt x="0" y="0"/>
                  </a:lnTo>
                  <a:lnTo>
                    <a:pt x="0" y="3118992"/>
                  </a:lnTo>
                  <a:close/>
                </a:path>
              </a:pathLst>
            </a:custGeom>
            <a:ln w="63500">
              <a:solidFill>
                <a:srgbClr val="4471C4"/>
              </a:solidFill>
            </a:ln>
          </p:spPr>
          <p:txBody>
            <a:bodyPr wrap="square" lIns="0" tIns="0" rIns="0" bIns="0" rtlCol="0"/>
            <a:lstStyle/>
            <a:p>
              <a:endParaRPr/>
            </a:p>
          </p:txBody>
        </p:sp>
        <p:sp>
          <p:nvSpPr>
            <p:cNvPr id="10" name="object 10"/>
            <p:cNvSpPr/>
            <p:nvPr/>
          </p:nvSpPr>
          <p:spPr>
            <a:xfrm>
              <a:off x="5313679" y="2448559"/>
              <a:ext cx="3637279" cy="3027680"/>
            </a:xfrm>
            <a:custGeom>
              <a:avLst/>
              <a:gdLst/>
              <a:ahLst/>
              <a:cxnLst/>
              <a:rect l="l" t="t" r="r" b="b"/>
              <a:pathLst>
                <a:path w="3637279" h="3027679">
                  <a:moveTo>
                    <a:pt x="0" y="3027679"/>
                  </a:moveTo>
                  <a:lnTo>
                    <a:pt x="3637153" y="3027679"/>
                  </a:lnTo>
                  <a:lnTo>
                    <a:pt x="3637153" y="0"/>
                  </a:lnTo>
                  <a:lnTo>
                    <a:pt x="0" y="0"/>
                  </a:lnTo>
                  <a:lnTo>
                    <a:pt x="0" y="3027679"/>
                  </a:lnTo>
                  <a:close/>
                </a:path>
              </a:pathLst>
            </a:custGeom>
            <a:ln w="63500">
              <a:solidFill>
                <a:srgbClr val="EC7C30"/>
              </a:solidFill>
            </a:ln>
          </p:spPr>
          <p:txBody>
            <a:bodyPr wrap="square" lIns="0" tIns="0" rIns="0" bIns="0" rtlCol="0"/>
            <a:lstStyle/>
            <a:p>
              <a:endParaRPr/>
            </a:p>
          </p:txBody>
        </p:sp>
        <p:sp>
          <p:nvSpPr>
            <p:cNvPr id="11" name="object 11"/>
            <p:cNvSpPr/>
            <p:nvPr/>
          </p:nvSpPr>
          <p:spPr>
            <a:xfrm>
              <a:off x="8239759" y="1361439"/>
              <a:ext cx="3759200" cy="3535045"/>
            </a:xfrm>
            <a:custGeom>
              <a:avLst/>
              <a:gdLst/>
              <a:ahLst/>
              <a:cxnLst/>
              <a:rect l="l" t="t" r="r" b="b"/>
              <a:pathLst>
                <a:path w="3759200" h="3535045">
                  <a:moveTo>
                    <a:pt x="0" y="3535045"/>
                  </a:moveTo>
                  <a:lnTo>
                    <a:pt x="3759073" y="3535045"/>
                  </a:lnTo>
                  <a:lnTo>
                    <a:pt x="3759073" y="0"/>
                  </a:lnTo>
                  <a:lnTo>
                    <a:pt x="0" y="0"/>
                  </a:lnTo>
                  <a:lnTo>
                    <a:pt x="0" y="3535045"/>
                  </a:lnTo>
                  <a:close/>
                </a:path>
              </a:pathLst>
            </a:custGeom>
            <a:ln w="63500">
              <a:solidFill>
                <a:srgbClr val="6F2F9F"/>
              </a:solidFill>
            </a:ln>
          </p:spPr>
          <p:txBody>
            <a:bodyPr wrap="square" lIns="0" tIns="0" rIns="0" bIns="0" rtlCol="0"/>
            <a:lstStyle/>
            <a:p>
              <a:endParaRPr/>
            </a:p>
          </p:txBody>
        </p:sp>
      </p:grpSp>
      <p:sp>
        <p:nvSpPr>
          <p:cNvPr id="12" name="object 12"/>
          <p:cNvSpPr txBox="1"/>
          <p:nvPr/>
        </p:nvSpPr>
        <p:spPr>
          <a:xfrm>
            <a:off x="8391906" y="1351914"/>
            <a:ext cx="2225040"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6F2F9F"/>
                </a:solidFill>
                <a:latin typeface="Calibri"/>
                <a:cs typeface="Calibri"/>
              </a:rPr>
              <a:t>P(dog)</a:t>
            </a:r>
            <a:r>
              <a:rPr sz="3200" b="1" spc="-85" dirty="0">
                <a:solidFill>
                  <a:srgbClr val="6F2F9F"/>
                </a:solidFill>
                <a:latin typeface="Calibri"/>
                <a:cs typeface="Calibri"/>
              </a:rPr>
              <a:t> </a:t>
            </a:r>
            <a:r>
              <a:rPr sz="3200" b="1" dirty="0">
                <a:solidFill>
                  <a:srgbClr val="6F2F9F"/>
                </a:solidFill>
                <a:latin typeface="Calibri"/>
                <a:cs typeface="Calibri"/>
              </a:rPr>
              <a:t>=</a:t>
            </a:r>
            <a:r>
              <a:rPr sz="3200" b="1" spc="-35" dirty="0">
                <a:solidFill>
                  <a:srgbClr val="6F2F9F"/>
                </a:solidFill>
                <a:latin typeface="Calibri"/>
                <a:cs typeface="Calibri"/>
              </a:rPr>
              <a:t> </a:t>
            </a:r>
            <a:r>
              <a:rPr sz="3200" b="1" spc="-20" dirty="0">
                <a:solidFill>
                  <a:srgbClr val="6F2F9F"/>
                </a:solidFill>
                <a:latin typeface="Calibri"/>
                <a:cs typeface="Calibri"/>
              </a:rPr>
              <a:t>0.75</a:t>
            </a:r>
            <a:endParaRPr sz="3200">
              <a:latin typeface="Calibri"/>
              <a:cs typeface="Calibri"/>
            </a:endParaRPr>
          </a:p>
        </p:txBody>
      </p:sp>
      <p:sp>
        <p:nvSpPr>
          <p:cNvPr id="13" name="object 13"/>
          <p:cNvSpPr/>
          <p:nvPr/>
        </p:nvSpPr>
        <p:spPr>
          <a:xfrm>
            <a:off x="7934959" y="1127760"/>
            <a:ext cx="3891279" cy="3423285"/>
          </a:xfrm>
          <a:custGeom>
            <a:avLst/>
            <a:gdLst/>
            <a:ahLst/>
            <a:cxnLst/>
            <a:rect l="l" t="t" r="r" b="b"/>
            <a:pathLst>
              <a:path w="3891279" h="3423285">
                <a:moveTo>
                  <a:pt x="0" y="3423285"/>
                </a:moveTo>
                <a:lnTo>
                  <a:pt x="3891026" y="3423285"/>
                </a:lnTo>
                <a:lnTo>
                  <a:pt x="3891026" y="0"/>
                </a:lnTo>
                <a:lnTo>
                  <a:pt x="0" y="0"/>
                </a:lnTo>
                <a:lnTo>
                  <a:pt x="0" y="3423285"/>
                </a:lnTo>
                <a:close/>
              </a:path>
            </a:pathLst>
          </a:custGeom>
          <a:ln w="63499">
            <a:solidFill>
              <a:srgbClr val="FFC000"/>
            </a:solidFill>
          </a:ln>
        </p:spPr>
        <p:txBody>
          <a:bodyPr wrap="square" lIns="0" tIns="0" rIns="0" bIns="0" rtlCol="0"/>
          <a:lstStyle/>
          <a:p>
            <a:endParaRPr/>
          </a:p>
        </p:txBody>
      </p:sp>
      <p:sp>
        <p:nvSpPr>
          <p:cNvPr id="14" name="object 14"/>
          <p:cNvSpPr txBox="1"/>
          <p:nvPr/>
        </p:nvSpPr>
        <p:spPr>
          <a:xfrm>
            <a:off x="9695433" y="3865879"/>
            <a:ext cx="202120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FFC000"/>
                </a:solidFill>
                <a:latin typeface="Calibri"/>
                <a:cs typeface="Calibri"/>
              </a:rPr>
              <a:t>P(dog)</a:t>
            </a:r>
            <a:r>
              <a:rPr sz="3200" b="1" spc="-90" dirty="0">
                <a:solidFill>
                  <a:srgbClr val="FFC000"/>
                </a:solidFill>
                <a:latin typeface="Calibri"/>
                <a:cs typeface="Calibri"/>
              </a:rPr>
              <a:t> </a:t>
            </a:r>
            <a:r>
              <a:rPr sz="3200" b="1" dirty="0">
                <a:solidFill>
                  <a:srgbClr val="FFC000"/>
                </a:solidFill>
                <a:latin typeface="Calibri"/>
                <a:cs typeface="Calibri"/>
              </a:rPr>
              <a:t>=</a:t>
            </a:r>
            <a:r>
              <a:rPr sz="3200" b="1" spc="-35" dirty="0">
                <a:solidFill>
                  <a:srgbClr val="FFC000"/>
                </a:solidFill>
                <a:latin typeface="Calibri"/>
                <a:cs typeface="Calibri"/>
              </a:rPr>
              <a:t> </a:t>
            </a:r>
            <a:r>
              <a:rPr sz="3200" b="1" spc="-25" dirty="0">
                <a:solidFill>
                  <a:srgbClr val="FFC000"/>
                </a:solidFill>
                <a:latin typeface="Calibri"/>
                <a:cs typeface="Calibri"/>
              </a:rPr>
              <a:t>0.7</a:t>
            </a:r>
            <a:endParaRPr sz="3200">
              <a:latin typeface="Calibri"/>
              <a:cs typeface="Calibri"/>
            </a:endParaRPr>
          </a:p>
        </p:txBody>
      </p:sp>
      <p:sp>
        <p:nvSpPr>
          <p:cNvPr id="16" name="object 16"/>
          <p:cNvSpPr txBox="1"/>
          <p:nvPr/>
        </p:nvSpPr>
        <p:spPr>
          <a:xfrm>
            <a:off x="10609833" y="6202124"/>
            <a:ext cx="142113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2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45" dirty="0">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1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endParaRPr sz="800">
              <a:latin typeface="Calibri"/>
              <a:cs typeface="Calibri"/>
            </a:endParaRPr>
          </a:p>
        </p:txBody>
      </p:sp>
      <p:sp>
        <p:nvSpPr>
          <p:cNvPr id="15" name="object 15"/>
          <p:cNvSpPr txBox="1"/>
          <p:nvPr/>
        </p:nvSpPr>
        <p:spPr>
          <a:xfrm>
            <a:off x="5152390" y="5456237"/>
            <a:ext cx="2021839"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EC7C30"/>
                </a:solidFill>
                <a:latin typeface="Calibri"/>
                <a:cs typeface="Calibri"/>
              </a:rPr>
              <a:t>P(dog)</a:t>
            </a:r>
            <a:r>
              <a:rPr sz="3200" b="1" spc="-90" dirty="0">
                <a:solidFill>
                  <a:srgbClr val="EC7C30"/>
                </a:solidFill>
                <a:latin typeface="Calibri"/>
                <a:cs typeface="Calibri"/>
              </a:rPr>
              <a:t> </a:t>
            </a:r>
            <a:r>
              <a:rPr sz="3200" b="1" dirty="0">
                <a:solidFill>
                  <a:srgbClr val="EC7C30"/>
                </a:solidFill>
                <a:latin typeface="Calibri"/>
                <a:cs typeface="Calibri"/>
              </a:rPr>
              <a:t>=</a:t>
            </a:r>
            <a:r>
              <a:rPr sz="3200" b="1" spc="-35" dirty="0">
                <a:solidFill>
                  <a:srgbClr val="EC7C30"/>
                </a:solidFill>
                <a:latin typeface="Calibri"/>
                <a:cs typeface="Calibri"/>
              </a:rPr>
              <a:t> </a:t>
            </a:r>
            <a:r>
              <a:rPr sz="3200" b="1" spc="-25" dirty="0">
                <a:solidFill>
                  <a:srgbClr val="EC7C30"/>
                </a:solidFill>
                <a:latin typeface="Calibri"/>
                <a:cs typeface="Calibri"/>
              </a:rPr>
              <a:t>0.8</a:t>
            </a:r>
            <a:endParaRPr sz="32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08879" y="955039"/>
            <a:ext cx="6990080" cy="5049520"/>
          </a:xfrm>
          <a:prstGeom prst="rect">
            <a:avLst/>
          </a:prstGeom>
        </p:spPr>
      </p:pic>
      <p:sp>
        <p:nvSpPr>
          <p:cNvPr id="3" name="object 3"/>
          <p:cNvSpPr txBox="1">
            <a:spLocks noGrp="1"/>
          </p:cNvSpPr>
          <p:nvPr>
            <p:ph type="title"/>
          </p:nvPr>
        </p:nvSpPr>
        <p:spPr>
          <a:xfrm>
            <a:off x="915035" y="-34544"/>
            <a:ext cx="8816975" cy="697230"/>
          </a:xfrm>
          <a:prstGeom prst="rect">
            <a:avLst/>
          </a:prstGeom>
        </p:spPr>
        <p:txBody>
          <a:bodyPr vert="horz" wrap="square" lIns="0" tIns="13335" rIns="0" bIns="0" rtlCol="0">
            <a:spAutoFit/>
          </a:bodyPr>
          <a:lstStyle/>
          <a:p>
            <a:pPr marL="12700">
              <a:lnSpc>
                <a:spcPct val="100000"/>
              </a:lnSpc>
              <a:spcBef>
                <a:spcPts val="105"/>
              </a:spcBef>
            </a:pPr>
            <a:r>
              <a:rPr dirty="0"/>
              <a:t>Overlapping</a:t>
            </a:r>
            <a:r>
              <a:rPr spc="-70" dirty="0"/>
              <a:t> </a:t>
            </a:r>
            <a:r>
              <a:rPr spc="-40" dirty="0"/>
              <a:t>Boxes:</a:t>
            </a:r>
            <a:r>
              <a:rPr spc="-210" dirty="0"/>
              <a:t> </a:t>
            </a:r>
            <a:r>
              <a:rPr sz="3900" spc="70" dirty="0"/>
              <a:t>Non-</a:t>
            </a:r>
            <a:r>
              <a:rPr sz="3900" dirty="0"/>
              <a:t>Max</a:t>
            </a:r>
            <a:r>
              <a:rPr sz="3900" spc="-170" dirty="0"/>
              <a:t> </a:t>
            </a:r>
            <a:r>
              <a:rPr sz="3900" spc="-10" dirty="0"/>
              <a:t>Suppression</a:t>
            </a:r>
            <a:endParaRPr sz="3900"/>
          </a:p>
        </p:txBody>
      </p:sp>
      <p:sp>
        <p:nvSpPr>
          <p:cNvPr id="4" name="object 4"/>
          <p:cNvSpPr txBox="1"/>
          <p:nvPr/>
        </p:nvSpPr>
        <p:spPr>
          <a:xfrm>
            <a:off x="118745" y="821054"/>
            <a:ext cx="4650105" cy="962025"/>
          </a:xfrm>
          <a:prstGeom prst="rect">
            <a:avLst/>
          </a:prstGeom>
        </p:spPr>
        <p:txBody>
          <a:bodyPr vert="horz" wrap="square" lIns="0" tIns="55880" rIns="0" bIns="0" rtlCol="0">
            <a:spAutoFit/>
          </a:bodyPr>
          <a:lstStyle/>
          <a:p>
            <a:pPr marL="38100" marR="30480">
              <a:lnSpc>
                <a:spcPct val="93200"/>
              </a:lnSpc>
              <a:spcBef>
                <a:spcPts val="440"/>
              </a:spcBef>
            </a:pPr>
            <a:r>
              <a:rPr sz="2400" b="1" spc="-5" dirty="0">
                <a:latin typeface="Calibri"/>
                <a:cs typeface="Calibri"/>
              </a:rPr>
              <a:t>P</a:t>
            </a:r>
            <a:r>
              <a:rPr sz="2400" b="1" spc="25" dirty="0">
                <a:latin typeface="Calibri"/>
                <a:cs typeface="Calibri"/>
              </a:rPr>
              <a:t>r</a:t>
            </a:r>
            <a:r>
              <a:rPr sz="2400" b="1" spc="-15" dirty="0">
                <a:latin typeface="Calibri"/>
                <a:cs typeface="Calibri"/>
              </a:rPr>
              <a:t>o</a:t>
            </a:r>
            <a:r>
              <a:rPr sz="2400" b="1" spc="-10" dirty="0">
                <a:latin typeface="Calibri"/>
                <a:cs typeface="Calibri"/>
              </a:rPr>
              <a:t>b</a:t>
            </a:r>
            <a:r>
              <a:rPr sz="2400" b="1" spc="-35" dirty="0">
                <a:latin typeface="Calibri"/>
                <a:cs typeface="Calibri"/>
              </a:rPr>
              <a:t>l</a:t>
            </a:r>
            <a:r>
              <a:rPr sz="2400" b="1" spc="-420" dirty="0">
                <a:latin typeface="Calibri"/>
                <a:cs typeface="Calibri"/>
              </a:rPr>
              <a:t>e</a:t>
            </a:r>
            <a:r>
              <a:rPr sz="5850" b="0" spc="-1155" baseline="19230" dirty="0">
                <a:latin typeface="Calibri Light"/>
                <a:cs typeface="Calibri Light"/>
              </a:rPr>
              <a:t>(</a:t>
            </a:r>
            <a:r>
              <a:rPr sz="2400" b="1" spc="-1085" dirty="0">
                <a:latin typeface="Calibri"/>
                <a:cs typeface="Calibri"/>
              </a:rPr>
              <a:t>m</a:t>
            </a:r>
            <a:r>
              <a:rPr sz="5850" b="0" spc="-2175" baseline="19230" dirty="0">
                <a:latin typeface="Calibri Light"/>
                <a:cs typeface="Calibri Light"/>
              </a:rPr>
              <a:t>N</a:t>
            </a:r>
            <a:r>
              <a:rPr sz="2400" dirty="0">
                <a:latin typeface="Calibri"/>
                <a:cs typeface="Calibri"/>
              </a:rPr>
              <a:t>:</a:t>
            </a:r>
            <a:r>
              <a:rPr sz="2400" spc="-75" dirty="0">
                <a:latin typeface="Calibri"/>
                <a:cs typeface="Calibri"/>
              </a:rPr>
              <a:t> </a:t>
            </a:r>
            <a:r>
              <a:rPr sz="2400" spc="-1210" dirty="0">
                <a:latin typeface="Calibri"/>
                <a:cs typeface="Calibri"/>
              </a:rPr>
              <a:t>O</a:t>
            </a:r>
            <a:r>
              <a:rPr sz="5850" b="0" spc="-3150" baseline="19230" dirty="0">
                <a:latin typeface="Calibri Light"/>
                <a:cs typeface="Calibri Light"/>
              </a:rPr>
              <a:t>M</a:t>
            </a:r>
            <a:r>
              <a:rPr sz="2400" spc="15" dirty="0">
                <a:latin typeface="Calibri"/>
                <a:cs typeface="Calibri"/>
              </a:rPr>
              <a:t>b</a:t>
            </a:r>
            <a:r>
              <a:rPr sz="2400" spc="-15" dirty="0">
                <a:latin typeface="Calibri"/>
                <a:cs typeface="Calibri"/>
              </a:rPr>
              <a:t>j</a:t>
            </a:r>
            <a:r>
              <a:rPr sz="2400" spc="-890" dirty="0">
                <a:latin typeface="Calibri"/>
                <a:cs typeface="Calibri"/>
              </a:rPr>
              <a:t>e</a:t>
            </a:r>
            <a:r>
              <a:rPr sz="5850" b="0" spc="-1335" baseline="19230" dirty="0">
                <a:latin typeface="Calibri Light"/>
                <a:cs typeface="Calibri Light"/>
              </a:rPr>
              <a:t>S</a:t>
            </a:r>
            <a:r>
              <a:rPr sz="2400" spc="-70" dirty="0">
                <a:latin typeface="Calibri"/>
                <a:cs typeface="Calibri"/>
              </a:rPr>
              <a:t>c</a:t>
            </a:r>
            <a:r>
              <a:rPr sz="5850" b="0" spc="-1620" baseline="19230" dirty="0">
                <a:latin typeface="Calibri Light"/>
                <a:cs typeface="Calibri Light"/>
              </a:rPr>
              <a:t>)</a:t>
            </a:r>
            <a:r>
              <a:rPr sz="2400" dirty="0">
                <a:latin typeface="Calibri"/>
                <a:cs typeface="Calibri"/>
              </a:rPr>
              <a:t>t</a:t>
            </a:r>
            <a:r>
              <a:rPr sz="2400" spc="-50" dirty="0">
                <a:latin typeface="Calibri"/>
                <a:cs typeface="Calibri"/>
              </a:rPr>
              <a:t> </a:t>
            </a:r>
            <a:r>
              <a:rPr sz="2400" spc="-10" dirty="0">
                <a:latin typeface="Calibri"/>
                <a:cs typeface="Calibri"/>
              </a:rPr>
              <a:t>detectors</a:t>
            </a:r>
            <a:r>
              <a:rPr sz="2400" spc="-190" dirty="0">
                <a:latin typeface="Calibri"/>
                <a:cs typeface="Calibri"/>
              </a:rPr>
              <a:t> </a:t>
            </a:r>
            <a:r>
              <a:rPr sz="2400" spc="-10" dirty="0">
                <a:latin typeface="Calibri"/>
                <a:cs typeface="Calibri"/>
              </a:rPr>
              <a:t>often </a:t>
            </a:r>
            <a:r>
              <a:rPr sz="2400" dirty="0">
                <a:latin typeface="Calibri"/>
                <a:cs typeface="Calibri"/>
              </a:rPr>
              <a:t>output</a:t>
            </a:r>
            <a:r>
              <a:rPr sz="2400" spc="-140" dirty="0">
                <a:latin typeface="Calibri"/>
                <a:cs typeface="Calibri"/>
              </a:rPr>
              <a:t> </a:t>
            </a:r>
            <a:r>
              <a:rPr sz="2400" dirty="0">
                <a:latin typeface="Calibri"/>
                <a:cs typeface="Calibri"/>
              </a:rPr>
              <a:t>many</a:t>
            </a:r>
            <a:r>
              <a:rPr sz="2400" spc="-50" dirty="0">
                <a:latin typeface="Calibri"/>
                <a:cs typeface="Calibri"/>
              </a:rPr>
              <a:t> </a:t>
            </a:r>
            <a:r>
              <a:rPr sz="2400" dirty="0">
                <a:latin typeface="Calibri"/>
                <a:cs typeface="Calibri"/>
              </a:rPr>
              <a:t>overlapping</a:t>
            </a:r>
            <a:r>
              <a:rPr sz="2400" spc="-135" dirty="0">
                <a:latin typeface="Calibri"/>
                <a:cs typeface="Calibri"/>
              </a:rPr>
              <a:t> </a:t>
            </a:r>
            <a:r>
              <a:rPr sz="2400" spc="-10" dirty="0">
                <a:latin typeface="Calibri"/>
                <a:cs typeface="Calibri"/>
              </a:rPr>
              <a:t>detections:</a:t>
            </a:r>
            <a:endParaRPr sz="2400">
              <a:latin typeface="Calibri"/>
              <a:cs typeface="Calibri"/>
            </a:endParaRPr>
          </a:p>
        </p:txBody>
      </p:sp>
      <p:sp>
        <p:nvSpPr>
          <p:cNvPr id="5" name="object 5"/>
          <p:cNvSpPr txBox="1"/>
          <p:nvPr/>
        </p:nvSpPr>
        <p:spPr>
          <a:xfrm>
            <a:off x="5084826" y="1421130"/>
            <a:ext cx="2510790" cy="636270"/>
          </a:xfrm>
          <a:prstGeom prst="rect">
            <a:avLst/>
          </a:prstGeom>
        </p:spPr>
        <p:txBody>
          <a:bodyPr vert="horz" wrap="square" lIns="0" tIns="13335" rIns="0" bIns="0" rtlCol="0">
            <a:spAutoFit/>
          </a:bodyPr>
          <a:lstStyle/>
          <a:p>
            <a:pPr marL="12700">
              <a:lnSpc>
                <a:spcPct val="100000"/>
              </a:lnSpc>
              <a:spcBef>
                <a:spcPts val="105"/>
              </a:spcBef>
            </a:pPr>
            <a:r>
              <a:rPr sz="4000" b="1" dirty="0">
                <a:solidFill>
                  <a:srgbClr val="4471C4"/>
                </a:solidFill>
                <a:latin typeface="Calibri"/>
                <a:cs typeface="Calibri"/>
              </a:rPr>
              <a:t>P(dog)</a:t>
            </a:r>
            <a:r>
              <a:rPr sz="4000" b="1" spc="-105" dirty="0">
                <a:solidFill>
                  <a:srgbClr val="4471C4"/>
                </a:solidFill>
                <a:latin typeface="Calibri"/>
                <a:cs typeface="Calibri"/>
              </a:rPr>
              <a:t> </a:t>
            </a:r>
            <a:r>
              <a:rPr sz="4000" b="1" dirty="0">
                <a:solidFill>
                  <a:srgbClr val="4471C4"/>
                </a:solidFill>
                <a:latin typeface="Calibri"/>
                <a:cs typeface="Calibri"/>
              </a:rPr>
              <a:t>=</a:t>
            </a:r>
            <a:r>
              <a:rPr sz="4000" b="1" spc="-55" dirty="0">
                <a:solidFill>
                  <a:srgbClr val="4471C4"/>
                </a:solidFill>
                <a:latin typeface="Calibri"/>
                <a:cs typeface="Calibri"/>
              </a:rPr>
              <a:t> </a:t>
            </a:r>
            <a:r>
              <a:rPr sz="4000" b="1" spc="-25" dirty="0">
                <a:solidFill>
                  <a:srgbClr val="4471C4"/>
                </a:solidFill>
                <a:latin typeface="Calibri"/>
                <a:cs typeface="Calibri"/>
              </a:rPr>
              <a:t>0.9</a:t>
            </a:r>
            <a:endParaRPr sz="4000">
              <a:latin typeface="Calibri"/>
              <a:cs typeface="Calibri"/>
            </a:endParaRPr>
          </a:p>
        </p:txBody>
      </p:sp>
      <p:sp>
        <p:nvSpPr>
          <p:cNvPr id="6" name="object 6"/>
          <p:cNvSpPr txBox="1"/>
          <p:nvPr/>
        </p:nvSpPr>
        <p:spPr>
          <a:xfrm>
            <a:off x="144145" y="2132012"/>
            <a:ext cx="3335020" cy="1134745"/>
          </a:xfrm>
          <a:prstGeom prst="rect">
            <a:avLst/>
          </a:prstGeom>
        </p:spPr>
        <p:txBody>
          <a:bodyPr vert="horz" wrap="square" lIns="0" tIns="7620" rIns="0" bIns="0" rtlCol="0">
            <a:spAutoFit/>
          </a:bodyPr>
          <a:lstStyle/>
          <a:p>
            <a:pPr marL="12700" marR="5080" algn="just">
              <a:lnSpc>
                <a:spcPct val="101499"/>
              </a:lnSpc>
              <a:spcBef>
                <a:spcPts val="60"/>
              </a:spcBef>
            </a:pPr>
            <a:r>
              <a:rPr sz="2400" b="1" dirty="0">
                <a:latin typeface="Calibri"/>
                <a:cs typeface="Calibri"/>
              </a:rPr>
              <a:t>Solution</a:t>
            </a:r>
            <a:r>
              <a:rPr sz="2400" dirty="0">
                <a:latin typeface="Calibri"/>
                <a:cs typeface="Calibri"/>
              </a:rPr>
              <a:t>:</a:t>
            </a:r>
            <a:r>
              <a:rPr sz="2400" spc="-5" dirty="0">
                <a:latin typeface="Calibri"/>
                <a:cs typeface="Calibri"/>
              </a:rPr>
              <a:t> </a:t>
            </a:r>
            <a:r>
              <a:rPr sz="2400" spc="-10" dirty="0">
                <a:latin typeface="Calibri"/>
                <a:cs typeface="Calibri"/>
              </a:rPr>
              <a:t>Post-</a:t>
            </a:r>
            <a:r>
              <a:rPr sz="2400" dirty="0">
                <a:latin typeface="Calibri"/>
                <a:cs typeface="Calibri"/>
              </a:rPr>
              <a:t>process</a:t>
            </a:r>
            <a:r>
              <a:rPr sz="2400" spc="10" dirty="0">
                <a:latin typeface="Calibri"/>
                <a:cs typeface="Calibri"/>
              </a:rPr>
              <a:t> </a:t>
            </a:r>
            <a:r>
              <a:rPr sz="2400" spc="-40" dirty="0">
                <a:latin typeface="Calibri"/>
                <a:cs typeface="Calibri"/>
              </a:rPr>
              <a:t>raw </a:t>
            </a:r>
            <a:r>
              <a:rPr sz="2400" dirty="0">
                <a:latin typeface="Calibri"/>
                <a:cs typeface="Calibri"/>
              </a:rPr>
              <a:t>detections</a:t>
            </a:r>
            <a:r>
              <a:rPr sz="2400" spc="135" dirty="0">
                <a:latin typeface="Calibri"/>
                <a:cs typeface="Calibri"/>
              </a:rPr>
              <a:t> </a:t>
            </a:r>
            <a:r>
              <a:rPr sz="2400" dirty="0">
                <a:latin typeface="Calibri"/>
                <a:cs typeface="Calibri"/>
              </a:rPr>
              <a:t>using</a:t>
            </a:r>
            <a:r>
              <a:rPr sz="2400" spc="100" dirty="0">
                <a:latin typeface="Calibri"/>
                <a:cs typeface="Calibri"/>
              </a:rPr>
              <a:t> </a:t>
            </a:r>
            <a:r>
              <a:rPr sz="2400" b="1" spc="-10" dirty="0">
                <a:latin typeface="Calibri"/>
                <a:cs typeface="Calibri"/>
              </a:rPr>
              <a:t>Non-</a:t>
            </a:r>
            <a:r>
              <a:rPr sz="2400" b="1" spc="-25" dirty="0">
                <a:latin typeface="Calibri"/>
                <a:cs typeface="Calibri"/>
              </a:rPr>
              <a:t>Max </a:t>
            </a:r>
            <a:r>
              <a:rPr sz="2400" b="1" spc="-10" dirty="0">
                <a:latin typeface="Calibri"/>
                <a:cs typeface="Calibri"/>
              </a:rPr>
              <a:t>Suppression</a:t>
            </a:r>
            <a:r>
              <a:rPr sz="2400" b="1" spc="-60" dirty="0">
                <a:latin typeface="Calibri"/>
                <a:cs typeface="Calibri"/>
              </a:rPr>
              <a:t> </a:t>
            </a:r>
            <a:r>
              <a:rPr sz="2400" b="1" spc="-10" dirty="0">
                <a:latin typeface="Calibri"/>
                <a:cs typeface="Calibri"/>
              </a:rPr>
              <a:t>(NMS)</a:t>
            </a:r>
            <a:endParaRPr sz="2400">
              <a:latin typeface="Calibri"/>
              <a:cs typeface="Calibri"/>
            </a:endParaRPr>
          </a:p>
        </p:txBody>
      </p:sp>
      <p:sp>
        <p:nvSpPr>
          <p:cNvPr id="7" name="object 7"/>
          <p:cNvSpPr txBox="1"/>
          <p:nvPr/>
        </p:nvSpPr>
        <p:spPr>
          <a:xfrm>
            <a:off x="144145" y="3592131"/>
            <a:ext cx="4265295" cy="2721610"/>
          </a:xfrm>
          <a:prstGeom prst="rect">
            <a:avLst/>
          </a:prstGeom>
        </p:spPr>
        <p:txBody>
          <a:bodyPr vert="horz" wrap="square" lIns="0" tIns="12700" rIns="0" bIns="0" rtlCol="0">
            <a:spAutoFit/>
          </a:bodyPr>
          <a:lstStyle/>
          <a:p>
            <a:pPr marL="469900" indent="-457834">
              <a:lnSpc>
                <a:spcPct val="100000"/>
              </a:lnSpc>
              <a:spcBef>
                <a:spcPts val="100"/>
              </a:spcBef>
              <a:buAutoNum type="arabicPeriod"/>
              <a:tabLst>
                <a:tab pos="469900" algn="l"/>
                <a:tab pos="470534" algn="l"/>
              </a:tabLst>
            </a:pPr>
            <a:r>
              <a:rPr sz="2400" dirty="0">
                <a:latin typeface="Calibri"/>
                <a:cs typeface="Calibri"/>
              </a:rPr>
              <a:t>Select</a:t>
            </a:r>
            <a:r>
              <a:rPr sz="2400" spc="-114" dirty="0">
                <a:latin typeface="Calibri"/>
                <a:cs typeface="Calibri"/>
              </a:rPr>
              <a:t> </a:t>
            </a:r>
            <a:r>
              <a:rPr sz="2400" dirty="0">
                <a:latin typeface="Calibri"/>
                <a:cs typeface="Calibri"/>
              </a:rPr>
              <a:t>next</a:t>
            </a:r>
            <a:r>
              <a:rPr sz="2400" spc="-15" dirty="0">
                <a:latin typeface="Calibri"/>
                <a:cs typeface="Calibri"/>
              </a:rPr>
              <a:t> </a:t>
            </a:r>
            <a:r>
              <a:rPr sz="2400" dirty="0">
                <a:latin typeface="Calibri"/>
                <a:cs typeface="Calibri"/>
              </a:rPr>
              <a:t>highest-</a:t>
            </a:r>
            <a:r>
              <a:rPr sz="2400" spc="-10" dirty="0">
                <a:latin typeface="Calibri"/>
                <a:cs typeface="Calibri"/>
              </a:rPr>
              <a:t>scoringbox</a:t>
            </a:r>
            <a:endParaRPr sz="2400">
              <a:latin typeface="Calibri"/>
              <a:cs typeface="Calibri"/>
            </a:endParaRPr>
          </a:p>
          <a:p>
            <a:pPr marL="469900" indent="-457834">
              <a:lnSpc>
                <a:spcPct val="100000"/>
              </a:lnSpc>
              <a:spcBef>
                <a:spcPts val="5"/>
              </a:spcBef>
              <a:buAutoNum type="arabicPeriod"/>
              <a:tabLst>
                <a:tab pos="469900" algn="l"/>
                <a:tab pos="470534" algn="l"/>
              </a:tabLst>
            </a:pPr>
            <a:r>
              <a:rPr sz="2400" dirty="0">
                <a:latin typeface="Calibri"/>
                <a:cs typeface="Calibri"/>
              </a:rPr>
              <a:t>Eliminate</a:t>
            </a:r>
            <a:r>
              <a:rPr sz="2400" spc="-185" dirty="0">
                <a:latin typeface="Calibri"/>
                <a:cs typeface="Calibri"/>
              </a:rPr>
              <a:t> </a:t>
            </a:r>
            <a:r>
              <a:rPr sz="2400" spc="-20" dirty="0">
                <a:latin typeface="Calibri"/>
                <a:cs typeface="Calibri"/>
              </a:rPr>
              <a:t>lower-</a:t>
            </a:r>
            <a:r>
              <a:rPr sz="2400" dirty="0">
                <a:latin typeface="Calibri"/>
                <a:cs typeface="Calibri"/>
              </a:rPr>
              <a:t>scoring</a:t>
            </a:r>
            <a:r>
              <a:rPr sz="2400" spc="-185" dirty="0">
                <a:latin typeface="Calibri"/>
                <a:cs typeface="Calibri"/>
              </a:rPr>
              <a:t> </a:t>
            </a:r>
            <a:r>
              <a:rPr sz="2400" spc="-10" dirty="0">
                <a:latin typeface="Calibri"/>
                <a:cs typeface="Calibri"/>
              </a:rPr>
              <a:t>boxes</a:t>
            </a:r>
            <a:endParaRPr sz="2400">
              <a:latin typeface="Calibri"/>
              <a:cs typeface="Calibri"/>
            </a:endParaRPr>
          </a:p>
          <a:p>
            <a:pPr marL="469900">
              <a:lnSpc>
                <a:spcPct val="100000"/>
              </a:lnSpc>
              <a:spcBef>
                <a:spcPts val="85"/>
              </a:spcBef>
            </a:pPr>
            <a:r>
              <a:rPr sz="2400" dirty="0">
                <a:latin typeface="Calibri"/>
                <a:cs typeface="Calibri"/>
              </a:rPr>
              <a:t>with</a:t>
            </a:r>
            <a:r>
              <a:rPr sz="2400" spc="-40" dirty="0">
                <a:latin typeface="Calibri"/>
                <a:cs typeface="Calibri"/>
              </a:rPr>
              <a:t> </a:t>
            </a:r>
            <a:r>
              <a:rPr sz="2400" dirty="0">
                <a:latin typeface="Calibri"/>
                <a:cs typeface="Calibri"/>
              </a:rPr>
              <a:t>IoU</a:t>
            </a:r>
            <a:r>
              <a:rPr sz="2400" spc="-70" dirty="0">
                <a:latin typeface="Calibri"/>
                <a:cs typeface="Calibri"/>
              </a:rPr>
              <a:t> </a:t>
            </a:r>
            <a:r>
              <a:rPr sz="2400" dirty="0">
                <a:latin typeface="Calibri"/>
                <a:cs typeface="Calibri"/>
              </a:rPr>
              <a:t>&gt;</a:t>
            </a:r>
            <a:r>
              <a:rPr sz="2400" spc="-55" dirty="0">
                <a:latin typeface="Calibri"/>
                <a:cs typeface="Calibri"/>
              </a:rPr>
              <a:t> </a:t>
            </a:r>
            <a:r>
              <a:rPr sz="2400" dirty="0">
                <a:latin typeface="Calibri"/>
                <a:cs typeface="Calibri"/>
              </a:rPr>
              <a:t>threshold</a:t>
            </a:r>
            <a:r>
              <a:rPr sz="2400" spc="-110" dirty="0">
                <a:latin typeface="Calibri"/>
                <a:cs typeface="Calibri"/>
              </a:rPr>
              <a:t> </a:t>
            </a:r>
            <a:r>
              <a:rPr sz="2400" dirty="0">
                <a:latin typeface="Calibri"/>
                <a:cs typeface="Calibri"/>
              </a:rPr>
              <a:t>(e.g.</a:t>
            </a:r>
            <a:r>
              <a:rPr sz="2400" spc="-15" dirty="0">
                <a:latin typeface="Calibri"/>
                <a:cs typeface="Calibri"/>
              </a:rPr>
              <a:t> </a:t>
            </a:r>
            <a:r>
              <a:rPr sz="2400" spc="-20" dirty="0">
                <a:latin typeface="Calibri"/>
                <a:cs typeface="Calibri"/>
              </a:rPr>
              <a:t>0.7)</a:t>
            </a:r>
            <a:endParaRPr sz="2400">
              <a:latin typeface="Calibri"/>
              <a:cs typeface="Calibri"/>
            </a:endParaRPr>
          </a:p>
          <a:p>
            <a:pPr marL="469900" indent="-457834">
              <a:lnSpc>
                <a:spcPct val="100000"/>
              </a:lnSpc>
              <a:spcBef>
                <a:spcPts val="5"/>
              </a:spcBef>
              <a:buAutoNum type="arabicPeriod" startAt="3"/>
              <a:tabLst>
                <a:tab pos="469900" algn="l"/>
                <a:tab pos="470534" algn="l"/>
              </a:tabLst>
            </a:pPr>
            <a:r>
              <a:rPr sz="2400" dirty="0">
                <a:latin typeface="Calibri"/>
                <a:cs typeface="Calibri"/>
              </a:rPr>
              <a:t>If</a:t>
            </a:r>
            <a:r>
              <a:rPr sz="2400" spc="-80" dirty="0">
                <a:latin typeface="Calibri"/>
                <a:cs typeface="Calibri"/>
              </a:rPr>
              <a:t> </a:t>
            </a:r>
            <a:r>
              <a:rPr sz="2400" dirty="0">
                <a:latin typeface="Calibri"/>
                <a:cs typeface="Calibri"/>
              </a:rPr>
              <a:t>any</a:t>
            </a:r>
            <a:r>
              <a:rPr sz="2400" spc="-35" dirty="0">
                <a:latin typeface="Calibri"/>
                <a:cs typeface="Calibri"/>
              </a:rPr>
              <a:t> </a:t>
            </a:r>
            <a:r>
              <a:rPr sz="2400" spc="-30" dirty="0">
                <a:latin typeface="Calibri"/>
                <a:cs typeface="Calibri"/>
              </a:rPr>
              <a:t>boxes</a:t>
            </a:r>
            <a:r>
              <a:rPr sz="2400" spc="-114" dirty="0">
                <a:latin typeface="Calibri"/>
                <a:cs typeface="Calibri"/>
              </a:rPr>
              <a:t> </a:t>
            </a:r>
            <a:r>
              <a:rPr sz="2400" spc="-10" dirty="0">
                <a:latin typeface="Calibri"/>
                <a:cs typeface="Calibri"/>
              </a:rPr>
              <a:t>remain,</a:t>
            </a:r>
            <a:r>
              <a:rPr sz="2400" spc="-95" dirty="0">
                <a:latin typeface="Calibri"/>
                <a:cs typeface="Calibri"/>
              </a:rPr>
              <a:t> </a:t>
            </a:r>
            <a:r>
              <a:rPr sz="2400" spc="-35" dirty="0">
                <a:latin typeface="Calibri"/>
                <a:cs typeface="Calibri"/>
              </a:rPr>
              <a:t>GOTO</a:t>
            </a:r>
            <a:r>
              <a:rPr sz="2400" spc="-135" dirty="0">
                <a:latin typeface="Calibri"/>
                <a:cs typeface="Calibri"/>
              </a:rPr>
              <a:t> </a:t>
            </a:r>
            <a:r>
              <a:rPr sz="2400" spc="-50" dirty="0">
                <a:latin typeface="Calibri"/>
                <a:cs typeface="Calibri"/>
              </a:rPr>
              <a:t>1</a:t>
            </a:r>
            <a:endParaRPr sz="2400">
              <a:latin typeface="Calibri"/>
              <a:cs typeface="Calibri"/>
            </a:endParaRPr>
          </a:p>
          <a:p>
            <a:pPr marL="1029335">
              <a:lnSpc>
                <a:spcPct val="100000"/>
              </a:lnSpc>
              <a:spcBef>
                <a:spcPts val="805"/>
              </a:spcBef>
            </a:pPr>
            <a:r>
              <a:rPr sz="2400" dirty="0">
                <a:latin typeface="Calibri"/>
                <a:cs typeface="Calibri"/>
              </a:rPr>
              <a:t>IoU(</a:t>
            </a:r>
            <a:r>
              <a:rPr sz="2400" dirty="0">
                <a:solidFill>
                  <a:srgbClr val="4471C4"/>
                </a:solidFill>
                <a:latin typeface="MS Gothic"/>
                <a:cs typeface="MS Gothic"/>
              </a:rPr>
              <a:t>■</a:t>
            </a:r>
            <a:r>
              <a:rPr sz="2400" dirty="0">
                <a:latin typeface="Calibri"/>
                <a:cs typeface="Calibri"/>
              </a:rPr>
              <a:t>,</a:t>
            </a:r>
            <a:r>
              <a:rPr sz="2400" spc="-100" dirty="0">
                <a:latin typeface="Calibri"/>
                <a:cs typeface="Calibri"/>
              </a:rPr>
              <a:t> </a:t>
            </a:r>
            <a:r>
              <a:rPr sz="2400" dirty="0">
                <a:solidFill>
                  <a:srgbClr val="EC7C30"/>
                </a:solidFill>
                <a:latin typeface="MS Gothic"/>
                <a:cs typeface="MS Gothic"/>
              </a:rPr>
              <a:t>■</a:t>
            </a:r>
            <a:r>
              <a:rPr sz="2400" dirty="0">
                <a:latin typeface="Calibri"/>
                <a:cs typeface="Calibri"/>
              </a:rPr>
              <a:t>)</a:t>
            </a:r>
            <a:r>
              <a:rPr sz="2400" spc="-75" dirty="0">
                <a:latin typeface="Calibri"/>
                <a:cs typeface="Calibri"/>
              </a:rPr>
              <a:t> </a:t>
            </a:r>
            <a:r>
              <a:rPr sz="2400" dirty="0">
                <a:latin typeface="Calibri"/>
                <a:cs typeface="Calibri"/>
              </a:rPr>
              <a:t>=</a:t>
            </a:r>
            <a:r>
              <a:rPr sz="2400" spc="25" dirty="0">
                <a:latin typeface="Calibri"/>
                <a:cs typeface="Calibri"/>
              </a:rPr>
              <a:t> </a:t>
            </a:r>
            <a:r>
              <a:rPr sz="2400" b="1" spc="-20" dirty="0">
                <a:solidFill>
                  <a:srgbClr val="C00000"/>
                </a:solidFill>
                <a:latin typeface="Calibri"/>
                <a:cs typeface="Calibri"/>
              </a:rPr>
              <a:t>0.78</a:t>
            </a:r>
            <a:endParaRPr sz="2400">
              <a:latin typeface="Calibri"/>
              <a:cs typeface="Calibri"/>
            </a:endParaRPr>
          </a:p>
          <a:p>
            <a:pPr marL="1029335">
              <a:lnSpc>
                <a:spcPct val="100000"/>
              </a:lnSpc>
              <a:spcBef>
                <a:spcPts val="5"/>
              </a:spcBef>
            </a:pPr>
            <a:r>
              <a:rPr sz="2400" dirty="0">
                <a:latin typeface="Calibri"/>
                <a:cs typeface="Calibri"/>
              </a:rPr>
              <a:t>IoU(</a:t>
            </a:r>
            <a:r>
              <a:rPr sz="2400" dirty="0">
                <a:solidFill>
                  <a:srgbClr val="4471C4"/>
                </a:solidFill>
                <a:latin typeface="MS Gothic"/>
                <a:cs typeface="MS Gothic"/>
              </a:rPr>
              <a:t>■</a:t>
            </a:r>
            <a:r>
              <a:rPr sz="2400" dirty="0">
                <a:latin typeface="Calibri"/>
                <a:cs typeface="Calibri"/>
              </a:rPr>
              <a:t>,</a:t>
            </a:r>
            <a:r>
              <a:rPr sz="2400" spc="-100" dirty="0">
                <a:latin typeface="Calibri"/>
                <a:cs typeface="Calibri"/>
              </a:rPr>
              <a:t> </a:t>
            </a:r>
            <a:r>
              <a:rPr sz="2400" dirty="0">
                <a:solidFill>
                  <a:srgbClr val="6F2F9F"/>
                </a:solidFill>
                <a:latin typeface="MS Gothic"/>
                <a:cs typeface="MS Gothic"/>
              </a:rPr>
              <a:t>■</a:t>
            </a:r>
            <a:r>
              <a:rPr sz="2400" dirty="0">
                <a:latin typeface="Calibri"/>
                <a:cs typeface="Calibri"/>
              </a:rPr>
              <a:t>)</a:t>
            </a:r>
            <a:r>
              <a:rPr sz="2400" spc="-75" dirty="0">
                <a:latin typeface="Calibri"/>
                <a:cs typeface="Calibri"/>
              </a:rPr>
              <a:t> </a:t>
            </a:r>
            <a:r>
              <a:rPr sz="2400" dirty="0">
                <a:latin typeface="Calibri"/>
                <a:cs typeface="Calibri"/>
              </a:rPr>
              <a:t>=</a:t>
            </a:r>
            <a:r>
              <a:rPr sz="2400" spc="25" dirty="0">
                <a:latin typeface="Calibri"/>
                <a:cs typeface="Calibri"/>
              </a:rPr>
              <a:t> </a:t>
            </a:r>
            <a:r>
              <a:rPr sz="2400" spc="-20" dirty="0">
                <a:latin typeface="Calibri"/>
                <a:cs typeface="Calibri"/>
              </a:rPr>
              <a:t>0.05</a:t>
            </a:r>
            <a:endParaRPr sz="2400">
              <a:latin typeface="Calibri"/>
              <a:cs typeface="Calibri"/>
            </a:endParaRPr>
          </a:p>
          <a:p>
            <a:pPr marL="1029335">
              <a:lnSpc>
                <a:spcPct val="100000"/>
              </a:lnSpc>
              <a:spcBef>
                <a:spcPts val="160"/>
              </a:spcBef>
            </a:pPr>
            <a:r>
              <a:rPr sz="2400" dirty="0">
                <a:latin typeface="Calibri"/>
                <a:cs typeface="Calibri"/>
              </a:rPr>
              <a:t>IoU(</a:t>
            </a:r>
            <a:r>
              <a:rPr sz="2400" dirty="0">
                <a:solidFill>
                  <a:srgbClr val="4471C4"/>
                </a:solidFill>
                <a:latin typeface="MS Gothic"/>
                <a:cs typeface="MS Gothic"/>
              </a:rPr>
              <a:t>■</a:t>
            </a:r>
            <a:r>
              <a:rPr sz="2400" dirty="0">
                <a:latin typeface="Calibri"/>
                <a:cs typeface="Calibri"/>
              </a:rPr>
              <a:t>,</a:t>
            </a:r>
            <a:r>
              <a:rPr sz="2400" spc="-100" dirty="0">
                <a:latin typeface="Calibri"/>
                <a:cs typeface="Calibri"/>
              </a:rPr>
              <a:t> </a:t>
            </a:r>
            <a:r>
              <a:rPr sz="2400" dirty="0">
                <a:solidFill>
                  <a:srgbClr val="FFC000"/>
                </a:solidFill>
                <a:latin typeface="MS Gothic"/>
                <a:cs typeface="MS Gothic"/>
              </a:rPr>
              <a:t>■</a:t>
            </a:r>
            <a:r>
              <a:rPr sz="2400" dirty="0">
                <a:latin typeface="Calibri"/>
                <a:cs typeface="Calibri"/>
              </a:rPr>
              <a:t>)</a:t>
            </a:r>
            <a:r>
              <a:rPr sz="2400" spc="-75" dirty="0">
                <a:latin typeface="Calibri"/>
                <a:cs typeface="Calibri"/>
              </a:rPr>
              <a:t> </a:t>
            </a:r>
            <a:r>
              <a:rPr sz="2400" dirty="0">
                <a:latin typeface="Calibri"/>
                <a:cs typeface="Calibri"/>
              </a:rPr>
              <a:t>=</a:t>
            </a:r>
            <a:r>
              <a:rPr sz="2400" spc="20" dirty="0">
                <a:latin typeface="Calibri"/>
                <a:cs typeface="Calibri"/>
              </a:rPr>
              <a:t> </a:t>
            </a:r>
            <a:r>
              <a:rPr sz="2400" spc="-20" dirty="0">
                <a:latin typeface="Calibri"/>
                <a:cs typeface="Calibri"/>
              </a:rPr>
              <a:t>0.07</a:t>
            </a:r>
            <a:endParaRPr sz="2400">
              <a:latin typeface="Calibri"/>
              <a:cs typeface="Calibri"/>
            </a:endParaRPr>
          </a:p>
        </p:txBody>
      </p:sp>
      <p:grpSp>
        <p:nvGrpSpPr>
          <p:cNvPr id="8" name="object 8"/>
          <p:cNvGrpSpPr/>
          <p:nvPr/>
        </p:nvGrpSpPr>
        <p:grpSpPr>
          <a:xfrm>
            <a:off x="5001259" y="2136139"/>
            <a:ext cx="3981450" cy="3371850"/>
            <a:chOff x="5001259" y="2136139"/>
            <a:chExt cx="3981450" cy="3371850"/>
          </a:xfrm>
        </p:grpSpPr>
        <p:sp>
          <p:nvSpPr>
            <p:cNvPr id="9" name="object 9"/>
            <p:cNvSpPr/>
            <p:nvPr/>
          </p:nvSpPr>
          <p:spPr>
            <a:xfrm>
              <a:off x="5064759" y="2199639"/>
              <a:ext cx="3718560" cy="3119120"/>
            </a:xfrm>
            <a:custGeom>
              <a:avLst/>
              <a:gdLst/>
              <a:ahLst/>
              <a:cxnLst/>
              <a:rect l="l" t="t" r="r" b="b"/>
              <a:pathLst>
                <a:path w="3718559" h="3119120">
                  <a:moveTo>
                    <a:pt x="0" y="3118993"/>
                  </a:moveTo>
                  <a:lnTo>
                    <a:pt x="3718051" y="3118993"/>
                  </a:lnTo>
                  <a:lnTo>
                    <a:pt x="3718051" y="0"/>
                  </a:lnTo>
                  <a:lnTo>
                    <a:pt x="0" y="0"/>
                  </a:lnTo>
                  <a:lnTo>
                    <a:pt x="0" y="3118993"/>
                  </a:lnTo>
                  <a:close/>
                </a:path>
              </a:pathLst>
            </a:custGeom>
            <a:ln w="127000">
              <a:solidFill>
                <a:srgbClr val="4471C4"/>
              </a:solidFill>
            </a:ln>
          </p:spPr>
          <p:txBody>
            <a:bodyPr wrap="square" lIns="0" tIns="0" rIns="0" bIns="0" rtlCol="0"/>
            <a:lstStyle/>
            <a:p>
              <a:endParaRPr/>
            </a:p>
          </p:txBody>
        </p:sp>
        <p:sp>
          <p:nvSpPr>
            <p:cNvPr id="10" name="object 10"/>
            <p:cNvSpPr/>
            <p:nvPr/>
          </p:nvSpPr>
          <p:spPr>
            <a:xfrm>
              <a:off x="5313679" y="2448559"/>
              <a:ext cx="3637279" cy="3027680"/>
            </a:xfrm>
            <a:custGeom>
              <a:avLst/>
              <a:gdLst/>
              <a:ahLst/>
              <a:cxnLst/>
              <a:rect l="l" t="t" r="r" b="b"/>
              <a:pathLst>
                <a:path w="3637279" h="3027679">
                  <a:moveTo>
                    <a:pt x="0" y="3027679"/>
                  </a:moveTo>
                  <a:lnTo>
                    <a:pt x="3637153" y="3027679"/>
                  </a:lnTo>
                  <a:lnTo>
                    <a:pt x="3637153" y="0"/>
                  </a:lnTo>
                  <a:lnTo>
                    <a:pt x="0" y="0"/>
                  </a:lnTo>
                  <a:lnTo>
                    <a:pt x="0" y="3027679"/>
                  </a:lnTo>
                  <a:close/>
                </a:path>
              </a:pathLst>
            </a:custGeom>
            <a:ln w="63500">
              <a:solidFill>
                <a:srgbClr val="EC7C30"/>
              </a:solidFill>
            </a:ln>
          </p:spPr>
          <p:txBody>
            <a:bodyPr wrap="square" lIns="0" tIns="0" rIns="0" bIns="0" rtlCol="0"/>
            <a:lstStyle/>
            <a:p>
              <a:endParaRPr/>
            </a:p>
          </p:txBody>
        </p:sp>
      </p:grpSp>
      <p:sp>
        <p:nvSpPr>
          <p:cNvPr id="11" name="object 11"/>
          <p:cNvSpPr txBox="1"/>
          <p:nvPr/>
        </p:nvSpPr>
        <p:spPr>
          <a:xfrm>
            <a:off x="5152390" y="5449570"/>
            <a:ext cx="2021839"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EC7C30"/>
                </a:solidFill>
                <a:latin typeface="Calibri"/>
                <a:cs typeface="Calibri"/>
              </a:rPr>
              <a:t>P(dog)</a:t>
            </a:r>
            <a:r>
              <a:rPr sz="3200" b="1" spc="-90" dirty="0">
                <a:solidFill>
                  <a:srgbClr val="EC7C30"/>
                </a:solidFill>
                <a:latin typeface="Calibri"/>
                <a:cs typeface="Calibri"/>
              </a:rPr>
              <a:t> </a:t>
            </a:r>
            <a:r>
              <a:rPr sz="3200" b="1" dirty="0">
                <a:solidFill>
                  <a:srgbClr val="EC7C30"/>
                </a:solidFill>
                <a:latin typeface="Calibri"/>
                <a:cs typeface="Calibri"/>
              </a:rPr>
              <a:t>=</a:t>
            </a:r>
            <a:r>
              <a:rPr sz="3200" b="1" spc="-35" dirty="0">
                <a:solidFill>
                  <a:srgbClr val="EC7C30"/>
                </a:solidFill>
                <a:latin typeface="Calibri"/>
                <a:cs typeface="Calibri"/>
              </a:rPr>
              <a:t> </a:t>
            </a:r>
            <a:r>
              <a:rPr sz="3200" b="1" spc="-25" dirty="0">
                <a:solidFill>
                  <a:srgbClr val="EC7C30"/>
                </a:solidFill>
                <a:latin typeface="Calibri"/>
                <a:cs typeface="Calibri"/>
              </a:rPr>
              <a:t>0.8</a:t>
            </a:r>
            <a:endParaRPr sz="3200">
              <a:latin typeface="Calibri"/>
              <a:cs typeface="Calibri"/>
            </a:endParaRPr>
          </a:p>
        </p:txBody>
      </p:sp>
      <p:sp>
        <p:nvSpPr>
          <p:cNvPr id="12" name="object 12"/>
          <p:cNvSpPr/>
          <p:nvPr/>
        </p:nvSpPr>
        <p:spPr>
          <a:xfrm>
            <a:off x="8239759" y="1361439"/>
            <a:ext cx="3759200" cy="3535045"/>
          </a:xfrm>
          <a:custGeom>
            <a:avLst/>
            <a:gdLst/>
            <a:ahLst/>
            <a:cxnLst/>
            <a:rect l="l" t="t" r="r" b="b"/>
            <a:pathLst>
              <a:path w="3759200" h="3535045">
                <a:moveTo>
                  <a:pt x="0" y="3535045"/>
                </a:moveTo>
                <a:lnTo>
                  <a:pt x="3759073" y="3535045"/>
                </a:lnTo>
                <a:lnTo>
                  <a:pt x="3759073" y="0"/>
                </a:lnTo>
                <a:lnTo>
                  <a:pt x="0" y="0"/>
                </a:lnTo>
                <a:lnTo>
                  <a:pt x="0" y="3535045"/>
                </a:lnTo>
                <a:close/>
              </a:path>
            </a:pathLst>
          </a:custGeom>
          <a:ln w="63500">
            <a:solidFill>
              <a:srgbClr val="6F2F9F"/>
            </a:solidFill>
          </a:ln>
        </p:spPr>
        <p:txBody>
          <a:bodyPr wrap="square" lIns="0" tIns="0" rIns="0" bIns="0" rtlCol="0"/>
          <a:lstStyle/>
          <a:p>
            <a:endParaRPr/>
          </a:p>
        </p:txBody>
      </p:sp>
      <p:sp>
        <p:nvSpPr>
          <p:cNvPr id="13" name="object 13"/>
          <p:cNvSpPr txBox="1"/>
          <p:nvPr/>
        </p:nvSpPr>
        <p:spPr>
          <a:xfrm>
            <a:off x="8271509" y="1351914"/>
            <a:ext cx="3522979" cy="514350"/>
          </a:xfrm>
          <a:prstGeom prst="rect">
            <a:avLst/>
          </a:prstGeom>
        </p:spPr>
        <p:txBody>
          <a:bodyPr vert="horz" wrap="square" lIns="0" tIns="13335" rIns="0" bIns="0" rtlCol="0">
            <a:spAutoFit/>
          </a:bodyPr>
          <a:lstStyle/>
          <a:p>
            <a:pPr marL="132715">
              <a:lnSpc>
                <a:spcPct val="100000"/>
              </a:lnSpc>
              <a:spcBef>
                <a:spcPts val="105"/>
              </a:spcBef>
            </a:pPr>
            <a:r>
              <a:rPr sz="3200" b="1" dirty="0">
                <a:solidFill>
                  <a:srgbClr val="6F2F9F"/>
                </a:solidFill>
                <a:latin typeface="Calibri"/>
                <a:cs typeface="Calibri"/>
              </a:rPr>
              <a:t>P(dog)</a:t>
            </a:r>
            <a:r>
              <a:rPr sz="3200" b="1" spc="-85" dirty="0">
                <a:solidFill>
                  <a:srgbClr val="6F2F9F"/>
                </a:solidFill>
                <a:latin typeface="Calibri"/>
                <a:cs typeface="Calibri"/>
              </a:rPr>
              <a:t> </a:t>
            </a:r>
            <a:r>
              <a:rPr sz="3200" b="1" dirty="0">
                <a:solidFill>
                  <a:srgbClr val="6F2F9F"/>
                </a:solidFill>
                <a:latin typeface="Calibri"/>
                <a:cs typeface="Calibri"/>
              </a:rPr>
              <a:t>=</a:t>
            </a:r>
            <a:r>
              <a:rPr sz="3200" b="1" spc="-35" dirty="0">
                <a:solidFill>
                  <a:srgbClr val="6F2F9F"/>
                </a:solidFill>
                <a:latin typeface="Calibri"/>
                <a:cs typeface="Calibri"/>
              </a:rPr>
              <a:t> </a:t>
            </a:r>
            <a:r>
              <a:rPr sz="3200" b="1" spc="-20" dirty="0">
                <a:solidFill>
                  <a:srgbClr val="6F2F9F"/>
                </a:solidFill>
                <a:latin typeface="Calibri"/>
                <a:cs typeface="Calibri"/>
              </a:rPr>
              <a:t>0.75</a:t>
            </a:r>
            <a:endParaRPr sz="3200">
              <a:latin typeface="Calibri"/>
              <a:cs typeface="Calibri"/>
            </a:endParaRPr>
          </a:p>
        </p:txBody>
      </p:sp>
      <p:sp>
        <p:nvSpPr>
          <p:cNvPr id="14" name="object 14"/>
          <p:cNvSpPr/>
          <p:nvPr/>
        </p:nvSpPr>
        <p:spPr>
          <a:xfrm>
            <a:off x="7934959" y="1127760"/>
            <a:ext cx="3891279" cy="3423285"/>
          </a:xfrm>
          <a:custGeom>
            <a:avLst/>
            <a:gdLst/>
            <a:ahLst/>
            <a:cxnLst/>
            <a:rect l="l" t="t" r="r" b="b"/>
            <a:pathLst>
              <a:path w="3891279" h="3423285">
                <a:moveTo>
                  <a:pt x="0" y="3423285"/>
                </a:moveTo>
                <a:lnTo>
                  <a:pt x="3891026" y="3423285"/>
                </a:lnTo>
                <a:lnTo>
                  <a:pt x="3891026" y="0"/>
                </a:lnTo>
                <a:lnTo>
                  <a:pt x="0" y="0"/>
                </a:lnTo>
                <a:lnTo>
                  <a:pt x="0" y="3423285"/>
                </a:lnTo>
                <a:close/>
              </a:path>
            </a:pathLst>
          </a:custGeom>
          <a:ln w="63499">
            <a:solidFill>
              <a:srgbClr val="FFC000"/>
            </a:solidFill>
          </a:ln>
        </p:spPr>
        <p:txBody>
          <a:bodyPr wrap="square" lIns="0" tIns="0" rIns="0" bIns="0" rtlCol="0"/>
          <a:lstStyle/>
          <a:p>
            <a:endParaRPr/>
          </a:p>
        </p:txBody>
      </p:sp>
      <p:sp>
        <p:nvSpPr>
          <p:cNvPr id="15" name="object 15"/>
          <p:cNvSpPr txBox="1"/>
          <p:nvPr/>
        </p:nvSpPr>
        <p:spPr>
          <a:xfrm>
            <a:off x="9695433" y="3865879"/>
            <a:ext cx="202120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FFC000"/>
                </a:solidFill>
                <a:latin typeface="Calibri"/>
                <a:cs typeface="Calibri"/>
              </a:rPr>
              <a:t>P(dog)</a:t>
            </a:r>
            <a:r>
              <a:rPr sz="3200" b="1" spc="-90" dirty="0">
                <a:solidFill>
                  <a:srgbClr val="FFC000"/>
                </a:solidFill>
                <a:latin typeface="Calibri"/>
                <a:cs typeface="Calibri"/>
              </a:rPr>
              <a:t> </a:t>
            </a:r>
            <a:r>
              <a:rPr sz="3200" b="1" dirty="0">
                <a:solidFill>
                  <a:srgbClr val="FFC000"/>
                </a:solidFill>
                <a:latin typeface="Calibri"/>
                <a:cs typeface="Calibri"/>
              </a:rPr>
              <a:t>=</a:t>
            </a:r>
            <a:r>
              <a:rPr sz="3200" b="1" spc="-35" dirty="0">
                <a:solidFill>
                  <a:srgbClr val="FFC000"/>
                </a:solidFill>
                <a:latin typeface="Calibri"/>
                <a:cs typeface="Calibri"/>
              </a:rPr>
              <a:t> </a:t>
            </a:r>
            <a:r>
              <a:rPr sz="3200" b="1" spc="-25" dirty="0">
                <a:solidFill>
                  <a:srgbClr val="FFC000"/>
                </a:solidFill>
                <a:latin typeface="Calibri"/>
                <a:cs typeface="Calibri"/>
              </a:rPr>
              <a:t>0.7</a:t>
            </a:r>
            <a:endParaRPr sz="3200">
              <a:latin typeface="Calibri"/>
              <a:cs typeface="Calibri"/>
            </a:endParaRPr>
          </a:p>
        </p:txBody>
      </p:sp>
      <p:sp>
        <p:nvSpPr>
          <p:cNvPr id="16" name="object 16"/>
          <p:cNvSpPr txBox="1"/>
          <p:nvPr/>
        </p:nvSpPr>
        <p:spPr>
          <a:xfrm>
            <a:off x="10609833" y="6202124"/>
            <a:ext cx="142113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2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45" dirty="0">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1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endParaRPr sz="8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990972" y="955039"/>
            <a:ext cx="7076440" cy="5049520"/>
            <a:chOff x="4990972" y="955039"/>
            <a:chExt cx="7076440" cy="5049520"/>
          </a:xfrm>
        </p:grpSpPr>
        <p:pic>
          <p:nvPicPr>
            <p:cNvPr id="3" name="object 3"/>
            <p:cNvPicPr/>
            <p:nvPr/>
          </p:nvPicPr>
          <p:blipFill>
            <a:blip r:embed="rId2" cstate="print"/>
            <a:stretch>
              <a:fillRect/>
            </a:stretch>
          </p:blipFill>
          <p:spPr>
            <a:xfrm>
              <a:off x="5008879" y="955039"/>
              <a:ext cx="6990080" cy="5049520"/>
            </a:xfrm>
            <a:prstGeom prst="rect">
              <a:avLst/>
            </a:prstGeom>
          </p:spPr>
        </p:pic>
        <p:sp>
          <p:nvSpPr>
            <p:cNvPr id="4" name="object 4"/>
            <p:cNvSpPr/>
            <p:nvPr/>
          </p:nvSpPr>
          <p:spPr>
            <a:xfrm>
              <a:off x="8244839" y="1366519"/>
              <a:ext cx="3759200" cy="3535045"/>
            </a:xfrm>
            <a:custGeom>
              <a:avLst/>
              <a:gdLst/>
              <a:ahLst/>
              <a:cxnLst/>
              <a:rect l="l" t="t" r="r" b="b"/>
              <a:pathLst>
                <a:path w="3759200" h="3535045">
                  <a:moveTo>
                    <a:pt x="0" y="3535045"/>
                  </a:moveTo>
                  <a:lnTo>
                    <a:pt x="3759073" y="3535045"/>
                  </a:lnTo>
                  <a:lnTo>
                    <a:pt x="3759073" y="0"/>
                  </a:lnTo>
                  <a:lnTo>
                    <a:pt x="0" y="0"/>
                  </a:lnTo>
                  <a:lnTo>
                    <a:pt x="0" y="3535045"/>
                  </a:lnTo>
                  <a:close/>
                </a:path>
              </a:pathLst>
            </a:custGeom>
            <a:ln w="127000">
              <a:solidFill>
                <a:srgbClr val="6F2F9F"/>
              </a:solidFill>
            </a:ln>
          </p:spPr>
          <p:txBody>
            <a:bodyPr wrap="square" lIns="0" tIns="0" rIns="0" bIns="0" rtlCol="0"/>
            <a:lstStyle/>
            <a:p>
              <a:endParaRPr/>
            </a:p>
          </p:txBody>
        </p:sp>
        <p:sp>
          <p:nvSpPr>
            <p:cNvPr id="5" name="object 5"/>
            <p:cNvSpPr/>
            <p:nvPr/>
          </p:nvSpPr>
          <p:spPr>
            <a:xfrm>
              <a:off x="7904352" y="1056385"/>
              <a:ext cx="0" cy="1066165"/>
            </a:xfrm>
            <a:custGeom>
              <a:avLst/>
              <a:gdLst/>
              <a:ahLst/>
              <a:cxnLst/>
              <a:rect l="l" t="t" r="r" b="b"/>
              <a:pathLst>
                <a:path h="1066164">
                  <a:moveTo>
                    <a:pt x="0" y="0"/>
                  </a:moveTo>
                  <a:lnTo>
                    <a:pt x="0" y="1066164"/>
                  </a:lnTo>
                </a:path>
              </a:pathLst>
            </a:custGeom>
            <a:ln w="76200">
              <a:solidFill>
                <a:srgbClr val="FFC000"/>
              </a:solidFill>
            </a:ln>
          </p:spPr>
          <p:txBody>
            <a:bodyPr wrap="square" lIns="0" tIns="0" rIns="0" bIns="0" rtlCol="0"/>
            <a:lstStyle/>
            <a:p>
              <a:endParaRPr/>
            </a:p>
          </p:txBody>
        </p:sp>
        <p:sp>
          <p:nvSpPr>
            <p:cNvPr id="6" name="object 6"/>
            <p:cNvSpPr/>
            <p:nvPr/>
          </p:nvSpPr>
          <p:spPr>
            <a:xfrm>
              <a:off x="5029072" y="2122550"/>
              <a:ext cx="3719829" cy="3192145"/>
            </a:xfrm>
            <a:custGeom>
              <a:avLst/>
              <a:gdLst/>
              <a:ahLst/>
              <a:cxnLst/>
              <a:rect l="l" t="t" r="r" b="b"/>
              <a:pathLst>
                <a:path w="3719829" h="3192145">
                  <a:moveTo>
                    <a:pt x="3719829" y="2436495"/>
                  </a:moveTo>
                  <a:lnTo>
                    <a:pt x="3719829" y="3192145"/>
                  </a:lnTo>
                </a:path>
                <a:path w="3719829" h="3192145">
                  <a:moveTo>
                    <a:pt x="0" y="0"/>
                  </a:moveTo>
                  <a:lnTo>
                    <a:pt x="0" y="3192145"/>
                  </a:lnTo>
                </a:path>
              </a:pathLst>
            </a:custGeom>
            <a:ln w="76200">
              <a:solidFill>
                <a:srgbClr val="4471C4"/>
              </a:solidFill>
            </a:ln>
          </p:spPr>
          <p:txBody>
            <a:bodyPr wrap="square" lIns="0" tIns="0" rIns="0" bIns="0" rtlCol="0"/>
            <a:lstStyle/>
            <a:p>
              <a:endParaRPr/>
            </a:p>
          </p:txBody>
        </p:sp>
        <p:sp>
          <p:nvSpPr>
            <p:cNvPr id="7" name="object 7"/>
            <p:cNvSpPr/>
            <p:nvPr/>
          </p:nvSpPr>
          <p:spPr>
            <a:xfrm>
              <a:off x="7866252" y="1056385"/>
              <a:ext cx="3966210" cy="3502660"/>
            </a:xfrm>
            <a:custGeom>
              <a:avLst/>
              <a:gdLst/>
              <a:ahLst/>
              <a:cxnLst/>
              <a:rect l="l" t="t" r="r" b="b"/>
              <a:pathLst>
                <a:path w="3966209" h="3502660">
                  <a:moveTo>
                    <a:pt x="3928110" y="0"/>
                  </a:moveTo>
                  <a:lnTo>
                    <a:pt x="3928110" y="3502659"/>
                  </a:lnTo>
                </a:path>
                <a:path w="3966209" h="3502660">
                  <a:moveTo>
                    <a:pt x="0" y="38100"/>
                  </a:moveTo>
                  <a:lnTo>
                    <a:pt x="3966210" y="38100"/>
                  </a:lnTo>
                </a:path>
              </a:pathLst>
            </a:custGeom>
            <a:ln w="76200">
              <a:solidFill>
                <a:srgbClr val="FFC000"/>
              </a:solidFill>
            </a:ln>
          </p:spPr>
          <p:txBody>
            <a:bodyPr wrap="square" lIns="0" tIns="0" rIns="0" bIns="0" rtlCol="0"/>
            <a:lstStyle/>
            <a:p>
              <a:endParaRPr/>
            </a:p>
          </p:txBody>
        </p:sp>
        <p:sp>
          <p:nvSpPr>
            <p:cNvPr id="8" name="object 8"/>
            <p:cNvSpPr/>
            <p:nvPr/>
          </p:nvSpPr>
          <p:spPr>
            <a:xfrm>
              <a:off x="4990972" y="5276595"/>
              <a:ext cx="3796029" cy="0"/>
            </a:xfrm>
            <a:custGeom>
              <a:avLst/>
              <a:gdLst/>
              <a:ahLst/>
              <a:cxnLst/>
              <a:rect l="l" t="t" r="r" b="b"/>
              <a:pathLst>
                <a:path w="3796029">
                  <a:moveTo>
                    <a:pt x="0" y="0"/>
                  </a:moveTo>
                  <a:lnTo>
                    <a:pt x="3796029" y="0"/>
                  </a:lnTo>
                </a:path>
              </a:pathLst>
            </a:custGeom>
            <a:ln w="76200">
              <a:solidFill>
                <a:srgbClr val="4471C4"/>
              </a:solidFill>
            </a:ln>
          </p:spPr>
          <p:txBody>
            <a:bodyPr wrap="square" lIns="0" tIns="0" rIns="0" bIns="0" rtlCol="0"/>
            <a:lstStyle/>
            <a:p>
              <a:endParaRPr/>
            </a:p>
          </p:txBody>
        </p:sp>
      </p:grpSp>
      <p:sp>
        <p:nvSpPr>
          <p:cNvPr id="9" name="object 9"/>
          <p:cNvSpPr txBox="1">
            <a:spLocks noGrp="1"/>
          </p:cNvSpPr>
          <p:nvPr>
            <p:ph type="title"/>
          </p:nvPr>
        </p:nvSpPr>
        <p:spPr>
          <a:xfrm>
            <a:off x="915035" y="-34544"/>
            <a:ext cx="8816975" cy="697230"/>
          </a:xfrm>
          <a:prstGeom prst="rect">
            <a:avLst/>
          </a:prstGeom>
        </p:spPr>
        <p:txBody>
          <a:bodyPr vert="horz" wrap="square" lIns="0" tIns="13335" rIns="0" bIns="0" rtlCol="0">
            <a:spAutoFit/>
          </a:bodyPr>
          <a:lstStyle/>
          <a:p>
            <a:pPr marL="12700">
              <a:lnSpc>
                <a:spcPct val="100000"/>
              </a:lnSpc>
              <a:spcBef>
                <a:spcPts val="105"/>
              </a:spcBef>
            </a:pPr>
            <a:r>
              <a:rPr dirty="0"/>
              <a:t>Overlapping</a:t>
            </a:r>
            <a:r>
              <a:rPr spc="-70" dirty="0"/>
              <a:t> </a:t>
            </a:r>
            <a:r>
              <a:rPr spc="-40" dirty="0"/>
              <a:t>Boxes:</a:t>
            </a:r>
            <a:r>
              <a:rPr spc="-210" dirty="0"/>
              <a:t> </a:t>
            </a:r>
            <a:r>
              <a:rPr sz="3900" spc="70" dirty="0"/>
              <a:t>Non-</a:t>
            </a:r>
            <a:r>
              <a:rPr sz="3900" dirty="0"/>
              <a:t>Max</a:t>
            </a:r>
            <a:r>
              <a:rPr sz="3900" spc="-170" dirty="0"/>
              <a:t> </a:t>
            </a:r>
            <a:r>
              <a:rPr sz="3900" spc="-10" dirty="0"/>
              <a:t>Suppression</a:t>
            </a:r>
            <a:endParaRPr sz="3900"/>
          </a:p>
        </p:txBody>
      </p:sp>
      <p:sp>
        <p:nvSpPr>
          <p:cNvPr id="10" name="object 10"/>
          <p:cNvSpPr txBox="1"/>
          <p:nvPr/>
        </p:nvSpPr>
        <p:spPr>
          <a:xfrm>
            <a:off x="80644" y="821054"/>
            <a:ext cx="4726305" cy="4991100"/>
          </a:xfrm>
          <a:prstGeom prst="rect">
            <a:avLst/>
          </a:prstGeom>
        </p:spPr>
        <p:txBody>
          <a:bodyPr vert="horz" wrap="square" lIns="0" tIns="55880" rIns="0" bIns="0" rtlCol="0">
            <a:spAutoFit/>
          </a:bodyPr>
          <a:lstStyle/>
          <a:p>
            <a:pPr marL="76200" marR="68580">
              <a:lnSpc>
                <a:spcPct val="93200"/>
              </a:lnSpc>
              <a:spcBef>
                <a:spcPts val="440"/>
              </a:spcBef>
            </a:pPr>
            <a:r>
              <a:rPr sz="2400" b="1" spc="-5" dirty="0">
                <a:latin typeface="Calibri"/>
                <a:cs typeface="Calibri"/>
              </a:rPr>
              <a:t>P</a:t>
            </a:r>
            <a:r>
              <a:rPr sz="2400" b="1" spc="25" dirty="0">
                <a:latin typeface="Calibri"/>
                <a:cs typeface="Calibri"/>
              </a:rPr>
              <a:t>r</a:t>
            </a:r>
            <a:r>
              <a:rPr sz="2400" b="1" spc="-15" dirty="0">
                <a:latin typeface="Calibri"/>
                <a:cs typeface="Calibri"/>
              </a:rPr>
              <a:t>o</a:t>
            </a:r>
            <a:r>
              <a:rPr sz="2400" b="1" spc="-10" dirty="0">
                <a:latin typeface="Calibri"/>
                <a:cs typeface="Calibri"/>
              </a:rPr>
              <a:t>b</a:t>
            </a:r>
            <a:r>
              <a:rPr sz="2400" b="1" spc="-35" dirty="0">
                <a:latin typeface="Calibri"/>
                <a:cs typeface="Calibri"/>
              </a:rPr>
              <a:t>l</a:t>
            </a:r>
            <a:r>
              <a:rPr sz="2400" b="1" spc="-420" dirty="0">
                <a:latin typeface="Calibri"/>
                <a:cs typeface="Calibri"/>
              </a:rPr>
              <a:t>e</a:t>
            </a:r>
            <a:r>
              <a:rPr sz="5850" b="0" spc="-1155" baseline="19230" dirty="0">
                <a:latin typeface="Calibri Light"/>
                <a:cs typeface="Calibri Light"/>
              </a:rPr>
              <a:t>(</a:t>
            </a:r>
            <a:r>
              <a:rPr sz="2400" b="1" spc="-1085" dirty="0">
                <a:latin typeface="Calibri"/>
                <a:cs typeface="Calibri"/>
              </a:rPr>
              <a:t>m</a:t>
            </a:r>
            <a:r>
              <a:rPr sz="5850" b="0" spc="-2175" baseline="19230" dirty="0">
                <a:latin typeface="Calibri Light"/>
                <a:cs typeface="Calibri Light"/>
              </a:rPr>
              <a:t>N</a:t>
            </a:r>
            <a:r>
              <a:rPr sz="2400" dirty="0">
                <a:latin typeface="Calibri"/>
                <a:cs typeface="Calibri"/>
              </a:rPr>
              <a:t>:</a:t>
            </a:r>
            <a:r>
              <a:rPr sz="2400" spc="-75" dirty="0">
                <a:latin typeface="Calibri"/>
                <a:cs typeface="Calibri"/>
              </a:rPr>
              <a:t> </a:t>
            </a:r>
            <a:r>
              <a:rPr sz="2400" spc="-1210" dirty="0">
                <a:latin typeface="Calibri"/>
                <a:cs typeface="Calibri"/>
              </a:rPr>
              <a:t>O</a:t>
            </a:r>
            <a:r>
              <a:rPr sz="5850" b="0" spc="-3150" baseline="19230" dirty="0">
                <a:latin typeface="Calibri Light"/>
                <a:cs typeface="Calibri Light"/>
              </a:rPr>
              <a:t>M</a:t>
            </a:r>
            <a:r>
              <a:rPr sz="2400" spc="15" dirty="0">
                <a:latin typeface="Calibri"/>
                <a:cs typeface="Calibri"/>
              </a:rPr>
              <a:t>b</a:t>
            </a:r>
            <a:r>
              <a:rPr sz="2400" spc="-15" dirty="0">
                <a:latin typeface="Calibri"/>
                <a:cs typeface="Calibri"/>
              </a:rPr>
              <a:t>j</a:t>
            </a:r>
            <a:r>
              <a:rPr sz="2400" spc="-890" dirty="0">
                <a:latin typeface="Calibri"/>
                <a:cs typeface="Calibri"/>
              </a:rPr>
              <a:t>e</a:t>
            </a:r>
            <a:r>
              <a:rPr sz="5850" b="0" spc="-1335" baseline="19230" dirty="0">
                <a:latin typeface="Calibri Light"/>
                <a:cs typeface="Calibri Light"/>
              </a:rPr>
              <a:t>S</a:t>
            </a:r>
            <a:r>
              <a:rPr sz="2400" spc="-70" dirty="0">
                <a:latin typeface="Calibri"/>
                <a:cs typeface="Calibri"/>
              </a:rPr>
              <a:t>c</a:t>
            </a:r>
            <a:r>
              <a:rPr sz="5850" b="0" spc="-1620" baseline="19230" dirty="0">
                <a:latin typeface="Calibri Light"/>
                <a:cs typeface="Calibri Light"/>
              </a:rPr>
              <a:t>)</a:t>
            </a:r>
            <a:r>
              <a:rPr sz="2400" dirty="0">
                <a:latin typeface="Calibri"/>
                <a:cs typeface="Calibri"/>
              </a:rPr>
              <a:t>t</a:t>
            </a:r>
            <a:r>
              <a:rPr sz="2400" spc="-50" dirty="0">
                <a:latin typeface="Calibri"/>
                <a:cs typeface="Calibri"/>
              </a:rPr>
              <a:t> </a:t>
            </a:r>
            <a:r>
              <a:rPr sz="2400" spc="-10" dirty="0">
                <a:latin typeface="Calibri"/>
                <a:cs typeface="Calibri"/>
              </a:rPr>
              <a:t>detectors</a:t>
            </a:r>
            <a:r>
              <a:rPr sz="2400" spc="-190" dirty="0">
                <a:latin typeface="Calibri"/>
                <a:cs typeface="Calibri"/>
              </a:rPr>
              <a:t> </a:t>
            </a:r>
            <a:r>
              <a:rPr sz="2400" spc="-10" dirty="0">
                <a:latin typeface="Calibri"/>
                <a:cs typeface="Calibri"/>
              </a:rPr>
              <a:t>often </a:t>
            </a:r>
            <a:r>
              <a:rPr sz="2400" dirty="0">
                <a:latin typeface="Calibri"/>
                <a:cs typeface="Calibri"/>
              </a:rPr>
              <a:t>output</a:t>
            </a:r>
            <a:r>
              <a:rPr sz="2400" spc="-140" dirty="0">
                <a:latin typeface="Calibri"/>
                <a:cs typeface="Calibri"/>
              </a:rPr>
              <a:t> </a:t>
            </a:r>
            <a:r>
              <a:rPr sz="2400" dirty="0">
                <a:latin typeface="Calibri"/>
                <a:cs typeface="Calibri"/>
              </a:rPr>
              <a:t>many</a:t>
            </a:r>
            <a:r>
              <a:rPr sz="2400" spc="-50" dirty="0">
                <a:latin typeface="Calibri"/>
                <a:cs typeface="Calibri"/>
              </a:rPr>
              <a:t> </a:t>
            </a:r>
            <a:r>
              <a:rPr sz="2400" dirty="0">
                <a:latin typeface="Calibri"/>
                <a:cs typeface="Calibri"/>
              </a:rPr>
              <a:t>overlapping</a:t>
            </a:r>
            <a:r>
              <a:rPr sz="2400" spc="-135" dirty="0">
                <a:latin typeface="Calibri"/>
                <a:cs typeface="Calibri"/>
              </a:rPr>
              <a:t> </a:t>
            </a:r>
            <a:r>
              <a:rPr sz="2400" spc="-10" dirty="0">
                <a:latin typeface="Calibri"/>
                <a:cs typeface="Calibri"/>
              </a:rPr>
              <a:t>detections:</a:t>
            </a:r>
            <a:endParaRPr sz="2400">
              <a:latin typeface="Calibri"/>
              <a:cs typeface="Calibri"/>
            </a:endParaRPr>
          </a:p>
          <a:p>
            <a:pPr>
              <a:lnSpc>
                <a:spcPct val="100000"/>
              </a:lnSpc>
              <a:spcBef>
                <a:spcPts val="55"/>
              </a:spcBef>
            </a:pPr>
            <a:endParaRPr sz="2350">
              <a:latin typeface="Calibri"/>
              <a:cs typeface="Calibri"/>
            </a:endParaRPr>
          </a:p>
          <a:p>
            <a:pPr marL="76200" marR="1332865" algn="just">
              <a:lnSpc>
                <a:spcPct val="101600"/>
              </a:lnSpc>
            </a:pPr>
            <a:r>
              <a:rPr sz="2400" b="1" dirty="0">
                <a:latin typeface="Calibri"/>
                <a:cs typeface="Calibri"/>
              </a:rPr>
              <a:t>Solution</a:t>
            </a:r>
            <a:r>
              <a:rPr sz="2400" dirty="0">
                <a:latin typeface="Calibri"/>
                <a:cs typeface="Calibri"/>
              </a:rPr>
              <a:t>:</a:t>
            </a:r>
            <a:r>
              <a:rPr sz="2400" spc="-20" dirty="0">
                <a:latin typeface="Calibri"/>
                <a:cs typeface="Calibri"/>
              </a:rPr>
              <a:t> </a:t>
            </a:r>
            <a:r>
              <a:rPr sz="2400" spc="-10" dirty="0">
                <a:latin typeface="Calibri"/>
                <a:cs typeface="Calibri"/>
              </a:rPr>
              <a:t>Post-</a:t>
            </a:r>
            <a:r>
              <a:rPr sz="2400" dirty="0">
                <a:latin typeface="Calibri"/>
                <a:cs typeface="Calibri"/>
              </a:rPr>
              <a:t>process </a:t>
            </a:r>
            <a:r>
              <a:rPr sz="2400" spc="-30" dirty="0">
                <a:latin typeface="Calibri"/>
                <a:cs typeface="Calibri"/>
              </a:rPr>
              <a:t>raw </a:t>
            </a:r>
            <a:r>
              <a:rPr sz="2400" dirty="0">
                <a:latin typeface="Calibri"/>
                <a:cs typeface="Calibri"/>
              </a:rPr>
              <a:t>detections</a:t>
            </a:r>
            <a:r>
              <a:rPr sz="2400" spc="150" dirty="0">
                <a:latin typeface="Calibri"/>
                <a:cs typeface="Calibri"/>
              </a:rPr>
              <a:t> </a:t>
            </a:r>
            <a:r>
              <a:rPr sz="2400" dirty="0">
                <a:latin typeface="Calibri"/>
                <a:cs typeface="Calibri"/>
              </a:rPr>
              <a:t>using</a:t>
            </a:r>
            <a:r>
              <a:rPr sz="2400" spc="125" dirty="0">
                <a:latin typeface="Calibri"/>
                <a:cs typeface="Calibri"/>
              </a:rPr>
              <a:t> </a:t>
            </a:r>
            <a:r>
              <a:rPr sz="2400" b="1" spc="-10" dirty="0">
                <a:latin typeface="Calibri"/>
                <a:cs typeface="Calibri"/>
              </a:rPr>
              <a:t>Non-</a:t>
            </a:r>
            <a:r>
              <a:rPr sz="2400" b="1" spc="-25" dirty="0">
                <a:latin typeface="Calibri"/>
                <a:cs typeface="Calibri"/>
              </a:rPr>
              <a:t>Max </a:t>
            </a:r>
            <a:r>
              <a:rPr sz="2400" b="1" spc="-10" dirty="0">
                <a:latin typeface="Calibri"/>
                <a:cs typeface="Calibri"/>
              </a:rPr>
              <a:t>Suppression</a:t>
            </a:r>
            <a:r>
              <a:rPr sz="2400" b="1" spc="-40" dirty="0">
                <a:latin typeface="Calibri"/>
                <a:cs typeface="Calibri"/>
              </a:rPr>
              <a:t> </a:t>
            </a:r>
            <a:r>
              <a:rPr sz="2400" b="1" spc="-10" dirty="0">
                <a:latin typeface="Calibri"/>
                <a:cs typeface="Calibri"/>
              </a:rPr>
              <a:t>(NMS)</a:t>
            </a:r>
            <a:endParaRPr sz="2400">
              <a:latin typeface="Calibri"/>
              <a:cs typeface="Calibri"/>
            </a:endParaRPr>
          </a:p>
          <a:p>
            <a:pPr>
              <a:lnSpc>
                <a:spcPct val="100000"/>
              </a:lnSpc>
            </a:pPr>
            <a:endParaRPr sz="2300">
              <a:latin typeface="Calibri"/>
              <a:cs typeface="Calibri"/>
            </a:endParaRPr>
          </a:p>
          <a:p>
            <a:pPr marL="533400" indent="-457834">
              <a:lnSpc>
                <a:spcPct val="100000"/>
              </a:lnSpc>
              <a:buAutoNum type="arabicPeriod"/>
              <a:tabLst>
                <a:tab pos="533400" algn="l"/>
                <a:tab pos="534035" algn="l"/>
              </a:tabLst>
            </a:pPr>
            <a:r>
              <a:rPr sz="2400" dirty="0">
                <a:latin typeface="Calibri"/>
                <a:cs typeface="Calibri"/>
              </a:rPr>
              <a:t>Select</a:t>
            </a:r>
            <a:r>
              <a:rPr sz="2400" spc="-95" dirty="0">
                <a:latin typeface="Calibri"/>
                <a:cs typeface="Calibri"/>
              </a:rPr>
              <a:t> </a:t>
            </a:r>
            <a:r>
              <a:rPr sz="2400" dirty="0">
                <a:latin typeface="Calibri"/>
                <a:cs typeface="Calibri"/>
              </a:rPr>
              <a:t>next</a:t>
            </a:r>
            <a:r>
              <a:rPr sz="2400" spc="-10" dirty="0">
                <a:latin typeface="Calibri"/>
                <a:cs typeface="Calibri"/>
              </a:rPr>
              <a:t> </a:t>
            </a:r>
            <a:r>
              <a:rPr sz="2400" dirty="0">
                <a:latin typeface="Calibri"/>
                <a:cs typeface="Calibri"/>
              </a:rPr>
              <a:t>highest-</a:t>
            </a:r>
            <a:r>
              <a:rPr sz="2400" spc="-25" dirty="0">
                <a:latin typeface="Calibri"/>
                <a:cs typeface="Calibri"/>
              </a:rPr>
              <a:t>scoring</a:t>
            </a:r>
            <a:r>
              <a:rPr sz="2400" spc="-195" dirty="0">
                <a:latin typeface="Calibri"/>
                <a:cs typeface="Calibri"/>
              </a:rPr>
              <a:t> </a:t>
            </a:r>
            <a:r>
              <a:rPr sz="2400" spc="-25" dirty="0">
                <a:latin typeface="Calibri"/>
                <a:cs typeface="Calibri"/>
              </a:rPr>
              <a:t>box</a:t>
            </a:r>
            <a:endParaRPr sz="2400">
              <a:latin typeface="Calibri"/>
              <a:cs typeface="Calibri"/>
            </a:endParaRPr>
          </a:p>
          <a:p>
            <a:pPr marL="533400" indent="-457834">
              <a:lnSpc>
                <a:spcPct val="100000"/>
              </a:lnSpc>
              <a:spcBef>
                <a:spcPts val="5"/>
              </a:spcBef>
              <a:buAutoNum type="arabicPeriod"/>
              <a:tabLst>
                <a:tab pos="533400" algn="l"/>
                <a:tab pos="534035" algn="l"/>
              </a:tabLst>
            </a:pPr>
            <a:r>
              <a:rPr sz="2400" dirty="0">
                <a:latin typeface="Calibri"/>
                <a:cs typeface="Calibri"/>
              </a:rPr>
              <a:t>Eliminate</a:t>
            </a:r>
            <a:r>
              <a:rPr sz="2400" spc="-165" dirty="0">
                <a:latin typeface="Calibri"/>
                <a:cs typeface="Calibri"/>
              </a:rPr>
              <a:t> </a:t>
            </a:r>
            <a:r>
              <a:rPr sz="2400" spc="-20" dirty="0">
                <a:latin typeface="Calibri"/>
                <a:cs typeface="Calibri"/>
              </a:rPr>
              <a:t>lower-</a:t>
            </a:r>
            <a:r>
              <a:rPr sz="2400" dirty="0">
                <a:latin typeface="Calibri"/>
                <a:cs typeface="Calibri"/>
              </a:rPr>
              <a:t>scoring</a:t>
            </a:r>
            <a:r>
              <a:rPr sz="2400" spc="-175" dirty="0">
                <a:latin typeface="Calibri"/>
                <a:cs typeface="Calibri"/>
              </a:rPr>
              <a:t> </a:t>
            </a:r>
            <a:r>
              <a:rPr sz="2400" spc="-20" dirty="0">
                <a:latin typeface="Calibri"/>
                <a:cs typeface="Calibri"/>
              </a:rPr>
              <a:t>boxes</a:t>
            </a:r>
            <a:endParaRPr sz="2400">
              <a:latin typeface="Calibri"/>
              <a:cs typeface="Calibri"/>
            </a:endParaRPr>
          </a:p>
          <a:p>
            <a:pPr marL="533400">
              <a:lnSpc>
                <a:spcPct val="100000"/>
              </a:lnSpc>
            </a:pPr>
            <a:r>
              <a:rPr sz="2400" dirty="0">
                <a:latin typeface="Calibri"/>
                <a:cs typeface="Calibri"/>
              </a:rPr>
              <a:t>with</a:t>
            </a:r>
            <a:r>
              <a:rPr sz="2400" spc="-45" dirty="0">
                <a:latin typeface="Calibri"/>
                <a:cs typeface="Calibri"/>
              </a:rPr>
              <a:t> </a:t>
            </a:r>
            <a:r>
              <a:rPr sz="2400" dirty="0">
                <a:latin typeface="Calibri"/>
                <a:cs typeface="Calibri"/>
              </a:rPr>
              <a:t>IoU</a:t>
            </a:r>
            <a:r>
              <a:rPr sz="2400" spc="-75" dirty="0">
                <a:latin typeface="Calibri"/>
                <a:cs typeface="Calibri"/>
              </a:rPr>
              <a:t> </a:t>
            </a:r>
            <a:r>
              <a:rPr sz="2400" dirty="0">
                <a:latin typeface="Calibri"/>
                <a:cs typeface="Calibri"/>
              </a:rPr>
              <a:t>&gt;</a:t>
            </a:r>
            <a:r>
              <a:rPr sz="2400" spc="-65" dirty="0">
                <a:latin typeface="Calibri"/>
                <a:cs typeface="Calibri"/>
              </a:rPr>
              <a:t> </a:t>
            </a:r>
            <a:r>
              <a:rPr sz="2400" dirty="0">
                <a:latin typeface="Calibri"/>
                <a:cs typeface="Calibri"/>
              </a:rPr>
              <a:t>threshold</a:t>
            </a:r>
            <a:r>
              <a:rPr sz="2400" spc="-110" dirty="0">
                <a:latin typeface="Calibri"/>
                <a:cs typeface="Calibri"/>
              </a:rPr>
              <a:t> </a:t>
            </a:r>
            <a:r>
              <a:rPr sz="2400" dirty="0">
                <a:latin typeface="Calibri"/>
                <a:cs typeface="Calibri"/>
              </a:rPr>
              <a:t>(e.g.</a:t>
            </a:r>
            <a:r>
              <a:rPr sz="2400" spc="-20" dirty="0">
                <a:latin typeface="Calibri"/>
                <a:cs typeface="Calibri"/>
              </a:rPr>
              <a:t> 0.7)</a:t>
            </a:r>
            <a:endParaRPr sz="2400">
              <a:latin typeface="Calibri"/>
              <a:cs typeface="Calibri"/>
            </a:endParaRPr>
          </a:p>
          <a:p>
            <a:pPr marL="533400" indent="-457834">
              <a:lnSpc>
                <a:spcPct val="100000"/>
              </a:lnSpc>
              <a:spcBef>
                <a:spcPts val="5"/>
              </a:spcBef>
              <a:buAutoNum type="arabicPeriod" startAt="3"/>
              <a:tabLst>
                <a:tab pos="533400" algn="l"/>
                <a:tab pos="534035" algn="l"/>
              </a:tabLst>
            </a:pPr>
            <a:r>
              <a:rPr sz="2400" dirty="0">
                <a:latin typeface="Calibri"/>
                <a:cs typeface="Calibri"/>
              </a:rPr>
              <a:t>If</a:t>
            </a:r>
            <a:r>
              <a:rPr sz="2400" spc="-80" dirty="0">
                <a:latin typeface="Calibri"/>
                <a:cs typeface="Calibri"/>
              </a:rPr>
              <a:t> </a:t>
            </a:r>
            <a:r>
              <a:rPr sz="2400" dirty="0">
                <a:latin typeface="Calibri"/>
                <a:cs typeface="Calibri"/>
              </a:rPr>
              <a:t>any</a:t>
            </a:r>
            <a:r>
              <a:rPr sz="2400" spc="-35" dirty="0">
                <a:latin typeface="Calibri"/>
                <a:cs typeface="Calibri"/>
              </a:rPr>
              <a:t> </a:t>
            </a:r>
            <a:r>
              <a:rPr sz="2400" spc="-30" dirty="0">
                <a:latin typeface="Calibri"/>
                <a:cs typeface="Calibri"/>
              </a:rPr>
              <a:t>boxes</a:t>
            </a:r>
            <a:r>
              <a:rPr sz="2400" spc="-114" dirty="0">
                <a:latin typeface="Calibri"/>
                <a:cs typeface="Calibri"/>
              </a:rPr>
              <a:t> </a:t>
            </a:r>
            <a:r>
              <a:rPr sz="2400" spc="-10" dirty="0">
                <a:latin typeface="Calibri"/>
                <a:cs typeface="Calibri"/>
              </a:rPr>
              <a:t>remain,</a:t>
            </a:r>
            <a:r>
              <a:rPr sz="2400" spc="-95" dirty="0">
                <a:latin typeface="Calibri"/>
                <a:cs typeface="Calibri"/>
              </a:rPr>
              <a:t> </a:t>
            </a:r>
            <a:r>
              <a:rPr sz="2400" spc="-35" dirty="0">
                <a:latin typeface="Calibri"/>
                <a:cs typeface="Calibri"/>
              </a:rPr>
              <a:t>GOTO</a:t>
            </a:r>
            <a:r>
              <a:rPr sz="2400" spc="-135" dirty="0">
                <a:latin typeface="Calibri"/>
                <a:cs typeface="Calibri"/>
              </a:rPr>
              <a:t> </a:t>
            </a:r>
            <a:r>
              <a:rPr sz="2400" spc="-50" dirty="0">
                <a:latin typeface="Calibri"/>
                <a:cs typeface="Calibri"/>
              </a:rPr>
              <a:t>1</a:t>
            </a:r>
            <a:endParaRPr sz="2400">
              <a:latin typeface="Calibri"/>
              <a:cs typeface="Calibri"/>
            </a:endParaRPr>
          </a:p>
          <a:p>
            <a:pPr>
              <a:lnSpc>
                <a:spcPct val="100000"/>
              </a:lnSpc>
            </a:pPr>
            <a:endParaRPr sz="2300">
              <a:latin typeface="Calibri"/>
              <a:cs typeface="Calibri"/>
            </a:endParaRPr>
          </a:p>
          <a:p>
            <a:pPr marL="1194435">
              <a:lnSpc>
                <a:spcPct val="100000"/>
              </a:lnSpc>
            </a:pPr>
            <a:r>
              <a:rPr sz="2400" dirty="0">
                <a:latin typeface="Calibri"/>
                <a:cs typeface="Calibri"/>
              </a:rPr>
              <a:t>IoU(</a:t>
            </a:r>
            <a:r>
              <a:rPr sz="2400" dirty="0">
                <a:solidFill>
                  <a:srgbClr val="6F2F9F"/>
                </a:solidFill>
                <a:latin typeface="MS Gothic"/>
                <a:cs typeface="MS Gothic"/>
              </a:rPr>
              <a:t>■</a:t>
            </a:r>
            <a:r>
              <a:rPr sz="2400" dirty="0">
                <a:latin typeface="Calibri"/>
                <a:cs typeface="Calibri"/>
              </a:rPr>
              <a:t>,</a:t>
            </a:r>
            <a:r>
              <a:rPr sz="2400" spc="-110" dirty="0">
                <a:latin typeface="Calibri"/>
                <a:cs typeface="Calibri"/>
              </a:rPr>
              <a:t> </a:t>
            </a:r>
            <a:r>
              <a:rPr sz="2400" dirty="0">
                <a:solidFill>
                  <a:srgbClr val="FFC000"/>
                </a:solidFill>
                <a:latin typeface="MS Gothic"/>
                <a:cs typeface="MS Gothic"/>
              </a:rPr>
              <a:t>■</a:t>
            </a:r>
            <a:r>
              <a:rPr sz="2400" dirty="0">
                <a:latin typeface="Calibri"/>
                <a:cs typeface="Calibri"/>
              </a:rPr>
              <a:t>)</a:t>
            </a:r>
            <a:r>
              <a:rPr sz="2400" spc="-75" dirty="0">
                <a:latin typeface="Calibri"/>
                <a:cs typeface="Calibri"/>
              </a:rPr>
              <a:t> </a:t>
            </a:r>
            <a:r>
              <a:rPr sz="2400" dirty="0">
                <a:latin typeface="Calibri"/>
                <a:cs typeface="Calibri"/>
              </a:rPr>
              <a:t>=</a:t>
            </a:r>
            <a:r>
              <a:rPr sz="2400" spc="20" dirty="0">
                <a:latin typeface="Calibri"/>
                <a:cs typeface="Calibri"/>
              </a:rPr>
              <a:t> </a:t>
            </a:r>
            <a:r>
              <a:rPr sz="2400" b="1" spc="-20" dirty="0">
                <a:solidFill>
                  <a:srgbClr val="C00000"/>
                </a:solidFill>
                <a:latin typeface="Calibri"/>
                <a:cs typeface="Calibri"/>
              </a:rPr>
              <a:t>0.74</a:t>
            </a:r>
            <a:endParaRPr sz="2400">
              <a:latin typeface="Calibri"/>
              <a:cs typeface="Calibri"/>
            </a:endParaRPr>
          </a:p>
        </p:txBody>
      </p:sp>
      <p:sp>
        <p:nvSpPr>
          <p:cNvPr id="11" name="object 11"/>
          <p:cNvSpPr/>
          <p:nvPr/>
        </p:nvSpPr>
        <p:spPr>
          <a:xfrm>
            <a:off x="7904353" y="2198751"/>
            <a:ext cx="0" cy="2360295"/>
          </a:xfrm>
          <a:custGeom>
            <a:avLst/>
            <a:gdLst/>
            <a:ahLst/>
            <a:cxnLst/>
            <a:rect l="l" t="t" r="r" b="b"/>
            <a:pathLst>
              <a:path h="2360295">
                <a:moveTo>
                  <a:pt x="0" y="0"/>
                </a:moveTo>
                <a:lnTo>
                  <a:pt x="0" y="2360295"/>
                </a:lnTo>
              </a:path>
            </a:pathLst>
          </a:custGeom>
          <a:ln w="76200">
            <a:solidFill>
              <a:srgbClr val="FFC000"/>
            </a:solidFill>
          </a:ln>
        </p:spPr>
        <p:txBody>
          <a:bodyPr wrap="square" lIns="0" tIns="0" rIns="0" bIns="0" rtlCol="0"/>
          <a:lstStyle/>
          <a:p>
            <a:endParaRPr/>
          </a:p>
        </p:txBody>
      </p:sp>
      <p:sp>
        <p:nvSpPr>
          <p:cNvPr id="12" name="object 12"/>
          <p:cNvSpPr/>
          <p:nvPr/>
        </p:nvSpPr>
        <p:spPr>
          <a:xfrm>
            <a:off x="8748903" y="2160651"/>
            <a:ext cx="0" cy="2322195"/>
          </a:xfrm>
          <a:custGeom>
            <a:avLst/>
            <a:gdLst/>
            <a:ahLst/>
            <a:cxnLst/>
            <a:rect l="l" t="t" r="r" b="b"/>
            <a:pathLst>
              <a:path h="2322195">
                <a:moveTo>
                  <a:pt x="0" y="0"/>
                </a:moveTo>
                <a:lnTo>
                  <a:pt x="0" y="2322195"/>
                </a:lnTo>
              </a:path>
            </a:pathLst>
          </a:custGeom>
          <a:ln w="76200">
            <a:solidFill>
              <a:srgbClr val="4471C4"/>
            </a:solidFill>
          </a:ln>
        </p:spPr>
        <p:txBody>
          <a:bodyPr wrap="square" lIns="0" tIns="0" rIns="0" bIns="0" rtlCol="0"/>
          <a:lstStyle/>
          <a:p>
            <a:endParaRPr/>
          </a:p>
        </p:txBody>
      </p:sp>
      <p:graphicFrame>
        <p:nvGraphicFramePr>
          <p:cNvPr id="13" name="object 13"/>
          <p:cNvGraphicFramePr>
            <a:graphicFrameLocks noGrp="1"/>
          </p:cNvGraphicFramePr>
          <p:nvPr/>
        </p:nvGraphicFramePr>
        <p:xfrm>
          <a:off x="5029072" y="1366519"/>
          <a:ext cx="6679565" cy="3534410"/>
        </p:xfrm>
        <a:graphic>
          <a:graphicData uri="http://schemas.openxmlformats.org/drawingml/2006/table">
            <a:tbl>
              <a:tblPr firstRow="1" bandRow="1">
                <a:tableStyleId>{2D5ABB26-0587-4C30-8999-92F81FD0307C}</a:tableStyleId>
              </a:tblPr>
              <a:tblGrid>
                <a:gridCol w="2694940">
                  <a:extLst>
                    <a:ext uri="{9D8B030D-6E8A-4147-A177-3AD203B41FA5}">
                      <a16:colId xmlns:a16="http://schemas.microsoft.com/office/drawing/2014/main" val="20000"/>
                    </a:ext>
                  </a:extLst>
                </a:gridCol>
                <a:gridCol w="3984625">
                  <a:extLst>
                    <a:ext uri="{9D8B030D-6E8A-4147-A177-3AD203B41FA5}">
                      <a16:colId xmlns:a16="http://schemas.microsoft.com/office/drawing/2014/main" val="20001"/>
                    </a:ext>
                  </a:extLst>
                </a:gridCol>
              </a:tblGrid>
              <a:tr h="793750">
                <a:tc>
                  <a:txBody>
                    <a:bodyPr/>
                    <a:lstStyle/>
                    <a:p>
                      <a:pPr marL="34290">
                        <a:lnSpc>
                          <a:spcPct val="100000"/>
                        </a:lnSpc>
                        <a:spcBef>
                          <a:spcPts val="1050"/>
                        </a:spcBef>
                      </a:pPr>
                      <a:r>
                        <a:rPr sz="3200" b="1" dirty="0">
                          <a:solidFill>
                            <a:srgbClr val="4471C4"/>
                          </a:solidFill>
                          <a:latin typeface="Calibri"/>
                          <a:cs typeface="Calibri"/>
                        </a:rPr>
                        <a:t>P(dog)</a:t>
                      </a:r>
                      <a:r>
                        <a:rPr sz="3200" b="1" spc="-90" dirty="0">
                          <a:solidFill>
                            <a:srgbClr val="4471C4"/>
                          </a:solidFill>
                          <a:latin typeface="Calibri"/>
                          <a:cs typeface="Calibri"/>
                        </a:rPr>
                        <a:t> </a:t>
                      </a:r>
                      <a:r>
                        <a:rPr sz="3200" b="1" dirty="0">
                          <a:solidFill>
                            <a:srgbClr val="4471C4"/>
                          </a:solidFill>
                          <a:latin typeface="Calibri"/>
                          <a:cs typeface="Calibri"/>
                        </a:rPr>
                        <a:t>=</a:t>
                      </a:r>
                      <a:r>
                        <a:rPr sz="3200" b="1" spc="-35" dirty="0">
                          <a:solidFill>
                            <a:srgbClr val="4471C4"/>
                          </a:solidFill>
                          <a:latin typeface="Calibri"/>
                          <a:cs typeface="Calibri"/>
                        </a:rPr>
                        <a:t> </a:t>
                      </a:r>
                      <a:r>
                        <a:rPr sz="3200" b="1" spc="-25" dirty="0">
                          <a:solidFill>
                            <a:srgbClr val="4471C4"/>
                          </a:solidFill>
                          <a:latin typeface="Calibri"/>
                          <a:cs typeface="Calibri"/>
                        </a:rPr>
                        <a:t>0.9</a:t>
                      </a:r>
                      <a:endParaRPr sz="3200">
                        <a:latin typeface="Calibri"/>
                        <a:cs typeface="Calibri"/>
                      </a:endParaRPr>
                    </a:p>
                  </a:txBody>
                  <a:tcPr marL="0" marR="0" marT="133350" marB="0">
                    <a:lnB w="76200">
                      <a:solidFill>
                        <a:srgbClr val="4471C4"/>
                      </a:solidFill>
                      <a:prstDash val="solid"/>
                    </a:lnB>
                  </a:tcPr>
                </a:tc>
                <a:tc>
                  <a:txBody>
                    <a:bodyPr/>
                    <a:lstStyle/>
                    <a:p>
                      <a:pPr marL="93980" algn="ctr">
                        <a:lnSpc>
                          <a:spcPts val="4475"/>
                        </a:lnSpc>
                      </a:pPr>
                      <a:r>
                        <a:rPr sz="4000" b="1" dirty="0">
                          <a:solidFill>
                            <a:srgbClr val="6F2F9F"/>
                          </a:solidFill>
                          <a:latin typeface="Calibri"/>
                          <a:cs typeface="Calibri"/>
                        </a:rPr>
                        <a:t>P(dog)</a:t>
                      </a:r>
                      <a:r>
                        <a:rPr sz="4000" b="1" spc="-100" dirty="0">
                          <a:solidFill>
                            <a:srgbClr val="6F2F9F"/>
                          </a:solidFill>
                          <a:latin typeface="Calibri"/>
                          <a:cs typeface="Calibri"/>
                        </a:rPr>
                        <a:t> </a:t>
                      </a:r>
                      <a:r>
                        <a:rPr sz="4000" b="1" dirty="0">
                          <a:solidFill>
                            <a:srgbClr val="6F2F9F"/>
                          </a:solidFill>
                          <a:latin typeface="Calibri"/>
                          <a:cs typeface="Calibri"/>
                        </a:rPr>
                        <a:t>=</a:t>
                      </a:r>
                      <a:r>
                        <a:rPr sz="4000" b="1" spc="20" dirty="0">
                          <a:solidFill>
                            <a:srgbClr val="6F2F9F"/>
                          </a:solidFill>
                          <a:latin typeface="Calibri"/>
                          <a:cs typeface="Calibri"/>
                        </a:rPr>
                        <a:t> </a:t>
                      </a:r>
                      <a:r>
                        <a:rPr sz="4000" b="1" spc="-20" dirty="0">
                          <a:solidFill>
                            <a:srgbClr val="6F2F9F"/>
                          </a:solidFill>
                          <a:latin typeface="Calibri"/>
                          <a:cs typeface="Calibri"/>
                        </a:rPr>
                        <a:t>0.75</a:t>
                      </a:r>
                      <a:endParaRPr sz="4000">
                        <a:latin typeface="Calibri"/>
                        <a:cs typeface="Calibri"/>
                      </a:endParaRPr>
                    </a:p>
                  </a:txBody>
                  <a:tcPr marL="0" marR="0" marT="0" marB="0">
                    <a:lnB w="76200">
                      <a:solidFill>
                        <a:srgbClr val="4471C4"/>
                      </a:solidFill>
                      <a:prstDash val="solid"/>
                    </a:lnB>
                  </a:tcPr>
                </a:tc>
                <a:extLst>
                  <a:ext uri="{0D108BD9-81ED-4DB2-BD59-A6C34878D82A}">
                    <a16:rowId xmlns:a16="http://schemas.microsoft.com/office/drawing/2014/main" val="10000"/>
                  </a:ext>
                </a:extLst>
              </a:tr>
              <a:tr h="2740660">
                <a:tc>
                  <a:txBody>
                    <a:bodyPr/>
                    <a:lstStyle/>
                    <a:p>
                      <a:pPr>
                        <a:lnSpc>
                          <a:spcPct val="100000"/>
                        </a:lnSpc>
                      </a:pPr>
                      <a:endParaRPr sz="2500">
                        <a:latin typeface="Times New Roman"/>
                        <a:cs typeface="Times New Roman"/>
                      </a:endParaRPr>
                    </a:p>
                  </a:txBody>
                  <a:tcPr marL="0" marR="0" marT="0" marB="0">
                    <a:lnT w="76200">
                      <a:solidFill>
                        <a:srgbClr val="4471C4"/>
                      </a:solidFill>
                      <a:prstDash val="solid"/>
                    </a:lnT>
                  </a:tcPr>
                </a:tc>
                <a:tc>
                  <a:txBody>
                    <a:bodyPr/>
                    <a:lstStyle/>
                    <a:p>
                      <a:pPr>
                        <a:lnSpc>
                          <a:spcPct val="100000"/>
                        </a:lnSpc>
                      </a:pPr>
                      <a:endParaRPr sz="3200">
                        <a:latin typeface="Times New Roman"/>
                        <a:cs typeface="Times New Roman"/>
                      </a:endParaRPr>
                    </a:p>
                    <a:p>
                      <a:pPr>
                        <a:lnSpc>
                          <a:spcPct val="100000"/>
                        </a:lnSpc>
                      </a:pPr>
                      <a:endParaRPr sz="3200">
                        <a:latin typeface="Times New Roman"/>
                        <a:cs typeface="Times New Roman"/>
                      </a:endParaRPr>
                    </a:p>
                    <a:p>
                      <a:pPr>
                        <a:lnSpc>
                          <a:spcPct val="100000"/>
                        </a:lnSpc>
                      </a:pPr>
                      <a:endParaRPr sz="3200">
                        <a:latin typeface="Times New Roman"/>
                        <a:cs typeface="Times New Roman"/>
                      </a:endParaRPr>
                    </a:p>
                    <a:p>
                      <a:pPr marL="1957070">
                        <a:lnSpc>
                          <a:spcPct val="100000"/>
                        </a:lnSpc>
                        <a:spcBef>
                          <a:spcPts val="2850"/>
                        </a:spcBef>
                      </a:pPr>
                      <a:r>
                        <a:rPr sz="3200" b="1" dirty="0">
                          <a:solidFill>
                            <a:srgbClr val="FFC000"/>
                          </a:solidFill>
                          <a:latin typeface="Calibri"/>
                          <a:cs typeface="Calibri"/>
                        </a:rPr>
                        <a:t>P(dog)</a:t>
                      </a:r>
                      <a:r>
                        <a:rPr sz="3200" b="1" spc="-5" dirty="0">
                          <a:solidFill>
                            <a:srgbClr val="FFC000"/>
                          </a:solidFill>
                          <a:latin typeface="Calibri"/>
                          <a:cs typeface="Calibri"/>
                        </a:rPr>
                        <a:t> </a:t>
                      </a:r>
                      <a:r>
                        <a:rPr sz="3200" b="1" dirty="0">
                          <a:solidFill>
                            <a:srgbClr val="FFC000"/>
                          </a:solidFill>
                          <a:latin typeface="Calibri"/>
                          <a:cs typeface="Calibri"/>
                        </a:rPr>
                        <a:t>=</a:t>
                      </a:r>
                      <a:r>
                        <a:rPr sz="3200" b="1" spc="-110" dirty="0">
                          <a:solidFill>
                            <a:srgbClr val="FFC000"/>
                          </a:solidFill>
                          <a:latin typeface="Calibri"/>
                          <a:cs typeface="Calibri"/>
                        </a:rPr>
                        <a:t> </a:t>
                      </a:r>
                      <a:r>
                        <a:rPr sz="3200" b="1" spc="-25" dirty="0">
                          <a:solidFill>
                            <a:srgbClr val="FFC000"/>
                          </a:solidFill>
                          <a:latin typeface="Calibri"/>
                          <a:cs typeface="Calibri"/>
                        </a:rPr>
                        <a:t>0.7</a:t>
                      </a:r>
                      <a:endParaRPr sz="3200">
                        <a:latin typeface="Calibri"/>
                        <a:cs typeface="Calibri"/>
                      </a:endParaRPr>
                    </a:p>
                  </a:txBody>
                  <a:tcPr marL="0" marR="0" marT="0" marB="0">
                    <a:lnT w="76200">
                      <a:solidFill>
                        <a:srgbClr val="4471C4"/>
                      </a:solidFill>
                      <a:prstDash val="solid"/>
                    </a:lnT>
                  </a:tcPr>
                </a:tc>
                <a:extLst>
                  <a:ext uri="{0D108BD9-81ED-4DB2-BD59-A6C34878D82A}">
                    <a16:rowId xmlns:a16="http://schemas.microsoft.com/office/drawing/2014/main" val="10001"/>
                  </a:ext>
                </a:extLst>
              </a:tr>
            </a:tbl>
          </a:graphicData>
        </a:graphic>
      </p:graphicFrame>
      <p:sp>
        <p:nvSpPr>
          <p:cNvPr id="14" name="object 14"/>
          <p:cNvSpPr/>
          <p:nvPr/>
        </p:nvSpPr>
        <p:spPr>
          <a:xfrm>
            <a:off x="7866253" y="4520946"/>
            <a:ext cx="3966210" cy="0"/>
          </a:xfrm>
          <a:custGeom>
            <a:avLst/>
            <a:gdLst/>
            <a:ahLst/>
            <a:cxnLst/>
            <a:rect l="l" t="t" r="r" b="b"/>
            <a:pathLst>
              <a:path w="3966209">
                <a:moveTo>
                  <a:pt x="0" y="0"/>
                </a:moveTo>
                <a:lnTo>
                  <a:pt x="3966210" y="0"/>
                </a:lnTo>
              </a:path>
            </a:pathLst>
          </a:custGeom>
          <a:ln w="76200">
            <a:solidFill>
              <a:srgbClr val="FFC000"/>
            </a:solidFill>
          </a:ln>
        </p:spPr>
        <p:txBody>
          <a:bodyPr wrap="square" lIns="0" tIns="0" rIns="0" bIns="0" rtlCol="0"/>
          <a:lstStyle/>
          <a:p>
            <a:endParaRPr/>
          </a:p>
        </p:txBody>
      </p:sp>
      <p:sp>
        <p:nvSpPr>
          <p:cNvPr id="15" name="object 15"/>
          <p:cNvSpPr txBox="1"/>
          <p:nvPr/>
        </p:nvSpPr>
        <p:spPr>
          <a:xfrm>
            <a:off x="10609833" y="6202124"/>
            <a:ext cx="142113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2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45" dirty="0">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1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endParaRPr sz="800">
              <a:latin typeface="Calibri"/>
              <a:cs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08879" y="955039"/>
            <a:ext cx="6990080" cy="5049520"/>
          </a:xfrm>
          <a:prstGeom prst="rect">
            <a:avLst/>
          </a:prstGeom>
        </p:spPr>
      </p:pic>
      <p:sp>
        <p:nvSpPr>
          <p:cNvPr id="3" name="object 3"/>
          <p:cNvSpPr txBox="1">
            <a:spLocks noGrp="1"/>
          </p:cNvSpPr>
          <p:nvPr>
            <p:ph type="title"/>
          </p:nvPr>
        </p:nvSpPr>
        <p:spPr>
          <a:xfrm>
            <a:off x="915035" y="-34544"/>
            <a:ext cx="8816975" cy="697230"/>
          </a:xfrm>
          <a:prstGeom prst="rect">
            <a:avLst/>
          </a:prstGeom>
        </p:spPr>
        <p:txBody>
          <a:bodyPr vert="horz" wrap="square" lIns="0" tIns="13335" rIns="0" bIns="0" rtlCol="0">
            <a:spAutoFit/>
          </a:bodyPr>
          <a:lstStyle/>
          <a:p>
            <a:pPr marL="12700">
              <a:lnSpc>
                <a:spcPct val="100000"/>
              </a:lnSpc>
              <a:spcBef>
                <a:spcPts val="105"/>
              </a:spcBef>
            </a:pPr>
            <a:r>
              <a:rPr dirty="0"/>
              <a:t>Overlapping</a:t>
            </a:r>
            <a:r>
              <a:rPr spc="-70" dirty="0"/>
              <a:t> </a:t>
            </a:r>
            <a:r>
              <a:rPr spc="-40" dirty="0"/>
              <a:t>Boxes:</a:t>
            </a:r>
            <a:r>
              <a:rPr spc="-210" dirty="0"/>
              <a:t> </a:t>
            </a:r>
            <a:r>
              <a:rPr sz="3900" spc="70" dirty="0"/>
              <a:t>Non-</a:t>
            </a:r>
            <a:r>
              <a:rPr sz="3900" dirty="0"/>
              <a:t>Max</a:t>
            </a:r>
            <a:r>
              <a:rPr sz="3900" spc="-170" dirty="0"/>
              <a:t> </a:t>
            </a:r>
            <a:r>
              <a:rPr sz="3900" spc="-10" dirty="0"/>
              <a:t>Suppression</a:t>
            </a:r>
            <a:endParaRPr sz="3900"/>
          </a:p>
        </p:txBody>
      </p:sp>
      <p:sp>
        <p:nvSpPr>
          <p:cNvPr id="4" name="object 4"/>
          <p:cNvSpPr txBox="1"/>
          <p:nvPr/>
        </p:nvSpPr>
        <p:spPr>
          <a:xfrm>
            <a:off x="118745" y="821054"/>
            <a:ext cx="4650105" cy="962025"/>
          </a:xfrm>
          <a:prstGeom prst="rect">
            <a:avLst/>
          </a:prstGeom>
        </p:spPr>
        <p:txBody>
          <a:bodyPr vert="horz" wrap="square" lIns="0" tIns="55880" rIns="0" bIns="0" rtlCol="0">
            <a:spAutoFit/>
          </a:bodyPr>
          <a:lstStyle/>
          <a:p>
            <a:pPr marL="38100" marR="30480">
              <a:lnSpc>
                <a:spcPct val="93200"/>
              </a:lnSpc>
              <a:spcBef>
                <a:spcPts val="440"/>
              </a:spcBef>
            </a:pPr>
            <a:r>
              <a:rPr sz="2400" b="1" spc="-5" dirty="0">
                <a:latin typeface="Calibri"/>
                <a:cs typeface="Calibri"/>
              </a:rPr>
              <a:t>P</a:t>
            </a:r>
            <a:r>
              <a:rPr sz="2400" b="1" spc="25" dirty="0">
                <a:latin typeface="Calibri"/>
                <a:cs typeface="Calibri"/>
              </a:rPr>
              <a:t>r</a:t>
            </a:r>
            <a:r>
              <a:rPr sz="2400" b="1" spc="-15" dirty="0">
                <a:latin typeface="Calibri"/>
                <a:cs typeface="Calibri"/>
              </a:rPr>
              <a:t>o</a:t>
            </a:r>
            <a:r>
              <a:rPr sz="2400" b="1" spc="-10" dirty="0">
                <a:latin typeface="Calibri"/>
                <a:cs typeface="Calibri"/>
              </a:rPr>
              <a:t>b</a:t>
            </a:r>
            <a:r>
              <a:rPr sz="2400" b="1" spc="-35" dirty="0">
                <a:latin typeface="Calibri"/>
                <a:cs typeface="Calibri"/>
              </a:rPr>
              <a:t>l</a:t>
            </a:r>
            <a:r>
              <a:rPr sz="2400" b="1" spc="-420" dirty="0">
                <a:latin typeface="Calibri"/>
                <a:cs typeface="Calibri"/>
              </a:rPr>
              <a:t>e</a:t>
            </a:r>
            <a:r>
              <a:rPr sz="5850" b="0" spc="-1155" baseline="19230" dirty="0">
                <a:latin typeface="Calibri Light"/>
                <a:cs typeface="Calibri Light"/>
              </a:rPr>
              <a:t>(</a:t>
            </a:r>
            <a:r>
              <a:rPr sz="2400" b="1" spc="-1085" dirty="0">
                <a:latin typeface="Calibri"/>
                <a:cs typeface="Calibri"/>
              </a:rPr>
              <a:t>m</a:t>
            </a:r>
            <a:r>
              <a:rPr sz="5850" b="0" spc="-2175" baseline="19230" dirty="0">
                <a:latin typeface="Calibri Light"/>
                <a:cs typeface="Calibri Light"/>
              </a:rPr>
              <a:t>N</a:t>
            </a:r>
            <a:r>
              <a:rPr sz="2400" dirty="0">
                <a:latin typeface="Calibri"/>
                <a:cs typeface="Calibri"/>
              </a:rPr>
              <a:t>:</a:t>
            </a:r>
            <a:r>
              <a:rPr sz="2400" spc="-75" dirty="0">
                <a:latin typeface="Calibri"/>
                <a:cs typeface="Calibri"/>
              </a:rPr>
              <a:t> </a:t>
            </a:r>
            <a:r>
              <a:rPr sz="2400" spc="-1210" dirty="0">
                <a:latin typeface="Calibri"/>
                <a:cs typeface="Calibri"/>
              </a:rPr>
              <a:t>O</a:t>
            </a:r>
            <a:r>
              <a:rPr sz="5850" b="0" spc="-3150" baseline="19230" dirty="0">
                <a:latin typeface="Calibri Light"/>
                <a:cs typeface="Calibri Light"/>
              </a:rPr>
              <a:t>M</a:t>
            </a:r>
            <a:r>
              <a:rPr sz="2400" spc="15" dirty="0">
                <a:latin typeface="Calibri"/>
                <a:cs typeface="Calibri"/>
              </a:rPr>
              <a:t>b</a:t>
            </a:r>
            <a:r>
              <a:rPr sz="2400" spc="-15" dirty="0">
                <a:latin typeface="Calibri"/>
                <a:cs typeface="Calibri"/>
              </a:rPr>
              <a:t>j</a:t>
            </a:r>
            <a:r>
              <a:rPr sz="2400" spc="-890" dirty="0">
                <a:latin typeface="Calibri"/>
                <a:cs typeface="Calibri"/>
              </a:rPr>
              <a:t>e</a:t>
            </a:r>
            <a:r>
              <a:rPr sz="5850" b="0" spc="-1335" baseline="19230" dirty="0">
                <a:latin typeface="Calibri Light"/>
                <a:cs typeface="Calibri Light"/>
              </a:rPr>
              <a:t>S</a:t>
            </a:r>
            <a:r>
              <a:rPr sz="2400" spc="-70" dirty="0">
                <a:latin typeface="Calibri"/>
                <a:cs typeface="Calibri"/>
              </a:rPr>
              <a:t>c</a:t>
            </a:r>
            <a:r>
              <a:rPr sz="5850" b="0" spc="-1620" baseline="19230" dirty="0">
                <a:latin typeface="Calibri Light"/>
                <a:cs typeface="Calibri Light"/>
              </a:rPr>
              <a:t>)</a:t>
            </a:r>
            <a:r>
              <a:rPr sz="2400" dirty="0">
                <a:latin typeface="Calibri"/>
                <a:cs typeface="Calibri"/>
              </a:rPr>
              <a:t>t</a:t>
            </a:r>
            <a:r>
              <a:rPr sz="2400" spc="-50" dirty="0">
                <a:latin typeface="Calibri"/>
                <a:cs typeface="Calibri"/>
              </a:rPr>
              <a:t> </a:t>
            </a:r>
            <a:r>
              <a:rPr sz="2400" spc="-10" dirty="0">
                <a:latin typeface="Calibri"/>
                <a:cs typeface="Calibri"/>
              </a:rPr>
              <a:t>detectors</a:t>
            </a:r>
            <a:r>
              <a:rPr sz="2400" spc="-190" dirty="0">
                <a:latin typeface="Calibri"/>
                <a:cs typeface="Calibri"/>
              </a:rPr>
              <a:t> </a:t>
            </a:r>
            <a:r>
              <a:rPr sz="2400" spc="-10" dirty="0">
                <a:latin typeface="Calibri"/>
                <a:cs typeface="Calibri"/>
              </a:rPr>
              <a:t>often </a:t>
            </a:r>
            <a:r>
              <a:rPr sz="2400" dirty="0">
                <a:latin typeface="Calibri"/>
                <a:cs typeface="Calibri"/>
              </a:rPr>
              <a:t>output</a:t>
            </a:r>
            <a:r>
              <a:rPr sz="2400" spc="-140" dirty="0">
                <a:latin typeface="Calibri"/>
                <a:cs typeface="Calibri"/>
              </a:rPr>
              <a:t> </a:t>
            </a:r>
            <a:r>
              <a:rPr sz="2400" dirty="0">
                <a:latin typeface="Calibri"/>
                <a:cs typeface="Calibri"/>
              </a:rPr>
              <a:t>many</a:t>
            </a:r>
            <a:r>
              <a:rPr sz="2400" spc="-50" dirty="0">
                <a:latin typeface="Calibri"/>
                <a:cs typeface="Calibri"/>
              </a:rPr>
              <a:t> </a:t>
            </a:r>
            <a:r>
              <a:rPr sz="2400" dirty="0">
                <a:latin typeface="Calibri"/>
                <a:cs typeface="Calibri"/>
              </a:rPr>
              <a:t>overlapping</a:t>
            </a:r>
            <a:r>
              <a:rPr sz="2400" spc="-135" dirty="0">
                <a:latin typeface="Calibri"/>
                <a:cs typeface="Calibri"/>
              </a:rPr>
              <a:t> </a:t>
            </a:r>
            <a:r>
              <a:rPr sz="2400" spc="-10" dirty="0">
                <a:latin typeface="Calibri"/>
                <a:cs typeface="Calibri"/>
              </a:rPr>
              <a:t>detections:</a:t>
            </a:r>
            <a:endParaRPr sz="2400">
              <a:latin typeface="Calibri"/>
              <a:cs typeface="Calibri"/>
            </a:endParaRPr>
          </a:p>
        </p:txBody>
      </p:sp>
      <p:sp>
        <p:nvSpPr>
          <p:cNvPr id="5" name="object 5"/>
          <p:cNvSpPr txBox="1"/>
          <p:nvPr/>
        </p:nvSpPr>
        <p:spPr>
          <a:xfrm>
            <a:off x="144145" y="2132012"/>
            <a:ext cx="4265295" cy="2955925"/>
          </a:xfrm>
          <a:prstGeom prst="rect">
            <a:avLst/>
          </a:prstGeom>
        </p:spPr>
        <p:txBody>
          <a:bodyPr vert="horz" wrap="square" lIns="0" tIns="7620" rIns="0" bIns="0" rtlCol="0">
            <a:spAutoFit/>
          </a:bodyPr>
          <a:lstStyle/>
          <a:p>
            <a:pPr marL="12700" marR="935355" algn="just">
              <a:lnSpc>
                <a:spcPct val="101499"/>
              </a:lnSpc>
              <a:spcBef>
                <a:spcPts val="60"/>
              </a:spcBef>
            </a:pPr>
            <a:r>
              <a:rPr sz="2400" b="1" dirty="0">
                <a:latin typeface="Calibri"/>
                <a:cs typeface="Calibri"/>
              </a:rPr>
              <a:t>Solution</a:t>
            </a:r>
            <a:r>
              <a:rPr sz="2400" dirty="0">
                <a:latin typeface="Calibri"/>
                <a:cs typeface="Calibri"/>
              </a:rPr>
              <a:t>:</a:t>
            </a:r>
            <a:r>
              <a:rPr sz="2400" spc="-5" dirty="0">
                <a:latin typeface="Calibri"/>
                <a:cs typeface="Calibri"/>
              </a:rPr>
              <a:t> </a:t>
            </a:r>
            <a:r>
              <a:rPr sz="2400" spc="-10" dirty="0">
                <a:latin typeface="Calibri"/>
                <a:cs typeface="Calibri"/>
              </a:rPr>
              <a:t>Post-</a:t>
            </a:r>
            <a:r>
              <a:rPr sz="2400" dirty="0">
                <a:latin typeface="Calibri"/>
                <a:cs typeface="Calibri"/>
              </a:rPr>
              <a:t>process</a:t>
            </a:r>
            <a:r>
              <a:rPr sz="2400" spc="10" dirty="0">
                <a:latin typeface="Calibri"/>
                <a:cs typeface="Calibri"/>
              </a:rPr>
              <a:t> </a:t>
            </a:r>
            <a:r>
              <a:rPr sz="2400" spc="-40" dirty="0">
                <a:latin typeface="Calibri"/>
                <a:cs typeface="Calibri"/>
              </a:rPr>
              <a:t>raw </a:t>
            </a:r>
            <a:r>
              <a:rPr sz="2400" dirty="0">
                <a:latin typeface="Calibri"/>
                <a:cs typeface="Calibri"/>
              </a:rPr>
              <a:t>detections</a:t>
            </a:r>
            <a:r>
              <a:rPr sz="2400" spc="135" dirty="0">
                <a:latin typeface="Calibri"/>
                <a:cs typeface="Calibri"/>
              </a:rPr>
              <a:t> </a:t>
            </a:r>
            <a:r>
              <a:rPr sz="2400" dirty="0">
                <a:latin typeface="Calibri"/>
                <a:cs typeface="Calibri"/>
              </a:rPr>
              <a:t>using</a:t>
            </a:r>
            <a:r>
              <a:rPr sz="2400" spc="100" dirty="0">
                <a:latin typeface="Calibri"/>
                <a:cs typeface="Calibri"/>
              </a:rPr>
              <a:t> </a:t>
            </a:r>
            <a:r>
              <a:rPr sz="2400" b="1" spc="-10" dirty="0">
                <a:latin typeface="Calibri"/>
                <a:cs typeface="Calibri"/>
              </a:rPr>
              <a:t>Non-</a:t>
            </a:r>
            <a:r>
              <a:rPr sz="2400" b="1" spc="-25" dirty="0">
                <a:latin typeface="Calibri"/>
                <a:cs typeface="Calibri"/>
              </a:rPr>
              <a:t>Max </a:t>
            </a:r>
            <a:r>
              <a:rPr sz="2400" b="1" spc="-10" dirty="0">
                <a:latin typeface="Calibri"/>
                <a:cs typeface="Calibri"/>
              </a:rPr>
              <a:t>Suppression</a:t>
            </a:r>
            <a:r>
              <a:rPr sz="2400" b="1" spc="-60" dirty="0">
                <a:latin typeface="Calibri"/>
                <a:cs typeface="Calibri"/>
              </a:rPr>
              <a:t> </a:t>
            </a:r>
            <a:r>
              <a:rPr sz="2400" b="1" spc="-10" dirty="0">
                <a:latin typeface="Calibri"/>
                <a:cs typeface="Calibri"/>
              </a:rPr>
              <a:t>(NMS)</a:t>
            </a:r>
            <a:endParaRPr sz="2400">
              <a:latin typeface="Calibri"/>
              <a:cs typeface="Calibri"/>
            </a:endParaRPr>
          </a:p>
          <a:p>
            <a:pPr>
              <a:lnSpc>
                <a:spcPct val="100000"/>
              </a:lnSpc>
              <a:spcBef>
                <a:spcPts val="60"/>
              </a:spcBef>
            </a:pPr>
            <a:endParaRPr sz="2250">
              <a:latin typeface="Calibri"/>
              <a:cs typeface="Calibri"/>
            </a:endParaRPr>
          </a:p>
          <a:p>
            <a:pPr marL="469900" indent="-457834">
              <a:lnSpc>
                <a:spcPct val="100000"/>
              </a:lnSpc>
              <a:buAutoNum type="arabicPeriod"/>
              <a:tabLst>
                <a:tab pos="469900" algn="l"/>
                <a:tab pos="470534" algn="l"/>
              </a:tabLst>
            </a:pPr>
            <a:r>
              <a:rPr sz="2400" dirty="0">
                <a:latin typeface="Calibri"/>
                <a:cs typeface="Calibri"/>
              </a:rPr>
              <a:t>Select</a:t>
            </a:r>
            <a:r>
              <a:rPr sz="2400" spc="-125" dirty="0">
                <a:latin typeface="Calibri"/>
                <a:cs typeface="Calibri"/>
              </a:rPr>
              <a:t> </a:t>
            </a:r>
            <a:r>
              <a:rPr sz="2400" dirty="0">
                <a:latin typeface="Calibri"/>
                <a:cs typeface="Calibri"/>
              </a:rPr>
              <a:t>next</a:t>
            </a:r>
            <a:r>
              <a:rPr sz="2400" spc="-30" dirty="0">
                <a:latin typeface="Calibri"/>
                <a:cs typeface="Calibri"/>
              </a:rPr>
              <a:t> </a:t>
            </a:r>
            <a:r>
              <a:rPr sz="2400" dirty="0">
                <a:latin typeface="Calibri"/>
                <a:cs typeface="Calibri"/>
              </a:rPr>
              <a:t>highest-</a:t>
            </a:r>
            <a:r>
              <a:rPr sz="2400" spc="-10" dirty="0">
                <a:latin typeface="Calibri"/>
                <a:cs typeface="Calibri"/>
              </a:rPr>
              <a:t>scoringbox</a:t>
            </a:r>
            <a:endParaRPr sz="2400">
              <a:latin typeface="Calibri"/>
              <a:cs typeface="Calibri"/>
            </a:endParaRPr>
          </a:p>
          <a:p>
            <a:pPr marL="469900" indent="-457834">
              <a:lnSpc>
                <a:spcPct val="100000"/>
              </a:lnSpc>
              <a:spcBef>
                <a:spcPts val="5"/>
              </a:spcBef>
              <a:buAutoNum type="arabicPeriod"/>
              <a:tabLst>
                <a:tab pos="469900" algn="l"/>
                <a:tab pos="470534" algn="l"/>
              </a:tabLst>
            </a:pPr>
            <a:r>
              <a:rPr sz="2400" dirty="0">
                <a:latin typeface="Calibri"/>
                <a:cs typeface="Calibri"/>
              </a:rPr>
              <a:t>Eliminate</a:t>
            </a:r>
            <a:r>
              <a:rPr sz="2400" spc="-185" dirty="0">
                <a:latin typeface="Calibri"/>
                <a:cs typeface="Calibri"/>
              </a:rPr>
              <a:t> </a:t>
            </a:r>
            <a:r>
              <a:rPr sz="2400" spc="-20" dirty="0">
                <a:latin typeface="Calibri"/>
                <a:cs typeface="Calibri"/>
              </a:rPr>
              <a:t>lower-</a:t>
            </a:r>
            <a:r>
              <a:rPr sz="2400" dirty="0">
                <a:latin typeface="Calibri"/>
                <a:cs typeface="Calibri"/>
              </a:rPr>
              <a:t>scoring</a:t>
            </a:r>
            <a:r>
              <a:rPr sz="2400" spc="-185" dirty="0">
                <a:latin typeface="Calibri"/>
                <a:cs typeface="Calibri"/>
              </a:rPr>
              <a:t> </a:t>
            </a:r>
            <a:r>
              <a:rPr sz="2400" spc="-10" dirty="0">
                <a:latin typeface="Calibri"/>
                <a:cs typeface="Calibri"/>
              </a:rPr>
              <a:t>boxes</a:t>
            </a:r>
            <a:endParaRPr sz="2400">
              <a:latin typeface="Calibri"/>
              <a:cs typeface="Calibri"/>
            </a:endParaRPr>
          </a:p>
          <a:p>
            <a:pPr marL="469900">
              <a:lnSpc>
                <a:spcPct val="100000"/>
              </a:lnSpc>
              <a:spcBef>
                <a:spcPts val="5"/>
              </a:spcBef>
            </a:pPr>
            <a:r>
              <a:rPr sz="2400" dirty="0">
                <a:latin typeface="Calibri"/>
                <a:cs typeface="Calibri"/>
              </a:rPr>
              <a:t>with</a:t>
            </a:r>
            <a:r>
              <a:rPr sz="2400" spc="-40" dirty="0">
                <a:latin typeface="Calibri"/>
                <a:cs typeface="Calibri"/>
              </a:rPr>
              <a:t> </a:t>
            </a:r>
            <a:r>
              <a:rPr sz="2400" dirty="0">
                <a:latin typeface="Calibri"/>
                <a:cs typeface="Calibri"/>
              </a:rPr>
              <a:t>IoU</a:t>
            </a:r>
            <a:r>
              <a:rPr sz="2400" spc="-70" dirty="0">
                <a:latin typeface="Calibri"/>
                <a:cs typeface="Calibri"/>
              </a:rPr>
              <a:t> </a:t>
            </a:r>
            <a:r>
              <a:rPr sz="2400" dirty="0">
                <a:latin typeface="Calibri"/>
                <a:cs typeface="Calibri"/>
              </a:rPr>
              <a:t>&gt;</a:t>
            </a:r>
            <a:r>
              <a:rPr sz="2400" spc="-55" dirty="0">
                <a:latin typeface="Calibri"/>
                <a:cs typeface="Calibri"/>
              </a:rPr>
              <a:t> </a:t>
            </a:r>
            <a:r>
              <a:rPr sz="2400" dirty="0">
                <a:latin typeface="Calibri"/>
                <a:cs typeface="Calibri"/>
              </a:rPr>
              <a:t>threshold</a:t>
            </a:r>
            <a:r>
              <a:rPr sz="2400" spc="-110" dirty="0">
                <a:latin typeface="Calibri"/>
                <a:cs typeface="Calibri"/>
              </a:rPr>
              <a:t> </a:t>
            </a:r>
            <a:r>
              <a:rPr sz="2400" dirty="0">
                <a:latin typeface="Calibri"/>
                <a:cs typeface="Calibri"/>
              </a:rPr>
              <a:t>(e.g.</a:t>
            </a:r>
            <a:r>
              <a:rPr sz="2400" spc="-15" dirty="0">
                <a:latin typeface="Calibri"/>
                <a:cs typeface="Calibri"/>
              </a:rPr>
              <a:t> </a:t>
            </a:r>
            <a:r>
              <a:rPr sz="2400" spc="-20" dirty="0">
                <a:latin typeface="Calibri"/>
                <a:cs typeface="Calibri"/>
              </a:rPr>
              <a:t>0.7)</a:t>
            </a:r>
            <a:endParaRPr sz="2400">
              <a:latin typeface="Calibri"/>
              <a:cs typeface="Calibri"/>
            </a:endParaRPr>
          </a:p>
          <a:p>
            <a:pPr marL="469900" indent="-457834">
              <a:lnSpc>
                <a:spcPct val="100000"/>
              </a:lnSpc>
              <a:spcBef>
                <a:spcPts val="5"/>
              </a:spcBef>
              <a:buAutoNum type="arabicPeriod" startAt="3"/>
              <a:tabLst>
                <a:tab pos="469900" algn="l"/>
                <a:tab pos="470534" algn="l"/>
              </a:tabLst>
            </a:pPr>
            <a:r>
              <a:rPr sz="2400" dirty="0">
                <a:latin typeface="Calibri"/>
                <a:cs typeface="Calibri"/>
              </a:rPr>
              <a:t>If</a:t>
            </a:r>
            <a:r>
              <a:rPr sz="2400" spc="-80" dirty="0">
                <a:latin typeface="Calibri"/>
                <a:cs typeface="Calibri"/>
              </a:rPr>
              <a:t> </a:t>
            </a:r>
            <a:r>
              <a:rPr sz="2400" dirty="0">
                <a:latin typeface="Calibri"/>
                <a:cs typeface="Calibri"/>
              </a:rPr>
              <a:t>any</a:t>
            </a:r>
            <a:r>
              <a:rPr sz="2400" spc="-35" dirty="0">
                <a:latin typeface="Calibri"/>
                <a:cs typeface="Calibri"/>
              </a:rPr>
              <a:t> </a:t>
            </a:r>
            <a:r>
              <a:rPr sz="2400" spc="-30" dirty="0">
                <a:latin typeface="Calibri"/>
                <a:cs typeface="Calibri"/>
              </a:rPr>
              <a:t>boxes</a:t>
            </a:r>
            <a:r>
              <a:rPr sz="2400" spc="-114" dirty="0">
                <a:latin typeface="Calibri"/>
                <a:cs typeface="Calibri"/>
              </a:rPr>
              <a:t> </a:t>
            </a:r>
            <a:r>
              <a:rPr sz="2400" spc="-10" dirty="0">
                <a:latin typeface="Calibri"/>
                <a:cs typeface="Calibri"/>
              </a:rPr>
              <a:t>remain,</a:t>
            </a:r>
            <a:r>
              <a:rPr sz="2400" spc="-95" dirty="0">
                <a:latin typeface="Calibri"/>
                <a:cs typeface="Calibri"/>
              </a:rPr>
              <a:t> </a:t>
            </a:r>
            <a:r>
              <a:rPr sz="2400" spc="-35" dirty="0">
                <a:latin typeface="Calibri"/>
                <a:cs typeface="Calibri"/>
              </a:rPr>
              <a:t>GOTO</a:t>
            </a:r>
            <a:r>
              <a:rPr sz="2400" spc="-135" dirty="0">
                <a:latin typeface="Calibri"/>
                <a:cs typeface="Calibri"/>
              </a:rPr>
              <a:t> </a:t>
            </a:r>
            <a:r>
              <a:rPr sz="2400" spc="-50" dirty="0">
                <a:latin typeface="Calibri"/>
                <a:cs typeface="Calibri"/>
              </a:rPr>
              <a:t>1</a:t>
            </a:r>
            <a:endParaRPr sz="2400">
              <a:latin typeface="Calibri"/>
              <a:cs typeface="Calibri"/>
            </a:endParaRPr>
          </a:p>
        </p:txBody>
      </p:sp>
      <p:sp>
        <p:nvSpPr>
          <p:cNvPr id="6" name="object 6"/>
          <p:cNvSpPr txBox="1"/>
          <p:nvPr/>
        </p:nvSpPr>
        <p:spPr>
          <a:xfrm>
            <a:off x="8391906" y="1351914"/>
            <a:ext cx="2225040"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6F2F9F"/>
                </a:solidFill>
                <a:latin typeface="Calibri"/>
                <a:cs typeface="Calibri"/>
              </a:rPr>
              <a:t>P(dog)</a:t>
            </a:r>
            <a:r>
              <a:rPr sz="3200" b="1" spc="-85" dirty="0">
                <a:solidFill>
                  <a:srgbClr val="6F2F9F"/>
                </a:solidFill>
                <a:latin typeface="Calibri"/>
                <a:cs typeface="Calibri"/>
              </a:rPr>
              <a:t> </a:t>
            </a:r>
            <a:r>
              <a:rPr sz="3200" b="1" dirty="0">
                <a:solidFill>
                  <a:srgbClr val="6F2F9F"/>
                </a:solidFill>
                <a:latin typeface="Calibri"/>
                <a:cs typeface="Calibri"/>
              </a:rPr>
              <a:t>=</a:t>
            </a:r>
            <a:r>
              <a:rPr sz="3200" b="1" spc="-35" dirty="0">
                <a:solidFill>
                  <a:srgbClr val="6F2F9F"/>
                </a:solidFill>
                <a:latin typeface="Calibri"/>
                <a:cs typeface="Calibri"/>
              </a:rPr>
              <a:t> </a:t>
            </a:r>
            <a:r>
              <a:rPr sz="3200" b="1" spc="-20" dirty="0">
                <a:solidFill>
                  <a:srgbClr val="6F2F9F"/>
                </a:solidFill>
                <a:latin typeface="Calibri"/>
                <a:cs typeface="Calibri"/>
              </a:rPr>
              <a:t>0.75</a:t>
            </a:r>
            <a:endParaRPr sz="3200">
              <a:latin typeface="Calibri"/>
              <a:cs typeface="Calibri"/>
            </a:endParaRPr>
          </a:p>
        </p:txBody>
      </p:sp>
      <p:sp>
        <p:nvSpPr>
          <p:cNvPr id="7" name="object 7"/>
          <p:cNvSpPr txBox="1"/>
          <p:nvPr/>
        </p:nvSpPr>
        <p:spPr>
          <a:xfrm>
            <a:off x="5083809" y="1518285"/>
            <a:ext cx="202120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4471C4"/>
                </a:solidFill>
                <a:latin typeface="Calibri"/>
                <a:cs typeface="Calibri"/>
              </a:rPr>
              <a:t>P(dog)</a:t>
            </a:r>
            <a:r>
              <a:rPr sz="3200" b="1" spc="-80" dirty="0">
                <a:solidFill>
                  <a:srgbClr val="4471C4"/>
                </a:solidFill>
                <a:latin typeface="Calibri"/>
                <a:cs typeface="Calibri"/>
              </a:rPr>
              <a:t> </a:t>
            </a:r>
            <a:r>
              <a:rPr sz="3200" b="1" dirty="0">
                <a:solidFill>
                  <a:srgbClr val="4471C4"/>
                </a:solidFill>
                <a:latin typeface="Calibri"/>
                <a:cs typeface="Calibri"/>
              </a:rPr>
              <a:t>=</a:t>
            </a:r>
            <a:r>
              <a:rPr sz="3200" b="1" spc="-45" dirty="0">
                <a:solidFill>
                  <a:srgbClr val="4471C4"/>
                </a:solidFill>
                <a:latin typeface="Calibri"/>
                <a:cs typeface="Calibri"/>
              </a:rPr>
              <a:t> </a:t>
            </a:r>
            <a:r>
              <a:rPr sz="3200" b="1" spc="-25" dirty="0">
                <a:solidFill>
                  <a:srgbClr val="4471C4"/>
                </a:solidFill>
                <a:latin typeface="Calibri"/>
                <a:cs typeface="Calibri"/>
              </a:rPr>
              <a:t>0.9</a:t>
            </a:r>
            <a:endParaRPr sz="3200">
              <a:latin typeface="Calibri"/>
              <a:cs typeface="Calibri"/>
            </a:endParaRPr>
          </a:p>
        </p:txBody>
      </p:sp>
      <p:grpSp>
        <p:nvGrpSpPr>
          <p:cNvPr id="8" name="object 8"/>
          <p:cNvGrpSpPr/>
          <p:nvPr/>
        </p:nvGrpSpPr>
        <p:grpSpPr>
          <a:xfrm>
            <a:off x="5027929" y="1329689"/>
            <a:ext cx="7002780" cy="4015740"/>
            <a:chOff x="5027929" y="1329689"/>
            <a:chExt cx="7002780" cy="4015740"/>
          </a:xfrm>
        </p:grpSpPr>
        <p:sp>
          <p:nvSpPr>
            <p:cNvPr id="9" name="object 9"/>
            <p:cNvSpPr/>
            <p:nvPr/>
          </p:nvSpPr>
          <p:spPr>
            <a:xfrm>
              <a:off x="5059679" y="2194559"/>
              <a:ext cx="3718560" cy="3119120"/>
            </a:xfrm>
            <a:custGeom>
              <a:avLst/>
              <a:gdLst/>
              <a:ahLst/>
              <a:cxnLst/>
              <a:rect l="l" t="t" r="r" b="b"/>
              <a:pathLst>
                <a:path w="3718559" h="3119120">
                  <a:moveTo>
                    <a:pt x="0" y="3118992"/>
                  </a:moveTo>
                  <a:lnTo>
                    <a:pt x="3718052" y="3118992"/>
                  </a:lnTo>
                  <a:lnTo>
                    <a:pt x="3718052" y="0"/>
                  </a:lnTo>
                  <a:lnTo>
                    <a:pt x="0" y="0"/>
                  </a:lnTo>
                  <a:lnTo>
                    <a:pt x="0" y="3118992"/>
                  </a:lnTo>
                  <a:close/>
                </a:path>
              </a:pathLst>
            </a:custGeom>
            <a:ln w="63500">
              <a:solidFill>
                <a:srgbClr val="4471C4"/>
              </a:solidFill>
            </a:ln>
          </p:spPr>
          <p:txBody>
            <a:bodyPr wrap="square" lIns="0" tIns="0" rIns="0" bIns="0" rtlCol="0"/>
            <a:lstStyle/>
            <a:p>
              <a:endParaRPr/>
            </a:p>
          </p:txBody>
        </p:sp>
        <p:sp>
          <p:nvSpPr>
            <p:cNvPr id="10" name="object 10"/>
            <p:cNvSpPr/>
            <p:nvPr/>
          </p:nvSpPr>
          <p:spPr>
            <a:xfrm>
              <a:off x="8239759" y="1361439"/>
              <a:ext cx="3759200" cy="3535045"/>
            </a:xfrm>
            <a:custGeom>
              <a:avLst/>
              <a:gdLst/>
              <a:ahLst/>
              <a:cxnLst/>
              <a:rect l="l" t="t" r="r" b="b"/>
              <a:pathLst>
                <a:path w="3759200" h="3535045">
                  <a:moveTo>
                    <a:pt x="0" y="3535045"/>
                  </a:moveTo>
                  <a:lnTo>
                    <a:pt x="3759073" y="3535045"/>
                  </a:lnTo>
                  <a:lnTo>
                    <a:pt x="3759073" y="0"/>
                  </a:lnTo>
                  <a:lnTo>
                    <a:pt x="0" y="0"/>
                  </a:lnTo>
                  <a:lnTo>
                    <a:pt x="0" y="3535045"/>
                  </a:lnTo>
                  <a:close/>
                </a:path>
              </a:pathLst>
            </a:custGeom>
            <a:ln w="63500">
              <a:solidFill>
                <a:srgbClr val="6F2F9F"/>
              </a:solidFill>
            </a:ln>
          </p:spPr>
          <p:txBody>
            <a:bodyPr wrap="square" lIns="0" tIns="0" rIns="0" bIns="0" rtlCol="0"/>
            <a:lstStyle/>
            <a:p>
              <a:endParaRPr/>
            </a:p>
          </p:txBody>
        </p:sp>
      </p:grpSp>
      <p:sp>
        <p:nvSpPr>
          <p:cNvPr id="11" name="object 11"/>
          <p:cNvSpPr txBox="1"/>
          <p:nvPr/>
        </p:nvSpPr>
        <p:spPr>
          <a:xfrm>
            <a:off x="10609833" y="6202124"/>
            <a:ext cx="1421130" cy="127635"/>
          </a:xfrm>
          <a:prstGeom prst="rect">
            <a:avLst/>
          </a:prstGeom>
        </p:spPr>
        <p:txBody>
          <a:bodyPr vert="horz" wrap="square" lIns="0" tIns="0" rIns="0" bIns="0" rtlCol="0">
            <a:spAutoFit/>
          </a:bodyPr>
          <a:lstStyle/>
          <a:p>
            <a:pPr marL="12700">
              <a:lnSpc>
                <a:spcPts val="860"/>
              </a:lnSpc>
            </a:pPr>
            <a:r>
              <a:rPr sz="800" u="sng" dirty="0">
                <a:solidFill>
                  <a:srgbClr val="0462C1"/>
                </a:solidFill>
                <a:uFill>
                  <a:solidFill>
                    <a:srgbClr val="0462C1"/>
                  </a:solidFill>
                </a:uFill>
                <a:latin typeface="Calibri"/>
                <a:cs typeface="Calibri"/>
              </a:rPr>
              <a:t>Puppy</a:t>
            </a:r>
            <a:r>
              <a:rPr sz="800" u="sng" spc="2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latin typeface="Calibri"/>
                <a:cs typeface="Calibri"/>
              </a:rPr>
              <a:t>is</a:t>
            </a:r>
            <a:r>
              <a:rPr sz="800" spc="-45" dirty="0">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1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endParaRPr sz="80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44145" y="-27622"/>
            <a:ext cx="9589770" cy="3294379"/>
          </a:xfrm>
          <a:prstGeom prst="rect">
            <a:avLst/>
          </a:prstGeom>
        </p:spPr>
        <p:txBody>
          <a:bodyPr vert="horz" wrap="square" lIns="0" tIns="0" rIns="0" bIns="0" rtlCol="0">
            <a:spAutoFit/>
          </a:bodyPr>
          <a:lstStyle/>
          <a:p>
            <a:pPr marL="785495" marR="5080">
              <a:lnSpc>
                <a:spcPct val="102000"/>
              </a:lnSpc>
            </a:pPr>
            <a:r>
              <a:rPr dirty="0"/>
              <a:t>Overlapping</a:t>
            </a:r>
            <a:r>
              <a:rPr spc="-60" dirty="0"/>
              <a:t> </a:t>
            </a:r>
            <a:r>
              <a:rPr spc="-45" dirty="0"/>
              <a:t>Boxes:</a:t>
            </a:r>
            <a:r>
              <a:rPr spc="-220" dirty="0"/>
              <a:t> </a:t>
            </a:r>
            <a:r>
              <a:rPr sz="3900" spc="70" dirty="0"/>
              <a:t>Non-</a:t>
            </a:r>
            <a:r>
              <a:rPr sz="3900" dirty="0"/>
              <a:t>Max</a:t>
            </a:r>
            <a:r>
              <a:rPr sz="3900" spc="-175" dirty="0"/>
              <a:t> </a:t>
            </a:r>
            <a:r>
              <a:rPr sz="3900" spc="-10" dirty="0"/>
              <a:t>Suppression </a:t>
            </a:r>
            <a:r>
              <a:rPr sz="3900" spc="40" dirty="0"/>
              <a:t>(NMS)</a:t>
            </a:r>
            <a:endParaRPr sz="3900"/>
          </a:p>
          <a:p>
            <a:pPr marL="12700" marR="4994910">
              <a:lnSpc>
                <a:spcPct val="103800"/>
              </a:lnSpc>
              <a:spcBef>
                <a:spcPts val="715"/>
              </a:spcBef>
            </a:pPr>
            <a:r>
              <a:rPr sz="2400" b="1" spc="-10" dirty="0">
                <a:latin typeface="Calibri"/>
                <a:cs typeface="Calibri"/>
              </a:rPr>
              <a:t>Problem</a:t>
            </a:r>
            <a:r>
              <a:rPr sz="2400" b="0" spc="-10" dirty="0">
                <a:latin typeface="Calibri"/>
                <a:cs typeface="Calibri"/>
              </a:rPr>
              <a:t>:</a:t>
            </a:r>
            <a:r>
              <a:rPr sz="2400" b="0" spc="-75" dirty="0">
                <a:latin typeface="Calibri"/>
                <a:cs typeface="Calibri"/>
              </a:rPr>
              <a:t> </a:t>
            </a:r>
            <a:r>
              <a:rPr sz="2400" b="0" dirty="0">
                <a:latin typeface="Calibri"/>
                <a:cs typeface="Calibri"/>
              </a:rPr>
              <a:t>Object</a:t>
            </a:r>
            <a:r>
              <a:rPr sz="2400" b="0" spc="-55" dirty="0">
                <a:latin typeface="Calibri"/>
                <a:cs typeface="Calibri"/>
              </a:rPr>
              <a:t> </a:t>
            </a:r>
            <a:r>
              <a:rPr sz="2400" b="0" spc="-10" dirty="0">
                <a:latin typeface="Calibri"/>
                <a:cs typeface="Calibri"/>
              </a:rPr>
              <a:t>detectors</a:t>
            </a:r>
            <a:r>
              <a:rPr sz="2400" b="0" spc="-195" dirty="0">
                <a:latin typeface="Calibri"/>
                <a:cs typeface="Calibri"/>
              </a:rPr>
              <a:t> </a:t>
            </a:r>
            <a:r>
              <a:rPr sz="2400" b="0" spc="-10" dirty="0">
                <a:latin typeface="Calibri"/>
                <a:cs typeface="Calibri"/>
              </a:rPr>
              <a:t>often </a:t>
            </a:r>
            <a:r>
              <a:rPr sz="2400" b="0" dirty="0">
                <a:latin typeface="Calibri"/>
                <a:cs typeface="Calibri"/>
              </a:rPr>
              <a:t>output</a:t>
            </a:r>
            <a:r>
              <a:rPr sz="2400" b="0" spc="-140" dirty="0">
                <a:latin typeface="Calibri"/>
                <a:cs typeface="Calibri"/>
              </a:rPr>
              <a:t> </a:t>
            </a:r>
            <a:r>
              <a:rPr sz="2400" b="0" dirty="0">
                <a:latin typeface="Calibri"/>
                <a:cs typeface="Calibri"/>
              </a:rPr>
              <a:t>many</a:t>
            </a:r>
            <a:r>
              <a:rPr sz="2400" b="0" spc="-50" dirty="0">
                <a:latin typeface="Calibri"/>
                <a:cs typeface="Calibri"/>
              </a:rPr>
              <a:t> </a:t>
            </a:r>
            <a:r>
              <a:rPr sz="2400" b="0" dirty="0">
                <a:latin typeface="Calibri"/>
                <a:cs typeface="Calibri"/>
              </a:rPr>
              <a:t>overlapping</a:t>
            </a:r>
            <a:r>
              <a:rPr sz="2400" b="0" spc="-135" dirty="0">
                <a:latin typeface="Calibri"/>
                <a:cs typeface="Calibri"/>
              </a:rPr>
              <a:t> </a:t>
            </a:r>
            <a:r>
              <a:rPr sz="2400" b="0" spc="-10" dirty="0">
                <a:latin typeface="Calibri"/>
                <a:cs typeface="Calibri"/>
              </a:rPr>
              <a:t>detections: </a:t>
            </a:r>
            <a:r>
              <a:rPr sz="2400" b="1" dirty="0">
                <a:latin typeface="Calibri"/>
                <a:cs typeface="Calibri"/>
              </a:rPr>
              <a:t>Solution</a:t>
            </a:r>
            <a:r>
              <a:rPr sz="2400" b="0" dirty="0">
                <a:latin typeface="Calibri"/>
                <a:cs typeface="Calibri"/>
              </a:rPr>
              <a:t>:</a:t>
            </a:r>
            <a:r>
              <a:rPr sz="2400" b="0" spc="-5" dirty="0">
                <a:latin typeface="Calibri"/>
                <a:cs typeface="Calibri"/>
              </a:rPr>
              <a:t> </a:t>
            </a:r>
            <a:r>
              <a:rPr sz="2400" b="0" spc="-10" dirty="0">
                <a:latin typeface="Calibri"/>
                <a:cs typeface="Calibri"/>
              </a:rPr>
              <a:t>Post-</a:t>
            </a:r>
            <a:r>
              <a:rPr sz="2400" b="0" dirty="0">
                <a:latin typeface="Calibri"/>
                <a:cs typeface="Calibri"/>
              </a:rPr>
              <a:t>process</a:t>
            </a:r>
            <a:r>
              <a:rPr sz="2400" b="0" spc="10" dirty="0">
                <a:latin typeface="Calibri"/>
                <a:cs typeface="Calibri"/>
              </a:rPr>
              <a:t> </a:t>
            </a:r>
            <a:r>
              <a:rPr sz="2400" b="0" spc="-25" dirty="0">
                <a:latin typeface="Calibri"/>
                <a:cs typeface="Calibri"/>
              </a:rPr>
              <a:t>raw </a:t>
            </a:r>
            <a:r>
              <a:rPr sz="2400" b="0" dirty="0">
                <a:latin typeface="Calibri"/>
                <a:cs typeface="Calibri"/>
              </a:rPr>
              <a:t>detections</a:t>
            </a:r>
            <a:r>
              <a:rPr sz="2400" b="0" spc="135" dirty="0">
                <a:latin typeface="Calibri"/>
                <a:cs typeface="Calibri"/>
              </a:rPr>
              <a:t> </a:t>
            </a:r>
            <a:r>
              <a:rPr sz="2400" b="0" dirty="0">
                <a:latin typeface="Calibri"/>
                <a:cs typeface="Calibri"/>
              </a:rPr>
              <a:t>using</a:t>
            </a:r>
            <a:r>
              <a:rPr sz="2400" b="0" spc="100" dirty="0">
                <a:latin typeface="Calibri"/>
                <a:cs typeface="Calibri"/>
              </a:rPr>
              <a:t> </a:t>
            </a:r>
            <a:r>
              <a:rPr sz="2400" b="1" spc="-10" dirty="0">
                <a:latin typeface="Calibri"/>
                <a:cs typeface="Calibri"/>
              </a:rPr>
              <a:t>Non-</a:t>
            </a:r>
            <a:r>
              <a:rPr sz="2400" b="1" spc="-25" dirty="0">
                <a:latin typeface="Calibri"/>
                <a:cs typeface="Calibri"/>
              </a:rPr>
              <a:t>Max </a:t>
            </a:r>
            <a:r>
              <a:rPr sz="2400" b="1" spc="-10" dirty="0">
                <a:latin typeface="Calibri"/>
                <a:cs typeface="Calibri"/>
              </a:rPr>
              <a:t>Suppression</a:t>
            </a:r>
            <a:r>
              <a:rPr sz="2400" b="1" spc="-60" dirty="0">
                <a:latin typeface="Calibri"/>
                <a:cs typeface="Calibri"/>
              </a:rPr>
              <a:t> </a:t>
            </a:r>
            <a:r>
              <a:rPr sz="2400" b="1" spc="-10" dirty="0">
                <a:latin typeface="Calibri"/>
                <a:cs typeface="Calibri"/>
              </a:rPr>
              <a:t>(NMS)</a:t>
            </a:r>
            <a:endParaRPr sz="2400">
              <a:latin typeface="Calibri"/>
              <a:cs typeface="Calibri"/>
            </a:endParaRPr>
          </a:p>
        </p:txBody>
      </p:sp>
      <p:sp>
        <p:nvSpPr>
          <p:cNvPr id="3" name="object 3"/>
          <p:cNvSpPr txBox="1"/>
          <p:nvPr/>
        </p:nvSpPr>
        <p:spPr>
          <a:xfrm>
            <a:off x="9138031" y="6177279"/>
            <a:ext cx="2741930" cy="147320"/>
          </a:xfrm>
          <a:prstGeom prst="rect">
            <a:avLst/>
          </a:prstGeom>
        </p:spPr>
        <p:txBody>
          <a:bodyPr vert="horz" wrap="square" lIns="0" tIns="12700" rIns="0" bIns="0" rtlCol="0">
            <a:spAutoFit/>
          </a:bodyPr>
          <a:lstStyle/>
          <a:p>
            <a:pPr marL="12700">
              <a:lnSpc>
                <a:spcPct val="100000"/>
              </a:lnSpc>
              <a:spcBef>
                <a:spcPts val="100"/>
              </a:spcBef>
            </a:pPr>
            <a:r>
              <a:rPr sz="800" u="sng" spc="-10" dirty="0">
                <a:solidFill>
                  <a:srgbClr val="0462C1"/>
                </a:solidFill>
                <a:uFill>
                  <a:solidFill>
                    <a:srgbClr val="0462C1"/>
                  </a:solidFill>
                </a:uFill>
                <a:latin typeface="Calibri"/>
                <a:cs typeface="Calibri"/>
              </a:rPr>
              <a:t>Crowd</a:t>
            </a:r>
            <a:r>
              <a:rPr sz="800" u="sng" spc="-2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u="sng" spc="-40" dirty="0">
                <a:solidFill>
                  <a:srgbClr val="0462C1"/>
                </a:solidFill>
                <a:uFill>
                  <a:solidFill>
                    <a:srgbClr val="0462C1"/>
                  </a:solidFill>
                </a:uFill>
                <a:latin typeface="Calibri"/>
                <a:cs typeface="Calibri"/>
              </a:rPr>
              <a:t> </a:t>
            </a:r>
            <a:r>
              <a:rPr sz="800" dirty="0">
                <a:latin typeface="Calibri"/>
                <a:cs typeface="Calibri"/>
              </a:rPr>
              <a:t>is</a:t>
            </a:r>
            <a:r>
              <a:rPr sz="800" spc="-40" dirty="0">
                <a:latin typeface="Calibri"/>
                <a:cs typeface="Calibri"/>
              </a:rPr>
              <a:t> </a:t>
            </a:r>
            <a:r>
              <a:rPr sz="800" dirty="0">
                <a:latin typeface="Calibri"/>
                <a:cs typeface="Calibri"/>
              </a:rPr>
              <a:t>free</a:t>
            </a:r>
            <a:r>
              <a:rPr sz="800" spc="20" dirty="0">
                <a:latin typeface="Calibri"/>
                <a:cs typeface="Calibri"/>
              </a:rPr>
              <a:t> </a:t>
            </a:r>
            <a:r>
              <a:rPr sz="800" dirty="0">
                <a:latin typeface="Calibri"/>
                <a:cs typeface="Calibri"/>
              </a:rPr>
              <a:t>for</a:t>
            </a:r>
            <a:r>
              <a:rPr sz="800" spc="-15" dirty="0">
                <a:latin typeface="Calibri"/>
                <a:cs typeface="Calibri"/>
              </a:rPr>
              <a:t> </a:t>
            </a:r>
            <a:r>
              <a:rPr sz="800" spc="-10" dirty="0">
                <a:latin typeface="Calibri"/>
                <a:cs typeface="Calibri"/>
              </a:rPr>
              <a:t>commercial</a:t>
            </a:r>
            <a:r>
              <a:rPr sz="800" dirty="0">
                <a:latin typeface="Calibri"/>
                <a:cs typeface="Calibri"/>
              </a:rPr>
              <a:t> use</a:t>
            </a:r>
            <a:r>
              <a:rPr sz="800" spc="-40" dirty="0">
                <a:latin typeface="Calibri"/>
                <a:cs typeface="Calibri"/>
              </a:rPr>
              <a:t> </a:t>
            </a:r>
            <a:r>
              <a:rPr sz="800" dirty="0">
                <a:latin typeface="Calibri"/>
                <a:cs typeface="Calibri"/>
              </a:rPr>
              <a:t>under</a:t>
            </a:r>
            <a:r>
              <a:rPr sz="800" spc="55" dirty="0">
                <a:latin typeface="Calibri"/>
                <a:cs typeface="Calibri"/>
              </a:rPr>
              <a:t> </a:t>
            </a:r>
            <a:r>
              <a:rPr sz="800" spc="-20" dirty="0">
                <a:latin typeface="Calibri"/>
                <a:cs typeface="Calibri"/>
              </a:rPr>
              <a:t>the</a:t>
            </a:r>
            <a:r>
              <a:rPr sz="800" spc="-25" dirty="0">
                <a:latin typeface="Calibri"/>
                <a:cs typeface="Calibri"/>
              </a:rPr>
              <a:t> </a:t>
            </a:r>
            <a:r>
              <a:rPr sz="800" u="sng" dirty="0">
                <a:solidFill>
                  <a:srgbClr val="0462C1"/>
                </a:solidFill>
                <a:uFill>
                  <a:solidFill>
                    <a:srgbClr val="0462C1"/>
                  </a:solidFill>
                </a:uFill>
                <a:latin typeface="Calibri"/>
                <a:cs typeface="Calibri"/>
              </a:rPr>
              <a:t>Pixabay</a:t>
            </a:r>
            <a:r>
              <a:rPr sz="800" u="sng" spc="5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license</a:t>
            </a:r>
            <a:r>
              <a:rPr sz="800" u="sng" spc="500" dirty="0">
                <a:solidFill>
                  <a:srgbClr val="0462C1"/>
                </a:solidFill>
                <a:uFill>
                  <a:solidFill>
                    <a:srgbClr val="0462C1"/>
                  </a:solidFill>
                </a:uFill>
                <a:latin typeface="Calibri"/>
                <a:cs typeface="Calibri"/>
              </a:rPr>
              <a:t> </a:t>
            </a:r>
            <a:endParaRPr sz="800">
              <a:latin typeface="Calibri"/>
              <a:cs typeface="Calibri"/>
            </a:endParaRPr>
          </a:p>
        </p:txBody>
      </p:sp>
      <p:sp>
        <p:nvSpPr>
          <p:cNvPr id="4" name="object 4"/>
          <p:cNvSpPr txBox="1"/>
          <p:nvPr/>
        </p:nvSpPr>
        <p:spPr>
          <a:xfrm>
            <a:off x="144145" y="3596640"/>
            <a:ext cx="4293235" cy="2677795"/>
          </a:xfrm>
          <a:prstGeom prst="rect">
            <a:avLst/>
          </a:prstGeom>
        </p:spPr>
        <p:txBody>
          <a:bodyPr vert="horz" wrap="square" lIns="0" tIns="13335" rIns="0" bIns="0" rtlCol="0">
            <a:spAutoFit/>
          </a:bodyPr>
          <a:lstStyle/>
          <a:p>
            <a:pPr marL="469900" indent="-457834">
              <a:lnSpc>
                <a:spcPct val="100000"/>
              </a:lnSpc>
              <a:spcBef>
                <a:spcPts val="105"/>
              </a:spcBef>
              <a:buAutoNum type="arabicPeriod"/>
              <a:tabLst>
                <a:tab pos="469900" algn="l"/>
                <a:tab pos="470534" algn="l"/>
              </a:tabLst>
            </a:pPr>
            <a:r>
              <a:rPr sz="2400" dirty="0">
                <a:latin typeface="Calibri"/>
                <a:cs typeface="Calibri"/>
              </a:rPr>
              <a:t>Select</a:t>
            </a:r>
            <a:r>
              <a:rPr sz="2400" spc="-125" dirty="0">
                <a:latin typeface="Calibri"/>
                <a:cs typeface="Calibri"/>
              </a:rPr>
              <a:t> </a:t>
            </a:r>
            <a:r>
              <a:rPr sz="2400" dirty="0">
                <a:latin typeface="Calibri"/>
                <a:cs typeface="Calibri"/>
              </a:rPr>
              <a:t>next</a:t>
            </a:r>
            <a:r>
              <a:rPr sz="2400" spc="-30" dirty="0">
                <a:latin typeface="Calibri"/>
                <a:cs typeface="Calibri"/>
              </a:rPr>
              <a:t> </a:t>
            </a:r>
            <a:r>
              <a:rPr sz="2400" dirty="0">
                <a:latin typeface="Calibri"/>
                <a:cs typeface="Calibri"/>
              </a:rPr>
              <a:t>highest-</a:t>
            </a:r>
            <a:r>
              <a:rPr sz="2400" spc="-10" dirty="0">
                <a:latin typeface="Calibri"/>
                <a:cs typeface="Calibri"/>
              </a:rPr>
              <a:t>scoringbox</a:t>
            </a:r>
            <a:endParaRPr sz="2400">
              <a:latin typeface="Calibri"/>
              <a:cs typeface="Calibri"/>
            </a:endParaRPr>
          </a:p>
          <a:p>
            <a:pPr marL="469900" indent="-457834">
              <a:lnSpc>
                <a:spcPct val="100000"/>
              </a:lnSpc>
              <a:spcBef>
                <a:spcPts val="5"/>
              </a:spcBef>
              <a:buAutoNum type="arabicPeriod"/>
              <a:tabLst>
                <a:tab pos="469900" algn="l"/>
                <a:tab pos="470534" algn="l"/>
              </a:tabLst>
            </a:pPr>
            <a:r>
              <a:rPr sz="2400" dirty="0">
                <a:latin typeface="Calibri"/>
                <a:cs typeface="Calibri"/>
              </a:rPr>
              <a:t>Eliminate</a:t>
            </a:r>
            <a:r>
              <a:rPr sz="2400" spc="-185" dirty="0">
                <a:latin typeface="Calibri"/>
                <a:cs typeface="Calibri"/>
              </a:rPr>
              <a:t> </a:t>
            </a:r>
            <a:r>
              <a:rPr sz="2400" spc="-20" dirty="0">
                <a:latin typeface="Calibri"/>
                <a:cs typeface="Calibri"/>
              </a:rPr>
              <a:t>lower-</a:t>
            </a:r>
            <a:r>
              <a:rPr sz="2400" dirty="0">
                <a:latin typeface="Calibri"/>
                <a:cs typeface="Calibri"/>
              </a:rPr>
              <a:t>scoring</a:t>
            </a:r>
            <a:r>
              <a:rPr sz="2400" spc="-185" dirty="0">
                <a:latin typeface="Calibri"/>
                <a:cs typeface="Calibri"/>
              </a:rPr>
              <a:t> </a:t>
            </a:r>
            <a:r>
              <a:rPr sz="2400" spc="-10" dirty="0">
                <a:latin typeface="Calibri"/>
                <a:cs typeface="Calibri"/>
              </a:rPr>
              <a:t>boxes</a:t>
            </a:r>
            <a:endParaRPr sz="2400">
              <a:latin typeface="Calibri"/>
              <a:cs typeface="Calibri"/>
            </a:endParaRPr>
          </a:p>
          <a:p>
            <a:pPr marL="469900">
              <a:lnSpc>
                <a:spcPct val="100000"/>
              </a:lnSpc>
              <a:spcBef>
                <a:spcPts val="5"/>
              </a:spcBef>
            </a:pPr>
            <a:r>
              <a:rPr sz="2400" dirty="0">
                <a:latin typeface="Calibri"/>
                <a:cs typeface="Calibri"/>
              </a:rPr>
              <a:t>with</a:t>
            </a:r>
            <a:r>
              <a:rPr sz="2400" spc="-40" dirty="0">
                <a:latin typeface="Calibri"/>
                <a:cs typeface="Calibri"/>
              </a:rPr>
              <a:t> </a:t>
            </a:r>
            <a:r>
              <a:rPr sz="2400" dirty="0">
                <a:latin typeface="Calibri"/>
                <a:cs typeface="Calibri"/>
              </a:rPr>
              <a:t>IoU</a:t>
            </a:r>
            <a:r>
              <a:rPr sz="2400" spc="-70" dirty="0">
                <a:latin typeface="Calibri"/>
                <a:cs typeface="Calibri"/>
              </a:rPr>
              <a:t> </a:t>
            </a:r>
            <a:r>
              <a:rPr sz="2400" dirty="0">
                <a:latin typeface="Calibri"/>
                <a:cs typeface="Calibri"/>
              </a:rPr>
              <a:t>&gt;</a:t>
            </a:r>
            <a:r>
              <a:rPr sz="2400" spc="-55" dirty="0">
                <a:latin typeface="Calibri"/>
                <a:cs typeface="Calibri"/>
              </a:rPr>
              <a:t> </a:t>
            </a:r>
            <a:r>
              <a:rPr sz="2400" dirty="0">
                <a:latin typeface="Calibri"/>
                <a:cs typeface="Calibri"/>
              </a:rPr>
              <a:t>threshold</a:t>
            </a:r>
            <a:r>
              <a:rPr sz="2400" spc="-110" dirty="0">
                <a:latin typeface="Calibri"/>
                <a:cs typeface="Calibri"/>
              </a:rPr>
              <a:t> </a:t>
            </a:r>
            <a:r>
              <a:rPr sz="2400" dirty="0">
                <a:latin typeface="Calibri"/>
                <a:cs typeface="Calibri"/>
              </a:rPr>
              <a:t>(e.g.</a:t>
            </a:r>
            <a:r>
              <a:rPr sz="2400" spc="-15" dirty="0">
                <a:latin typeface="Calibri"/>
                <a:cs typeface="Calibri"/>
              </a:rPr>
              <a:t> </a:t>
            </a:r>
            <a:r>
              <a:rPr sz="2400" spc="-20" dirty="0">
                <a:latin typeface="Calibri"/>
                <a:cs typeface="Calibri"/>
              </a:rPr>
              <a:t>0.7)</a:t>
            </a:r>
            <a:endParaRPr sz="2400">
              <a:latin typeface="Calibri"/>
              <a:cs typeface="Calibri"/>
            </a:endParaRPr>
          </a:p>
          <a:p>
            <a:pPr marL="469900" indent="-457834">
              <a:lnSpc>
                <a:spcPct val="100000"/>
              </a:lnSpc>
              <a:spcBef>
                <a:spcPts val="5"/>
              </a:spcBef>
              <a:buAutoNum type="arabicPeriod" startAt="3"/>
              <a:tabLst>
                <a:tab pos="469900" algn="l"/>
                <a:tab pos="470534" algn="l"/>
              </a:tabLst>
            </a:pPr>
            <a:r>
              <a:rPr sz="2400" dirty="0">
                <a:latin typeface="Calibri"/>
                <a:cs typeface="Calibri"/>
              </a:rPr>
              <a:t>If</a:t>
            </a:r>
            <a:r>
              <a:rPr sz="2400" spc="-80" dirty="0">
                <a:latin typeface="Calibri"/>
                <a:cs typeface="Calibri"/>
              </a:rPr>
              <a:t> </a:t>
            </a:r>
            <a:r>
              <a:rPr sz="2400" dirty="0">
                <a:latin typeface="Calibri"/>
                <a:cs typeface="Calibri"/>
              </a:rPr>
              <a:t>any</a:t>
            </a:r>
            <a:r>
              <a:rPr sz="2400" spc="-35" dirty="0">
                <a:latin typeface="Calibri"/>
                <a:cs typeface="Calibri"/>
              </a:rPr>
              <a:t> </a:t>
            </a:r>
            <a:r>
              <a:rPr sz="2400" spc="-30" dirty="0">
                <a:latin typeface="Calibri"/>
                <a:cs typeface="Calibri"/>
              </a:rPr>
              <a:t>boxes</a:t>
            </a:r>
            <a:r>
              <a:rPr sz="2400" spc="-114" dirty="0">
                <a:latin typeface="Calibri"/>
                <a:cs typeface="Calibri"/>
              </a:rPr>
              <a:t> </a:t>
            </a:r>
            <a:r>
              <a:rPr sz="2400" spc="-10" dirty="0">
                <a:latin typeface="Calibri"/>
                <a:cs typeface="Calibri"/>
              </a:rPr>
              <a:t>remain,</a:t>
            </a:r>
            <a:r>
              <a:rPr sz="2400" spc="-95" dirty="0">
                <a:latin typeface="Calibri"/>
                <a:cs typeface="Calibri"/>
              </a:rPr>
              <a:t> </a:t>
            </a:r>
            <a:r>
              <a:rPr sz="2400" spc="-35" dirty="0">
                <a:latin typeface="Calibri"/>
                <a:cs typeface="Calibri"/>
              </a:rPr>
              <a:t>GOTO</a:t>
            </a:r>
            <a:r>
              <a:rPr sz="2400" spc="-135" dirty="0">
                <a:latin typeface="Calibri"/>
                <a:cs typeface="Calibri"/>
              </a:rPr>
              <a:t> </a:t>
            </a:r>
            <a:r>
              <a:rPr sz="2400" spc="-50" dirty="0">
                <a:latin typeface="Calibri"/>
                <a:cs typeface="Calibri"/>
              </a:rPr>
              <a:t>1</a:t>
            </a:r>
            <a:endParaRPr sz="2400">
              <a:latin typeface="Calibri"/>
              <a:cs typeface="Calibri"/>
            </a:endParaRPr>
          </a:p>
          <a:p>
            <a:pPr marL="104139" marR="5080">
              <a:lnSpc>
                <a:spcPct val="97900"/>
              </a:lnSpc>
              <a:spcBef>
                <a:spcPts val="1410"/>
              </a:spcBef>
            </a:pPr>
            <a:r>
              <a:rPr sz="2250" b="1" spc="-20" dirty="0">
                <a:solidFill>
                  <a:srgbClr val="C00000"/>
                </a:solidFill>
                <a:latin typeface="Calibri"/>
                <a:cs typeface="Calibri"/>
              </a:rPr>
              <a:t>Problem</a:t>
            </a:r>
            <a:r>
              <a:rPr sz="2250" spc="-20" dirty="0">
                <a:solidFill>
                  <a:srgbClr val="C00000"/>
                </a:solidFill>
                <a:latin typeface="Calibri"/>
                <a:cs typeface="Calibri"/>
              </a:rPr>
              <a:t>:</a:t>
            </a:r>
            <a:r>
              <a:rPr sz="2250" spc="-110" dirty="0">
                <a:solidFill>
                  <a:srgbClr val="C00000"/>
                </a:solidFill>
                <a:latin typeface="Calibri"/>
                <a:cs typeface="Calibri"/>
              </a:rPr>
              <a:t> </a:t>
            </a:r>
            <a:r>
              <a:rPr sz="2250" spc="-20" dirty="0">
                <a:solidFill>
                  <a:srgbClr val="C00000"/>
                </a:solidFill>
                <a:latin typeface="Calibri"/>
                <a:cs typeface="Calibri"/>
              </a:rPr>
              <a:t>NMS</a:t>
            </a:r>
            <a:r>
              <a:rPr sz="2250" spc="-150" dirty="0">
                <a:solidFill>
                  <a:srgbClr val="C00000"/>
                </a:solidFill>
                <a:latin typeface="Calibri"/>
                <a:cs typeface="Calibri"/>
              </a:rPr>
              <a:t> </a:t>
            </a:r>
            <a:r>
              <a:rPr sz="2250" spc="-70" dirty="0">
                <a:solidFill>
                  <a:srgbClr val="C00000"/>
                </a:solidFill>
                <a:latin typeface="Calibri"/>
                <a:cs typeface="Calibri"/>
              </a:rPr>
              <a:t>may</a:t>
            </a:r>
            <a:r>
              <a:rPr sz="2250" spc="-45" dirty="0">
                <a:solidFill>
                  <a:srgbClr val="C00000"/>
                </a:solidFill>
                <a:latin typeface="Calibri"/>
                <a:cs typeface="Calibri"/>
              </a:rPr>
              <a:t> </a:t>
            </a:r>
            <a:r>
              <a:rPr sz="2250" spc="-35" dirty="0">
                <a:solidFill>
                  <a:srgbClr val="C00000"/>
                </a:solidFill>
                <a:latin typeface="Calibri"/>
                <a:cs typeface="Calibri"/>
              </a:rPr>
              <a:t>eliminate</a:t>
            </a:r>
            <a:r>
              <a:rPr sz="2250" spc="-50" dirty="0">
                <a:solidFill>
                  <a:srgbClr val="C00000"/>
                </a:solidFill>
                <a:latin typeface="Calibri"/>
                <a:cs typeface="Calibri"/>
              </a:rPr>
              <a:t> </a:t>
            </a:r>
            <a:r>
              <a:rPr sz="2250" spc="-10" dirty="0">
                <a:solidFill>
                  <a:srgbClr val="C00000"/>
                </a:solidFill>
                <a:latin typeface="Calibri"/>
                <a:cs typeface="Calibri"/>
              </a:rPr>
              <a:t>”good” </a:t>
            </a:r>
            <a:r>
              <a:rPr sz="2250" spc="-45" dirty="0">
                <a:solidFill>
                  <a:srgbClr val="C00000"/>
                </a:solidFill>
                <a:latin typeface="Calibri"/>
                <a:cs typeface="Calibri"/>
              </a:rPr>
              <a:t>boxes</a:t>
            </a:r>
            <a:r>
              <a:rPr sz="2250" spc="-150" dirty="0">
                <a:solidFill>
                  <a:srgbClr val="C00000"/>
                </a:solidFill>
                <a:latin typeface="Calibri"/>
                <a:cs typeface="Calibri"/>
              </a:rPr>
              <a:t> </a:t>
            </a:r>
            <a:r>
              <a:rPr sz="2250" spc="-20" dirty="0">
                <a:solidFill>
                  <a:srgbClr val="C00000"/>
                </a:solidFill>
                <a:latin typeface="Calibri"/>
                <a:cs typeface="Calibri"/>
              </a:rPr>
              <a:t>when</a:t>
            </a:r>
            <a:r>
              <a:rPr sz="2250" spc="-135" dirty="0">
                <a:solidFill>
                  <a:srgbClr val="C00000"/>
                </a:solidFill>
                <a:latin typeface="Calibri"/>
                <a:cs typeface="Calibri"/>
              </a:rPr>
              <a:t> </a:t>
            </a:r>
            <a:r>
              <a:rPr sz="2250" spc="-10" dirty="0">
                <a:solidFill>
                  <a:srgbClr val="C00000"/>
                </a:solidFill>
                <a:latin typeface="Calibri"/>
                <a:cs typeface="Calibri"/>
              </a:rPr>
              <a:t>objects</a:t>
            </a:r>
            <a:r>
              <a:rPr sz="2250" spc="-160" dirty="0">
                <a:solidFill>
                  <a:srgbClr val="C00000"/>
                </a:solidFill>
                <a:latin typeface="Calibri"/>
                <a:cs typeface="Calibri"/>
              </a:rPr>
              <a:t> </a:t>
            </a:r>
            <a:r>
              <a:rPr sz="2250" spc="-25" dirty="0">
                <a:solidFill>
                  <a:srgbClr val="C00000"/>
                </a:solidFill>
                <a:latin typeface="Calibri"/>
                <a:cs typeface="Calibri"/>
              </a:rPr>
              <a:t>are</a:t>
            </a:r>
            <a:r>
              <a:rPr sz="2250" spc="-150" dirty="0">
                <a:solidFill>
                  <a:srgbClr val="C00000"/>
                </a:solidFill>
                <a:latin typeface="Calibri"/>
                <a:cs typeface="Calibri"/>
              </a:rPr>
              <a:t> </a:t>
            </a:r>
            <a:r>
              <a:rPr sz="2250" spc="-10" dirty="0">
                <a:solidFill>
                  <a:srgbClr val="C00000"/>
                </a:solidFill>
                <a:latin typeface="Calibri"/>
                <a:cs typeface="Calibri"/>
              </a:rPr>
              <a:t>highly </a:t>
            </a:r>
            <a:r>
              <a:rPr sz="2250" spc="-30" dirty="0">
                <a:solidFill>
                  <a:srgbClr val="C00000"/>
                </a:solidFill>
                <a:latin typeface="Calibri"/>
                <a:cs typeface="Calibri"/>
              </a:rPr>
              <a:t>overlapping…</a:t>
            </a:r>
            <a:r>
              <a:rPr sz="2250" spc="-175" dirty="0">
                <a:solidFill>
                  <a:srgbClr val="C00000"/>
                </a:solidFill>
                <a:latin typeface="Calibri"/>
                <a:cs typeface="Calibri"/>
              </a:rPr>
              <a:t> </a:t>
            </a:r>
            <a:r>
              <a:rPr sz="2250" spc="-10" dirty="0">
                <a:solidFill>
                  <a:srgbClr val="C00000"/>
                </a:solidFill>
                <a:latin typeface="Calibri"/>
                <a:cs typeface="Calibri"/>
              </a:rPr>
              <a:t>no</a:t>
            </a:r>
            <a:r>
              <a:rPr sz="2250" spc="-125" dirty="0">
                <a:solidFill>
                  <a:srgbClr val="C00000"/>
                </a:solidFill>
                <a:latin typeface="Calibri"/>
                <a:cs typeface="Calibri"/>
              </a:rPr>
              <a:t> </a:t>
            </a:r>
            <a:r>
              <a:rPr sz="2250" spc="-20" dirty="0">
                <a:solidFill>
                  <a:srgbClr val="C00000"/>
                </a:solidFill>
                <a:latin typeface="Calibri"/>
                <a:cs typeface="Calibri"/>
              </a:rPr>
              <a:t>good</a:t>
            </a:r>
            <a:r>
              <a:rPr sz="2250" spc="-110" dirty="0">
                <a:solidFill>
                  <a:srgbClr val="C00000"/>
                </a:solidFill>
                <a:latin typeface="Calibri"/>
                <a:cs typeface="Calibri"/>
              </a:rPr>
              <a:t> </a:t>
            </a:r>
            <a:r>
              <a:rPr sz="2250" spc="-25" dirty="0">
                <a:solidFill>
                  <a:srgbClr val="C00000"/>
                </a:solidFill>
                <a:latin typeface="Calibri"/>
                <a:cs typeface="Calibri"/>
              </a:rPr>
              <a:t>solution</a:t>
            </a:r>
            <a:r>
              <a:rPr sz="2250" spc="-110" dirty="0">
                <a:solidFill>
                  <a:srgbClr val="C00000"/>
                </a:solidFill>
                <a:latin typeface="Calibri"/>
                <a:cs typeface="Calibri"/>
              </a:rPr>
              <a:t> </a:t>
            </a:r>
            <a:r>
              <a:rPr sz="2250" spc="-25" dirty="0">
                <a:solidFill>
                  <a:srgbClr val="C00000"/>
                </a:solidFill>
                <a:latin typeface="Calibri"/>
                <a:cs typeface="Calibri"/>
              </a:rPr>
              <a:t>=(</a:t>
            </a:r>
            <a:endParaRPr sz="2250">
              <a:latin typeface="Calibri"/>
              <a:cs typeface="Calibri"/>
            </a:endParaRPr>
          </a:p>
        </p:txBody>
      </p:sp>
      <p:pic>
        <p:nvPicPr>
          <p:cNvPr id="5" name="object 5"/>
          <p:cNvPicPr/>
          <p:nvPr/>
        </p:nvPicPr>
        <p:blipFill>
          <a:blip r:embed="rId3" cstate="print"/>
          <a:stretch>
            <a:fillRect/>
          </a:stretch>
        </p:blipFill>
        <p:spPr>
          <a:xfrm>
            <a:off x="4897120" y="1148080"/>
            <a:ext cx="7101840" cy="471424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p:nvPr/>
        </p:nvSpPr>
        <p:spPr>
          <a:xfrm>
            <a:off x="330200" y="1808099"/>
            <a:ext cx="5723890" cy="1244571"/>
          </a:xfrm>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sz="2000" dirty="0">
                <a:latin typeface="Calibri"/>
                <a:cs typeface="Calibri"/>
              </a:rPr>
              <a:t>Run</a:t>
            </a:r>
            <a:r>
              <a:rPr sz="2000" spc="-95" dirty="0">
                <a:latin typeface="Calibri"/>
                <a:cs typeface="Calibri"/>
              </a:rPr>
              <a:t> </a:t>
            </a:r>
            <a:r>
              <a:rPr sz="2000" dirty="0">
                <a:latin typeface="Calibri"/>
                <a:cs typeface="Calibri"/>
              </a:rPr>
              <a:t>object</a:t>
            </a:r>
            <a:r>
              <a:rPr sz="2000" spc="-35" dirty="0">
                <a:latin typeface="Calibri"/>
                <a:cs typeface="Calibri"/>
              </a:rPr>
              <a:t> </a:t>
            </a:r>
            <a:r>
              <a:rPr sz="2000" dirty="0">
                <a:latin typeface="Calibri"/>
                <a:cs typeface="Calibri"/>
              </a:rPr>
              <a:t>detector</a:t>
            </a:r>
            <a:r>
              <a:rPr sz="2000" spc="5" dirty="0">
                <a:latin typeface="Calibri"/>
                <a:cs typeface="Calibri"/>
              </a:rPr>
              <a:t> </a:t>
            </a:r>
            <a:r>
              <a:rPr sz="2000" dirty="0">
                <a:latin typeface="Calibri"/>
                <a:cs typeface="Calibri"/>
              </a:rPr>
              <a:t>on</a:t>
            </a:r>
            <a:r>
              <a:rPr sz="2000" spc="-95" dirty="0">
                <a:latin typeface="Calibri"/>
                <a:cs typeface="Calibri"/>
              </a:rPr>
              <a:t> </a:t>
            </a:r>
            <a:r>
              <a:rPr sz="2000" dirty="0">
                <a:latin typeface="Calibri"/>
                <a:cs typeface="Calibri"/>
              </a:rPr>
              <a:t>all</a:t>
            </a:r>
            <a:r>
              <a:rPr sz="2000" spc="-65" dirty="0">
                <a:latin typeface="Calibri"/>
                <a:cs typeface="Calibri"/>
              </a:rPr>
              <a:t> </a:t>
            </a:r>
            <a:r>
              <a:rPr sz="2000" dirty="0">
                <a:latin typeface="Calibri"/>
                <a:cs typeface="Calibri"/>
              </a:rPr>
              <a:t>test</a:t>
            </a:r>
            <a:r>
              <a:rPr sz="2000" spc="-30" dirty="0">
                <a:latin typeface="Calibri"/>
                <a:cs typeface="Calibri"/>
              </a:rPr>
              <a:t> </a:t>
            </a:r>
            <a:r>
              <a:rPr sz="2000" dirty="0">
                <a:latin typeface="Calibri"/>
                <a:cs typeface="Calibri"/>
              </a:rPr>
              <a:t>images</a:t>
            </a:r>
            <a:r>
              <a:rPr sz="2000" spc="-65" dirty="0">
                <a:latin typeface="Calibri"/>
                <a:cs typeface="Calibri"/>
              </a:rPr>
              <a:t> </a:t>
            </a:r>
            <a:r>
              <a:rPr sz="2000" dirty="0">
                <a:latin typeface="Calibri"/>
                <a:cs typeface="Calibri"/>
              </a:rPr>
              <a:t>(with</a:t>
            </a:r>
            <a:r>
              <a:rPr sz="2000" spc="-85" dirty="0">
                <a:latin typeface="Calibri"/>
                <a:cs typeface="Calibri"/>
              </a:rPr>
              <a:t> </a:t>
            </a:r>
            <a:r>
              <a:rPr sz="2000" spc="-20" dirty="0">
                <a:latin typeface="Calibri"/>
                <a:cs typeface="Calibri"/>
              </a:rPr>
              <a:t>NMS)</a:t>
            </a:r>
            <a:endParaRPr sz="2000" dirty="0">
              <a:latin typeface="Calibri"/>
              <a:cs typeface="Calibri"/>
            </a:endParaRPr>
          </a:p>
          <a:p>
            <a:pPr marL="357505" marR="5080" indent="-344805">
              <a:lnSpc>
                <a:spcPct val="100000"/>
              </a:lnSpc>
              <a:spcBef>
                <a:spcPts val="5"/>
              </a:spcBef>
              <a:buAutoNum type="arabicPeriod"/>
              <a:tabLst>
                <a:tab pos="357505" algn="l"/>
                <a:tab pos="358140" algn="l"/>
              </a:tabLst>
            </a:pPr>
            <a:r>
              <a:rPr sz="2000" dirty="0">
                <a:latin typeface="Calibri"/>
                <a:cs typeface="Calibri"/>
              </a:rPr>
              <a:t>For</a:t>
            </a:r>
            <a:r>
              <a:rPr sz="2000" spc="-35" dirty="0">
                <a:latin typeface="Calibri"/>
                <a:cs typeface="Calibri"/>
              </a:rPr>
              <a:t> </a:t>
            </a:r>
            <a:r>
              <a:rPr sz="2000" dirty="0">
                <a:latin typeface="Calibri"/>
                <a:cs typeface="Calibri"/>
              </a:rPr>
              <a:t>each</a:t>
            </a:r>
            <a:r>
              <a:rPr sz="2000" spc="35" dirty="0">
                <a:latin typeface="Calibri"/>
                <a:cs typeface="Calibri"/>
              </a:rPr>
              <a:t> </a:t>
            </a:r>
            <a:r>
              <a:rPr sz="2000" spc="-30" dirty="0">
                <a:latin typeface="Calibri"/>
                <a:cs typeface="Calibri"/>
              </a:rPr>
              <a:t>category,</a:t>
            </a:r>
            <a:r>
              <a:rPr sz="2000" spc="-130" dirty="0">
                <a:latin typeface="Calibri"/>
                <a:cs typeface="Calibri"/>
              </a:rPr>
              <a:t> </a:t>
            </a:r>
            <a:r>
              <a:rPr sz="2000" spc="-10" dirty="0">
                <a:latin typeface="Calibri"/>
                <a:cs typeface="Calibri"/>
              </a:rPr>
              <a:t>compute</a:t>
            </a:r>
            <a:r>
              <a:rPr sz="2000" spc="-175" dirty="0">
                <a:latin typeface="Calibri"/>
                <a:cs typeface="Calibri"/>
              </a:rPr>
              <a:t> </a:t>
            </a:r>
            <a:r>
              <a:rPr sz="2000" spc="-25" dirty="0">
                <a:latin typeface="Calibri"/>
                <a:cs typeface="Calibri"/>
              </a:rPr>
              <a:t>Average</a:t>
            </a:r>
            <a:r>
              <a:rPr sz="2000" spc="-65" dirty="0">
                <a:latin typeface="Calibri"/>
                <a:cs typeface="Calibri"/>
              </a:rPr>
              <a:t> </a:t>
            </a:r>
            <a:r>
              <a:rPr sz="2000" dirty="0">
                <a:latin typeface="Calibri"/>
                <a:cs typeface="Calibri"/>
              </a:rPr>
              <a:t>Precision</a:t>
            </a:r>
            <a:r>
              <a:rPr sz="2000" spc="-140" dirty="0">
                <a:latin typeface="Calibri"/>
                <a:cs typeface="Calibri"/>
              </a:rPr>
              <a:t> </a:t>
            </a:r>
            <a:r>
              <a:rPr sz="2000" dirty="0">
                <a:latin typeface="Calibri"/>
                <a:cs typeface="Calibri"/>
              </a:rPr>
              <a:t>(AP)</a:t>
            </a:r>
            <a:r>
              <a:rPr sz="2000" spc="80" dirty="0">
                <a:latin typeface="Calibri"/>
                <a:cs typeface="Calibri"/>
              </a:rPr>
              <a:t> </a:t>
            </a:r>
            <a:r>
              <a:rPr sz="2000" spc="-50" dirty="0">
                <a:latin typeface="Calibri"/>
                <a:cs typeface="Calibri"/>
              </a:rPr>
              <a:t>= </a:t>
            </a:r>
            <a:r>
              <a:rPr sz="2000" dirty="0">
                <a:latin typeface="Calibri"/>
                <a:cs typeface="Calibri"/>
              </a:rPr>
              <a:t>area</a:t>
            </a:r>
            <a:r>
              <a:rPr sz="2000" spc="-85" dirty="0">
                <a:latin typeface="Calibri"/>
                <a:cs typeface="Calibri"/>
              </a:rPr>
              <a:t> </a:t>
            </a:r>
            <a:r>
              <a:rPr sz="2000" dirty="0">
                <a:latin typeface="Calibri"/>
                <a:cs typeface="Calibri"/>
              </a:rPr>
              <a:t>under</a:t>
            </a:r>
            <a:r>
              <a:rPr sz="2000" spc="40" dirty="0">
                <a:latin typeface="Calibri"/>
                <a:cs typeface="Calibri"/>
              </a:rPr>
              <a:t> </a:t>
            </a:r>
            <a:r>
              <a:rPr sz="2000" dirty="0">
                <a:latin typeface="Calibri"/>
                <a:cs typeface="Calibri"/>
              </a:rPr>
              <a:t>Precision</a:t>
            </a:r>
            <a:r>
              <a:rPr sz="2000" spc="-130" dirty="0">
                <a:latin typeface="Calibri"/>
                <a:cs typeface="Calibri"/>
              </a:rPr>
              <a:t> </a:t>
            </a:r>
            <a:r>
              <a:rPr sz="2000" dirty="0">
                <a:latin typeface="Calibri"/>
                <a:cs typeface="Calibri"/>
              </a:rPr>
              <a:t>vs</a:t>
            </a:r>
            <a:r>
              <a:rPr sz="2000" spc="30" dirty="0">
                <a:latin typeface="Calibri"/>
                <a:cs typeface="Calibri"/>
              </a:rPr>
              <a:t> </a:t>
            </a:r>
            <a:r>
              <a:rPr sz="2000" dirty="0">
                <a:latin typeface="Calibri"/>
                <a:cs typeface="Calibri"/>
              </a:rPr>
              <a:t>Recall</a:t>
            </a:r>
            <a:r>
              <a:rPr sz="2000" spc="-105" dirty="0">
                <a:latin typeface="Calibri"/>
                <a:cs typeface="Calibri"/>
              </a:rPr>
              <a:t> </a:t>
            </a:r>
            <a:r>
              <a:rPr sz="2000" spc="-10" dirty="0">
                <a:latin typeface="Calibri"/>
                <a:cs typeface="Calibri"/>
              </a:rPr>
              <a:t>Curve</a:t>
            </a:r>
            <a:r>
              <a:rPr lang="en-US" sz="2000" spc="-10" dirty="0">
                <a:latin typeface="Calibri"/>
                <a:cs typeface="Calibri"/>
              </a:rPr>
              <a:t> (AUPRC = Area Under Precision vs Recall Curve)</a:t>
            </a:r>
            <a:endParaRPr sz="2000" dirty="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p:nvPr/>
        </p:nvSpPr>
        <p:spPr>
          <a:xfrm>
            <a:off x="330200" y="1808099"/>
            <a:ext cx="5929630" cy="1247140"/>
          </a:xfrm>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sz="2000" dirty="0">
                <a:latin typeface="Calibri"/>
                <a:cs typeface="Calibri"/>
              </a:rPr>
              <a:t>Run</a:t>
            </a:r>
            <a:r>
              <a:rPr sz="2000" spc="-95" dirty="0">
                <a:latin typeface="Calibri"/>
                <a:cs typeface="Calibri"/>
              </a:rPr>
              <a:t> </a:t>
            </a:r>
            <a:r>
              <a:rPr sz="2000" dirty="0">
                <a:latin typeface="Calibri"/>
                <a:cs typeface="Calibri"/>
              </a:rPr>
              <a:t>object</a:t>
            </a:r>
            <a:r>
              <a:rPr sz="2000" spc="-35" dirty="0">
                <a:latin typeface="Calibri"/>
                <a:cs typeface="Calibri"/>
              </a:rPr>
              <a:t> </a:t>
            </a:r>
            <a:r>
              <a:rPr sz="2000" dirty="0">
                <a:latin typeface="Calibri"/>
                <a:cs typeface="Calibri"/>
              </a:rPr>
              <a:t>detector</a:t>
            </a:r>
            <a:r>
              <a:rPr sz="2000" spc="5" dirty="0">
                <a:latin typeface="Calibri"/>
                <a:cs typeface="Calibri"/>
              </a:rPr>
              <a:t> </a:t>
            </a:r>
            <a:r>
              <a:rPr sz="2000" dirty="0">
                <a:latin typeface="Calibri"/>
                <a:cs typeface="Calibri"/>
              </a:rPr>
              <a:t>on</a:t>
            </a:r>
            <a:r>
              <a:rPr sz="2000" spc="-95" dirty="0">
                <a:latin typeface="Calibri"/>
                <a:cs typeface="Calibri"/>
              </a:rPr>
              <a:t> </a:t>
            </a:r>
            <a:r>
              <a:rPr sz="2000" dirty="0">
                <a:latin typeface="Calibri"/>
                <a:cs typeface="Calibri"/>
              </a:rPr>
              <a:t>all</a:t>
            </a:r>
            <a:r>
              <a:rPr sz="2000" spc="-65" dirty="0">
                <a:latin typeface="Calibri"/>
                <a:cs typeface="Calibri"/>
              </a:rPr>
              <a:t> </a:t>
            </a:r>
            <a:r>
              <a:rPr sz="2000" dirty="0">
                <a:latin typeface="Calibri"/>
                <a:cs typeface="Calibri"/>
              </a:rPr>
              <a:t>test</a:t>
            </a:r>
            <a:r>
              <a:rPr sz="2000" spc="-30" dirty="0">
                <a:latin typeface="Calibri"/>
                <a:cs typeface="Calibri"/>
              </a:rPr>
              <a:t> </a:t>
            </a:r>
            <a:r>
              <a:rPr sz="2000" dirty="0">
                <a:latin typeface="Calibri"/>
                <a:cs typeface="Calibri"/>
              </a:rPr>
              <a:t>images</a:t>
            </a:r>
            <a:r>
              <a:rPr sz="2000" spc="-65" dirty="0">
                <a:latin typeface="Calibri"/>
                <a:cs typeface="Calibri"/>
              </a:rPr>
              <a:t> </a:t>
            </a:r>
            <a:r>
              <a:rPr sz="2000" dirty="0">
                <a:latin typeface="Calibri"/>
                <a:cs typeface="Calibri"/>
              </a:rPr>
              <a:t>(with</a:t>
            </a:r>
            <a:r>
              <a:rPr sz="2000" spc="-85" dirty="0">
                <a:latin typeface="Calibri"/>
                <a:cs typeface="Calibri"/>
              </a:rPr>
              <a:t> </a:t>
            </a:r>
            <a:r>
              <a:rPr sz="2000" spc="-20" dirty="0">
                <a:latin typeface="Calibri"/>
                <a:cs typeface="Calibri"/>
              </a:rPr>
              <a:t>NMS)</a:t>
            </a:r>
            <a:endParaRPr sz="2000">
              <a:latin typeface="Calibri"/>
              <a:cs typeface="Calibri"/>
            </a:endParaRPr>
          </a:p>
          <a:p>
            <a:pPr marL="357505" marR="210820" indent="-344805">
              <a:lnSpc>
                <a:spcPct val="100000"/>
              </a:lnSpc>
              <a:spcBef>
                <a:spcPts val="5"/>
              </a:spcBef>
              <a:buAutoNum type="arabicPeriod"/>
              <a:tabLst>
                <a:tab pos="357505" algn="l"/>
                <a:tab pos="358140" algn="l"/>
              </a:tabLst>
            </a:pPr>
            <a:r>
              <a:rPr sz="2000" dirty="0">
                <a:latin typeface="Calibri"/>
                <a:cs typeface="Calibri"/>
              </a:rPr>
              <a:t>For</a:t>
            </a:r>
            <a:r>
              <a:rPr sz="2000" spc="-35" dirty="0">
                <a:latin typeface="Calibri"/>
                <a:cs typeface="Calibri"/>
              </a:rPr>
              <a:t> </a:t>
            </a:r>
            <a:r>
              <a:rPr sz="2000" dirty="0">
                <a:latin typeface="Calibri"/>
                <a:cs typeface="Calibri"/>
              </a:rPr>
              <a:t>each</a:t>
            </a:r>
            <a:r>
              <a:rPr sz="2000" spc="35" dirty="0">
                <a:latin typeface="Calibri"/>
                <a:cs typeface="Calibri"/>
              </a:rPr>
              <a:t> </a:t>
            </a:r>
            <a:r>
              <a:rPr sz="2000" spc="-30" dirty="0">
                <a:latin typeface="Calibri"/>
                <a:cs typeface="Calibri"/>
              </a:rPr>
              <a:t>category,</a:t>
            </a:r>
            <a:r>
              <a:rPr sz="2000" spc="-130" dirty="0">
                <a:latin typeface="Calibri"/>
                <a:cs typeface="Calibri"/>
              </a:rPr>
              <a:t> </a:t>
            </a:r>
            <a:r>
              <a:rPr sz="2000" spc="-10" dirty="0">
                <a:latin typeface="Calibri"/>
                <a:cs typeface="Calibri"/>
              </a:rPr>
              <a:t>compute</a:t>
            </a:r>
            <a:r>
              <a:rPr sz="2000" spc="-175" dirty="0">
                <a:latin typeface="Calibri"/>
                <a:cs typeface="Calibri"/>
              </a:rPr>
              <a:t> </a:t>
            </a:r>
            <a:r>
              <a:rPr sz="2000" spc="-25" dirty="0">
                <a:latin typeface="Calibri"/>
                <a:cs typeface="Calibri"/>
              </a:rPr>
              <a:t>Average</a:t>
            </a:r>
            <a:r>
              <a:rPr sz="2000" spc="-65" dirty="0">
                <a:latin typeface="Calibri"/>
                <a:cs typeface="Calibri"/>
              </a:rPr>
              <a:t> </a:t>
            </a:r>
            <a:r>
              <a:rPr sz="2000" dirty="0">
                <a:latin typeface="Calibri"/>
                <a:cs typeface="Calibri"/>
              </a:rPr>
              <a:t>Precision</a:t>
            </a:r>
            <a:r>
              <a:rPr sz="2000" spc="-140" dirty="0">
                <a:latin typeface="Calibri"/>
                <a:cs typeface="Calibri"/>
              </a:rPr>
              <a:t> </a:t>
            </a:r>
            <a:r>
              <a:rPr sz="2000" dirty="0">
                <a:latin typeface="Calibri"/>
                <a:cs typeface="Calibri"/>
              </a:rPr>
              <a:t>(AP)</a:t>
            </a:r>
            <a:r>
              <a:rPr sz="2000" spc="80" dirty="0">
                <a:latin typeface="Calibri"/>
                <a:cs typeface="Calibri"/>
              </a:rPr>
              <a:t> </a:t>
            </a:r>
            <a:r>
              <a:rPr sz="2000" spc="-50" dirty="0">
                <a:latin typeface="Calibri"/>
                <a:cs typeface="Calibri"/>
              </a:rPr>
              <a:t>= </a:t>
            </a:r>
            <a:r>
              <a:rPr sz="2000" dirty="0">
                <a:latin typeface="Calibri"/>
                <a:cs typeface="Calibri"/>
              </a:rPr>
              <a:t>area</a:t>
            </a:r>
            <a:r>
              <a:rPr sz="2000" spc="-85" dirty="0">
                <a:latin typeface="Calibri"/>
                <a:cs typeface="Calibri"/>
              </a:rPr>
              <a:t> </a:t>
            </a:r>
            <a:r>
              <a:rPr sz="2000" dirty="0">
                <a:latin typeface="Calibri"/>
                <a:cs typeface="Calibri"/>
              </a:rPr>
              <a:t>under</a:t>
            </a:r>
            <a:r>
              <a:rPr sz="2000" spc="40" dirty="0">
                <a:latin typeface="Calibri"/>
                <a:cs typeface="Calibri"/>
              </a:rPr>
              <a:t> </a:t>
            </a:r>
            <a:r>
              <a:rPr sz="2000" dirty="0">
                <a:latin typeface="Calibri"/>
                <a:cs typeface="Calibri"/>
              </a:rPr>
              <a:t>Precision</a:t>
            </a:r>
            <a:r>
              <a:rPr sz="2000" spc="-130" dirty="0">
                <a:latin typeface="Calibri"/>
                <a:cs typeface="Calibri"/>
              </a:rPr>
              <a:t> </a:t>
            </a:r>
            <a:r>
              <a:rPr sz="2000" dirty="0">
                <a:latin typeface="Calibri"/>
                <a:cs typeface="Calibri"/>
              </a:rPr>
              <a:t>vs</a:t>
            </a:r>
            <a:r>
              <a:rPr sz="2000" spc="30" dirty="0">
                <a:latin typeface="Calibri"/>
                <a:cs typeface="Calibri"/>
              </a:rPr>
              <a:t> </a:t>
            </a:r>
            <a:r>
              <a:rPr sz="2000" dirty="0">
                <a:latin typeface="Calibri"/>
                <a:cs typeface="Calibri"/>
              </a:rPr>
              <a:t>Recall</a:t>
            </a:r>
            <a:r>
              <a:rPr sz="2000" spc="-105" dirty="0">
                <a:latin typeface="Calibri"/>
                <a:cs typeface="Calibri"/>
              </a:rPr>
              <a:t> </a:t>
            </a:r>
            <a:r>
              <a:rPr sz="2000" spc="-10" dirty="0">
                <a:latin typeface="Calibri"/>
                <a:cs typeface="Calibri"/>
              </a:rPr>
              <a:t>Curve</a:t>
            </a:r>
            <a:endParaRPr sz="2000">
              <a:latin typeface="Calibri"/>
              <a:cs typeface="Calibri"/>
            </a:endParaRP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p:txBody>
      </p:sp>
      <p:sp>
        <p:nvSpPr>
          <p:cNvPr id="4" name="object 4"/>
          <p:cNvSpPr txBox="1"/>
          <p:nvPr/>
        </p:nvSpPr>
        <p:spPr>
          <a:xfrm>
            <a:off x="6959600" y="873760"/>
            <a:ext cx="843280" cy="599440"/>
          </a:xfrm>
          <a:prstGeom prst="rect">
            <a:avLst/>
          </a:prstGeom>
          <a:solidFill>
            <a:srgbClr val="4471C4"/>
          </a:solidFill>
        </p:spPr>
        <p:txBody>
          <a:bodyPr vert="horz" wrap="square" lIns="0" tIns="132080" rIns="0" bIns="0" rtlCol="0">
            <a:spAutoFit/>
          </a:bodyPr>
          <a:lstStyle/>
          <a:p>
            <a:pPr marL="222250">
              <a:lnSpc>
                <a:spcPct val="100000"/>
              </a:lnSpc>
              <a:spcBef>
                <a:spcPts val="1040"/>
              </a:spcBef>
            </a:pPr>
            <a:r>
              <a:rPr sz="1850" spc="-20" dirty="0">
                <a:solidFill>
                  <a:srgbClr val="FFFFFF"/>
                </a:solidFill>
                <a:latin typeface="Calibri"/>
                <a:cs typeface="Calibri"/>
              </a:rPr>
              <a:t>0.99</a:t>
            </a:r>
            <a:endParaRPr sz="1850">
              <a:latin typeface="Calibri"/>
              <a:cs typeface="Calibri"/>
            </a:endParaRPr>
          </a:p>
        </p:txBody>
      </p:sp>
      <p:sp>
        <p:nvSpPr>
          <p:cNvPr id="5" name="object 5"/>
          <p:cNvSpPr txBox="1"/>
          <p:nvPr/>
        </p:nvSpPr>
        <p:spPr>
          <a:xfrm>
            <a:off x="7985759" y="873760"/>
            <a:ext cx="833119" cy="599440"/>
          </a:xfrm>
          <a:prstGeom prst="rect">
            <a:avLst/>
          </a:prstGeom>
          <a:solidFill>
            <a:srgbClr val="4471C4"/>
          </a:solidFill>
        </p:spPr>
        <p:txBody>
          <a:bodyPr vert="horz" wrap="square" lIns="0" tIns="132080" rIns="0" bIns="0" rtlCol="0">
            <a:spAutoFit/>
          </a:bodyPr>
          <a:lstStyle/>
          <a:p>
            <a:pPr marL="217804">
              <a:lnSpc>
                <a:spcPct val="100000"/>
              </a:lnSpc>
              <a:spcBef>
                <a:spcPts val="1040"/>
              </a:spcBef>
            </a:pPr>
            <a:r>
              <a:rPr sz="1850" spc="-20" dirty="0">
                <a:solidFill>
                  <a:srgbClr val="FFFFFF"/>
                </a:solidFill>
                <a:latin typeface="Calibri"/>
                <a:cs typeface="Calibri"/>
              </a:rPr>
              <a:t>0.95</a:t>
            </a:r>
            <a:endParaRPr sz="1850">
              <a:latin typeface="Calibri"/>
              <a:cs typeface="Calibri"/>
            </a:endParaRPr>
          </a:p>
        </p:txBody>
      </p:sp>
      <p:sp>
        <p:nvSpPr>
          <p:cNvPr id="6" name="object 6"/>
          <p:cNvSpPr txBox="1"/>
          <p:nvPr/>
        </p:nvSpPr>
        <p:spPr>
          <a:xfrm>
            <a:off x="9001759" y="873760"/>
            <a:ext cx="843280" cy="599440"/>
          </a:xfrm>
          <a:prstGeom prst="rect">
            <a:avLst/>
          </a:prstGeom>
          <a:solidFill>
            <a:srgbClr val="4471C4"/>
          </a:solidFill>
        </p:spPr>
        <p:txBody>
          <a:bodyPr vert="horz" wrap="square" lIns="0" tIns="132080" rIns="0" bIns="0" rtlCol="0">
            <a:spAutoFit/>
          </a:bodyPr>
          <a:lstStyle/>
          <a:p>
            <a:pPr marL="222885">
              <a:lnSpc>
                <a:spcPct val="100000"/>
              </a:lnSpc>
              <a:spcBef>
                <a:spcPts val="1040"/>
              </a:spcBef>
            </a:pPr>
            <a:r>
              <a:rPr sz="1850" spc="-20" dirty="0">
                <a:solidFill>
                  <a:srgbClr val="FFFFFF"/>
                </a:solidFill>
                <a:latin typeface="Calibri"/>
                <a:cs typeface="Calibri"/>
              </a:rPr>
              <a:t>0.90</a:t>
            </a:r>
            <a:endParaRPr sz="1850">
              <a:latin typeface="Calibri"/>
              <a:cs typeface="Calibri"/>
            </a:endParaRPr>
          </a:p>
        </p:txBody>
      </p:sp>
      <p:sp>
        <p:nvSpPr>
          <p:cNvPr id="7" name="object 7"/>
          <p:cNvSpPr/>
          <p:nvPr/>
        </p:nvSpPr>
        <p:spPr>
          <a:xfrm>
            <a:off x="6959600" y="599440"/>
            <a:ext cx="4897120" cy="111760"/>
          </a:xfrm>
          <a:custGeom>
            <a:avLst/>
            <a:gdLst/>
            <a:ahLst/>
            <a:cxnLst/>
            <a:rect l="l" t="t" r="r" b="b"/>
            <a:pathLst>
              <a:path w="4897120" h="111759">
                <a:moveTo>
                  <a:pt x="4782311" y="0"/>
                </a:moveTo>
                <a:lnTo>
                  <a:pt x="4782439" y="37211"/>
                </a:lnTo>
                <a:lnTo>
                  <a:pt x="0" y="46100"/>
                </a:lnTo>
                <a:lnTo>
                  <a:pt x="126" y="83438"/>
                </a:lnTo>
                <a:lnTo>
                  <a:pt x="4782439" y="74549"/>
                </a:lnTo>
                <a:lnTo>
                  <a:pt x="4782566" y="111760"/>
                </a:lnTo>
                <a:lnTo>
                  <a:pt x="4896739" y="55625"/>
                </a:lnTo>
                <a:lnTo>
                  <a:pt x="4782311" y="0"/>
                </a:lnTo>
                <a:close/>
              </a:path>
            </a:pathLst>
          </a:custGeom>
          <a:solidFill>
            <a:srgbClr val="4471C4"/>
          </a:solidFill>
        </p:spPr>
        <p:txBody>
          <a:bodyPr wrap="square" lIns="0" tIns="0" rIns="0" bIns="0" rtlCol="0"/>
          <a:lstStyle/>
          <a:p>
            <a:endParaRPr/>
          </a:p>
        </p:txBody>
      </p:sp>
      <p:sp>
        <p:nvSpPr>
          <p:cNvPr id="8" name="object 8"/>
          <p:cNvSpPr txBox="1"/>
          <p:nvPr/>
        </p:nvSpPr>
        <p:spPr>
          <a:xfrm>
            <a:off x="6987158" y="254317"/>
            <a:ext cx="31623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25" dirty="0">
                <a:latin typeface="Calibri"/>
                <a:cs typeface="Calibri"/>
              </a:rPr>
              <a:t> </a:t>
            </a:r>
            <a:r>
              <a:rPr sz="1850" dirty="0">
                <a:latin typeface="Calibri"/>
                <a:cs typeface="Calibri"/>
              </a:rPr>
              <a:t>dog</a:t>
            </a:r>
            <a:r>
              <a:rPr sz="1850" spc="10" dirty="0">
                <a:latin typeface="Calibri"/>
                <a:cs typeface="Calibri"/>
              </a:rPr>
              <a:t> </a:t>
            </a:r>
            <a:r>
              <a:rPr sz="1850" spc="-25" dirty="0">
                <a:latin typeface="Calibri"/>
                <a:cs typeface="Calibri"/>
              </a:rPr>
              <a:t>detections</a:t>
            </a:r>
            <a:r>
              <a:rPr sz="1850" spc="-160" dirty="0">
                <a:latin typeface="Calibri"/>
                <a:cs typeface="Calibri"/>
              </a:rPr>
              <a:t> </a:t>
            </a:r>
            <a:r>
              <a:rPr sz="1850" spc="-25" dirty="0">
                <a:latin typeface="Calibri"/>
                <a:cs typeface="Calibri"/>
              </a:rPr>
              <a:t>sorted</a:t>
            </a:r>
            <a:r>
              <a:rPr sz="1850" spc="-180" dirty="0">
                <a:latin typeface="Calibri"/>
                <a:cs typeface="Calibri"/>
              </a:rPr>
              <a:t> </a:t>
            </a:r>
            <a:r>
              <a:rPr sz="1850" spc="-20" dirty="0">
                <a:latin typeface="Calibri"/>
                <a:cs typeface="Calibri"/>
              </a:rPr>
              <a:t>by</a:t>
            </a:r>
            <a:r>
              <a:rPr sz="1850" spc="-125" dirty="0">
                <a:latin typeface="Calibri"/>
                <a:cs typeface="Calibri"/>
              </a:rPr>
              <a:t> </a:t>
            </a:r>
            <a:r>
              <a:rPr sz="1850" spc="-20" dirty="0">
                <a:latin typeface="Calibri"/>
                <a:cs typeface="Calibri"/>
              </a:rPr>
              <a:t>score</a:t>
            </a:r>
            <a:endParaRPr sz="1850">
              <a:latin typeface="Calibri"/>
              <a:cs typeface="Calibri"/>
            </a:endParaRPr>
          </a:p>
        </p:txBody>
      </p:sp>
      <p:sp>
        <p:nvSpPr>
          <p:cNvPr id="9" name="object 9"/>
          <p:cNvSpPr txBox="1"/>
          <p:nvPr/>
        </p:nvSpPr>
        <p:spPr>
          <a:xfrm>
            <a:off x="11033759" y="873760"/>
            <a:ext cx="843280" cy="599440"/>
          </a:xfrm>
          <a:prstGeom prst="rect">
            <a:avLst/>
          </a:prstGeom>
          <a:solidFill>
            <a:srgbClr val="4471C4"/>
          </a:solidFill>
        </p:spPr>
        <p:txBody>
          <a:bodyPr vert="horz" wrap="square" lIns="0" tIns="132080" rIns="0" bIns="0" rtlCol="0">
            <a:spAutoFit/>
          </a:bodyPr>
          <a:lstStyle/>
          <a:p>
            <a:pPr marL="226695">
              <a:lnSpc>
                <a:spcPct val="100000"/>
              </a:lnSpc>
              <a:spcBef>
                <a:spcPts val="1040"/>
              </a:spcBef>
            </a:pPr>
            <a:r>
              <a:rPr sz="1850" spc="-20" dirty="0">
                <a:solidFill>
                  <a:srgbClr val="FFFFFF"/>
                </a:solidFill>
                <a:latin typeface="Calibri"/>
                <a:cs typeface="Calibri"/>
              </a:rPr>
              <a:t>0.10</a:t>
            </a:r>
            <a:endParaRPr sz="1850">
              <a:latin typeface="Calibri"/>
              <a:cs typeface="Calibri"/>
            </a:endParaRPr>
          </a:p>
        </p:txBody>
      </p:sp>
      <p:sp>
        <p:nvSpPr>
          <p:cNvPr id="10" name="object 10"/>
          <p:cNvSpPr/>
          <p:nvPr/>
        </p:nvSpPr>
        <p:spPr>
          <a:xfrm>
            <a:off x="6959600" y="193040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1" name="object 11"/>
          <p:cNvSpPr/>
          <p:nvPr/>
        </p:nvSpPr>
        <p:spPr>
          <a:xfrm>
            <a:off x="7985759" y="1950720"/>
            <a:ext cx="833119" cy="599440"/>
          </a:xfrm>
          <a:custGeom>
            <a:avLst/>
            <a:gdLst/>
            <a:ahLst/>
            <a:cxnLst/>
            <a:rect l="l" t="t" r="r" b="b"/>
            <a:pathLst>
              <a:path w="833120" h="599439">
                <a:moveTo>
                  <a:pt x="832840" y="0"/>
                </a:moveTo>
                <a:lnTo>
                  <a:pt x="0" y="0"/>
                </a:lnTo>
                <a:lnTo>
                  <a:pt x="0" y="599059"/>
                </a:lnTo>
                <a:lnTo>
                  <a:pt x="832840" y="599059"/>
                </a:lnTo>
                <a:lnTo>
                  <a:pt x="832840" y="0"/>
                </a:lnTo>
                <a:close/>
              </a:path>
            </a:pathLst>
          </a:custGeom>
          <a:solidFill>
            <a:srgbClr val="EC7C30"/>
          </a:solidFill>
        </p:spPr>
        <p:txBody>
          <a:bodyPr wrap="square" lIns="0" tIns="0" rIns="0" bIns="0" rtlCol="0"/>
          <a:lstStyle/>
          <a:p>
            <a:endParaRPr/>
          </a:p>
        </p:txBody>
      </p:sp>
      <p:sp>
        <p:nvSpPr>
          <p:cNvPr id="12" name="object 12"/>
          <p:cNvSpPr/>
          <p:nvPr/>
        </p:nvSpPr>
        <p:spPr>
          <a:xfrm>
            <a:off x="9001759" y="195072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3" name="object 13"/>
          <p:cNvSpPr txBox="1"/>
          <p:nvPr/>
        </p:nvSpPr>
        <p:spPr>
          <a:xfrm>
            <a:off x="6923151" y="2663126"/>
            <a:ext cx="250634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5" dirty="0">
                <a:latin typeface="Calibri"/>
                <a:cs typeface="Calibri"/>
              </a:rPr>
              <a:t> </a:t>
            </a:r>
            <a:r>
              <a:rPr sz="1850" spc="-20" dirty="0">
                <a:latin typeface="Calibri"/>
                <a:cs typeface="Calibri"/>
              </a:rPr>
              <a:t>ground-</a:t>
            </a:r>
            <a:r>
              <a:rPr sz="1850" dirty="0">
                <a:latin typeface="Calibri"/>
                <a:cs typeface="Calibri"/>
              </a:rPr>
              <a:t>truthdog</a:t>
            </a:r>
            <a:r>
              <a:rPr sz="1850" spc="-45" dirty="0">
                <a:latin typeface="Calibri"/>
                <a:cs typeface="Calibri"/>
              </a:rPr>
              <a:t> </a:t>
            </a:r>
            <a:r>
              <a:rPr sz="1850" spc="-20" dirty="0">
                <a:latin typeface="Calibri"/>
                <a:cs typeface="Calibri"/>
              </a:rPr>
              <a:t>boxes</a:t>
            </a:r>
            <a:endParaRPr sz="1850">
              <a:latin typeface="Calibri"/>
              <a:cs typeface="Calibri"/>
            </a:endParaRPr>
          </a:p>
        </p:txBody>
      </p:sp>
      <p:sp>
        <p:nvSpPr>
          <p:cNvPr id="14" name="object 14"/>
          <p:cNvSpPr txBox="1"/>
          <p:nvPr/>
        </p:nvSpPr>
        <p:spPr>
          <a:xfrm>
            <a:off x="10017759" y="873760"/>
            <a:ext cx="833119" cy="599440"/>
          </a:xfrm>
          <a:prstGeom prst="rect">
            <a:avLst/>
          </a:prstGeom>
          <a:solidFill>
            <a:srgbClr val="4471C4"/>
          </a:solidFill>
        </p:spPr>
        <p:txBody>
          <a:bodyPr vert="horz" wrap="square" lIns="0" tIns="132080" rIns="0" bIns="0" rtlCol="0">
            <a:spAutoFit/>
          </a:bodyPr>
          <a:lstStyle/>
          <a:p>
            <a:pPr marL="282575">
              <a:lnSpc>
                <a:spcPct val="100000"/>
              </a:lnSpc>
              <a:spcBef>
                <a:spcPts val="1040"/>
              </a:spcBef>
            </a:pPr>
            <a:r>
              <a:rPr sz="1850" spc="-25" dirty="0">
                <a:solidFill>
                  <a:srgbClr val="FFFFFF"/>
                </a:solidFill>
                <a:latin typeface="Calibri"/>
                <a:cs typeface="Calibri"/>
              </a:rPr>
              <a:t>0.5</a:t>
            </a:r>
            <a:endParaRPr sz="185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a:latin typeface="Calibri"/>
              <a:cs typeface="Calibri"/>
            </a:endParaRPr>
          </a:p>
        </p:txBody>
      </p:sp>
      <p:sp>
        <p:nvSpPr>
          <p:cNvPr id="4" name="object 4"/>
          <p:cNvSpPr txBox="1"/>
          <p:nvPr/>
        </p:nvSpPr>
        <p:spPr>
          <a:xfrm>
            <a:off x="6959600" y="873760"/>
            <a:ext cx="843280" cy="599440"/>
          </a:xfrm>
          <a:prstGeom prst="rect">
            <a:avLst/>
          </a:prstGeom>
          <a:solidFill>
            <a:srgbClr val="6FAC46"/>
          </a:solidFill>
        </p:spPr>
        <p:txBody>
          <a:bodyPr vert="horz" wrap="square" lIns="0" tIns="132080" rIns="0" bIns="0" rtlCol="0">
            <a:spAutoFit/>
          </a:bodyPr>
          <a:lstStyle/>
          <a:p>
            <a:pPr marL="222250">
              <a:lnSpc>
                <a:spcPct val="100000"/>
              </a:lnSpc>
              <a:spcBef>
                <a:spcPts val="1040"/>
              </a:spcBef>
            </a:pPr>
            <a:r>
              <a:rPr sz="1850" spc="-20" dirty="0">
                <a:solidFill>
                  <a:srgbClr val="FFFFFF"/>
                </a:solidFill>
                <a:latin typeface="Calibri"/>
                <a:cs typeface="Calibri"/>
              </a:rPr>
              <a:t>0.99</a:t>
            </a:r>
            <a:endParaRPr sz="1850">
              <a:latin typeface="Calibri"/>
              <a:cs typeface="Calibri"/>
            </a:endParaRPr>
          </a:p>
        </p:txBody>
      </p:sp>
      <p:sp>
        <p:nvSpPr>
          <p:cNvPr id="5" name="object 5"/>
          <p:cNvSpPr txBox="1"/>
          <p:nvPr/>
        </p:nvSpPr>
        <p:spPr>
          <a:xfrm>
            <a:off x="7985759" y="873760"/>
            <a:ext cx="833119" cy="599440"/>
          </a:xfrm>
          <a:prstGeom prst="rect">
            <a:avLst/>
          </a:prstGeom>
          <a:solidFill>
            <a:srgbClr val="4471C4"/>
          </a:solidFill>
        </p:spPr>
        <p:txBody>
          <a:bodyPr vert="horz" wrap="square" lIns="0" tIns="132080" rIns="0" bIns="0" rtlCol="0">
            <a:spAutoFit/>
          </a:bodyPr>
          <a:lstStyle/>
          <a:p>
            <a:pPr marL="217804">
              <a:lnSpc>
                <a:spcPct val="100000"/>
              </a:lnSpc>
              <a:spcBef>
                <a:spcPts val="1040"/>
              </a:spcBef>
            </a:pPr>
            <a:r>
              <a:rPr sz="1850" spc="-20" dirty="0">
                <a:solidFill>
                  <a:srgbClr val="FFFFFF"/>
                </a:solidFill>
                <a:latin typeface="Calibri"/>
                <a:cs typeface="Calibri"/>
              </a:rPr>
              <a:t>0.95</a:t>
            </a:r>
            <a:endParaRPr sz="1850">
              <a:latin typeface="Calibri"/>
              <a:cs typeface="Calibri"/>
            </a:endParaRPr>
          </a:p>
        </p:txBody>
      </p:sp>
      <p:sp>
        <p:nvSpPr>
          <p:cNvPr id="6" name="object 6"/>
          <p:cNvSpPr txBox="1"/>
          <p:nvPr/>
        </p:nvSpPr>
        <p:spPr>
          <a:xfrm>
            <a:off x="9001759" y="873760"/>
            <a:ext cx="843280" cy="599440"/>
          </a:xfrm>
          <a:prstGeom prst="rect">
            <a:avLst/>
          </a:prstGeom>
          <a:solidFill>
            <a:srgbClr val="4471C4"/>
          </a:solidFill>
        </p:spPr>
        <p:txBody>
          <a:bodyPr vert="horz" wrap="square" lIns="0" tIns="132080" rIns="0" bIns="0" rtlCol="0">
            <a:spAutoFit/>
          </a:bodyPr>
          <a:lstStyle/>
          <a:p>
            <a:pPr marL="222885">
              <a:lnSpc>
                <a:spcPct val="100000"/>
              </a:lnSpc>
              <a:spcBef>
                <a:spcPts val="1040"/>
              </a:spcBef>
            </a:pPr>
            <a:r>
              <a:rPr sz="1850" spc="-20" dirty="0">
                <a:solidFill>
                  <a:srgbClr val="FFFFFF"/>
                </a:solidFill>
                <a:latin typeface="Calibri"/>
                <a:cs typeface="Calibri"/>
              </a:rPr>
              <a:t>0.90</a:t>
            </a:r>
            <a:endParaRPr sz="1850">
              <a:latin typeface="Calibri"/>
              <a:cs typeface="Calibri"/>
            </a:endParaRPr>
          </a:p>
        </p:txBody>
      </p:sp>
      <p:sp>
        <p:nvSpPr>
          <p:cNvPr id="7" name="object 7"/>
          <p:cNvSpPr/>
          <p:nvPr/>
        </p:nvSpPr>
        <p:spPr>
          <a:xfrm>
            <a:off x="6959600" y="599440"/>
            <a:ext cx="4897120" cy="111760"/>
          </a:xfrm>
          <a:custGeom>
            <a:avLst/>
            <a:gdLst/>
            <a:ahLst/>
            <a:cxnLst/>
            <a:rect l="l" t="t" r="r" b="b"/>
            <a:pathLst>
              <a:path w="4897120" h="111759">
                <a:moveTo>
                  <a:pt x="4782311" y="0"/>
                </a:moveTo>
                <a:lnTo>
                  <a:pt x="4782439" y="37211"/>
                </a:lnTo>
                <a:lnTo>
                  <a:pt x="0" y="46100"/>
                </a:lnTo>
                <a:lnTo>
                  <a:pt x="126" y="83438"/>
                </a:lnTo>
                <a:lnTo>
                  <a:pt x="4782439" y="74549"/>
                </a:lnTo>
                <a:lnTo>
                  <a:pt x="4782566" y="111760"/>
                </a:lnTo>
                <a:lnTo>
                  <a:pt x="4896739" y="55625"/>
                </a:lnTo>
                <a:lnTo>
                  <a:pt x="4782311" y="0"/>
                </a:lnTo>
                <a:close/>
              </a:path>
            </a:pathLst>
          </a:custGeom>
          <a:solidFill>
            <a:srgbClr val="4471C4"/>
          </a:solidFill>
        </p:spPr>
        <p:txBody>
          <a:bodyPr wrap="square" lIns="0" tIns="0" rIns="0" bIns="0" rtlCol="0"/>
          <a:lstStyle/>
          <a:p>
            <a:endParaRPr/>
          </a:p>
        </p:txBody>
      </p:sp>
      <p:sp>
        <p:nvSpPr>
          <p:cNvPr id="8" name="object 8"/>
          <p:cNvSpPr txBox="1"/>
          <p:nvPr/>
        </p:nvSpPr>
        <p:spPr>
          <a:xfrm>
            <a:off x="6987158" y="254317"/>
            <a:ext cx="31623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25" dirty="0">
                <a:latin typeface="Calibri"/>
                <a:cs typeface="Calibri"/>
              </a:rPr>
              <a:t> </a:t>
            </a:r>
            <a:r>
              <a:rPr sz="1850" dirty="0">
                <a:latin typeface="Calibri"/>
                <a:cs typeface="Calibri"/>
              </a:rPr>
              <a:t>dog</a:t>
            </a:r>
            <a:r>
              <a:rPr sz="1850" spc="10" dirty="0">
                <a:latin typeface="Calibri"/>
                <a:cs typeface="Calibri"/>
              </a:rPr>
              <a:t> </a:t>
            </a:r>
            <a:r>
              <a:rPr sz="1850" spc="-25" dirty="0">
                <a:latin typeface="Calibri"/>
                <a:cs typeface="Calibri"/>
              </a:rPr>
              <a:t>detections</a:t>
            </a:r>
            <a:r>
              <a:rPr sz="1850" spc="-160" dirty="0">
                <a:latin typeface="Calibri"/>
                <a:cs typeface="Calibri"/>
              </a:rPr>
              <a:t> </a:t>
            </a:r>
            <a:r>
              <a:rPr sz="1850" spc="-25" dirty="0">
                <a:latin typeface="Calibri"/>
                <a:cs typeface="Calibri"/>
              </a:rPr>
              <a:t>sorted</a:t>
            </a:r>
            <a:r>
              <a:rPr sz="1850" spc="-180" dirty="0">
                <a:latin typeface="Calibri"/>
                <a:cs typeface="Calibri"/>
              </a:rPr>
              <a:t> </a:t>
            </a:r>
            <a:r>
              <a:rPr sz="1850" spc="-20" dirty="0">
                <a:latin typeface="Calibri"/>
                <a:cs typeface="Calibri"/>
              </a:rPr>
              <a:t>by</a:t>
            </a:r>
            <a:r>
              <a:rPr sz="1850" spc="-125" dirty="0">
                <a:latin typeface="Calibri"/>
                <a:cs typeface="Calibri"/>
              </a:rPr>
              <a:t> </a:t>
            </a:r>
            <a:r>
              <a:rPr sz="1850" spc="-20" dirty="0">
                <a:latin typeface="Calibri"/>
                <a:cs typeface="Calibri"/>
              </a:rPr>
              <a:t>score</a:t>
            </a:r>
            <a:endParaRPr sz="1850">
              <a:latin typeface="Calibri"/>
              <a:cs typeface="Calibri"/>
            </a:endParaRPr>
          </a:p>
        </p:txBody>
      </p:sp>
      <p:sp>
        <p:nvSpPr>
          <p:cNvPr id="9" name="object 9"/>
          <p:cNvSpPr txBox="1"/>
          <p:nvPr/>
        </p:nvSpPr>
        <p:spPr>
          <a:xfrm>
            <a:off x="11033759" y="873760"/>
            <a:ext cx="843280" cy="599440"/>
          </a:xfrm>
          <a:prstGeom prst="rect">
            <a:avLst/>
          </a:prstGeom>
          <a:solidFill>
            <a:srgbClr val="4471C4"/>
          </a:solidFill>
        </p:spPr>
        <p:txBody>
          <a:bodyPr vert="horz" wrap="square" lIns="0" tIns="132080" rIns="0" bIns="0" rtlCol="0">
            <a:spAutoFit/>
          </a:bodyPr>
          <a:lstStyle/>
          <a:p>
            <a:pPr marL="226695">
              <a:lnSpc>
                <a:spcPct val="100000"/>
              </a:lnSpc>
              <a:spcBef>
                <a:spcPts val="1040"/>
              </a:spcBef>
            </a:pPr>
            <a:r>
              <a:rPr sz="1850" spc="-20" dirty="0">
                <a:solidFill>
                  <a:srgbClr val="FFFFFF"/>
                </a:solidFill>
                <a:latin typeface="Calibri"/>
                <a:cs typeface="Calibri"/>
              </a:rPr>
              <a:t>0.10</a:t>
            </a:r>
            <a:endParaRPr sz="1850">
              <a:latin typeface="Calibri"/>
              <a:cs typeface="Calibri"/>
            </a:endParaRPr>
          </a:p>
        </p:txBody>
      </p:sp>
      <p:grpSp>
        <p:nvGrpSpPr>
          <p:cNvPr id="10" name="object 10"/>
          <p:cNvGrpSpPr/>
          <p:nvPr/>
        </p:nvGrpSpPr>
        <p:grpSpPr>
          <a:xfrm>
            <a:off x="6959600" y="1474469"/>
            <a:ext cx="1859280" cy="1075690"/>
            <a:chOff x="6959600" y="1474469"/>
            <a:chExt cx="1859280" cy="1075690"/>
          </a:xfrm>
        </p:grpSpPr>
        <p:sp>
          <p:nvSpPr>
            <p:cNvPr id="11" name="object 11"/>
            <p:cNvSpPr/>
            <p:nvPr/>
          </p:nvSpPr>
          <p:spPr>
            <a:xfrm>
              <a:off x="6959600" y="193040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2" name="object 12"/>
            <p:cNvSpPr/>
            <p:nvPr/>
          </p:nvSpPr>
          <p:spPr>
            <a:xfrm>
              <a:off x="7985760" y="1950719"/>
              <a:ext cx="833119" cy="599440"/>
            </a:xfrm>
            <a:custGeom>
              <a:avLst/>
              <a:gdLst/>
              <a:ahLst/>
              <a:cxnLst/>
              <a:rect l="l" t="t" r="r" b="b"/>
              <a:pathLst>
                <a:path w="833120" h="599439">
                  <a:moveTo>
                    <a:pt x="832840" y="0"/>
                  </a:moveTo>
                  <a:lnTo>
                    <a:pt x="0" y="0"/>
                  </a:lnTo>
                  <a:lnTo>
                    <a:pt x="0" y="599059"/>
                  </a:lnTo>
                  <a:lnTo>
                    <a:pt x="832840" y="599059"/>
                  </a:lnTo>
                  <a:lnTo>
                    <a:pt x="832840" y="0"/>
                  </a:lnTo>
                  <a:close/>
                </a:path>
              </a:pathLst>
            </a:custGeom>
            <a:solidFill>
              <a:srgbClr val="FAE4D5"/>
            </a:solidFill>
          </p:spPr>
          <p:txBody>
            <a:bodyPr wrap="square" lIns="0" tIns="0" rIns="0" bIns="0" rtlCol="0"/>
            <a:lstStyle/>
            <a:p>
              <a:endParaRPr/>
            </a:p>
          </p:txBody>
        </p:sp>
        <p:sp>
          <p:nvSpPr>
            <p:cNvPr id="13" name="object 13"/>
            <p:cNvSpPr/>
            <p:nvPr/>
          </p:nvSpPr>
          <p:spPr>
            <a:xfrm>
              <a:off x="7457440" y="1493519"/>
              <a:ext cx="751840" cy="436880"/>
            </a:xfrm>
            <a:custGeom>
              <a:avLst/>
              <a:gdLst/>
              <a:ahLst/>
              <a:cxnLst/>
              <a:rect l="l" t="t" r="r" b="b"/>
              <a:pathLst>
                <a:path w="751840" h="436880">
                  <a:moveTo>
                    <a:pt x="0" y="0"/>
                  </a:moveTo>
                  <a:lnTo>
                    <a:pt x="751331" y="436371"/>
                  </a:lnTo>
                </a:path>
              </a:pathLst>
            </a:custGeom>
            <a:ln w="38100">
              <a:solidFill>
                <a:srgbClr val="000000"/>
              </a:solidFill>
            </a:ln>
          </p:spPr>
          <p:txBody>
            <a:bodyPr wrap="square" lIns="0" tIns="0" rIns="0" bIns="0" rtlCol="0"/>
            <a:lstStyle/>
            <a:p>
              <a:endParaRPr/>
            </a:p>
          </p:txBody>
        </p:sp>
      </p:grpSp>
      <p:sp>
        <p:nvSpPr>
          <p:cNvPr id="14" name="object 14"/>
          <p:cNvSpPr/>
          <p:nvPr/>
        </p:nvSpPr>
        <p:spPr>
          <a:xfrm>
            <a:off x="9001759" y="195072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5" name="object 15"/>
          <p:cNvSpPr txBox="1"/>
          <p:nvPr/>
        </p:nvSpPr>
        <p:spPr>
          <a:xfrm>
            <a:off x="6923151" y="2663126"/>
            <a:ext cx="250634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5" dirty="0">
                <a:latin typeface="Calibri"/>
                <a:cs typeface="Calibri"/>
              </a:rPr>
              <a:t> </a:t>
            </a:r>
            <a:r>
              <a:rPr sz="1850" spc="-20" dirty="0">
                <a:latin typeface="Calibri"/>
                <a:cs typeface="Calibri"/>
              </a:rPr>
              <a:t>ground-</a:t>
            </a:r>
            <a:r>
              <a:rPr sz="1850" dirty="0">
                <a:latin typeface="Calibri"/>
                <a:cs typeface="Calibri"/>
              </a:rPr>
              <a:t>truthdog</a:t>
            </a:r>
            <a:r>
              <a:rPr sz="1850" spc="-45" dirty="0">
                <a:latin typeface="Calibri"/>
                <a:cs typeface="Calibri"/>
              </a:rPr>
              <a:t> </a:t>
            </a:r>
            <a:r>
              <a:rPr sz="1850" spc="-20" dirty="0">
                <a:latin typeface="Calibri"/>
                <a:cs typeface="Calibri"/>
              </a:rPr>
              <a:t>boxes</a:t>
            </a:r>
            <a:endParaRPr sz="1850">
              <a:latin typeface="Calibri"/>
              <a:cs typeface="Calibri"/>
            </a:endParaRPr>
          </a:p>
        </p:txBody>
      </p:sp>
      <p:sp>
        <p:nvSpPr>
          <p:cNvPr id="16" name="object 16"/>
          <p:cNvSpPr txBox="1"/>
          <p:nvPr/>
        </p:nvSpPr>
        <p:spPr>
          <a:xfrm>
            <a:off x="8337550" y="1544256"/>
            <a:ext cx="156718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Match:</a:t>
            </a:r>
            <a:r>
              <a:rPr sz="1850" spc="-165" dirty="0">
                <a:latin typeface="Calibri"/>
                <a:cs typeface="Calibri"/>
              </a:rPr>
              <a:t> </a:t>
            </a:r>
            <a:r>
              <a:rPr sz="1850" spc="-20" dirty="0">
                <a:latin typeface="Calibri"/>
                <a:cs typeface="Calibri"/>
              </a:rPr>
              <a:t>IoU</a:t>
            </a:r>
            <a:r>
              <a:rPr sz="1850" spc="-140" dirty="0">
                <a:latin typeface="Calibri"/>
                <a:cs typeface="Calibri"/>
              </a:rPr>
              <a:t> </a:t>
            </a:r>
            <a:r>
              <a:rPr sz="1850" dirty="0">
                <a:latin typeface="Calibri"/>
                <a:cs typeface="Calibri"/>
              </a:rPr>
              <a:t>&gt;</a:t>
            </a:r>
            <a:r>
              <a:rPr sz="1850" spc="-30" dirty="0">
                <a:latin typeface="Calibri"/>
                <a:cs typeface="Calibri"/>
              </a:rPr>
              <a:t> </a:t>
            </a:r>
            <a:r>
              <a:rPr sz="1850" spc="-25" dirty="0">
                <a:latin typeface="Calibri"/>
                <a:cs typeface="Calibri"/>
              </a:rPr>
              <a:t>0.5</a:t>
            </a:r>
            <a:endParaRPr sz="1850">
              <a:latin typeface="Calibri"/>
              <a:cs typeface="Calibri"/>
            </a:endParaRPr>
          </a:p>
        </p:txBody>
      </p:sp>
      <p:sp>
        <p:nvSpPr>
          <p:cNvPr id="17" name="object 17"/>
          <p:cNvSpPr txBox="1"/>
          <p:nvPr/>
        </p:nvSpPr>
        <p:spPr>
          <a:xfrm>
            <a:off x="10017759" y="873760"/>
            <a:ext cx="833119" cy="599440"/>
          </a:xfrm>
          <a:prstGeom prst="rect">
            <a:avLst/>
          </a:prstGeom>
          <a:solidFill>
            <a:srgbClr val="4471C4"/>
          </a:solidFill>
        </p:spPr>
        <p:txBody>
          <a:bodyPr vert="horz" wrap="square" lIns="0" tIns="132080" rIns="0" bIns="0" rtlCol="0">
            <a:spAutoFit/>
          </a:bodyPr>
          <a:lstStyle/>
          <a:p>
            <a:pPr marL="282575">
              <a:lnSpc>
                <a:spcPct val="100000"/>
              </a:lnSpc>
              <a:spcBef>
                <a:spcPts val="1040"/>
              </a:spcBef>
            </a:pPr>
            <a:r>
              <a:rPr sz="1850" spc="-25" dirty="0">
                <a:solidFill>
                  <a:srgbClr val="FFFFFF"/>
                </a:solidFill>
                <a:latin typeface="Calibri"/>
                <a:cs typeface="Calibri"/>
              </a:rPr>
              <a:t>0.5</a:t>
            </a:r>
            <a:endParaRPr sz="185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78802" y="401002"/>
            <a:ext cx="6487160" cy="636270"/>
          </a:xfrm>
          <a:prstGeom prst="rect">
            <a:avLst/>
          </a:prstGeom>
        </p:spPr>
        <p:txBody>
          <a:bodyPr vert="horz" wrap="square" lIns="0" tIns="13335" rIns="0" bIns="0" rtlCol="0">
            <a:spAutoFit/>
          </a:bodyPr>
          <a:lstStyle/>
          <a:p>
            <a:pPr marL="12700">
              <a:lnSpc>
                <a:spcPct val="100000"/>
              </a:lnSpc>
              <a:spcBef>
                <a:spcPts val="105"/>
              </a:spcBef>
            </a:pPr>
            <a:r>
              <a:rPr sz="4000" b="0" dirty="0">
                <a:latin typeface="Microsoft Sans Serif"/>
                <a:cs typeface="Microsoft Sans Serif"/>
              </a:rPr>
              <a:t>Beyond</a:t>
            </a:r>
            <a:r>
              <a:rPr sz="4000" b="0" spc="-125" dirty="0">
                <a:latin typeface="Microsoft Sans Serif"/>
                <a:cs typeface="Microsoft Sans Serif"/>
              </a:rPr>
              <a:t> </a:t>
            </a:r>
            <a:r>
              <a:rPr sz="4000" b="0" dirty="0">
                <a:latin typeface="Microsoft Sans Serif"/>
                <a:cs typeface="Microsoft Sans Serif"/>
              </a:rPr>
              <a:t>Image</a:t>
            </a:r>
            <a:r>
              <a:rPr sz="4000" b="0" spc="10" dirty="0">
                <a:latin typeface="Microsoft Sans Serif"/>
                <a:cs typeface="Microsoft Sans Serif"/>
              </a:rPr>
              <a:t> </a:t>
            </a:r>
            <a:r>
              <a:rPr sz="4000" b="0" spc="-10" dirty="0">
                <a:latin typeface="Microsoft Sans Serif"/>
                <a:cs typeface="Microsoft Sans Serif"/>
              </a:rPr>
              <a:t>Classification</a:t>
            </a:r>
            <a:endParaRPr sz="4000">
              <a:latin typeface="Microsoft Sans Serif"/>
              <a:cs typeface="Microsoft Sans Serif"/>
            </a:endParaRPr>
          </a:p>
        </p:txBody>
      </p:sp>
      <p:sp>
        <p:nvSpPr>
          <p:cNvPr id="3" name="object 3"/>
          <p:cNvSpPr txBox="1"/>
          <p:nvPr/>
        </p:nvSpPr>
        <p:spPr>
          <a:xfrm>
            <a:off x="1676400" y="1709102"/>
            <a:ext cx="5600700" cy="3967753"/>
          </a:xfrm>
          <a:prstGeom prst="rect">
            <a:avLst/>
          </a:prstGeom>
        </p:spPr>
        <p:txBody>
          <a:bodyPr vert="horz" wrap="square" lIns="0" tIns="83820" rIns="0" bIns="0" rtlCol="0">
            <a:spAutoFit/>
          </a:bodyPr>
          <a:lstStyle/>
          <a:p>
            <a:pPr marL="38100">
              <a:lnSpc>
                <a:spcPct val="100000"/>
              </a:lnSpc>
              <a:spcBef>
                <a:spcPts val="660"/>
              </a:spcBef>
            </a:pPr>
            <a:r>
              <a:rPr sz="2800" spc="-20" dirty="0">
                <a:latin typeface="Microsoft Sans Serif"/>
                <a:cs typeface="Microsoft Sans Serif"/>
              </a:rPr>
              <a:t>CNNs</a:t>
            </a:r>
            <a:endParaRPr sz="2800" dirty="0">
              <a:latin typeface="Microsoft Sans Serif"/>
              <a:cs typeface="Microsoft Sans Serif"/>
            </a:endParaRPr>
          </a:p>
          <a:p>
            <a:pPr marL="38100" marR="1431290" indent="349250">
              <a:lnSpc>
                <a:spcPct val="100000"/>
              </a:lnSpc>
              <a:spcBef>
                <a:spcPts val="560"/>
              </a:spcBef>
              <a:buSzPct val="96428"/>
              <a:buFont typeface="Arial"/>
              <a:buChar char="•"/>
              <a:tabLst>
                <a:tab pos="387350" algn="l"/>
              </a:tabLst>
            </a:pPr>
            <a:r>
              <a:rPr sz="2800" dirty="0">
                <a:latin typeface="Microsoft Sans Serif"/>
                <a:cs typeface="Microsoft Sans Serif"/>
              </a:rPr>
              <a:t>Previous</a:t>
            </a:r>
            <a:r>
              <a:rPr sz="2800" spc="-229" dirty="0">
                <a:latin typeface="Microsoft Sans Serif"/>
                <a:cs typeface="Microsoft Sans Serif"/>
              </a:rPr>
              <a:t> </a:t>
            </a:r>
            <a:r>
              <a:rPr sz="2800" spc="70" dirty="0">
                <a:latin typeface="Microsoft Sans Serif"/>
                <a:cs typeface="Microsoft Sans Serif"/>
              </a:rPr>
              <a:t>lecture:</a:t>
            </a:r>
            <a:r>
              <a:rPr sz="2800" spc="-114" dirty="0">
                <a:latin typeface="Microsoft Sans Serif"/>
                <a:cs typeface="Microsoft Sans Serif"/>
              </a:rPr>
              <a:t> </a:t>
            </a:r>
            <a:r>
              <a:rPr sz="2800" spc="-10" dirty="0">
                <a:latin typeface="Microsoft Sans Serif"/>
                <a:cs typeface="Microsoft Sans Serif"/>
              </a:rPr>
              <a:t>image </a:t>
            </a:r>
            <a:r>
              <a:rPr lang="en-US" sz="4200" spc="15" baseline="-21825" dirty="0" err="1">
                <a:latin typeface="Microsoft Sans Serif"/>
                <a:cs typeface="Microsoft Sans Serif"/>
              </a:rPr>
              <a:t>L</a:t>
            </a:r>
            <a:r>
              <a:rPr lang="en-US" sz="4200" spc="-494" baseline="-21825" dirty="0" err="1">
                <a:latin typeface="Microsoft Sans Serif"/>
                <a:cs typeface="Microsoft Sans Serif"/>
              </a:rPr>
              <a:t>i</a:t>
            </a:r>
            <a:r>
              <a:rPr lang="en-US" sz="2800" spc="-944" dirty="0" err="1">
                <a:latin typeface="Microsoft Sans Serif"/>
                <a:cs typeface="Microsoft Sans Serif"/>
              </a:rPr>
              <a:t>c</a:t>
            </a:r>
            <a:r>
              <a:rPr lang="en-US" sz="4200" spc="-2197" baseline="-21825" dirty="0" err="1">
                <a:latin typeface="Microsoft Sans Serif"/>
                <a:cs typeface="Microsoft Sans Serif"/>
              </a:rPr>
              <a:t>m</a:t>
            </a:r>
            <a:r>
              <a:rPr lang="en-US" sz="2800" spc="60" dirty="0" err="1">
                <a:latin typeface="Microsoft Sans Serif"/>
                <a:cs typeface="Microsoft Sans Serif"/>
              </a:rPr>
              <a:t>l</a:t>
            </a:r>
            <a:r>
              <a:rPr lang="en-US" sz="2800" spc="-680" dirty="0" err="1">
                <a:latin typeface="Microsoft Sans Serif"/>
                <a:cs typeface="Microsoft Sans Serif"/>
              </a:rPr>
              <a:t>a</a:t>
            </a:r>
            <a:r>
              <a:rPr lang="en-US" sz="4200" spc="-60" baseline="-21825" dirty="0" err="1">
                <a:latin typeface="Microsoft Sans Serif"/>
                <a:cs typeface="Microsoft Sans Serif"/>
              </a:rPr>
              <a:t>i</a:t>
            </a:r>
            <a:r>
              <a:rPr lang="en-US" sz="2800" spc="-1285" dirty="0" err="1">
                <a:latin typeface="Microsoft Sans Serif"/>
                <a:cs typeface="Microsoft Sans Serif"/>
              </a:rPr>
              <a:t>s</a:t>
            </a:r>
            <a:r>
              <a:rPr lang="en-US" sz="4200" spc="44" baseline="-21825" dirty="0" err="1">
                <a:latin typeface="Microsoft Sans Serif"/>
                <a:cs typeface="Microsoft Sans Serif"/>
              </a:rPr>
              <a:t>t</a:t>
            </a:r>
            <a:r>
              <a:rPr lang="en-US" sz="4200" spc="-2204" baseline="-21825" dirty="0" err="1">
                <a:latin typeface="Microsoft Sans Serif"/>
                <a:cs typeface="Microsoft Sans Serif"/>
              </a:rPr>
              <a:t>a</a:t>
            </a:r>
            <a:r>
              <a:rPr lang="en-US" sz="2800" spc="55" dirty="0" err="1">
                <a:latin typeface="Microsoft Sans Serif"/>
                <a:cs typeface="Microsoft Sans Serif"/>
              </a:rPr>
              <a:t>s</a:t>
            </a:r>
            <a:r>
              <a:rPr lang="en-US" sz="2800" spc="-535" dirty="0" err="1">
                <a:latin typeface="Microsoft Sans Serif"/>
                <a:cs typeface="Microsoft Sans Serif"/>
              </a:rPr>
              <a:t>i</a:t>
            </a:r>
            <a:r>
              <a:rPr lang="en-US" sz="4200" spc="-480" baseline="-21825" dirty="0" err="1">
                <a:latin typeface="Microsoft Sans Serif"/>
                <a:cs typeface="Microsoft Sans Serif"/>
              </a:rPr>
              <a:t>t</a:t>
            </a:r>
            <a:r>
              <a:rPr lang="en-US" sz="2800" spc="-395" dirty="0" err="1">
                <a:latin typeface="Microsoft Sans Serif"/>
                <a:cs typeface="Microsoft Sans Serif"/>
              </a:rPr>
              <a:t>f</a:t>
            </a:r>
            <a:r>
              <a:rPr lang="en-US" sz="4200" spc="-82" baseline="-21825" dirty="0" err="1">
                <a:latin typeface="Microsoft Sans Serif"/>
                <a:cs typeface="Microsoft Sans Serif"/>
              </a:rPr>
              <a:t>i</a:t>
            </a:r>
            <a:r>
              <a:rPr lang="en-US" sz="2800" spc="-535" dirty="0" err="1">
                <a:latin typeface="Microsoft Sans Serif"/>
                <a:cs typeface="Microsoft Sans Serif"/>
              </a:rPr>
              <a:t>i</a:t>
            </a:r>
            <a:r>
              <a:rPr lang="en-US" sz="4200" spc="-1410" baseline="-21825" dirty="0" err="1">
                <a:latin typeface="Microsoft Sans Serif"/>
                <a:cs typeface="Microsoft Sans Serif"/>
              </a:rPr>
              <a:t>o</a:t>
            </a:r>
            <a:r>
              <a:rPr lang="en-US" sz="2800" spc="-240" dirty="0" err="1">
                <a:latin typeface="Microsoft Sans Serif"/>
                <a:cs typeface="Microsoft Sans Serif"/>
              </a:rPr>
              <a:t>c</a:t>
            </a:r>
            <a:r>
              <a:rPr lang="en-US" sz="4200" spc="-1972" baseline="-21825" dirty="0" err="1">
                <a:latin typeface="Microsoft Sans Serif"/>
                <a:cs typeface="Microsoft Sans Serif"/>
              </a:rPr>
              <a:t>n</a:t>
            </a:r>
            <a:r>
              <a:rPr lang="en-US" sz="2800" spc="-65" dirty="0" err="1">
                <a:latin typeface="Microsoft Sans Serif"/>
                <a:cs typeface="Microsoft Sans Serif"/>
              </a:rPr>
              <a:t>a</a:t>
            </a:r>
            <a:r>
              <a:rPr lang="en-US" sz="4200" spc="-1972" baseline="-21825" dirty="0" err="1">
                <a:latin typeface="Microsoft Sans Serif"/>
                <a:cs typeface="Microsoft Sans Serif"/>
              </a:rPr>
              <a:t>s</a:t>
            </a:r>
            <a:r>
              <a:rPr lang="en-US" sz="2800" spc="30" dirty="0" err="1">
                <a:latin typeface="Microsoft Sans Serif"/>
                <a:cs typeface="Microsoft Sans Serif"/>
              </a:rPr>
              <a:t>ti</a:t>
            </a:r>
            <a:r>
              <a:rPr lang="en-US" sz="2800" spc="55" dirty="0" err="1">
                <a:latin typeface="Microsoft Sans Serif"/>
                <a:cs typeface="Microsoft Sans Serif"/>
              </a:rPr>
              <a:t>o</a:t>
            </a:r>
            <a:r>
              <a:rPr lang="en-US" sz="2800" spc="30" dirty="0" err="1">
                <a:latin typeface="Microsoft Sans Serif"/>
                <a:cs typeface="Microsoft Sans Serif"/>
              </a:rPr>
              <a:t>n</a:t>
            </a:r>
            <a:endParaRPr lang="en-US" sz="2800" spc="30" dirty="0">
              <a:latin typeface="Microsoft Sans Serif"/>
              <a:cs typeface="Microsoft Sans Serif"/>
            </a:endParaRPr>
          </a:p>
          <a:p>
            <a:pPr marL="38100" marR="1431290" indent="349250">
              <a:lnSpc>
                <a:spcPct val="100000"/>
              </a:lnSpc>
              <a:spcBef>
                <a:spcPts val="560"/>
              </a:spcBef>
              <a:buSzPct val="96428"/>
              <a:buFont typeface="Arial"/>
              <a:buChar char="•"/>
              <a:tabLst>
                <a:tab pos="387350" algn="l"/>
              </a:tabLst>
            </a:pPr>
            <a:endParaRPr lang="en-US" sz="2800" dirty="0">
              <a:latin typeface="Microsoft Sans Serif"/>
              <a:cs typeface="Microsoft Sans Serif"/>
            </a:endParaRPr>
          </a:p>
          <a:p>
            <a:pPr marL="386715" indent="-126364">
              <a:lnSpc>
                <a:spcPct val="100000"/>
              </a:lnSpc>
              <a:spcBef>
                <a:spcPts val="2225"/>
              </a:spcBef>
              <a:buSzPct val="96428"/>
              <a:buFont typeface="Arial"/>
              <a:buChar char="•"/>
              <a:tabLst>
                <a:tab pos="387350" algn="l"/>
              </a:tabLst>
            </a:pPr>
            <a:r>
              <a:rPr lang="en-US" sz="2800" spc="95" dirty="0">
                <a:latin typeface="Microsoft Sans Serif"/>
                <a:cs typeface="Microsoft Sans Serif"/>
              </a:rPr>
              <a:t>Mostly</a:t>
            </a:r>
            <a:r>
              <a:rPr lang="en-US" sz="2800" spc="-204" dirty="0">
                <a:latin typeface="Microsoft Sans Serif"/>
                <a:cs typeface="Microsoft Sans Serif"/>
              </a:rPr>
              <a:t> </a:t>
            </a:r>
            <a:r>
              <a:rPr lang="en-US" sz="2800" spc="80" dirty="0">
                <a:latin typeface="Microsoft Sans Serif"/>
                <a:cs typeface="Microsoft Sans Serif"/>
              </a:rPr>
              <a:t>on</a:t>
            </a:r>
            <a:r>
              <a:rPr lang="en-US" sz="2800" spc="-90" dirty="0">
                <a:latin typeface="Microsoft Sans Serif"/>
                <a:cs typeface="Microsoft Sans Serif"/>
              </a:rPr>
              <a:t> </a:t>
            </a:r>
            <a:r>
              <a:rPr lang="en-US" sz="2800" spc="75" dirty="0">
                <a:latin typeface="Microsoft Sans Serif"/>
                <a:cs typeface="Microsoft Sans Serif"/>
              </a:rPr>
              <a:t>centered</a:t>
            </a:r>
            <a:r>
              <a:rPr lang="en-US" sz="2800" spc="-225" dirty="0">
                <a:latin typeface="Microsoft Sans Serif"/>
                <a:cs typeface="Microsoft Sans Serif"/>
              </a:rPr>
              <a:t> </a:t>
            </a:r>
            <a:r>
              <a:rPr lang="en-US" sz="2800" spc="-10" dirty="0">
                <a:latin typeface="Microsoft Sans Serif"/>
                <a:cs typeface="Microsoft Sans Serif"/>
              </a:rPr>
              <a:t>images</a:t>
            </a:r>
            <a:endParaRPr lang="en-US" sz="2800" dirty="0">
              <a:latin typeface="Microsoft Sans Serif"/>
              <a:cs typeface="Microsoft Sans Serif"/>
            </a:endParaRPr>
          </a:p>
          <a:p>
            <a:pPr marL="386715" indent="-126364">
              <a:lnSpc>
                <a:spcPct val="100000"/>
              </a:lnSpc>
              <a:spcBef>
                <a:spcPts val="5"/>
              </a:spcBef>
              <a:buSzPct val="96428"/>
              <a:buFont typeface="Arial"/>
              <a:buChar char="•"/>
              <a:tabLst>
                <a:tab pos="387350" algn="l"/>
              </a:tabLst>
            </a:pPr>
            <a:r>
              <a:rPr sz="2800" dirty="0">
                <a:latin typeface="Microsoft Sans Serif"/>
                <a:cs typeface="Microsoft Sans Serif"/>
              </a:rPr>
              <a:t>Only</a:t>
            </a:r>
            <a:r>
              <a:rPr sz="2800" spc="-85" dirty="0">
                <a:latin typeface="Microsoft Sans Serif"/>
                <a:cs typeface="Microsoft Sans Serif"/>
              </a:rPr>
              <a:t> </a:t>
            </a:r>
            <a:r>
              <a:rPr sz="2800" dirty="0">
                <a:latin typeface="Microsoft Sans Serif"/>
                <a:cs typeface="Microsoft Sans Serif"/>
              </a:rPr>
              <a:t>a</a:t>
            </a:r>
            <a:r>
              <a:rPr sz="2800" spc="10" dirty="0">
                <a:latin typeface="Microsoft Sans Serif"/>
                <a:cs typeface="Microsoft Sans Serif"/>
              </a:rPr>
              <a:t> </a:t>
            </a:r>
            <a:r>
              <a:rPr sz="2800" dirty="0">
                <a:latin typeface="Microsoft Sans Serif"/>
                <a:cs typeface="Microsoft Sans Serif"/>
              </a:rPr>
              <a:t>single</a:t>
            </a:r>
            <a:r>
              <a:rPr sz="2800" spc="-100" dirty="0">
                <a:latin typeface="Microsoft Sans Serif"/>
                <a:cs typeface="Microsoft Sans Serif"/>
              </a:rPr>
              <a:t> </a:t>
            </a:r>
            <a:r>
              <a:rPr sz="2800" spc="90" dirty="0">
                <a:latin typeface="Microsoft Sans Serif"/>
                <a:cs typeface="Microsoft Sans Serif"/>
              </a:rPr>
              <a:t>object</a:t>
            </a:r>
            <a:r>
              <a:rPr sz="2800" spc="-140" dirty="0">
                <a:latin typeface="Microsoft Sans Serif"/>
                <a:cs typeface="Microsoft Sans Serif"/>
              </a:rPr>
              <a:t> </a:t>
            </a:r>
            <a:r>
              <a:rPr sz="2800" spc="95" dirty="0">
                <a:latin typeface="Microsoft Sans Serif"/>
                <a:cs typeface="Microsoft Sans Serif"/>
              </a:rPr>
              <a:t>per</a:t>
            </a:r>
            <a:r>
              <a:rPr sz="2800" spc="-95" dirty="0">
                <a:latin typeface="Microsoft Sans Serif"/>
                <a:cs typeface="Microsoft Sans Serif"/>
              </a:rPr>
              <a:t> </a:t>
            </a:r>
            <a:r>
              <a:rPr sz="2800" spc="-10" dirty="0">
                <a:latin typeface="Microsoft Sans Serif"/>
                <a:cs typeface="Microsoft Sans Serif"/>
              </a:rPr>
              <a:t>image</a:t>
            </a:r>
            <a:endParaRPr sz="2800" dirty="0">
              <a:latin typeface="Microsoft Sans Serif"/>
              <a:cs typeface="Microsoft Sans Serif"/>
            </a:endParaRPr>
          </a:p>
          <a:p>
            <a:pPr marL="260985" marR="30480" indent="126364">
              <a:lnSpc>
                <a:spcPct val="100000"/>
              </a:lnSpc>
              <a:spcBef>
                <a:spcPts val="5"/>
              </a:spcBef>
              <a:buSzPct val="96428"/>
              <a:buFont typeface="Arial"/>
              <a:buChar char="•"/>
              <a:tabLst>
                <a:tab pos="387350" algn="l"/>
              </a:tabLst>
            </a:pPr>
            <a:r>
              <a:rPr sz="2800" spc="140" dirty="0">
                <a:latin typeface="Microsoft Sans Serif"/>
                <a:cs typeface="Microsoft Sans Serif"/>
              </a:rPr>
              <a:t>Not</a:t>
            </a:r>
            <a:r>
              <a:rPr sz="2800" spc="-50" dirty="0">
                <a:latin typeface="Microsoft Sans Serif"/>
                <a:cs typeface="Microsoft Sans Serif"/>
              </a:rPr>
              <a:t> </a:t>
            </a:r>
            <a:r>
              <a:rPr sz="2800" dirty="0">
                <a:latin typeface="Microsoft Sans Serif"/>
                <a:cs typeface="Microsoft Sans Serif"/>
              </a:rPr>
              <a:t>enough</a:t>
            </a:r>
            <a:r>
              <a:rPr sz="2800" spc="-35" dirty="0">
                <a:latin typeface="Microsoft Sans Serif"/>
                <a:cs typeface="Microsoft Sans Serif"/>
              </a:rPr>
              <a:t> </a:t>
            </a:r>
            <a:r>
              <a:rPr sz="2800" spc="200" dirty="0">
                <a:latin typeface="Microsoft Sans Serif"/>
                <a:cs typeface="Microsoft Sans Serif"/>
              </a:rPr>
              <a:t>for</a:t>
            </a:r>
            <a:r>
              <a:rPr sz="2800" spc="-90" dirty="0">
                <a:latin typeface="Microsoft Sans Serif"/>
                <a:cs typeface="Microsoft Sans Serif"/>
              </a:rPr>
              <a:t> </a:t>
            </a:r>
            <a:r>
              <a:rPr sz="2800" dirty="0">
                <a:latin typeface="Microsoft Sans Serif"/>
                <a:cs typeface="Microsoft Sans Serif"/>
              </a:rPr>
              <a:t>many</a:t>
            </a:r>
            <a:r>
              <a:rPr sz="2800" spc="-80" dirty="0">
                <a:latin typeface="Microsoft Sans Serif"/>
                <a:cs typeface="Microsoft Sans Serif"/>
              </a:rPr>
              <a:t> </a:t>
            </a:r>
            <a:r>
              <a:rPr sz="2800" spc="50" dirty="0">
                <a:latin typeface="Microsoft Sans Serif"/>
                <a:cs typeface="Microsoft Sans Serif"/>
              </a:rPr>
              <a:t>real</a:t>
            </a:r>
            <a:r>
              <a:rPr sz="2800" spc="-95" dirty="0">
                <a:latin typeface="Microsoft Sans Serif"/>
                <a:cs typeface="Microsoft Sans Serif"/>
              </a:rPr>
              <a:t> </a:t>
            </a:r>
            <a:r>
              <a:rPr sz="2800" spc="125" dirty="0">
                <a:latin typeface="Microsoft Sans Serif"/>
                <a:cs typeface="Microsoft Sans Serif"/>
              </a:rPr>
              <a:t>world </a:t>
            </a:r>
            <a:r>
              <a:rPr sz="2800" dirty="0">
                <a:latin typeface="Microsoft Sans Serif"/>
                <a:cs typeface="Microsoft Sans Serif"/>
              </a:rPr>
              <a:t>vision</a:t>
            </a:r>
            <a:r>
              <a:rPr sz="2800" spc="5" dirty="0">
                <a:latin typeface="Microsoft Sans Serif"/>
                <a:cs typeface="Microsoft Sans Serif"/>
              </a:rPr>
              <a:t> </a:t>
            </a:r>
            <a:r>
              <a:rPr sz="2800" spc="-20" dirty="0">
                <a:latin typeface="Microsoft Sans Serif"/>
                <a:cs typeface="Microsoft Sans Serif"/>
              </a:rPr>
              <a:t>tasks</a:t>
            </a:r>
            <a:endParaRPr sz="2800" dirty="0">
              <a:latin typeface="Microsoft Sans Serif"/>
              <a:cs typeface="Microsoft Sans Serif"/>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a:latin typeface="Calibri"/>
              <a:cs typeface="Calibri"/>
            </a:endParaRPr>
          </a:p>
          <a:p>
            <a:pPr marL="1273175" lvl="2" indent="-346075">
              <a:lnSpc>
                <a:spcPct val="100000"/>
              </a:lnSpc>
              <a:spcBef>
                <a:spcPts val="5"/>
              </a:spcBef>
              <a:buAutoNum type="arabicPeriod" startAt="2"/>
              <a:tabLst>
                <a:tab pos="1273175" algn="l"/>
                <a:tab pos="1273810" algn="l"/>
              </a:tabLst>
            </a:pPr>
            <a:r>
              <a:rPr sz="2000" dirty="0">
                <a:latin typeface="Calibri"/>
                <a:cs typeface="Calibri"/>
              </a:rPr>
              <a:t>Plot a</a:t>
            </a:r>
            <a:r>
              <a:rPr sz="2000" spc="-50" dirty="0">
                <a:latin typeface="Calibri"/>
                <a:cs typeface="Calibri"/>
              </a:rPr>
              <a:t> </a:t>
            </a:r>
            <a:r>
              <a:rPr sz="2000" spc="-10" dirty="0">
                <a:latin typeface="Calibri"/>
                <a:cs typeface="Calibri"/>
              </a:rPr>
              <a:t>point</a:t>
            </a:r>
            <a:r>
              <a:rPr sz="2000" spc="-8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PR</a:t>
            </a:r>
            <a:r>
              <a:rPr sz="2000" spc="-20" dirty="0">
                <a:latin typeface="Calibri"/>
                <a:cs typeface="Calibri"/>
              </a:rPr>
              <a:t> Curve</a:t>
            </a:r>
            <a:endParaRPr sz="2000">
              <a:latin typeface="Calibri"/>
              <a:cs typeface="Calibri"/>
            </a:endParaRPr>
          </a:p>
        </p:txBody>
      </p:sp>
      <p:sp>
        <p:nvSpPr>
          <p:cNvPr id="4" name="object 4"/>
          <p:cNvSpPr txBox="1"/>
          <p:nvPr/>
        </p:nvSpPr>
        <p:spPr>
          <a:xfrm>
            <a:off x="6959600" y="873760"/>
            <a:ext cx="843280" cy="599440"/>
          </a:xfrm>
          <a:prstGeom prst="rect">
            <a:avLst/>
          </a:prstGeom>
          <a:solidFill>
            <a:srgbClr val="6FAC46"/>
          </a:solidFill>
        </p:spPr>
        <p:txBody>
          <a:bodyPr vert="horz" wrap="square" lIns="0" tIns="132080" rIns="0" bIns="0" rtlCol="0">
            <a:spAutoFit/>
          </a:bodyPr>
          <a:lstStyle/>
          <a:p>
            <a:pPr marL="222250">
              <a:lnSpc>
                <a:spcPct val="100000"/>
              </a:lnSpc>
              <a:spcBef>
                <a:spcPts val="1040"/>
              </a:spcBef>
            </a:pPr>
            <a:r>
              <a:rPr sz="1850" spc="-20" dirty="0">
                <a:solidFill>
                  <a:srgbClr val="FFFFFF"/>
                </a:solidFill>
                <a:latin typeface="Calibri"/>
                <a:cs typeface="Calibri"/>
              </a:rPr>
              <a:t>0.99</a:t>
            </a:r>
            <a:endParaRPr sz="1850">
              <a:latin typeface="Calibri"/>
              <a:cs typeface="Calibri"/>
            </a:endParaRPr>
          </a:p>
        </p:txBody>
      </p:sp>
      <p:sp>
        <p:nvSpPr>
          <p:cNvPr id="5" name="object 5"/>
          <p:cNvSpPr txBox="1"/>
          <p:nvPr/>
        </p:nvSpPr>
        <p:spPr>
          <a:xfrm>
            <a:off x="7985759" y="873760"/>
            <a:ext cx="833119" cy="599440"/>
          </a:xfrm>
          <a:prstGeom prst="rect">
            <a:avLst/>
          </a:prstGeom>
          <a:solidFill>
            <a:srgbClr val="4471C4"/>
          </a:solidFill>
        </p:spPr>
        <p:txBody>
          <a:bodyPr vert="horz" wrap="square" lIns="0" tIns="132080" rIns="0" bIns="0" rtlCol="0">
            <a:spAutoFit/>
          </a:bodyPr>
          <a:lstStyle/>
          <a:p>
            <a:pPr marL="217804">
              <a:lnSpc>
                <a:spcPct val="100000"/>
              </a:lnSpc>
              <a:spcBef>
                <a:spcPts val="1040"/>
              </a:spcBef>
            </a:pPr>
            <a:r>
              <a:rPr sz="1850" spc="-20" dirty="0">
                <a:solidFill>
                  <a:srgbClr val="FFFFFF"/>
                </a:solidFill>
                <a:latin typeface="Calibri"/>
                <a:cs typeface="Calibri"/>
              </a:rPr>
              <a:t>0.95</a:t>
            </a:r>
            <a:endParaRPr sz="1850">
              <a:latin typeface="Calibri"/>
              <a:cs typeface="Calibri"/>
            </a:endParaRPr>
          </a:p>
        </p:txBody>
      </p:sp>
      <p:sp>
        <p:nvSpPr>
          <p:cNvPr id="6" name="object 6"/>
          <p:cNvSpPr txBox="1"/>
          <p:nvPr/>
        </p:nvSpPr>
        <p:spPr>
          <a:xfrm>
            <a:off x="9001759" y="873760"/>
            <a:ext cx="843280" cy="599440"/>
          </a:xfrm>
          <a:prstGeom prst="rect">
            <a:avLst/>
          </a:prstGeom>
          <a:solidFill>
            <a:srgbClr val="4471C4"/>
          </a:solidFill>
        </p:spPr>
        <p:txBody>
          <a:bodyPr vert="horz" wrap="square" lIns="0" tIns="132080" rIns="0" bIns="0" rtlCol="0">
            <a:spAutoFit/>
          </a:bodyPr>
          <a:lstStyle/>
          <a:p>
            <a:pPr marL="222885">
              <a:lnSpc>
                <a:spcPct val="100000"/>
              </a:lnSpc>
              <a:spcBef>
                <a:spcPts val="1040"/>
              </a:spcBef>
            </a:pPr>
            <a:r>
              <a:rPr sz="1850" spc="-20" dirty="0">
                <a:solidFill>
                  <a:srgbClr val="FFFFFF"/>
                </a:solidFill>
                <a:latin typeface="Calibri"/>
                <a:cs typeface="Calibri"/>
              </a:rPr>
              <a:t>0.90</a:t>
            </a:r>
            <a:endParaRPr sz="1850">
              <a:latin typeface="Calibri"/>
              <a:cs typeface="Calibri"/>
            </a:endParaRPr>
          </a:p>
        </p:txBody>
      </p:sp>
      <p:sp>
        <p:nvSpPr>
          <p:cNvPr id="7" name="object 7"/>
          <p:cNvSpPr/>
          <p:nvPr/>
        </p:nvSpPr>
        <p:spPr>
          <a:xfrm>
            <a:off x="6959600" y="599440"/>
            <a:ext cx="4897120" cy="111760"/>
          </a:xfrm>
          <a:custGeom>
            <a:avLst/>
            <a:gdLst/>
            <a:ahLst/>
            <a:cxnLst/>
            <a:rect l="l" t="t" r="r" b="b"/>
            <a:pathLst>
              <a:path w="4897120" h="111759">
                <a:moveTo>
                  <a:pt x="4782311" y="0"/>
                </a:moveTo>
                <a:lnTo>
                  <a:pt x="4782439" y="37211"/>
                </a:lnTo>
                <a:lnTo>
                  <a:pt x="0" y="46100"/>
                </a:lnTo>
                <a:lnTo>
                  <a:pt x="126" y="83438"/>
                </a:lnTo>
                <a:lnTo>
                  <a:pt x="4782439" y="74549"/>
                </a:lnTo>
                <a:lnTo>
                  <a:pt x="4782566" y="111760"/>
                </a:lnTo>
                <a:lnTo>
                  <a:pt x="4896739" y="55625"/>
                </a:lnTo>
                <a:lnTo>
                  <a:pt x="4782311" y="0"/>
                </a:lnTo>
                <a:close/>
              </a:path>
            </a:pathLst>
          </a:custGeom>
          <a:solidFill>
            <a:srgbClr val="4471C4"/>
          </a:solidFill>
        </p:spPr>
        <p:txBody>
          <a:bodyPr wrap="square" lIns="0" tIns="0" rIns="0" bIns="0" rtlCol="0"/>
          <a:lstStyle/>
          <a:p>
            <a:endParaRPr/>
          </a:p>
        </p:txBody>
      </p:sp>
      <p:sp>
        <p:nvSpPr>
          <p:cNvPr id="8" name="object 8"/>
          <p:cNvSpPr txBox="1"/>
          <p:nvPr/>
        </p:nvSpPr>
        <p:spPr>
          <a:xfrm>
            <a:off x="6987158" y="254317"/>
            <a:ext cx="31623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25" dirty="0">
                <a:latin typeface="Calibri"/>
                <a:cs typeface="Calibri"/>
              </a:rPr>
              <a:t> </a:t>
            </a:r>
            <a:r>
              <a:rPr sz="1850" dirty="0">
                <a:latin typeface="Calibri"/>
                <a:cs typeface="Calibri"/>
              </a:rPr>
              <a:t>dog</a:t>
            </a:r>
            <a:r>
              <a:rPr sz="1850" spc="10" dirty="0">
                <a:latin typeface="Calibri"/>
                <a:cs typeface="Calibri"/>
              </a:rPr>
              <a:t> </a:t>
            </a:r>
            <a:r>
              <a:rPr sz="1850" spc="-25" dirty="0">
                <a:latin typeface="Calibri"/>
                <a:cs typeface="Calibri"/>
              </a:rPr>
              <a:t>detections</a:t>
            </a:r>
            <a:r>
              <a:rPr sz="1850" spc="-160" dirty="0">
                <a:latin typeface="Calibri"/>
                <a:cs typeface="Calibri"/>
              </a:rPr>
              <a:t> </a:t>
            </a:r>
            <a:r>
              <a:rPr sz="1850" spc="-25" dirty="0">
                <a:latin typeface="Calibri"/>
                <a:cs typeface="Calibri"/>
              </a:rPr>
              <a:t>sorted</a:t>
            </a:r>
            <a:r>
              <a:rPr sz="1850" spc="-180" dirty="0">
                <a:latin typeface="Calibri"/>
                <a:cs typeface="Calibri"/>
              </a:rPr>
              <a:t> </a:t>
            </a:r>
            <a:r>
              <a:rPr sz="1850" spc="-20" dirty="0">
                <a:latin typeface="Calibri"/>
                <a:cs typeface="Calibri"/>
              </a:rPr>
              <a:t>by</a:t>
            </a:r>
            <a:r>
              <a:rPr sz="1850" spc="-125" dirty="0">
                <a:latin typeface="Calibri"/>
                <a:cs typeface="Calibri"/>
              </a:rPr>
              <a:t> </a:t>
            </a:r>
            <a:r>
              <a:rPr sz="1850" spc="-20" dirty="0">
                <a:latin typeface="Calibri"/>
                <a:cs typeface="Calibri"/>
              </a:rPr>
              <a:t>score</a:t>
            </a:r>
            <a:endParaRPr sz="1850">
              <a:latin typeface="Calibri"/>
              <a:cs typeface="Calibri"/>
            </a:endParaRPr>
          </a:p>
        </p:txBody>
      </p:sp>
      <p:sp>
        <p:nvSpPr>
          <p:cNvPr id="9" name="object 9"/>
          <p:cNvSpPr txBox="1"/>
          <p:nvPr/>
        </p:nvSpPr>
        <p:spPr>
          <a:xfrm>
            <a:off x="11033759" y="873760"/>
            <a:ext cx="843280" cy="599440"/>
          </a:xfrm>
          <a:prstGeom prst="rect">
            <a:avLst/>
          </a:prstGeom>
          <a:solidFill>
            <a:srgbClr val="4471C4"/>
          </a:solidFill>
        </p:spPr>
        <p:txBody>
          <a:bodyPr vert="horz" wrap="square" lIns="0" tIns="132080" rIns="0" bIns="0" rtlCol="0">
            <a:spAutoFit/>
          </a:bodyPr>
          <a:lstStyle/>
          <a:p>
            <a:pPr marL="226695">
              <a:lnSpc>
                <a:spcPct val="100000"/>
              </a:lnSpc>
              <a:spcBef>
                <a:spcPts val="1040"/>
              </a:spcBef>
            </a:pPr>
            <a:r>
              <a:rPr sz="1850" spc="-20" dirty="0">
                <a:solidFill>
                  <a:srgbClr val="FFFFFF"/>
                </a:solidFill>
                <a:latin typeface="Calibri"/>
                <a:cs typeface="Calibri"/>
              </a:rPr>
              <a:t>0.10</a:t>
            </a:r>
            <a:endParaRPr sz="1850">
              <a:latin typeface="Calibri"/>
              <a:cs typeface="Calibri"/>
            </a:endParaRPr>
          </a:p>
        </p:txBody>
      </p:sp>
      <p:grpSp>
        <p:nvGrpSpPr>
          <p:cNvPr id="10" name="object 10"/>
          <p:cNvGrpSpPr/>
          <p:nvPr/>
        </p:nvGrpSpPr>
        <p:grpSpPr>
          <a:xfrm>
            <a:off x="6959600" y="1474469"/>
            <a:ext cx="1859280" cy="1075690"/>
            <a:chOff x="6959600" y="1474469"/>
            <a:chExt cx="1859280" cy="1075690"/>
          </a:xfrm>
        </p:grpSpPr>
        <p:sp>
          <p:nvSpPr>
            <p:cNvPr id="11" name="object 11"/>
            <p:cNvSpPr/>
            <p:nvPr/>
          </p:nvSpPr>
          <p:spPr>
            <a:xfrm>
              <a:off x="6959600" y="193040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2" name="object 12"/>
            <p:cNvSpPr/>
            <p:nvPr/>
          </p:nvSpPr>
          <p:spPr>
            <a:xfrm>
              <a:off x="7985760" y="1950719"/>
              <a:ext cx="833119" cy="599440"/>
            </a:xfrm>
            <a:custGeom>
              <a:avLst/>
              <a:gdLst/>
              <a:ahLst/>
              <a:cxnLst/>
              <a:rect l="l" t="t" r="r" b="b"/>
              <a:pathLst>
                <a:path w="833120" h="599439">
                  <a:moveTo>
                    <a:pt x="832840" y="0"/>
                  </a:moveTo>
                  <a:lnTo>
                    <a:pt x="0" y="0"/>
                  </a:lnTo>
                  <a:lnTo>
                    <a:pt x="0" y="599059"/>
                  </a:lnTo>
                  <a:lnTo>
                    <a:pt x="832840" y="599059"/>
                  </a:lnTo>
                  <a:lnTo>
                    <a:pt x="832840" y="0"/>
                  </a:lnTo>
                  <a:close/>
                </a:path>
              </a:pathLst>
            </a:custGeom>
            <a:solidFill>
              <a:srgbClr val="FAE4D5"/>
            </a:solidFill>
          </p:spPr>
          <p:txBody>
            <a:bodyPr wrap="square" lIns="0" tIns="0" rIns="0" bIns="0" rtlCol="0"/>
            <a:lstStyle/>
            <a:p>
              <a:endParaRPr/>
            </a:p>
          </p:txBody>
        </p:sp>
        <p:sp>
          <p:nvSpPr>
            <p:cNvPr id="13" name="object 13"/>
            <p:cNvSpPr/>
            <p:nvPr/>
          </p:nvSpPr>
          <p:spPr>
            <a:xfrm>
              <a:off x="7457440" y="1493519"/>
              <a:ext cx="751840" cy="436880"/>
            </a:xfrm>
            <a:custGeom>
              <a:avLst/>
              <a:gdLst/>
              <a:ahLst/>
              <a:cxnLst/>
              <a:rect l="l" t="t" r="r" b="b"/>
              <a:pathLst>
                <a:path w="751840" h="436880">
                  <a:moveTo>
                    <a:pt x="0" y="0"/>
                  </a:moveTo>
                  <a:lnTo>
                    <a:pt x="751331" y="436371"/>
                  </a:lnTo>
                </a:path>
              </a:pathLst>
            </a:custGeom>
            <a:ln w="38100">
              <a:solidFill>
                <a:srgbClr val="000000"/>
              </a:solidFill>
            </a:ln>
          </p:spPr>
          <p:txBody>
            <a:bodyPr wrap="square" lIns="0" tIns="0" rIns="0" bIns="0" rtlCol="0"/>
            <a:lstStyle/>
            <a:p>
              <a:endParaRPr/>
            </a:p>
          </p:txBody>
        </p:sp>
      </p:grpSp>
      <p:sp>
        <p:nvSpPr>
          <p:cNvPr id="14" name="object 14"/>
          <p:cNvSpPr/>
          <p:nvPr/>
        </p:nvSpPr>
        <p:spPr>
          <a:xfrm>
            <a:off x="9001759" y="195072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5" name="object 15"/>
          <p:cNvSpPr txBox="1"/>
          <p:nvPr/>
        </p:nvSpPr>
        <p:spPr>
          <a:xfrm>
            <a:off x="6923151" y="2663126"/>
            <a:ext cx="250634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5" dirty="0">
                <a:latin typeface="Calibri"/>
                <a:cs typeface="Calibri"/>
              </a:rPr>
              <a:t> </a:t>
            </a:r>
            <a:r>
              <a:rPr sz="1850" spc="-20" dirty="0">
                <a:latin typeface="Calibri"/>
                <a:cs typeface="Calibri"/>
              </a:rPr>
              <a:t>ground-</a:t>
            </a:r>
            <a:r>
              <a:rPr sz="1850" dirty="0">
                <a:latin typeface="Calibri"/>
                <a:cs typeface="Calibri"/>
              </a:rPr>
              <a:t>truthdog</a:t>
            </a:r>
            <a:r>
              <a:rPr sz="1850" spc="-45" dirty="0">
                <a:latin typeface="Calibri"/>
                <a:cs typeface="Calibri"/>
              </a:rPr>
              <a:t> </a:t>
            </a:r>
            <a:r>
              <a:rPr sz="1850" spc="-20" dirty="0">
                <a:latin typeface="Calibri"/>
                <a:cs typeface="Calibri"/>
              </a:rPr>
              <a:t>boxes</a:t>
            </a:r>
            <a:endParaRPr sz="1850">
              <a:latin typeface="Calibri"/>
              <a:cs typeface="Calibri"/>
            </a:endParaRPr>
          </a:p>
        </p:txBody>
      </p:sp>
      <p:sp>
        <p:nvSpPr>
          <p:cNvPr id="16" name="object 16"/>
          <p:cNvSpPr txBox="1"/>
          <p:nvPr/>
        </p:nvSpPr>
        <p:spPr>
          <a:xfrm>
            <a:off x="8337550" y="1544256"/>
            <a:ext cx="156718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Match:</a:t>
            </a:r>
            <a:r>
              <a:rPr sz="1850" spc="-165" dirty="0">
                <a:latin typeface="Calibri"/>
                <a:cs typeface="Calibri"/>
              </a:rPr>
              <a:t> </a:t>
            </a:r>
            <a:r>
              <a:rPr sz="1850" spc="-20" dirty="0">
                <a:latin typeface="Calibri"/>
                <a:cs typeface="Calibri"/>
              </a:rPr>
              <a:t>IoU</a:t>
            </a:r>
            <a:r>
              <a:rPr sz="1850" spc="-140" dirty="0">
                <a:latin typeface="Calibri"/>
                <a:cs typeface="Calibri"/>
              </a:rPr>
              <a:t> </a:t>
            </a:r>
            <a:r>
              <a:rPr sz="1850" dirty="0">
                <a:latin typeface="Calibri"/>
                <a:cs typeface="Calibri"/>
              </a:rPr>
              <a:t>&gt;</a:t>
            </a:r>
            <a:r>
              <a:rPr sz="1850" spc="-30" dirty="0">
                <a:latin typeface="Calibri"/>
                <a:cs typeface="Calibri"/>
              </a:rPr>
              <a:t> </a:t>
            </a:r>
            <a:r>
              <a:rPr sz="1850" spc="-25" dirty="0">
                <a:latin typeface="Calibri"/>
                <a:cs typeface="Calibri"/>
              </a:rPr>
              <a:t>0.5</a:t>
            </a:r>
            <a:endParaRPr sz="1850">
              <a:latin typeface="Calibri"/>
              <a:cs typeface="Calibri"/>
            </a:endParaRPr>
          </a:p>
        </p:txBody>
      </p:sp>
      <p:sp>
        <p:nvSpPr>
          <p:cNvPr id="17" name="object 17"/>
          <p:cNvSpPr txBox="1"/>
          <p:nvPr/>
        </p:nvSpPr>
        <p:spPr>
          <a:xfrm>
            <a:off x="8135619" y="3220402"/>
            <a:ext cx="25184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Precision</a:t>
            </a:r>
            <a:r>
              <a:rPr sz="2400" spc="-190" dirty="0">
                <a:latin typeface="Calibri"/>
                <a:cs typeface="Calibri"/>
              </a:rPr>
              <a:t> </a:t>
            </a:r>
            <a:r>
              <a:rPr sz="2400" dirty="0">
                <a:latin typeface="Calibri"/>
                <a:cs typeface="Calibri"/>
              </a:rPr>
              <a:t>=</a:t>
            </a:r>
            <a:r>
              <a:rPr sz="2400" spc="-40" dirty="0">
                <a:latin typeface="Calibri"/>
                <a:cs typeface="Calibri"/>
              </a:rPr>
              <a:t> </a:t>
            </a:r>
            <a:r>
              <a:rPr sz="2400" dirty="0">
                <a:latin typeface="Calibri"/>
                <a:cs typeface="Calibri"/>
              </a:rPr>
              <a:t>1/1</a:t>
            </a:r>
            <a:r>
              <a:rPr sz="2400" spc="-70" dirty="0">
                <a:latin typeface="Calibri"/>
                <a:cs typeface="Calibri"/>
              </a:rPr>
              <a:t> </a:t>
            </a:r>
            <a:r>
              <a:rPr sz="2400" dirty="0">
                <a:latin typeface="Calibri"/>
                <a:cs typeface="Calibri"/>
              </a:rPr>
              <a:t>=</a:t>
            </a:r>
            <a:r>
              <a:rPr sz="2400" spc="45" dirty="0">
                <a:latin typeface="Calibri"/>
                <a:cs typeface="Calibri"/>
              </a:rPr>
              <a:t> </a:t>
            </a:r>
            <a:r>
              <a:rPr sz="2400" spc="-25" dirty="0">
                <a:latin typeface="Calibri"/>
                <a:cs typeface="Calibri"/>
              </a:rPr>
              <a:t>1.0 </a:t>
            </a:r>
            <a:r>
              <a:rPr sz="2400" spc="-10" dirty="0">
                <a:latin typeface="Calibri"/>
                <a:cs typeface="Calibri"/>
              </a:rPr>
              <a:t>Recall</a:t>
            </a:r>
            <a:r>
              <a:rPr sz="2400" spc="-65" dirty="0">
                <a:latin typeface="Calibri"/>
                <a:cs typeface="Calibri"/>
              </a:rPr>
              <a:t> </a:t>
            </a:r>
            <a:r>
              <a:rPr sz="2400" dirty="0">
                <a:latin typeface="Calibri"/>
                <a:cs typeface="Calibri"/>
              </a:rPr>
              <a:t>=</a:t>
            </a:r>
            <a:r>
              <a:rPr sz="2400" spc="-70" dirty="0">
                <a:latin typeface="Calibri"/>
                <a:cs typeface="Calibri"/>
              </a:rPr>
              <a:t> </a:t>
            </a:r>
            <a:r>
              <a:rPr sz="2400" dirty="0">
                <a:latin typeface="Calibri"/>
                <a:cs typeface="Calibri"/>
              </a:rPr>
              <a:t>1/3</a:t>
            </a:r>
            <a:r>
              <a:rPr sz="2400" spc="-95" dirty="0">
                <a:latin typeface="Calibri"/>
                <a:cs typeface="Calibri"/>
              </a:rPr>
              <a:t> </a:t>
            </a:r>
            <a:r>
              <a:rPr sz="2400" dirty="0">
                <a:latin typeface="Calibri"/>
                <a:cs typeface="Calibri"/>
              </a:rPr>
              <a:t>=</a:t>
            </a:r>
            <a:r>
              <a:rPr sz="2400" spc="15" dirty="0">
                <a:latin typeface="Calibri"/>
                <a:cs typeface="Calibri"/>
              </a:rPr>
              <a:t> </a:t>
            </a:r>
            <a:r>
              <a:rPr sz="2400" spc="-20" dirty="0">
                <a:latin typeface="Calibri"/>
                <a:cs typeface="Calibri"/>
              </a:rPr>
              <a:t>0.33</a:t>
            </a:r>
            <a:endParaRPr sz="2400">
              <a:latin typeface="Calibri"/>
              <a:cs typeface="Calibri"/>
            </a:endParaRPr>
          </a:p>
        </p:txBody>
      </p:sp>
      <p:sp>
        <p:nvSpPr>
          <p:cNvPr id="18" name="object 18"/>
          <p:cNvSpPr txBox="1"/>
          <p:nvPr/>
        </p:nvSpPr>
        <p:spPr>
          <a:xfrm>
            <a:off x="10017759" y="873760"/>
            <a:ext cx="833119" cy="599440"/>
          </a:xfrm>
          <a:prstGeom prst="rect">
            <a:avLst/>
          </a:prstGeom>
          <a:solidFill>
            <a:srgbClr val="4471C4"/>
          </a:solidFill>
        </p:spPr>
        <p:txBody>
          <a:bodyPr vert="horz" wrap="square" lIns="0" tIns="132080" rIns="0" bIns="0" rtlCol="0">
            <a:spAutoFit/>
          </a:bodyPr>
          <a:lstStyle/>
          <a:p>
            <a:pPr marL="282575">
              <a:lnSpc>
                <a:spcPct val="100000"/>
              </a:lnSpc>
              <a:spcBef>
                <a:spcPts val="1040"/>
              </a:spcBef>
            </a:pPr>
            <a:r>
              <a:rPr sz="1850" spc="-25" dirty="0">
                <a:solidFill>
                  <a:srgbClr val="FFFFFF"/>
                </a:solidFill>
                <a:latin typeface="Calibri"/>
                <a:cs typeface="Calibri"/>
              </a:rPr>
              <a:t>0.5</a:t>
            </a:r>
            <a:endParaRPr sz="1850">
              <a:latin typeface="Calibri"/>
              <a:cs typeface="Calibri"/>
            </a:endParaRPr>
          </a:p>
        </p:txBody>
      </p:sp>
      <p:grpSp>
        <p:nvGrpSpPr>
          <p:cNvPr id="19" name="object 19"/>
          <p:cNvGrpSpPr/>
          <p:nvPr/>
        </p:nvGrpSpPr>
        <p:grpSpPr>
          <a:xfrm>
            <a:off x="7012940" y="4089400"/>
            <a:ext cx="3406140" cy="1940560"/>
            <a:chOff x="7012940" y="4089400"/>
            <a:chExt cx="3406140" cy="1940560"/>
          </a:xfrm>
        </p:grpSpPr>
        <p:sp>
          <p:nvSpPr>
            <p:cNvPr id="20" name="object 20"/>
            <p:cNvSpPr/>
            <p:nvPr/>
          </p:nvSpPr>
          <p:spPr>
            <a:xfrm>
              <a:off x="7056120" y="4089400"/>
              <a:ext cx="3362960" cy="1828800"/>
            </a:xfrm>
            <a:custGeom>
              <a:avLst/>
              <a:gdLst/>
              <a:ahLst/>
              <a:cxnLst/>
              <a:rect l="l" t="t" r="r" b="b"/>
              <a:pathLst>
                <a:path w="3362959" h="1828800">
                  <a:moveTo>
                    <a:pt x="91439" y="0"/>
                  </a:moveTo>
                  <a:lnTo>
                    <a:pt x="91439" y="1828241"/>
                  </a:lnTo>
                </a:path>
                <a:path w="3362959" h="1828800">
                  <a:moveTo>
                    <a:pt x="3362579" y="1767839"/>
                  </a:moveTo>
                  <a:lnTo>
                    <a:pt x="0" y="1767839"/>
                  </a:lnTo>
                </a:path>
              </a:pathLst>
            </a:custGeom>
            <a:ln w="25400">
              <a:solidFill>
                <a:srgbClr val="000000"/>
              </a:solidFill>
            </a:ln>
          </p:spPr>
          <p:txBody>
            <a:bodyPr wrap="square" lIns="0" tIns="0" rIns="0" bIns="0" rtlCol="0"/>
            <a:lstStyle/>
            <a:p>
              <a:endParaRPr/>
            </a:p>
          </p:txBody>
        </p:sp>
        <p:pic>
          <p:nvPicPr>
            <p:cNvPr id="21" name="object 21"/>
            <p:cNvPicPr/>
            <p:nvPr/>
          </p:nvPicPr>
          <p:blipFill>
            <a:blip r:embed="rId3" cstate="print"/>
            <a:stretch>
              <a:fillRect/>
            </a:stretch>
          </p:blipFill>
          <p:spPr>
            <a:xfrm>
              <a:off x="8067040" y="4135119"/>
              <a:ext cx="203200" cy="213360"/>
            </a:xfrm>
            <a:prstGeom prst="rect">
              <a:avLst/>
            </a:prstGeom>
          </p:spPr>
        </p:pic>
        <p:sp>
          <p:nvSpPr>
            <p:cNvPr id="22" name="object 22"/>
            <p:cNvSpPr/>
            <p:nvPr/>
          </p:nvSpPr>
          <p:spPr>
            <a:xfrm>
              <a:off x="7025640" y="4241800"/>
              <a:ext cx="3373120" cy="1788160"/>
            </a:xfrm>
            <a:custGeom>
              <a:avLst/>
              <a:gdLst/>
              <a:ahLst/>
              <a:cxnLst/>
              <a:rect l="l" t="t" r="r" b="b"/>
              <a:pathLst>
                <a:path w="3373120" h="1788160">
                  <a:moveTo>
                    <a:pt x="3373119" y="1473200"/>
                  </a:moveTo>
                  <a:lnTo>
                    <a:pt x="3373119" y="1767624"/>
                  </a:lnTo>
                </a:path>
                <a:path w="3373120" h="1788160">
                  <a:moveTo>
                    <a:pt x="2194559" y="1493520"/>
                  </a:moveTo>
                  <a:lnTo>
                    <a:pt x="2194559" y="1787944"/>
                  </a:lnTo>
                </a:path>
                <a:path w="3373120" h="1788160">
                  <a:moveTo>
                    <a:pt x="1148079" y="1473200"/>
                  </a:moveTo>
                  <a:lnTo>
                    <a:pt x="1148079" y="1767624"/>
                  </a:lnTo>
                </a:path>
                <a:path w="3373120" h="1788160">
                  <a:moveTo>
                    <a:pt x="263525" y="6985"/>
                  </a:moveTo>
                  <a:lnTo>
                    <a:pt x="0" y="0"/>
                  </a:lnTo>
                </a:path>
              </a:pathLst>
            </a:custGeom>
            <a:ln w="25400">
              <a:solidFill>
                <a:srgbClr val="000000"/>
              </a:solidFill>
            </a:ln>
          </p:spPr>
          <p:txBody>
            <a:bodyPr wrap="square" lIns="0" tIns="0" rIns="0" bIns="0" rtlCol="0"/>
            <a:lstStyle/>
            <a:p>
              <a:endParaRPr/>
            </a:p>
          </p:txBody>
        </p:sp>
      </p:grpSp>
      <p:sp>
        <p:nvSpPr>
          <p:cNvPr id="23" name="object 23"/>
          <p:cNvSpPr txBox="1"/>
          <p:nvPr/>
        </p:nvSpPr>
        <p:spPr>
          <a:xfrm>
            <a:off x="6622430" y="4347498"/>
            <a:ext cx="330835" cy="1160145"/>
          </a:xfrm>
          <a:prstGeom prst="rect">
            <a:avLst/>
          </a:prstGeom>
        </p:spPr>
        <p:txBody>
          <a:bodyPr vert="vert270" wrap="square" lIns="0" tIns="0" rIns="0" bIns="0" rtlCol="0">
            <a:spAutoFit/>
          </a:bodyPr>
          <a:lstStyle/>
          <a:p>
            <a:pPr marL="12700">
              <a:lnSpc>
                <a:spcPts val="2380"/>
              </a:lnSpc>
            </a:pPr>
            <a:r>
              <a:rPr sz="2400" spc="-10" dirty="0">
                <a:latin typeface="Calibri"/>
                <a:cs typeface="Calibri"/>
              </a:rPr>
              <a:t>Precision</a:t>
            </a:r>
            <a:endParaRPr sz="2400">
              <a:latin typeface="Calibri"/>
              <a:cs typeface="Calibri"/>
            </a:endParaRPr>
          </a:p>
        </p:txBody>
      </p:sp>
      <p:sp>
        <p:nvSpPr>
          <p:cNvPr id="24" name="object 24"/>
          <p:cNvSpPr txBox="1"/>
          <p:nvPr/>
        </p:nvSpPr>
        <p:spPr>
          <a:xfrm>
            <a:off x="8358505" y="5924946"/>
            <a:ext cx="735965" cy="330835"/>
          </a:xfrm>
          <a:prstGeom prst="rect">
            <a:avLst/>
          </a:prstGeom>
        </p:spPr>
        <p:txBody>
          <a:bodyPr vert="horz" wrap="square" lIns="0" tIns="0" rIns="0" bIns="0" rtlCol="0">
            <a:spAutoFit/>
          </a:bodyPr>
          <a:lstStyle/>
          <a:p>
            <a:pPr marL="12700">
              <a:lnSpc>
                <a:spcPts val="2380"/>
              </a:lnSpc>
            </a:pPr>
            <a:r>
              <a:rPr sz="2400" spc="-25" dirty="0">
                <a:latin typeface="Calibri"/>
                <a:cs typeface="Calibri"/>
              </a:rPr>
              <a:t>Recall</a:t>
            </a:r>
            <a:endParaRPr sz="24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a:latin typeface="Calibri"/>
              <a:cs typeface="Calibri"/>
            </a:endParaRPr>
          </a:p>
          <a:p>
            <a:pPr marL="1273175" lvl="2" indent="-346075">
              <a:lnSpc>
                <a:spcPct val="100000"/>
              </a:lnSpc>
              <a:spcBef>
                <a:spcPts val="5"/>
              </a:spcBef>
              <a:buAutoNum type="arabicPeriod" startAt="2"/>
              <a:tabLst>
                <a:tab pos="1273175" algn="l"/>
                <a:tab pos="1273810" algn="l"/>
              </a:tabLst>
            </a:pPr>
            <a:r>
              <a:rPr sz="2000" dirty="0">
                <a:latin typeface="Calibri"/>
                <a:cs typeface="Calibri"/>
              </a:rPr>
              <a:t>Plot a</a:t>
            </a:r>
            <a:r>
              <a:rPr sz="2000" spc="-50" dirty="0">
                <a:latin typeface="Calibri"/>
                <a:cs typeface="Calibri"/>
              </a:rPr>
              <a:t> </a:t>
            </a:r>
            <a:r>
              <a:rPr sz="2000" spc="-10" dirty="0">
                <a:latin typeface="Calibri"/>
                <a:cs typeface="Calibri"/>
              </a:rPr>
              <a:t>point</a:t>
            </a:r>
            <a:r>
              <a:rPr sz="2000" spc="-8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PR</a:t>
            </a:r>
            <a:r>
              <a:rPr sz="2000" spc="-20" dirty="0">
                <a:latin typeface="Calibri"/>
                <a:cs typeface="Calibri"/>
              </a:rPr>
              <a:t> Curve</a:t>
            </a:r>
            <a:endParaRPr sz="2000">
              <a:latin typeface="Calibri"/>
              <a:cs typeface="Calibri"/>
            </a:endParaRPr>
          </a:p>
        </p:txBody>
      </p:sp>
      <p:sp>
        <p:nvSpPr>
          <p:cNvPr id="4" name="object 4"/>
          <p:cNvSpPr txBox="1"/>
          <p:nvPr/>
        </p:nvSpPr>
        <p:spPr>
          <a:xfrm>
            <a:off x="6959600" y="873760"/>
            <a:ext cx="843280" cy="599440"/>
          </a:xfrm>
          <a:prstGeom prst="rect">
            <a:avLst/>
          </a:prstGeom>
          <a:solidFill>
            <a:srgbClr val="6FAC46"/>
          </a:solidFill>
        </p:spPr>
        <p:txBody>
          <a:bodyPr vert="horz" wrap="square" lIns="0" tIns="132080" rIns="0" bIns="0" rtlCol="0">
            <a:spAutoFit/>
          </a:bodyPr>
          <a:lstStyle/>
          <a:p>
            <a:pPr marL="222250">
              <a:lnSpc>
                <a:spcPct val="100000"/>
              </a:lnSpc>
              <a:spcBef>
                <a:spcPts val="1040"/>
              </a:spcBef>
            </a:pPr>
            <a:r>
              <a:rPr sz="1850" spc="-20" dirty="0">
                <a:solidFill>
                  <a:srgbClr val="FFFFFF"/>
                </a:solidFill>
                <a:latin typeface="Calibri"/>
                <a:cs typeface="Calibri"/>
              </a:rPr>
              <a:t>0.99</a:t>
            </a:r>
            <a:endParaRPr sz="1850">
              <a:latin typeface="Calibri"/>
              <a:cs typeface="Calibri"/>
            </a:endParaRPr>
          </a:p>
        </p:txBody>
      </p:sp>
      <p:sp>
        <p:nvSpPr>
          <p:cNvPr id="5" name="object 5"/>
          <p:cNvSpPr txBox="1"/>
          <p:nvPr/>
        </p:nvSpPr>
        <p:spPr>
          <a:xfrm>
            <a:off x="7985759" y="873760"/>
            <a:ext cx="833119" cy="599440"/>
          </a:xfrm>
          <a:prstGeom prst="rect">
            <a:avLst/>
          </a:prstGeom>
          <a:solidFill>
            <a:srgbClr val="6FAC46"/>
          </a:solidFill>
        </p:spPr>
        <p:txBody>
          <a:bodyPr vert="horz" wrap="square" lIns="0" tIns="132080" rIns="0" bIns="0" rtlCol="0">
            <a:spAutoFit/>
          </a:bodyPr>
          <a:lstStyle/>
          <a:p>
            <a:pPr marL="217804">
              <a:lnSpc>
                <a:spcPct val="100000"/>
              </a:lnSpc>
              <a:spcBef>
                <a:spcPts val="1040"/>
              </a:spcBef>
            </a:pPr>
            <a:r>
              <a:rPr sz="1850" spc="-20" dirty="0">
                <a:solidFill>
                  <a:srgbClr val="FFFFFF"/>
                </a:solidFill>
                <a:latin typeface="Calibri"/>
                <a:cs typeface="Calibri"/>
              </a:rPr>
              <a:t>0.95</a:t>
            </a:r>
            <a:endParaRPr sz="1850">
              <a:latin typeface="Calibri"/>
              <a:cs typeface="Calibri"/>
            </a:endParaRPr>
          </a:p>
        </p:txBody>
      </p:sp>
      <p:sp>
        <p:nvSpPr>
          <p:cNvPr id="6" name="object 6"/>
          <p:cNvSpPr txBox="1"/>
          <p:nvPr/>
        </p:nvSpPr>
        <p:spPr>
          <a:xfrm>
            <a:off x="9001759" y="873760"/>
            <a:ext cx="843280" cy="599440"/>
          </a:xfrm>
          <a:prstGeom prst="rect">
            <a:avLst/>
          </a:prstGeom>
          <a:solidFill>
            <a:srgbClr val="4471C4"/>
          </a:solidFill>
        </p:spPr>
        <p:txBody>
          <a:bodyPr vert="horz" wrap="square" lIns="0" tIns="132080" rIns="0" bIns="0" rtlCol="0">
            <a:spAutoFit/>
          </a:bodyPr>
          <a:lstStyle/>
          <a:p>
            <a:pPr marL="222885">
              <a:lnSpc>
                <a:spcPct val="100000"/>
              </a:lnSpc>
              <a:spcBef>
                <a:spcPts val="1040"/>
              </a:spcBef>
            </a:pPr>
            <a:r>
              <a:rPr sz="1850" spc="-20" dirty="0">
                <a:solidFill>
                  <a:srgbClr val="FFFFFF"/>
                </a:solidFill>
                <a:latin typeface="Calibri"/>
                <a:cs typeface="Calibri"/>
              </a:rPr>
              <a:t>0.90</a:t>
            </a:r>
            <a:endParaRPr sz="1850">
              <a:latin typeface="Calibri"/>
              <a:cs typeface="Calibri"/>
            </a:endParaRPr>
          </a:p>
        </p:txBody>
      </p:sp>
      <p:sp>
        <p:nvSpPr>
          <p:cNvPr id="7" name="object 7"/>
          <p:cNvSpPr/>
          <p:nvPr/>
        </p:nvSpPr>
        <p:spPr>
          <a:xfrm>
            <a:off x="6959600" y="599440"/>
            <a:ext cx="4897120" cy="111760"/>
          </a:xfrm>
          <a:custGeom>
            <a:avLst/>
            <a:gdLst/>
            <a:ahLst/>
            <a:cxnLst/>
            <a:rect l="l" t="t" r="r" b="b"/>
            <a:pathLst>
              <a:path w="4897120" h="111759">
                <a:moveTo>
                  <a:pt x="4782311" y="0"/>
                </a:moveTo>
                <a:lnTo>
                  <a:pt x="4782439" y="37211"/>
                </a:lnTo>
                <a:lnTo>
                  <a:pt x="0" y="46100"/>
                </a:lnTo>
                <a:lnTo>
                  <a:pt x="126" y="83438"/>
                </a:lnTo>
                <a:lnTo>
                  <a:pt x="4782439" y="74549"/>
                </a:lnTo>
                <a:lnTo>
                  <a:pt x="4782566" y="111760"/>
                </a:lnTo>
                <a:lnTo>
                  <a:pt x="4896739" y="55625"/>
                </a:lnTo>
                <a:lnTo>
                  <a:pt x="4782311" y="0"/>
                </a:lnTo>
                <a:close/>
              </a:path>
            </a:pathLst>
          </a:custGeom>
          <a:solidFill>
            <a:srgbClr val="4471C4"/>
          </a:solidFill>
        </p:spPr>
        <p:txBody>
          <a:bodyPr wrap="square" lIns="0" tIns="0" rIns="0" bIns="0" rtlCol="0"/>
          <a:lstStyle/>
          <a:p>
            <a:endParaRPr/>
          </a:p>
        </p:txBody>
      </p:sp>
      <p:sp>
        <p:nvSpPr>
          <p:cNvPr id="8" name="object 8"/>
          <p:cNvSpPr txBox="1"/>
          <p:nvPr/>
        </p:nvSpPr>
        <p:spPr>
          <a:xfrm>
            <a:off x="6987158" y="254317"/>
            <a:ext cx="31623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25" dirty="0">
                <a:latin typeface="Calibri"/>
                <a:cs typeface="Calibri"/>
              </a:rPr>
              <a:t> </a:t>
            </a:r>
            <a:r>
              <a:rPr sz="1850" dirty="0">
                <a:latin typeface="Calibri"/>
                <a:cs typeface="Calibri"/>
              </a:rPr>
              <a:t>dog</a:t>
            </a:r>
            <a:r>
              <a:rPr sz="1850" spc="10" dirty="0">
                <a:latin typeface="Calibri"/>
                <a:cs typeface="Calibri"/>
              </a:rPr>
              <a:t> </a:t>
            </a:r>
            <a:r>
              <a:rPr sz="1850" spc="-25" dirty="0">
                <a:latin typeface="Calibri"/>
                <a:cs typeface="Calibri"/>
              </a:rPr>
              <a:t>detections</a:t>
            </a:r>
            <a:r>
              <a:rPr sz="1850" spc="-160" dirty="0">
                <a:latin typeface="Calibri"/>
                <a:cs typeface="Calibri"/>
              </a:rPr>
              <a:t> </a:t>
            </a:r>
            <a:r>
              <a:rPr sz="1850" spc="-25" dirty="0">
                <a:latin typeface="Calibri"/>
                <a:cs typeface="Calibri"/>
              </a:rPr>
              <a:t>sorted</a:t>
            </a:r>
            <a:r>
              <a:rPr sz="1850" spc="-180" dirty="0">
                <a:latin typeface="Calibri"/>
                <a:cs typeface="Calibri"/>
              </a:rPr>
              <a:t> </a:t>
            </a:r>
            <a:r>
              <a:rPr sz="1850" spc="-20" dirty="0">
                <a:latin typeface="Calibri"/>
                <a:cs typeface="Calibri"/>
              </a:rPr>
              <a:t>by</a:t>
            </a:r>
            <a:r>
              <a:rPr sz="1850" spc="-125" dirty="0">
                <a:latin typeface="Calibri"/>
                <a:cs typeface="Calibri"/>
              </a:rPr>
              <a:t> </a:t>
            </a:r>
            <a:r>
              <a:rPr sz="1850" spc="-20" dirty="0">
                <a:latin typeface="Calibri"/>
                <a:cs typeface="Calibri"/>
              </a:rPr>
              <a:t>score</a:t>
            </a:r>
            <a:endParaRPr sz="1850">
              <a:latin typeface="Calibri"/>
              <a:cs typeface="Calibri"/>
            </a:endParaRPr>
          </a:p>
        </p:txBody>
      </p:sp>
      <p:sp>
        <p:nvSpPr>
          <p:cNvPr id="9" name="object 9"/>
          <p:cNvSpPr txBox="1"/>
          <p:nvPr/>
        </p:nvSpPr>
        <p:spPr>
          <a:xfrm>
            <a:off x="11033759" y="873760"/>
            <a:ext cx="843280" cy="599440"/>
          </a:xfrm>
          <a:prstGeom prst="rect">
            <a:avLst/>
          </a:prstGeom>
          <a:solidFill>
            <a:srgbClr val="4471C4"/>
          </a:solidFill>
        </p:spPr>
        <p:txBody>
          <a:bodyPr vert="horz" wrap="square" lIns="0" tIns="132080" rIns="0" bIns="0" rtlCol="0">
            <a:spAutoFit/>
          </a:bodyPr>
          <a:lstStyle/>
          <a:p>
            <a:pPr marL="226695">
              <a:lnSpc>
                <a:spcPct val="100000"/>
              </a:lnSpc>
              <a:spcBef>
                <a:spcPts val="1040"/>
              </a:spcBef>
            </a:pPr>
            <a:r>
              <a:rPr sz="1850" spc="-20" dirty="0">
                <a:solidFill>
                  <a:srgbClr val="FFFFFF"/>
                </a:solidFill>
                <a:latin typeface="Calibri"/>
                <a:cs typeface="Calibri"/>
              </a:rPr>
              <a:t>0.10</a:t>
            </a:r>
            <a:endParaRPr sz="1850">
              <a:latin typeface="Calibri"/>
              <a:cs typeface="Calibri"/>
            </a:endParaRPr>
          </a:p>
        </p:txBody>
      </p:sp>
      <p:grpSp>
        <p:nvGrpSpPr>
          <p:cNvPr id="10" name="object 10"/>
          <p:cNvGrpSpPr/>
          <p:nvPr/>
        </p:nvGrpSpPr>
        <p:grpSpPr>
          <a:xfrm>
            <a:off x="6959600" y="1515110"/>
            <a:ext cx="1859280" cy="1035050"/>
            <a:chOff x="6959600" y="1515110"/>
            <a:chExt cx="1859280" cy="1035050"/>
          </a:xfrm>
        </p:grpSpPr>
        <p:sp>
          <p:nvSpPr>
            <p:cNvPr id="11" name="object 11"/>
            <p:cNvSpPr/>
            <p:nvPr/>
          </p:nvSpPr>
          <p:spPr>
            <a:xfrm>
              <a:off x="6959600" y="1930437"/>
              <a:ext cx="1859280" cy="619760"/>
            </a:xfrm>
            <a:custGeom>
              <a:avLst/>
              <a:gdLst/>
              <a:ahLst/>
              <a:cxnLst/>
              <a:rect l="l" t="t" r="r" b="b"/>
              <a:pathLst>
                <a:path w="1859279" h="619760">
                  <a:moveTo>
                    <a:pt x="837488" y="0"/>
                  </a:moveTo>
                  <a:lnTo>
                    <a:pt x="0" y="0"/>
                  </a:lnTo>
                  <a:lnTo>
                    <a:pt x="0" y="603973"/>
                  </a:lnTo>
                  <a:lnTo>
                    <a:pt x="837488" y="603973"/>
                  </a:lnTo>
                  <a:lnTo>
                    <a:pt x="837488" y="0"/>
                  </a:lnTo>
                  <a:close/>
                </a:path>
                <a:path w="1859279" h="619760">
                  <a:moveTo>
                    <a:pt x="1858708" y="15379"/>
                  </a:moveTo>
                  <a:lnTo>
                    <a:pt x="1021207" y="15379"/>
                  </a:lnTo>
                  <a:lnTo>
                    <a:pt x="1021207" y="619340"/>
                  </a:lnTo>
                  <a:lnTo>
                    <a:pt x="1858708" y="619340"/>
                  </a:lnTo>
                  <a:lnTo>
                    <a:pt x="1858708" y="15379"/>
                  </a:lnTo>
                  <a:close/>
                </a:path>
              </a:pathLst>
            </a:custGeom>
            <a:solidFill>
              <a:srgbClr val="FAE4D5"/>
            </a:solidFill>
          </p:spPr>
          <p:txBody>
            <a:bodyPr wrap="square" lIns="0" tIns="0" rIns="0" bIns="0" rtlCol="0"/>
            <a:lstStyle/>
            <a:p>
              <a:endParaRPr/>
            </a:p>
          </p:txBody>
        </p:sp>
        <p:sp>
          <p:nvSpPr>
            <p:cNvPr id="12" name="object 12"/>
            <p:cNvSpPr/>
            <p:nvPr/>
          </p:nvSpPr>
          <p:spPr>
            <a:xfrm>
              <a:off x="7569200" y="1534160"/>
              <a:ext cx="609600" cy="395605"/>
            </a:xfrm>
            <a:custGeom>
              <a:avLst/>
              <a:gdLst/>
              <a:ahLst/>
              <a:cxnLst/>
              <a:rect l="l" t="t" r="r" b="b"/>
              <a:pathLst>
                <a:path w="609600" h="395605">
                  <a:moveTo>
                    <a:pt x="609473" y="0"/>
                  </a:moveTo>
                  <a:lnTo>
                    <a:pt x="0" y="395604"/>
                  </a:lnTo>
                </a:path>
              </a:pathLst>
            </a:custGeom>
            <a:ln w="38100">
              <a:solidFill>
                <a:srgbClr val="000000"/>
              </a:solidFill>
            </a:ln>
          </p:spPr>
          <p:txBody>
            <a:bodyPr wrap="square" lIns="0" tIns="0" rIns="0" bIns="0" rtlCol="0"/>
            <a:lstStyle/>
            <a:p>
              <a:endParaRPr/>
            </a:p>
          </p:txBody>
        </p:sp>
      </p:grpSp>
      <p:sp>
        <p:nvSpPr>
          <p:cNvPr id="13" name="object 13"/>
          <p:cNvSpPr/>
          <p:nvPr/>
        </p:nvSpPr>
        <p:spPr>
          <a:xfrm>
            <a:off x="9001759" y="195072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4" name="object 14"/>
          <p:cNvSpPr txBox="1"/>
          <p:nvPr/>
        </p:nvSpPr>
        <p:spPr>
          <a:xfrm>
            <a:off x="6923151" y="2663126"/>
            <a:ext cx="250634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5" dirty="0">
                <a:latin typeface="Calibri"/>
                <a:cs typeface="Calibri"/>
              </a:rPr>
              <a:t> </a:t>
            </a:r>
            <a:r>
              <a:rPr sz="1850" spc="-20" dirty="0">
                <a:latin typeface="Calibri"/>
                <a:cs typeface="Calibri"/>
              </a:rPr>
              <a:t>ground-</a:t>
            </a:r>
            <a:r>
              <a:rPr sz="1850" dirty="0">
                <a:latin typeface="Calibri"/>
                <a:cs typeface="Calibri"/>
              </a:rPr>
              <a:t>truthdog</a:t>
            </a:r>
            <a:r>
              <a:rPr sz="1850" spc="-45" dirty="0">
                <a:latin typeface="Calibri"/>
                <a:cs typeface="Calibri"/>
              </a:rPr>
              <a:t> </a:t>
            </a:r>
            <a:r>
              <a:rPr sz="1850" spc="-20" dirty="0">
                <a:latin typeface="Calibri"/>
                <a:cs typeface="Calibri"/>
              </a:rPr>
              <a:t>boxes</a:t>
            </a:r>
            <a:endParaRPr sz="1850">
              <a:latin typeface="Calibri"/>
              <a:cs typeface="Calibri"/>
            </a:endParaRPr>
          </a:p>
        </p:txBody>
      </p:sp>
      <p:sp>
        <p:nvSpPr>
          <p:cNvPr id="15" name="object 15"/>
          <p:cNvSpPr txBox="1"/>
          <p:nvPr/>
        </p:nvSpPr>
        <p:spPr>
          <a:xfrm>
            <a:off x="8337550" y="1544256"/>
            <a:ext cx="156718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Match:</a:t>
            </a:r>
            <a:r>
              <a:rPr sz="1850" spc="-165" dirty="0">
                <a:latin typeface="Calibri"/>
                <a:cs typeface="Calibri"/>
              </a:rPr>
              <a:t> </a:t>
            </a:r>
            <a:r>
              <a:rPr sz="1850" spc="-20" dirty="0">
                <a:latin typeface="Calibri"/>
                <a:cs typeface="Calibri"/>
              </a:rPr>
              <a:t>IoU</a:t>
            </a:r>
            <a:r>
              <a:rPr sz="1850" spc="-140" dirty="0">
                <a:latin typeface="Calibri"/>
                <a:cs typeface="Calibri"/>
              </a:rPr>
              <a:t> </a:t>
            </a:r>
            <a:r>
              <a:rPr sz="1850" dirty="0">
                <a:latin typeface="Calibri"/>
                <a:cs typeface="Calibri"/>
              </a:rPr>
              <a:t>&gt;</a:t>
            </a:r>
            <a:r>
              <a:rPr sz="1850" spc="-30" dirty="0">
                <a:latin typeface="Calibri"/>
                <a:cs typeface="Calibri"/>
              </a:rPr>
              <a:t> </a:t>
            </a:r>
            <a:r>
              <a:rPr sz="1850" spc="-25" dirty="0">
                <a:latin typeface="Calibri"/>
                <a:cs typeface="Calibri"/>
              </a:rPr>
              <a:t>0.5</a:t>
            </a:r>
            <a:endParaRPr sz="1850">
              <a:latin typeface="Calibri"/>
              <a:cs typeface="Calibri"/>
            </a:endParaRPr>
          </a:p>
        </p:txBody>
      </p:sp>
      <p:sp>
        <p:nvSpPr>
          <p:cNvPr id="16" name="object 16"/>
          <p:cNvSpPr txBox="1"/>
          <p:nvPr/>
        </p:nvSpPr>
        <p:spPr>
          <a:xfrm>
            <a:off x="8135619" y="3220402"/>
            <a:ext cx="25184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Precision</a:t>
            </a:r>
            <a:r>
              <a:rPr sz="2400" spc="-190" dirty="0">
                <a:latin typeface="Calibri"/>
                <a:cs typeface="Calibri"/>
              </a:rPr>
              <a:t> </a:t>
            </a:r>
            <a:r>
              <a:rPr sz="2400" dirty="0">
                <a:latin typeface="Calibri"/>
                <a:cs typeface="Calibri"/>
              </a:rPr>
              <a:t>=</a:t>
            </a:r>
            <a:r>
              <a:rPr sz="2400" spc="-40" dirty="0">
                <a:latin typeface="Calibri"/>
                <a:cs typeface="Calibri"/>
              </a:rPr>
              <a:t> </a:t>
            </a:r>
            <a:r>
              <a:rPr sz="2400" dirty="0">
                <a:latin typeface="Calibri"/>
                <a:cs typeface="Calibri"/>
              </a:rPr>
              <a:t>2/2</a:t>
            </a:r>
            <a:r>
              <a:rPr sz="2400" spc="-65" dirty="0">
                <a:latin typeface="Calibri"/>
                <a:cs typeface="Calibri"/>
              </a:rPr>
              <a:t> </a:t>
            </a:r>
            <a:r>
              <a:rPr sz="2400" dirty="0">
                <a:latin typeface="Calibri"/>
                <a:cs typeface="Calibri"/>
              </a:rPr>
              <a:t>=</a:t>
            </a:r>
            <a:r>
              <a:rPr sz="2400" spc="45" dirty="0">
                <a:latin typeface="Calibri"/>
                <a:cs typeface="Calibri"/>
              </a:rPr>
              <a:t> </a:t>
            </a:r>
            <a:r>
              <a:rPr sz="2400" spc="-25" dirty="0">
                <a:latin typeface="Calibri"/>
                <a:cs typeface="Calibri"/>
              </a:rPr>
              <a:t>1.0 </a:t>
            </a:r>
            <a:r>
              <a:rPr sz="2400" spc="-10" dirty="0">
                <a:latin typeface="Calibri"/>
                <a:cs typeface="Calibri"/>
              </a:rPr>
              <a:t>Recall</a:t>
            </a:r>
            <a:r>
              <a:rPr sz="2400" spc="-65" dirty="0">
                <a:latin typeface="Calibri"/>
                <a:cs typeface="Calibri"/>
              </a:rPr>
              <a:t> </a:t>
            </a:r>
            <a:r>
              <a:rPr sz="2400" dirty="0">
                <a:latin typeface="Calibri"/>
                <a:cs typeface="Calibri"/>
              </a:rPr>
              <a:t>=</a:t>
            </a:r>
            <a:r>
              <a:rPr sz="2400" spc="-70" dirty="0">
                <a:latin typeface="Calibri"/>
                <a:cs typeface="Calibri"/>
              </a:rPr>
              <a:t> </a:t>
            </a:r>
            <a:r>
              <a:rPr sz="2400" dirty="0">
                <a:latin typeface="Calibri"/>
                <a:cs typeface="Calibri"/>
              </a:rPr>
              <a:t>2/3</a:t>
            </a:r>
            <a:r>
              <a:rPr sz="2400" spc="-85" dirty="0">
                <a:latin typeface="Calibri"/>
                <a:cs typeface="Calibri"/>
              </a:rPr>
              <a:t> </a:t>
            </a:r>
            <a:r>
              <a:rPr sz="2400" dirty="0">
                <a:latin typeface="Calibri"/>
                <a:cs typeface="Calibri"/>
              </a:rPr>
              <a:t>=</a:t>
            </a:r>
            <a:r>
              <a:rPr sz="2400" spc="15" dirty="0">
                <a:latin typeface="Calibri"/>
                <a:cs typeface="Calibri"/>
              </a:rPr>
              <a:t> </a:t>
            </a:r>
            <a:r>
              <a:rPr sz="2400" spc="-20" dirty="0">
                <a:latin typeface="Calibri"/>
                <a:cs typeface="Calibri"/>
              </a:rPr>
              <a:t>0.67</a:t>
            </a:r>
            <a:endParaRPr sz="2400">
              <a:latin typeface="Calibri"/>
              <a:cs typeface="Calibri"/>
            </a:endParaRPr>
          </a:p>
        </p:txBody>
      </p:sp>
      <p:sp>
        <p:nvSpPr>
          <p:cNvPr id="17" name="object 17"/>
          <p:cNvSpPr txBox="1"/>
          <p:nvPr/>
        </p:nvSpPr>
        <p:spPr>
          <a:xfrm>
            <a:off x="10017759" y="873760"/>
            <a:ext cx="833119" cy="599440"/>
          </a:xfrm>
          <a:prstGeom prst="rect">
            <a:avLst/>
          </a:prstGeom>
          <a:solidFill>
            <a:srgbClr val="4471C4"/>
          </a:solidFill>
        </p:spPr>
        <p:txBody>
          <a:bodyPr vert="horz" wrap="square" lIns="0" tIns="132080" rIns="0" bIns="0" rtlCol="0">
            <a:spAutoFit/>
          </a:bodyPr>
          <a:lstStyle/>
          <a:p>
            <a:pPr marL="282575">
              <a:lnSpc>
                <a:spcPct val="100000"/>
              </a:lnSpc>
              <a:spcBef>
                <a:spcPts val="1040"/>
              </a:spcBef>
            </a:pPr>
            <a:r>
              <a:rPr sz="1850" spc="-25" dirty="0">
                <a:solidFill>
                  <a:srgbClr val="FFFFFF"/>
                </a:solidFill>
                <a:latin typeface="Calibri"/>
                <a:cs typeface="Calibri"/>
              </a:rPr>
              <a:t>0.5</a:t>
            </a:r>
            <a:endParaRPr sz="1850">
              <a:latin typeface="Calibri"/>
              <a:cs typeface="Calibri"/>
            </a:endParaRPr>
          </a:p>
        </p:txBody>
      </p:sp>
      <p:grpSp>
        <p:nvGrpSpPr>
          <p:cNvPr id="18" name="object 18"/>
          <p:cNvGrpSpPr/>
          <p:nvPr/>
        </p:nvGrpSpPr>
        <p:grpSpPr>
          <a:xfrm>
            <a:off x="7012940" y="4089400"/>
            <a:ext cx="3406140" cy="1940560"/>
            <a:chOff x="7012940" y="4089400"/>
            <a:chExt cx="3406140" cy="1940560"/>
          </a:xfrm>
        </p:grpSpPr>
        <p:sp>
          <p:nvSpPr>
            <p:cNvPr id="19" name="object 19"/>
            <p:cNvSpPr/>
            <p:nvPr/>
          </p:nvSpPr>
          <p:spPr>
            <a:xfrm>
              <a:off x="7056120" y="4089400"/>
              <a:ext cx="3362960" cy="1828800"/>
            </a:xfrm>
            <a:custGeom>
              <a:avLst/>
              <a:gdLst/>
              <a:ahLst/>
              <a:cxnLst/>
              <a:rect l="l" t="t" r="r" b="b"/>
              <a:pathLst>
                <a:path w="3362959" h="1828800">
                  <a:moveTo>
                    <a:pt x="91439" y="0"/>
                  </a:moveTo>
                  <a:lnTo>
                    <a:pt x="91439" y="1828241"/>
                  </a:lnTo>
                </a:path>
                <a:path w="3362959" h="1828800">
                  <a:moveTo>
                    <a:pt x="3362579" y="1767839"/>
                  </a:moveTo>
                  <a:lnTo>
                    <a:pt x="0" y="1767839"/>
                  </a:lnTo>
                </a:path>
              </a:pathLst>
            </a:custGeom>
            <a:ln w="25400">
              <a:solidFill>
                <a:srgbClr val="000000"/>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9103360" y="4135119"/>
              <a:ext cx="213359" cy="203200"/>
            </a:xfrm>
            <a:prstGeom prst="rect">
              <a:avLst/>
            </a:prstGeom>
          </p:spPr>
        </p:pic>
        <p:pic>
          <p:nvPicPr>
            <p:cNvPr id="21" name="object 21"/>
            <p:cNvPicPr/>
            <p:nvPr/>
          </p:nvPicPr>
          <p:blipFill>
            <a:blip r:embed="rId4" cstate="print"/>
            <a:stretch>
              <a:fillRect/>
            </a:stretch>
          </p:blipFill>
          <p:spPr>
            <a:xfrm>
              <a:off x="8067040" y="4135119"/>
              <a:ext cx="203200" cy="213360"/>
            </a:xfrm>
            <a:prstGeom prst="rect">
              <a:avLst/>
            </a:prstGeom>
          </p:spPr>
        </p:pic>
        <p:sp>
          <p:nvSpPr>
            <p:cNvPr id="22" name="object 22"/>
            <p:cNvSpPr/>
            <p:nvPr/>
          </p:nvSpPr>
          <p:spPr>
            <a:xfrm>
              <a:off x="7025640" y="4241800"/>
              <a:ext cx="3373120" cy="1788160"/>
            </a:xfrm>
            <a:custGeom>
              <a:avLst/>
              <a:gdLst/>
              <a:ahLst/>
              <a:cxnLst/>
              <a:rect l="l" t="t" r="r" b="b"/>
              <a:pathLst>
                <a:path w="3373120" h="1788160">
                  <a:moveTo>
                    <a:pt x="3373119" y="1473200"/>
                  </a:moveTo>
                  <a:lnTo>
                    <a:pt x="3373119" y="1767624"/>
                  </a:lnTo>
                </a:path>
                <a:path w="3373120" h="1788160">
                  <a:moveTo>
                    <a:pt x="2194559" y="1493520"/>
                  </a:moveTo>
                  <a:lnTo>
                    <a:pt x="2194559" y="1787944"/>
                  </a:lnTo>
                </a:path>
                <a:path w="3373120" h="1788160">
                  <a:moveTo>
                    <a:pt x="1148079" y="1473200"/>
                  </a:moveTo>
                  <a:lnTo>
                    <a:pt x="1148079" y="1767624"/>
                  </a:lnTo>
                </a:path>
                <a:path w="3373120" h="1788160">
                  <a:moveTo>
                    <a:pt x="263525" y="6985"/>
                  </a:moveTo>
                  <a:lnTo>
                    <a:pt x="0" y="0"/>
                  </a:lnTo>
                </a:path>
              </a:pathLst>
            </a:custGeom>
            <a:ln w="25400">
              <a:solidFill>
                <a:srgbClr val="000000"/>
              </a:solidFill>
            </a:ln>
          </p:spPr>
          <p:txBody>
            <a:bodyPr wrap="square" lIns="0" tIns="0" rIns="0" bIns="0" rtlCol="0"/>
            <a:lstStyle/>
            <a:p>
              <a:endParaRPr/>
            </a:p>
          </p:txBody>
        </p:sp>
      </p:grpSp>
      <p:sp>
        <p:nvSpPr>
          <p:cNvPr id="23" name="object 23"/>
          <p:cNvSpPr txBox="1"/>
          <p:nvPr/>
        </p:nvSpPr>
        <p:spPr>
          <a:xfrm>
            <a:off x="6622430" y="4347498"/>
            <a:ext cx="330835" cy="1160145"/>
          </a:xfrm>
          <a:prstGeom prst="rect">
            <a:avLst/>
          </a:prstGeom>
        </p:spPr>
        <p:txBody>
          <a:bodyPr vert="vert270" wrap="square" lIns="0" tIns="0" rIns="0" bIns="0" rtlCol="0">
            <a:spAutoFit/>
          </a:bodyPr>
          <a:lstStyle/>
          <a:p>
            <a:pPr marL="12700">
              <a:lnSpc>
                <a:spcPts val="2380"/>
              </a:lnSpc>
            </a:pPr>
            <a:r>
              <a:rPr sz="2400" spc="-10" dirty="0">
                <a:latin typeface="Calibri"/>
                <a:cs typeface="Calibri"/>
              </a:rPr>
              <a:t>Precision</a:t>
            </a:r>
            <a:endParaRPr sz="2400">
              <a:latin typeface="Calibri"/>
              <a:cs typeface="Calibri"/>
            </a:endParaRPr>
          </a:p>
        </p:txBody>
      </p:sp>
      <p:sp>
        <p:nvSpPr>
          <p:cNvPr id="24" name="object 24"/>
          <p:cNvSpPr txBox="1"/>
          <p:nvPr/>
        </p:nvSpPr>
        <p:spPr>
          <a:xfrm>
            <a:off x="8358505" y="5924946"/>
            <a:ext cx="735965" cy="330835"/>
          </a:xfrm>
          <a:prstGeom prst="rect">
            <a:avLst/>
          </a:prstGeom>
        </p:spPr>
        <p:txBody>
          <a:bodyPr vert="horz" wrap="square" lIns="0" tIns="0" rIns="0" bIns="0" rtlCol="0">
            <a:spAutoFit/>
          </a:bodyPr>
          <a:lstStyle/>
          <a:p>
            <a:pPr marL="12700">
              <a:lnSpc>
                <a:spcPts val="2380"/>
              </a:lnSpc>
            </a:pPr>
            <a:r>
              <a:rPr sz="2400" spc="-25" dirty="0">
                <a:latin typeface="Calibri"/>
                <a:cs typeface="Calibri"/>
              </a:rPr>
              <a:t>Recall</a:t>
            </a:r>
            <a:endParaRPr sz="24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a:latin typeface="Calibri"/>
              <a:cs typeface="Calibri"/>
            </a:endParaRPr>
          </a:p>
          <a:p>
            <a:pPr marL="1273175" lvl="2" indent="-346075">
              <a:lnSpc>
                <a:spcPct val="100000"/>
              </a:lnSpc>
              <a:spcBef>
                <a:spcPts val="5"/>
              </a:spcBef>
              <a:buAutoNum type="arabicPeriod" startAt="2"/>
              <a:tabLst>
                <a:tab pos="1273175" algn="l"/>
                <a:tab pos="1273810" algn="l"/>
              </a:tabLst>
            </a:pPr>
            <a:r>
              <a:rPr sz="2000" dirty="0">
                <a:latin typeface="Calibri"/>
                <a:cs typeface="Calibri"/>
              </a:rPr>
              <a:t>Plot a</a:t>
            </a:r>
            <a:r>
              <a:rPr sz="2000" spc="-50" dirty="0">
                <a:latin typeface="Calibri"/>
                <a:cs typeface="Calibri"/>
              </a:rPr>
              <a:t> </a:t>
            </a:r>
            <a:r>
              <a:rPr sz="2000" spc="-10" dirty="0">
                <a:latin typeface="Calibri"/>
                <a:cs typeface="Calibri"/>
              </a:rPr>
              <a:t>point</a:t>
            </a:r>
            <a:r>
              <a:rPr sz="2000" spc="-8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PR</a:t>
            </a:r>
            <a:r>
              <a:rPr sz="2000" spc="-20" dirty="0">
                <a:latin typeface="Calibri"/>
                <a:cs typeface="Calibri"/>
              </a:rPr>
              <a:t> Curve</a:t>
            </a:r>
            <a:endParaRPr sz="2000">
              <a:latin typeface="Calibri"/>
              <a:cs typeface="Calibri"/>
            </a:endParaRPr>
          </a:p>
        </p:txBody>
      </p:sp>
      <p:sp>
        <p:nvSpPr>
          <p:cNvPr id="4" name="object 4"/>
          <p:cNvSpPr txBox="1"/>
          <p:nvPr/>
        </p:nvSpPr>
        <p:spPr>
          <a:xfrm>
            <a:off x="6959600" y="873760"/>
            <a:ext cx="843280" cy="599440"/>
          </a:xfrm>
          <a:prstGeom prst="rect">
            <a:avLst/>
          </a:prstGeom>
          <a:solidFill>
            <a:srgbClr val="6FAC46"/>
          </a:solidFill>
        </p:spPr>
        <p:txBody>
          <a:bodyPr vert="horz" wrap="square" lIns="0" tIns="132080" rIns="0" bIns="0" rtlCol="0">
            <a:spAutoFit/>
          </a:bodyPr>
          <a:lstStyle/>
          <a:p>
            <a:pPr marL="222250">
              <a:lnSpc>
                <a:spcPct val="100000"/>
              </a:lnSpc>
              <a:spcBef>
                <a:spcPts val="1040"/>
              </a:spcBef>
            </a:pPr>
            <a:r>
              <a:rPr sz="1850" spc="-20" dirty="0">
                <a:solidFill>
                  <a:srgbClr val="FFFFFF"/>
                </a:solidFill>
                <a:latin typeface="Calibri"/>
                <a:cs typeface="Calibri"/>
              </a:rPr>
              <a:t>0.99</a:t>
            </a:r>
            <a:endParaRPr sz="1850">
              <a:latin typeface="Calibri"/>
              <a:cs typeface="Calibri"/>
            </a:endParaRPr>
          </a:p>
        </p:txBody>
      </p:sp>
      <p:sp>
        <p:nvSpPr>
          <p:cNvPr id="5" name="object 5"/>
          <p:cNvSpPr txBox="1"/>
          <p:nvPr/>
        </p:nvSpPr>
        <p:spPr>
          <a:xfrm>
            <a:off x="7985759" y="873760"/>
            <a:ext cx="833119" cy="599440"/>
          </a:xfrm>
          <a:prstGeom prst="rect">
            <a:avLst/>
          </a:prstGeom>
          <a:solidFill>
            <a:srgbClr val="6FAC46"/>
          </a:solidFill>
        </p:spPr>
        <p:txBody>
          <a:bodyPr vert="horz" wrap="square" lIns="0" tIns="132080" rIns="0" bIns="0" rtlCol="0">
            <a:spAutoFit/>
          </a:bodyPr>
          <a:lstStyle/>
          <a:p>
            <a:pPr marL="217804">
              <a:lnSpc>
                <a:spcPct val="100000"/>
              </a:lnSpc>
              <a:spcBef>
                <a:spcPts val="1040"/>
              </a:spcBef>
            </a:pPr>
            <a:r>
              <a:rPr sz="1850" spc="-20" dirty="0">
                <a:solidFill>
                  <a:srgbClr val="FFFFFF"/>
                </a:solidFill>
                <a:latin typeface="Calibri"/>
                <a:cs typeface="Calibri"/>
              </a:rPr>
              <a:t>0.95</a:t>
            </a:r>
            <a:endParaRPr sz="1850">
              <a:latin typeface="Calibri"/>
              <a:cs typeface="Calibri"/>
            </a:endParaRPr>
          </a:p>
        </p:txBody>
      </p:sp>
      <p:sp>
        <p:nvSpPr>
          <p:cNvPr id="6" name="object 6"/>
          <p:cNvSpPr txBox="1"/>
          <p:nvPr/>
        </p:nvSpPr>
        <p:spPr>
          <a:xfrm>
            <a:off x="9001759" y="873760"/>
            <a:ext cx="843280" cy="599440"/>
          </a:xfrm>
          <a:prstGeom prst="rect">
            <a:avLst/>
          </a:prstGeom>
          <a:solidFill>
            <a:srgbClr val="C00000"/>
          </a:solidFill>
        </p:spPr>
        <p:txBody>
          <a:bodyPr vert="horz" wrap="square" lIns="0" tIns="132080" rIns="0" bIns="0" rtlCol="0">
            <a:spAutoFit/>
          </a:bodyPr>
          <a:lstStyle/>
          <a:p>
            <a:pPr marL="222885">
              <a:lnSpc>
                <a:spcPct val="100000"/>
              </a:lnSpc>
              <a:spcBef>
                <a:spcPts val="1040"/>
              </a:spcBef>
            </a:pPr>
            <a:r>
              <a:rPr sz="1850" spc="-20" dirty="0">
                <a:solidFill>
                  <a:srgbClr val="FFFFFF"/>
                </a:solidFill>
                <a:latin typeface="Calibri"/>
                <a:cs typeface="Calibri"/>
              </a:rPr>
              <a:t>0.90</a:t>
            </a:r>
            <a:endParaRPr sz="1850">
              <a:latin typeface="Calibri"/>
              <a:cs typeface="Calibri"/>
            </a:endParaRPr>
          </a:p>
        </p:txBody>
      </p:sp>
      <p:sp>
        <p:nvSpPr>
          <p:cNvPr id="7" name="object 7"/>
          <p:cNvSpPr/>
          <p:nvPr/>
        </p:nvSpPr>
        <p:spPr>
          <a:xfrm>
            <a:off x="6959600" y="599440"/>
            <a:ext cx="4897120" cy="111760"/>
          </a:xfrm>
          <a:custGeom>
            <a:avLst/>
            <a:gdLst/>
            <a:ahLst/>
            <a:cxnLst/>
            <a:rect l="l" t="t" r="r" b="b"/>
            <a:pathLst>
              <a:path w="4897120" h="111759">
                <a:moveTo>
                  <a:pt x="4782311" y="0"/>
                </a:moveTo>
                <a:lnTo>
                  <a:pt x="4782439" y="37211"/>
                </a:lnTo>
                <a:lnTo>
                  <a:pt x="0" y="46100"/>
                </a:lnTo>
                <a:lnTo>
                  <a:pt x="126" y="83438"/>
                </a:lnTo>
                <a:lnTo>
                  <a:pt x="4782439" y="74549"/>
                </a:lnTo>
                <a:lnTo>
                  <a:pt x="4782566" y="111760"/>
                </a:lnTo>
                <a:lnTo>
                  <a:pt x="4896739" y="55625"/>
                </a:lnTo>
                <a:lnTo>
                  <a:pt x="4782311" y="0"/>
                </a:lnTo>
                <a:close/>
              </a:path>
            </a:pathLst>
          </a:custGeom>
          <a:solidFill>
            <a:srgbClr val="4471C4"/>
          </a:solidFill>
        </p:spPr>
        <p:txBody>
          <a:bodyPr wrap="square" lIns="0" tIns="0" rIns="0" bIns="0" rtlCol="0"/>
          <a:lstStyle/>
          <a:p>
            <a:endParaRPr/>
          </a:p>
        </p:txBody>
      </p:sp>
      <p:sp>
        <p:nvSpPr>
          <p:cNvPr id="8" name="object 8"/>
          <p:cNvSpPr txBox="1"/>
          <p:nvPr/>
        </p:nvSpPr>
        <p:spPr>
          <a:xfrm>
            <a:off x="6987158" y="254317"/>
            <a:ext cx="31623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25" dirty="0">
                <a:latin typeface="Calibri"/>
                <a:cs typeface="Calibri"/>
              </a:rPr>
              <a:t> </a:t>
            </a:r>
            <a:r>
              <a:rPr sz="1850" dirty="0">
                <a:latin typeface="Calibri"/>
                <a:cs typeface="Calibri"/>
              </a:rPr>
              <a:t>dog</a:t>
            </a:r>
            <a:r>
              <a:rPr sz="1850" spc="10" dirty="0">
                <a:latin typeface="Calibri"/>
                <a:cs typeface="Calibri"/>
              </a:rPr>
              <a:t> </a:t>
            </a:r>
            <a:r>
              <a:rPr sz="1850" spc="-25" dirty="0">
                <a:latin typeface="Calibri"/>
                <a:cs typeface="Calibri"/>
              </a:rPr>
              <a:t>detections</a:t>
            </a:r>
            <a:r>
              <a:rPr sz="1850" spc="-160" dirty="0">
                <a:latin typeface="Calibri"/>
                <a:cs typeface="Calibri"/>
              </a:rPr>
              <a:t> </a:t>
            </a:r>
            <a:r>
              <a:rPr sz="1850" spc="-25" dirty="0">
                <a:latin typeface="Calibri"/>
                <a:cs typeface="Calibri"/>
              </a:rPr>
              <a:t>sorted</a:t>
            </a:r>
            <a:r>
              <a:rPr sz="1850" spc="-180" dirty="0">
                <a:latin typeface="Calibri"/>
                <a:cs typeface="Calibri"/>
              </a:rPr>
              <a:t> </a:t>
            </a:r>
            <a:r>
              <a:rPr sz="1850" spc="-20" dirty="0">
                <a:latin typeface="Calibri"/>
                <a:cs typeface="Calibri"/>
              </a:rPr>
              <a:t>by</a:t>
            </a:r>
            <a:r>
              <a:rPr sz="1850" spc="-125" dirty="0">
                <a:latin typeface="Calibri"/>
                <a:cs typeface="Calibri"/>
              </a:rPr>
              <a:t> </a:t>
            </a:r>
            <a:r>
              <a:rPr sz="1850" spc="-20" dirty="0">
                <a:latin typeface="Calibri"/>
                <a:cs typeface="Calibri"/>
              </a:rPr>
              <a:t>score</a:t>
            </a:r>
            <a:endParaRPr sz="1850">
              <a:latin typeface="Calibri"/>
              <a:cs typeface="Calibri"/>
            </a:endParaRPr>
          </a:p>
        </p:txBody>
      </p:sp>
      <p:sp>
        <p:nvSpPr>
          <p:cNvPr id="9" name="object 9"/>
          <p:cNvSpPr txBox="1"/>
          <p:nvPr/>
        </p:nvSpPr>
        <p:spPr>
          <a:xfrm>
            <a:off x="11033759" y="873760"/>
            <a:ext cx="843280" cy="599440"/>
          </a:xfrm>
          <a:prstGeom prst="rect">
            <a:avLst/>
          </a:prstGeom>
          <a:solidFill>
            <a:srgbClr val="4471C4"/>
          </a:solidFill>
        </p:spPr>
        <p:txBody>
          <a:bodyPr vert="horz" wrap="square" lIns="0" tIns="132080" rIns="0" bIns="0" rtlCol="0">
            <a:spAutoFit/>
          </a:bodyPr>
          <a:lstStyle/>
          <a:p>
            <a:pPr marL="226695">
              <a:lnSpc>
                <a:spcPct val="100000"/>
              </a:lnSpc>
              <a:spcBef>
                <a:spcPts val="1040"/>
              </a:spcBef>
            </a:pPr>
            <a:r>
              <a:rPr sz="1850" spc="-20" dirty="0">
                <a:solidFill>
                  <a:srgbClr val="FFFFFF"/>
                </a:solidFill>
                <a:latin typeface="Calibri"/>
                <a:cs typeface="Calibri"/>
              </a:rPr>
              <a:t>0.10</a:t>
            </a:r>
            <a:endParaRPr sz="1850">
              <a:latin typeface="Calibri"/>
              <a:cs typeface="Calibri"/>
            </a:endParaRPr>
          </a:p>
        </p:txBody>
      </p:sp>
      <p:sp>
        <p:nvSpPr>
          <p:cNvPr id="10" name="object 10"/>
          <p:cNvSpPr/>
          <p:nvPr/>
        </p:nvSpPr>
        <p:spPr>
          <a:xfrm>
            <a:off x="6959600" y="193040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FAE4D5"/>
          </a:solidFill>
        </p:spPr>
        <p:txBody>
          <a:bodyPr wrap="square" lIns="0" tIns="0" rIns="0" bIns="0" rtlCol="0"/>
          <a:lstStyle/>
          <a:p>
            <a:endParaRPr/>
          </a:p>
        </p:txBody>
      </p:sp>
      <p:sp>
        <p:nvSpPr>
          <p:cNvPr id="11" name="object 11"/>
          <p:cNvSpPr/>
          <p:nvPr/>
        </p:nvSpPr>
        <p:spPr>
          <a:xfrm>
            <a:off x="7985759" y="1950720"/>
            <a:ext cx="833119" cy="599440"/>
          </a:xfrm>
          <a:custGeom>
            <a:avLst/>
            <a:gdLst/>
            <a:ahLst/>
            <a:cxnLst/>
            <a:rect l="l" t="t" r="r" b="b"/>
            <a:pathLst>
              <a:path w="833120" h="599439">
                <a:moveTo>
                  <a:pt x="832840" y="0"/>
                </a:moveTo>
                <a:lnTo>
                  <a:pt x="0" y="0"/>
                </a:lnTo>
                <a:lnTo>
                  <a:pt x="0" y="599059"/>
                </a:lnTo>
                <a:lnTo>
                  <a:pt x="832840" y="599059"/>
                </a:lnTo>
                <a:lnTo>
                  <a:pt x="832840" y="0"/>
                </a:lnTo>
                <a:close/>
              </a:path>
            </a:pathLst>
          </a:custGeom>
          <a:solidFill>
            <a:srgbClr val="FAE4D5"/>
          </a:solidFill>
        </p:spPr>
        <p:txBody>
          <a:bodyPr wrap="square" lIns="0" tIns="0" rIns="0" bIns="0" rtlCol="0"/>
          <a:lstStyle/>
          <a:p>
            <a:endParaRPr/>
          </a:p>
        </p:txBody>
      </p:sp>
      <p:sp>
        <p:nvSpPr>
          <p:cNvPr id="12" name="object 12"/>
          <p:cNvSpPr/>
          <p:nvPr/>
        </p:nvSpPr>
        <p:spPr>
          <a:xfrm>
            <a:off x="9001759" y="195072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3" name="object 13"/>
          <p:cNvSpPr txBox="1"/>
          <p:nvPr/>
        </p:nvSpPr>
        <p:spPr>
          <a:xfrm>
            <a:off x="6923151" y="2663126"/>
            <a:ext cx="250634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5" dirty="0">
                <a:latin typeface="Calibri"/>
                <a:cs typeface="Calibri"/>
              </a:rPr>
              <a:t> </a:t>
            </a:r>
            <a:r>
              <a:rPr sz="1850" spc="-20" dirty="0">
                <a:latin typeface="Calibri"/>
                <a:cs typeface="Calibri"/>
              </a:rPr>
              <a:t>ground-</a:t>
            </a:r>
            <a:r>
              <a:rPr sz="1850" dirty="0">
                <a:latin typeface="Calibri"/>
                <a:cs typeface="Calibri"/>
              </a:rPr>
              <a:t>truthdog</a:t>
            </a:r>
            <a:r>
              <a:rPr sz="1850" spc="-45" dirty="0">
                <a:latin typeface="Calibri"/>
                <a:cs typeface="Calibri"/>
              </a:rPr>
              <a:t> </a:t>
            </a:r>
            <a:r>
              <a:rPr sz="1850" spc="-20" dirty="0">
                <a:latin typeface="Calibri"/>
                <a:cs typeface="Calibri"/>
              </a:rPr>
              <a:t>boxes</a:t>
            </a:r>
            <a:endParaRPr sz="1850">
              <a:latin typeface="Calibri"/>
              <a:cs typeface="Calibri"/>
            </a:endParaRPr>
          </a:p>
        </p:txBody>
      </p:sp>
      <p:sp>
        <p:nvSpPr>
          <p:cNvPr id="14" name="object 14"/>
          <p:cNvSpPr txBox="1"/>
          <p:nvPr/>
        </p:nvSpPr>
        <p:spPr>
          <a:xfrm>
            <a:off x="8337550" y="1544256"/>
            <a:ext cx="258508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No</a:t>
            </a:r>
            <a:r>
              <a:rPr sz="1850" spc="-110" dirty="0">
                <a:latin typeface="Calibri"/>
                <a:cs typeface="Calibri"/>
              </a:rPr>
              <a:t> </a:t>
            </a:r>
            <a:r>
              <a:rPr sz="1850" spc="-20" dirty="0">
                <a:latin typeface="Calibri"/>
                <a:cs typeface="Calibri"/>
              </a:rPr>
              <a:t>match</a:t>
            </a:r>
            <a:r>
              <a:rPr sz="1850" spc="-185" dirty="0">
                <a:latin typeface="Calibri"/>
                <a:cs typeface="Calibri"/>
              </a:rPr>
              <a:t> </a:t>
            </a:r>
            <a:r>
              <a:rPr sz="1850" dirty="0">
                <a:latin typeface="Calibri"/>
                <a:cs typeface="Calibri"/>
              </a:rPr>
              <a:t>&gt;</a:t>
            </a:r>
            <a:r>
              <a:rPr sz="1850" spc="-55" dirty="0">
                <a:latin typeface="Calibri"/>
                <a:cs typeface="Calibri"/>
              </a:rPr>
              <a:t> </a:t>
            </a:r>
            <a:r>
              <a:rPr sz="1850" dirty="0">
                <a:latin typeface="Calibri"/>
                <a:cs typeface="Calibri"/>
              </a:rPr>
              <a:t>0.5</a:t>
            </a:r>
            <a:r>
              <a:rPr sz="1850" spc="-70" dirty="0">
                <a:latin typeface="Calibri"/>
                <a:cs typeface="Calibri"/>
              </a:rPr>
              <a:t> </a:t>
            </a:r>
            <a:r>
              <a:rPr sz="1850" spc="-20" dirty="0">
                <a:latin typeface="Calibri"/>
                <a:cs typeface="Calibri"/>
              </a:rPr>
              <a:t>IoU</a:t>
            </a:r>
            <a:r>
              <a:rPr sz="1850" spc="-160" dirty="0">
                <a:latin typeface="Calibri"/>
                <a:cs typeface="Calibri"/>
              </a:rPr>
              <a:t> </a:t>
            </a:r>
            <a:r>
              <a:rPr sz="1850" dirty="0">
                <a:latin typeface="Calibri"/>
                <a:cs typeface="Calibri"/>
              </a:rPr>
              <a:t>with</a:t>
            </a:r>
            <a:r>
              <a:rPr sz="1850" spc="-25" dirty="0">
                <a:latin typeface="Calibri"/>
                <a:cs typeface="Calibri"/>
              </a:rPr>
              <a:t> GT</a:t>
            </a:r>
            <a:endParaRPr sz="1850">
              <a:latin typeface="Calibri"/>
              <a:cs typeface="Calibri"/>
            </a:endParaRPr>
          </a:p>
        </p:txBody>
      </p:sp>
      <p:sp>
        <p:nvSpPr>
          <p:cNvPr id="15" name="object 15"/>
          <p:cNvSpPr txBox="1"/>
          <p:nvPr/>
        </p:nvSpPr>
        <p:spPr>
          <a:xfrm>
            <a:off x="8135619" y="3220402"/>
            <a:ext cx="26708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Precision</a:t>
            </a:r>
            <a:r>
              <a:rPr sz="2400" spc="-190" dirty="0">
                <a:latin typeface="Calibri"/>
                <a:cs typeface="Calibri"/>
              </a:rPr>
              <a:t> </a:t>
            </a:r>
            <a:r>
              <a:rPr sz="2400" dirty="0">
                <a:latin typeface="Calibri"/>
                <a:cs typeface="Calibri"/>
              </a:rPr>
              <a:t>=</a:t>
            </a:r>
            <a:r>
              <a:rPr sz="2400" spc="-40" dirty="0">
                <a:latin typeface="Calibri"/>
                <a:cs typeface="Calibri"/>
              </a:rPr>
              <a:t> </a:t>
            </a:r>
            <a:r>
              <a:rPr sz="2400" dirty="0">
                <a:latin typeface="Calibri"/>
                <a:cs typeface="Calibri"/>
              </a:rPr>
              <a:t>2/3</a:t>
            </a:r>
            <a:r>
              <a:rPr sz="2400" spc="-65" dirty="0">
                <a:latin typeface="Calibri"/>
                <a:cs typeface="Calibri"/>
              </a:rPr>
              <a:t> </a:t>
            </a:r>
            <a:r>
              <a:rPr sz="2400" dirty="0">
                <a:latin typeface="Calibri"/>
                <a:cs typeface="Calibri"/>
              </a:rPr>
              <a:t>=</a:t>
            </a:r>
            <a:r>
              <a:rPr sz="2400" spc="45" dirty="0">
                <a:latin typeface="Calibri"/>
                <a:cs typeface="Calibri"/>
              </a:rPr>
              <a:t> </a:t>
            </a:r>
            <a:r>
              <a:rPr sz="2400" spc="-20" dirty="0">
                <a:latin typeface="Calibri"/>
                <a:cs typeface="Calibri"/>
              </a:rPr>
              <a:t>0.67 </a:t>
            </a:r>
            <a:r>
              <a:rPr sz="2400" spc="-10" dirty="0">
                <a:latin typeface="Calibri"/>
                <a:cs typeface="Calibri"/>
              </a:rPr>
              <a:t>Recall</a:t>
            </a:r>
            <a:r>
              <a:rPr sz="2400" spc="-65" dirty="0">
                <a:latin typeface="Calibri"/>
                <a:cs typeface="Calibri"/>
              </a:rPr>
              <a:t> </a:t>
            </a:r>
            <a:r>
              <a:rPr sz="2400" dirty="0">
                <a:latin typeface="Calibri"/>
                <a:cs typeface="Calibri"/>
              </a:rPr>
              <a:t>=</a:t>
            </a:r>
            <a:r>
              <a:rPr sz="2400" spc="-70" dirty="0">
                <a:latin typeface="Calibri"/>
                <a:cs typeface="Calibri"/>
              </a:rPr>
              <a:t> </a:t>
            </a:r>
            <a:r>
              <a:rPr sz="2400" dirty="0">
                <a:latin typeface="Calibri"/>
                <a:cs typeface="Calibri"/>
              </a:rPr>
              <a:t>2/3</a:t>
            </a:r>
            <a:r>
              <a:rPr sz="2400" spc="-85" dirty="0">
                <a:latin typeface="Calibri"/>
                <a:cs typeface="Calibri"/>
              </a:rPr>
              <a:t> </a:t>
            </a:r>
            <a:r>
              <a:rPr sz="2400" dirty="0">
                <a:latin typeface="Calibri"/>
                <a:cs typeface="Calibri"/>
              </a:rPr>
              <a:t>=</a:t>
            </a:r>
            <a:r>
              <a:rPr sz="2400" spc="15" dirty="0">
                <a:latin typeface="Calibri"/>
                <a:cs typeface="Calibri"/>
              </a:rPr>
              <a:t> </a:t>
            </a:r>
            <a:r>
              <a:rPr sz="2400" spc="-20" dirty="0">
                <a:latin typeface="Calibri"/>
                <a:cs typeface="Calibri"/>
              </a:rPr>
              <a:t>0.67</a:t>
            </a:r>
            <a:endParaRPr sz="2400">
              <a:latin typeface="Calibri"/>
              <a:cs typeface="Calibri"/>
            </a:endParaRPr>
          </a:p>
        </p:txBody>
      </p:sp>
      <p:sp>
        <p:nvSpPr>
          <p:cNvPr id="16" name="object 16"/>
          <p:cNvSpPr txBox="1"/>
          <p:nvPr/>
        </p:nvSpPr>
        <p:spPr>
          <a:xfrm>
            <a:off x="10017759" y="873760"/>
            <a:ext cx="833119" cy="599440"/>
          </a:xfrm>
          <a:prstGeom prst="rect">
            <a:avLst/>
          </a:prstGeom>
          <a:solidFill>
            <a:srgbClr val="4471C4"/>
          </a:solidFill>
        </p:spPr>
        <p:txBody>
          <a:bodyPr vert="horz" wrap="square" lIns="0" tIns="132080" rIns="0" bIns="0" rtlCol="0">
            <a:spAutoFit/>
          </a:bodyPr>
          <a:lstStyle/>
          <a:p>
            <a:pPr marL="282575">
              <a:lnSpc>
                <a:spcPct val="100000"/>
              </a:lnSpc>
              <a:spcBef>
                <a:spcPts val="1040"/>
              </a:spcBef>
            </a:pPr>
            <a:r>
              <a:rPr sz="1850" spc="-25" dirty="0">
                <a:solidFill>
                  <a:srgbClr val="FFFFFF"/>
                </a:solidFill>
                <a:latin typeface="Calibri"/>
                <a:cs typeface="Calibri"/>
              </a:rPr>
              <a:t>0.5</a:t>
            </a:r>
            <a:endParaRPr sz="1850">
              <a:latin typeface="Calibri"/>
              <a:cs typeface="Calibri"/>
            </a:endParaRPr>
          </a:p>
        </p:txBody>
      </p:sp>
      <p:grpSp>
        <p:nvGrpSpPr>
          <p:cNvPr id="17" name="object 17"/>
          <p:cNvGrpSpPr/>
          <p:nvPr/>
        </p:nvGrpSpPr>
        <p:grpSpPr>
          <a:xfrm>
            <a:off x="7012940" y="4089400"/>
            <a:ext cx="3406140" cy="1940560"/>
            <a:chOff x="7012940" y="4089400"/>
            <a:chExt cx="3406140" cy="1940560"/>
          </a:xfrm>
        </p:grpSpPr>
        <p:sp>
          <p:nvSpPr>
            <p:cNvPr id="18" name="object 18"/>
            <p:cNvSpPr/>
            <p:nvPr/>
          </p:nvSpPr>
          <p:spPr>
            <a:xfrm>
              <a:off x="7056120" y="4089400"/>
              <a:ext cx="3362960" cy="1828800"/>
            </a:xfrm>
            <a:custGeom>
              <a:avLst/>
              <a:gdLst/>
              <a:ahLst/>
              <a:cxnLst/>
              <a:rect l="l" t="t" r="r" b="b"/>
              <a:pathLst>
                <a:path w="3362959" h="1828800">
                  <a:moveTo>
                    <a:pt x="91439" y="0"/>
                  </a:moveTo>
                  <a:lnTo>
                    <a:pt x="91439" y="1828241"/>
                  </a:lnTo>
                </a:path>
                <a:path w="3362959" h="1828800">
                  <a:moveTo>
                    <a:pt x="3362579" y="1767839"/>
                  </a:moveTo>
                  <a:lnTo>
                    <a:pt x="0" y="1767839"/>
                  </a:lnTo>
                </a:path>
              </a:pathLst>
            </a:custGeom>
            <a:ln w="25400">
              <a:solidFill>
                <a:srgbClr val="000000"/>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9103360" y="4135119"/>
              <a:ext cx="213359" cy="203200"/>
            </a:xfrm>
            <a:prstGeom prst="rect">
              <a:avLst/>
            </a:prstGeom>
          </p:spPr>
        </p:pic>
        <p:pic>
          <p:nvPicPr>
            <p:cNvPr id="20" name="object 20"/>
            <p:cNvPicPr/>
            <p:nvPr/>
          </p:nvPicPr>
          <p:blipFill>
            <a:blip r:embed="rId4" cstate="print"/>
            <a:stretch>
              <a:fillRect/>
            </a:stretch>
          </p:blipFill>
          <p:spPr>
            <a:xfrm>
              <a:off x="8067040" y="4135119"/>
              <a:ext cx="203200" cy="213360"/>
            </a:xfrm>
            <a:prstGeom prst="rect">
              <a:avLst/>
            </a:prstGeom>
          </p:spPr>
        </p:pic>
        <p:sp>
          <p:nvSpPr>
            <p:cNvPr id="21" name="object 21"/>
            <p:cNvSpPr/>
            <p:nvPr/>
          </p:nvSpPr>
          <p:spPr>
            <a:xfrm>
              <a:off x="7025640" y="4241800"/>
              <a:ext cx="3373120" cy="1788160"/>
            </a:xfrm>
            <a:custGeom>
              <a:avLst/>
              <a:gdLst/>
              <a:ahLst/>
              <a:cxnLst/>
              <a:rect l="l" t="t" r="r" b="b"/>
              <a:pathLst>
                <a:path w="3373120" h="1788160">
                  <a:moveTo>
                    <a:pt x="3373119" y="1473200"/>
                  </a:moveTo>
                  <a:lnTo>
                    <a:pt x="3373119" y="1767624"/>
                  </a:lnTo>
                </a:path>
                <a:path w="3373120" h="1788160">
                  <a:moveTo>
                    <a:pt x="2194559" y="1493520"/>
                  </a:moveTo>
                  <a:lnTo>
                    <a:pt x="2194559" y="1787944"/>
                  </a:lnTo>
                </a:path>
                <a:path w="3373120" h="1788160">
                  <a:moveTo>
                    <a:pt x="1148079" y="1473200"/>
                  </a:moveTo>
                  <a:lnTo>
                    <a:pt x="1148079" y="1767624"/>
                  </a:lnTo>
                </a:path>
                <a:path w="3373120" h="1788160">
                  <a:moveTo>
                    <a:pt x="263525" y="6985"/>
                  </a:moveTo>
                  <a:lnTo>
                    <a:pt x="0" y="0"/>
                  </a:lnTo>
                </a:path>
              </a:pathLst>
            </a:custGeom>
            <a:ln w="25400">
              <a:solidFill>
                <a:srgbClr val="000000"/>
              </a:solidFill>
            </a:ln>
          </p:spPr>
          <p:txBody>
            <a:bodyPr wrap="square" lIns="0" tIns="0" rIns="0" bIns="0" rtlCol="0"/>
            <a:lstStyle/>
            <a:p>
              <a:endParaRPr/>
            </a:p>
          </p:txBody>
        </p:sp>
        <p:pic>
          <p:nvPicPr>
            <p:cNvPr id="22" name="object 22"/>
            <p:cNvPicPr/>
            <p:nvPr/>
          </p:nvPicPr>
          <p:blipFill>
            <a:blip r:embed="rId4" cstate="print"/>
            <a:stretch>
              <a:fillRect/>
            </a:stretch>
          </p:blipFill>
          <p:spPr>
            <a:xfrm>
              <a:off x="9103360" y="4480559"/>
              <a:ext cx="213359" cy="203200"/>
            </a:xfrm>
            <a:prstGeom prst="rect">
              <a:avLst/>
            </a:prstGeom>
          </p:spPr>
        </p:pic>
      </p:grpSp>
      <p:sp>
        <p:nvSpPr>
          <p:cNvPr id="23" name="object 23"/>
          <p:cNvSpPr txBox="1"/>
          <p:nvPr/>
        </p:nvSpPr>
        <p:spPr>
          <a:xfrm>
            <a:off x="6622430" y="4347498"/>
            <a:ext cx="330835" cy="1160145"/>
          </a:xfrm>
          <a:prstGeom prst="rect">
            <a:avLst/>
          </a:prstGeom>
        </p:spPr>
        <p:txBody>
          <a:bodyPr vert="vert270" wrap="square" lIns="0" tIns="0" rIns="0" bIns="0" rtlCol="0">
            <a:spAutoFit/>
          </a:bodyPr>
          <a:lstStyle/>
          <a:p>
            <a:pPr marL="12700">
              <a:lnSpc>
                <a:spcPts val="2380"/>
              </a:lnSpc>
            </a:pPr>
            <a:r>
              <a:rPr sz="2400" spc="-10" dirty="0">
                <a:latin typeface="Calibri"/>
                <a:cs typeface="Calibri"/>
              </a:rPr>
              <a:t>Precision</a:t>
            </a:r>
            <a:endParaRPr sz="2400">
              <a:latin typeface="Calibri"/>
              <a:cs typeface="Calibri"/>
            </a:endParaRPr>
          </a:p>
        </p:txBody>
      </p:sp>
      <p:sp>
        <p:nvSpPr>
          <p:cNvPr id="24" name="object 24"/>
          <p:cNvSpPr txBox="1"/>
          <p:nvPr/>
        </p:nvSpPr>
        <p:spPr>
          <a:xfrm>
            <a:off x="8358505" y="5924946"/>
            <a:ext cx="735965" cy="330835"/>
          </a:xfrm>
          <a:prstGeom prst="rect">
            <a:avLst/>
          </a:prstGeom>
        </p:spPr>
        <p:txBody>
          <a:bodyPr vert="horz" wrap="square" lIns="0" tIns="0" rIns="0" bIns="0" rtlCol="0">
            <a:spAutoFit/>
          </a:bodyPr>
          <a:lstStyle/>
          <a:p>
            <a:pPr marL="12700">
              <a:lnSpc>
                <a:spcPts val="2380"/>
              </a:lnSpc>
            </a:pPr>
            <a:r>
              <a:rPr sz="2400" spc="-25" dirty="0">
                <a:latin typeface="Calibri"/>
                <a:cs typeface="Calibri"/>
              </a:rPr>
              <a:t>Recall</a:t>
            </a:r>
            <a:endParaRPr sz="24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a:latin typeface="Calibri"/>
              <a:cs typeface="Calibri"/>
            </a:endParaRPr>
          </a:p>
          <a:p>
            <a:pPr marL="1273175" lvl="2" indent="-346075">
              <a:lnSpc>
                <a:spcPct val="100000"/>
              </a:lnSpc>
              <a:spcBef>
                <a:spcPts val="5"/>
              </a:spcBef>
              <a:buAutoNum type="arabicPeriod" startAt="2"/>
              <a:tabLst>
                <a:tab pos="1273175" algn="l"/>
                <a:tab pos="1273810" algn="l"/>
              </a:tabLst>
            </a:pPr>
            <a:r>
              <a:rPr sz="2000" dirty="0">
                <a:latin typeface="Calibri"/>
                <a:cs typeface="Calibri"/>
              </a:rPr>
              <a:t>Plot a</a:t>
            </a:r>
            <a:r>
              <a:rPr sz="2000" spc="-50" dirty="0">
                <a:latin typeface="Calibri"/>
                <a:cs typeface="Calibri"/>
              </a:rPr>
              <a:t> </a:t>
            </a:r>
            <a:r>
              <a:rPr sz="2000" spc="-10" dirty="0">
                <a:latin typeface="Calibri"/>
                <a:cs typeface="Calibri"/>
              </a:rPr>
              <a:t>point</a:t>
            </a:r>
            <a:r>
              <a:rPr sz="2000" spc="-8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PR</a:t>
            </a:r>
            <a:r>
              <a:rPr sz="2000" spc="-20" dirty="0">
                <a:latin typeface="Calibri"/>
                <a:cs typeface="Calibri"/>
              </a:rPr>
              <a:t> Curve</a:t>
            </a:r>
            <a:endParaRPr sz="2000">
              <a:latin typeface="Calibri"/>
              <a:cs typeface="Calibri"/>
            </a:endParaRPr>
          </a:p>
        </p:txBody>
      </p:sp>
      <p:sp>
        <p:nvSpPr>
          <p:cNvPr id="4" name="object 4"/>
          <p:cNvSpPr txBox="1"/>
          <p:nvPr/>
        </p:nvSpPr>
        <p:spPr>
          <a:xfrm>
            <a:off x="6959600" y="873760"/>
            <a:ext cx="843280" cy="599440"/>
          </a:xfrm>
          <a:prstGeom prst="rect">
            <a:avLst/>
          </a:prstGeom>
          <a:solidFill>
            <a:srgbClr val="6FAC46"/>
          </a:solidFill>
        </p:spPr>
        <p:txBody>
          <a:bodyPr vert="horz" wrap="square" lIns="0" tIns="132080" rIns="0" bIns="0" rtlCol="0">
            <a:spAutoFit/>
          </a:bodyPr>
          <a:lstStyle/>
          <a:p>
            <a:pPr marL="222250">
              <a:lnSpc>
                <a:spcPct val="100000"/>
              </a:lnSpc>
              <a:spcBef>
                <a:spcPts val="1040"/>
              </a:spcBef>
            </a:pPr>
            <a:r>
              <a:rPr sz="1850" spc="-20" dirty="0">
                <a:solidFill>
                  <a:srgbClr val="FFFFFF"/>
                </a:solidFill>
                <a:latin typeface="Calibri"/>
                <a:cs typeface="Calibri"/>
              </a:rPr>
              <a:t>0.99</a:t>
            </a:r>
            <a:endParaRPr sz="1850">
              <a:latin typeface="Calibri"/>
              <a:cs typeface="Calibri"/>
            </a:endParaRPr>
          </a:p>
        </p:txBody>
      </p:sp>
      <p:sp>
        <p:nvSpPr>
          <p:cNvPr id="5" name="object 5"/>
          <p:cNvSpPr txBox="1"/>
          <p:nvPr/>
        </p:nvSpPr>
        <p:spPr>
          <a:xfrm>
            <a:off x="7985759" y="873760"/>
            <a:ext cx="833119" cy="599440"/>
          </a:xfrm>
          <a:prstGeom prst="rect">
            <a:avLst/>
          </a:prstGeom>
          <a:solidFill>
            <a:srgbClr val="6FAC46"/>
          </a:solidFill>
        </p:spPr>
        <p:txBody>
          <a:bodyPr vert="horz" wrap="square" lIns="0" tIns="132080" rIns="0" bIns="0" rtlCol="0">
            <a:spAutoFit/>
          </a:bodyPr>
          <a:lstStyle/>
          <a:p>
            <a:pPr marL="217804">
              <a:lnSpc>
                <a:spcPct val="100000"/>
              </a:lnSpc>
              <a:spcBef>
                <a:spcPts val="1040"/>
              </a:spcBef>
            </a:pPr>
            <a:r>
              <a:rPr sz="1850" spc="-20" dirty="0">
                <a:solidFill>
                  <a:srgbClr val="FFFFFF"/>
                </a:solidFill>
                <a:latin typeface="Calibri"/>
                <a:cs typeface="Calibri"/>
              </a:rPr>
              <a:t>0.95</a:t>
            </a:r>
            <a:endParaRPr sz="1850">
              <a:latin typeface="Calibri"/>
              <a:cs typeface="Calibri"/>
            </a:endParaRPr>
          </a:p>
        </p:txBody>
      </p:sp>
      <p:sp>
        <p:nvSpPr>
          <p:cNvPr id="6" name="object 6"/>
          <p:cNvSpPr txBox="1"/>
          <p:nvPr/>
        </p:nvSpPr>
        <p:spPr>
          <a:xfrm>
            <a:off x="9001759" y="873760"/>
            <a:ext cx="843280" cy="599440"/>
          </a:xfrm>
          <a:prstGeom prst="rect">
            <a:avLst/>
          </a:prstGeom>
          <a:solidFill>
            <a:srgbClr val="C00000"/>
          </a:solidFill>
        </p:spPr>
        <p:txBody>
          <a:bodyPr vert="horz" wrap="square" lIns="0" tIns="132080" rIns="0" bIns="0" rtlCol="0">
            <a:spAutoFit/>
          </a:bodyPr>
          <a:lstStyle/>
          <a:p>
            <a:pPr marL="222885">
              <a:lnSpc>
                <a:spcPct val="100000"/>
              </a:lnSpc>
              <a:spcBef>
                <a:spcPts val="1040"/>
              </a:spcBef>
            </a:pPr>
            <a:r>
              <a:rPr sz="1850" spc="-20" dirty="0">
                <a:solidFill>
                  <a:srgbClr val="FFFFFF"/>
                </a:solidFill>
                <a:latin typeface="Calibri"/>
                <a:cs typeface="Calibri"/>
              </a:rPr>
              <a:t>0.90</a:t>
            </a:r>
            <a:endParaRPr sz="1850">
              <a:latin typeface="Calibri"/>
              <a:cs typeface="Calibri"/>
            </a:endParaRPr>
          </a:p>
        </p:txBody>
      </p:sp>
      <p:sp>
        <p:nvSpPr>
          <p:cNvPr id="7" name="object 7"/>
          <p:cNvSpPr/>
          <p:nvPr/>
        </p:nvSpPr>
        <p:spPr>
          <a:xfrm>
            <a:off x="6959600" y="599440"/>
            <a:ext cx="4897120" cy="111760"/>
          </a:xfrm>
          <a:custGeom>
            <a:avLst/>
            <a:gdLst/>
            <a:ahLst/>
            <a:cxnLst/>
            <a:rect l="l" t="t" r="r" b="b"/>
            <a:pathLst>
              <a:path w="4897120" h="111759">
                <a:moveTo>
                  <a:pt x="4782311" y="0"/>
                </a:moveTo>
                <a:lnTo>
                  <a:pt x="4782439" y="37211"/>
                </a:lnTo>
                <a:lnTo>
                  <a:pt x="0" y="46100"/>
                </a:lnTo>
                <a:lnTo>
                  <a:pt x="126" y="83438"/>
                </a:lnTo>
                <a:lnTo>
                  <a:pt x="4782439" y="74549"/>
                </a:lnTo>
                <a:lnTo>
                  <a:pt x="4782566" y="111760"/>
                </a:lnTo>
                <a:lnTo>
                  <a:pt x="4896739" y="55625"/>
                </a:lnTo>
                <a:lnTo>
                  <a:pt x="4782311" y="0"/>
                </a:lnTo>
                <a:close/>
              </a:path>
            </a:pathLst>
          </a:custGeom>
          <a:solidFill>
            <a:srgbClr val="4471C4"/>
          </a:solidFill>
        </p:spPr>
        <p:txBody>
          <a:bodyPr wrap="square" lIns="0" tIns="0" rIns="0" bIns="0" rtlCol="0"/>
          <a:lstStyle/>
          <a:p>
            <a:endParaRPr/>
          </a:p>
        </p:txBody>
      </p:sp>
      <p:sp>
        <p:nvSpPr>
          <p:cNvPr id="8" name="object 8"/>
          <p:cNvSpPr txBox="1"/>
          <p:nvPr/>
        </p:nvSpPr>
        <p:spPr>
          <a:xfrm>
            <a:off x="6987158" y="254317"/>
            <a:ext cx="31623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25" dirty="0">
                <a:latin typeface="Calibri"/>
                <a:cs typeface="Calibri"/>
              </a:rPr>
              <a:t> </a:t>
            </a:r>
            <a:r>
              <a:rPr sz="1850" dirty="0">
                <a:latin typeface="Calibri"/>
                <a:cs typeface="Calibri"/>
              </a:rPr>
              <a:t>dog</a:t>
            </a:r>
            <a:r>
              <a:rPr sz="1850" spc="10" dirty="0">
                <a:latin typeface="Calibri"/>
                <a:cs typeface="Calibri"/>
              </a:rPr>
              <a:t> </a:t>
            </a:r>
            <a:r>
              <a:rPr sz="1850" spc="-25" dirty="0">
                <a:latin typeface="Calibri"/>
                <a:cs typeface="Calibri"/>
              </a:rPr>
              <a:t>detections</a:t>
            </a:r>
            <a:r>
              <a:rPr sz="1850" spc="-160" dirty="0">
                <a:latin typeface="Calibri"/>
                <a:cs typeface="Calibri"/>
              </a:rPr>
              <a:t> </a:t>
            </a:r>
            <a:r>
              <a:rPr sz="1850" spc="-25" dirty="0">
                <a:latin typeface="Calibri"/>
                <a:cs typeface="Calibri"/>
              </a:rPr>
              <a:t>sorted</a:t>
            </a:r>
            <a:r>
              <a:rPr sz="1850" spc="-180" dirty="0">
                <a:latin typeface="Calibri"/>
                <a:cs typeface="Calibri"/>
              </a:rPr>
              <a:t> </a:t>
            </a:r>
            <a:r>
              <a:rPr sz="1850" spc="-20" dirty="0">
                <a:latin typeface="Calibri"/>
                <a:cs typeface="Calibri"/>
              </a:rPr>
              <a:t>by</a:t>
            </a:r>
            <a:r>
              <a:rPr sz="1850" spc="-125" dirty="0">
                <a:latin typeface="Calibri"/>
                <a:cs typeface="Calibri"/>
              </a:rPr>
              <a:t> </a:t>
            </a:r>
            <a:r>
              <a:rPr sz="1850" spc="-20" dirty="0">
                <a:latin typeface="Calibri"/>
                <a:cs typeface="Calibri"/>
              </a:rPr>
              <a:t>score</a:t>
            </a:r>
            <a:endParaRPr sz="1850">
              <a:latin typeface="Calibri"/>
              <a:cs typeface="Calibri"/>
            </a:endParaRPr>
          </a:p>
        </p:txBody>
      </p:sp>
      <p:sp>
        <p:nvSpPr>
          <p:cNvPr id="9" name="object 9"/>
          <p:cNvSpPr txBox="1"/>
          <p:nvPr/>
        </p:nvSpPr>
        <p:spPr>
          <a:xfrm>
            <a:off x="11033759" y="873760"/>
            <a:ext cx="843280" cy="599440"/>
          </a:xfrm>
          <a:prstGeom prst="rect">
            <a:avLst/>
          </a:prstGeom>
          <a:solidFill>
            <a:srgbClr val="4471C4"/>
          </a:solidFill>
        </p:spPr>
        <p:txBody>
          <a:bodyPr vert="horz" wrap="square" lIns="0" tIns="132080" rIns="0" bIns="0" rtlCol="0">
            <a:spAutoFit/>
          </a:bodyPr>
          <a:lstStyle/>
          <a:p>
            <a:pPr marL="226695">
              <a:lnSpc>
                <a:spcPct val="100000"/>
              </a:lnSpc>
              <a:spcBef>
                <a:spcPts val="1040"/>
              </a:spcBef>
            </a:pPr>
            <a:r>
              <a:rPr sz="1850" spc="-20" dirty="0">
                <a:solidFill>
                  <a:srgbClr val="FFFFFF"/>
                </a:solidFill>
                <a:latin typeface="Calibri"/>
                <a:cs typeface="Calibri"/>
              </a:rPr>
              <a:t>0.10</a:t>
            </a:r>
            <a:endParaRPr sz="1850">
              <a:latin typeface="Calibri"/>
              <a:cs typeface="Calibri"/>
            </a:endParaRPr>
          </a:p>
        </p:txBody>
      </p:sp>
      <p:sp>
        <p:nvSpPr>
          <p:cNvPr id="10" name="object 10"/>
          <p:cNvSpPr/>
          <p:nvPr/>
        </p:nvSpPr>
        <p:spPr>
          <a:xfrm>
            <a:off x="6959600" y="193040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FAE4D5"/>
          </a:solidFill>
        </p:spPr>
        <p:txBody>
          <a:bodyPr wrap="square" lIns="0" tIns="0" rIns="0" bIns="0" rtlCol="0"/>
          <a:lstStyle/>
          <a:p>
            <a:endParaRPr/>
          </a:p>
        </p:txBody>
      </p:sp>
      <p:sp>
        <p:nvSpPr>
          <p:cNvPr id="11" name="object 11"/>
          <p:cNvSpPr/>
          <p:nvPr/>
        </p:nvSpPr>
        <p:spPr>
          <a:xfrm>
            <a:off x="7985759" y="1950720"/>
            <a:ext cx="833119" cy="599440"/>
          </a:xfrm>
          <a:custGeom>
            <a:avLst/>
            <a:gdLst/>
            <a:ahLst/>
            <a:cxnLst/>
            <a:rect l="l" t="t" r="r" b="b"/>
            <a:pathLst>
              <a:path w="833120" h="599439">
                <a:moveTo>
                  <a:pt x="832840" y="0"/>
                </a:moveTo>
                <a:lnTo>
                  <a:pt x="0" y="0"/>
                </a:lnTo>
                <a:lnTo>
                  <a:pt x="0" y="599059"/>
                </a:lnTo>
                <a:lnTo>
                  <a:pt x="832840" y="599059"/>
                </a:lnTo>
                <a:lnTo>
                  <a:pt x="832840" y="0"/>
                </a:lnTo>
                <a:close/>
              </a:path>
            </a:pathLst>
          </a:custGeom>
          <a:solidFill>
            <a:srgbClr val="FAE4D5"/>
          </a:solidFill>
        </p:spPr>
        <p:txBody>
          <a:bodyPr wrap="square" lIns="0" tIns="0" rIns="0" bIns="0" rtlCol="0"/>
          <a:lstStyle/>
          <a:p>
            <a:endParaRPr/>
          </a:p>
        </p:txBody>
      </p:sp>
      <p:sp>
        <p:nvSpPr>
          <p:cNvPr id="12" name="object 12"/>
          <p:cNvSpPr/>
          <p:nvPr/>
        </p:nvSpPr>
        <p:spPr>
          <a:xfrm>
            <a:off x="9001759" y="195072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3" name="object 13"/>
          <p:cNvSpPr txBox="1"/>
          <p:nvPr/>
        </p:nvSpPr>
        <p:spPr>
          <a:xfrm>
            <a:off x="6923151" y="2663126"/>
            <a:ext cx="250634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5" dirty="0">
                <a:latin typeface="Calibri"/>
                <a:cs typeface="Calibri"/>
              </a:rPr>
              <a:t> </a:t>
            </a:r>
            <a:r>
              <a:rPr sz="1850" spc="-20" dirty="0">
                <a:latin typeface="Calibri"/>
                <a:cs typeface="Calibri"/>
              </a:rPr>
              <a:t>ground-</a:t>
            </a:r>
            <a:r>
              <a:rPr sz="1850" dirty="0">
                <a:latin typeface="Calibri"/>
                <a:cs typeface="Calibri"/>
              </a:rPr>
              <a:t>truthdog</a:t>
            </a:r>
            <a:r>
              <a:rPr sz="1850" spc="-45" dirty="0">
                <a:latin typeface="Calibri"/>
                <a:cs typeface="Calibri"/>
              </a:rPr>
              <a:t> </a:t>
            </a:r>
            <a:r>
              <a:rPr sz="1850" spc="-20" dirty="0">
                <a:latin typeface="Calibri"/>
                <a:cs typeface="Calibri"/>
              </a:rPr>
              <a:t>boxes</a:t>
            </a:r>
            <a:endParaRPr sz="1850">
              <a:latin typeface="Calibri"/>
              <a:cs typeface="Calibri"/>
            </a:endParaRPr>
          </a:p>
        </p:txBody>
      </p:sp>
      <p:sp>
        <p:nvSpPr>
          <p:cNvPr id="14" name="object 14"/>
          <p:cNvSpPr txBox="1"/>
          <p:nvPr/>
        </p:nvSpPr>
        <p:spPr>
          <a:xfrm>
            <a:off x="9138031" y="1537017"/>
            <a:ext cx="258508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No</a:t>
            </a:r>
            <a:r>
              <a:rPr sz="1850" spc="-114" dirty="0">
                <a:latin typeface="Calibri"/>
                <a:cs typeface="Calibri"/>
              </a:rPr>
              <a:t> </a:t>
            </a:r>
            <a:r>
              <a:rPr sz="1850" spc="-10" dirty="0">
                <a:latin typeface="Calibri"/>
                <a:cs typeface="Calibri"/>
              </a:rPr>
              <a:t>match</a:t>
            </a:r>
            <a:r>
              <a:rPr sz="1850" spc="-180" dirty="0">
                <a:latin typeface="Calibri"/>
                <a:cs typeface="Calibri"/>
              </a:rPr>
              <a:t> </a:t>
            </a:r>
            <a:r>
              <a:rPr sz="1850" dirty="0">
                <a:latin typeface="Calibri"/>
                <a:cs typeface="Calibri"/>
              </a:rPr>
              <a:t>&gt;</a:t>
            </a:r>
            <a:r>
              <a:rPr sz="1850" spc="-95" dirty="0">
                <a:latin typeface="Calibri"/>
                <a:cs typeface="Calibri"/>
              </a:rPr>
              <a:t> </a:t>
            </a:r>
            <a:r>
              <a:rPr sz="1850" dirty="0">
                <a:latin typeface="Calibri"/>
                <a:cs typeface="Calibri"/>
              </a:rPr>
              <a:t>0.5</a:t>
            </a:r>
            <a:r>
              <a:rPr sz="1850" spc="-85" dirty="0">
                <a:latin typeface="Calibri"/>
                <a:cs typeface="Calibri"/>
              </a:rPr>
              <a:t> </a:t>
            </a:r>
            <a:r>
              <a:rPr sz="1850" spc="-10" dirty="0">
                <a:latin typeface="Calibri"/>
                <a:cs typeface="Calibri"/>
              </a:rPr>
              <a:t>IoU</a:t>
            </a:r>
            <a:r>
              <a:rPr sz="1850" spc="-160" dirty="0">
                <a:latin typeface="Calibri"/>
                <a:cs typeface="Calibri"/>
              </a:rPr>
              <a:t> </a:t>
            </a:r>
            <a:r>
              <a:rPr sz="1850" dirty="0">
                <a:latin typeface="Calibri"/>
                <a:cs typeface="Calibri"/>
              </a:rPr>
              <a:t>with</a:t>
            </a:r>
            <a:r>
              <a:rPr sz="1850" spc="-40" dirty="0">
                <a:latin typeface="Calibri"/>
                <a:cs typeface="Calibri"/>
              </a:rPr>
              <a:t> </a:t>
            </a:r>
            <a:r>
              <a:rPr sz="1850" spc="-25" dirty="0">
                <a:latin typeface="Calibri"/>
                <a:cs typeface="Calibri"/>
              </a:rPr>
              <a:t>GT</a:t>
            </a:r>
            <a:endParaRPr sz="1850">
              <a:latin typeface="Calibri"/>
              <a:cs typeface="Calibri"/>
            </a:endParaRPr>
          </a:p>
        </p:txBody>
      </p:sp>
      <p:sp>
        <p:nvSpPr>
          <p:cNvPr id="15" name="object 15"/>
          <p:cNvSpPr txBox="1"/>
          <p:nvPr/>
        </p:nvSpPr>
        <p:spPr>
          <a:xfrm>
            <a:off x="8135619" y="3220402"/>
            <a:ext cx="25184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Precision</a:t>
            </a:r>
            <a:r>
              <a:rPr sz="2400" spc="-190" dirty="0">
                <a:latin typeface="Calibri"/>
                <a:cs typeface="Calibri"/>
              </a:rPr>
              <a:t> </a:t>
            </a:r>
            <a:r>
              <a:rPr sz="2400" dirty="0">
                <a:latin typeface="Calibri"/>
                <a:cs typeface="Calibri"/>
              </a:rPr>
              <a:t>=</a:t>
            </a:r>
            <a:r>
              <a:rPr sz="2400" spc="-40" dirty="0">
                <a:latin typeface="Calibri"/>
                <a:cs typeface="Calibri"/>
              </a:rPr>
              <a:t> </a:t>
            </a:r>
            <a:r>
              <a:rPr sz="2400" dirty="0">
                <a:latin typeface="Calibri"/>
                <a:cs typeface="Calibri"/>
              </a:rPr>
              <a:t>2/4</a:t>
            </a:r>
            <a:r>
              <a:rPr sz="2400" spc="-65" dirty="0">
                <a:latin typeface="Calibri"/>
                <a:cs typeface="Calibri"/>
              </a:rPr>
              <a:t> </a:t>
            </a:r>
            <a:r>
              <a:rPr sz="2400" dirty="0">
                <a:latin typeface="Calibri"/>
                <a:cs typeface="Calibri"/>
              </a:rPr>
              <a:t>=</a:t>
            </a:r>
            <a:r>
              <a:rPr sz="2400" spc="45" dirty="0">
                <a:latin typeface="Calibri"/>
                <a:cs typeface="Calibri"/>
              </a:rPr>
              <a:t> </a:t>
            </a:r>
            <a:r>
              <a:rPr sz="2400" spc="-25" dirty="0">
                <a:latin typeface="Calibri"/>
                <a:cs typeface="Calibri"/>
              </a:rPr>
              <a:t>0.5 </a:t>
            </a:r>
            <a:r>
              <a:rPr sz="2400" spc="-10" dirty="0">
                <a:latin typeface="Calibri"/>
                <a:cs typeface="Calibri"/>
              </a:rPr>
              <a:t>Recall</a:t>
            </a:r>
            <a:r>
              <a:rPr sz="2400" spc="-65" dirty="0">
                <a:latin typeface="Calibri"/>
                <a:cs typeface="Calibri"/>
              </a:rPr>
              <a:t> </a:t>
            </a:r>
            <a:r>
              <a:rPr sz="2400" dirty="0">
                <a:latin typeface="Calibri"/>
                <a:cs typeface="Calibri"/>
              </a:rPr>
              <a:t>=</a:t>
            </a:r>
            <a:r>
              <a:rPr sz="2400" spc="-70" dirty="0">
                <a:latin typeface="Calibri"/>
                <a:cs typeface="Calibri"/>
              </a:rPr>
              <a:t> </a:t>
            </a:r>
            <a:r>
              <a:rPr sz="2400" dirty="0">
                <a:latin typeface="Calibri"/>
                <a:cs typeface="Calibri"/>
              </a:rPr>
              <a:t>2/3</a:t>
            </a:r>
            <a:r>
              <a:rPr sz="2400" spc="-85" dirty="0">
                <a:latin typeface="Calibri"/>
                <a:cs typeface="Calibri"/>
              </a:rPr>
              <a:t> </a:t>
            </a:r>
            <a:r>
              <a:rPr sz="2400" dirty="0">
                <a:latin typeface="Calibri"/>
                <a:cs typeface="Calibri"/>
              </a:rPr>
              <a:t>=</a:t>
            </a:r>
            <a:r>
              <a:rPr sz="2400" spc="15" dirty="0">
                <a:latin typeface="Calibri"/>
                <a:cs typeface="Calibri"/>
              </a:rPr>
              <a:t> </a:t>
            </a:r>
            <a:r>
              <a:rPr sz="2400" spc="-20" dirty="0">
                <a:latin typeface="Calibri"/>
                <a:cs typeface="Calibri"/>
              </a:rPr>
              <a:t>0.67</a:t>
            </a:r>
            <a:endParaRPr sz="2400">
              <a:latin typeface="Calibri"/>
              <a:cs typeface="Calibri"/>
            </a:endParaRPr>
          </a:p>
        </p:txBody>
      </p:sp>
      <p:sp>
        <p:nvSpPr>
          <p:cNvPr id="16" name="object 16"/>
          <p:cNvSpPr txBox="1"/>
          <p:nvPr/>
        </p:nvSpPr>
        <p:spPr>
          <a:xfrm>
            <a:off x="10017759" y="873760"/>
            <a:ext cx="833119" cy="599440"/>
          </a:xfrm>
          <a:prstGeom prst="rect">
            <a:avLst/>
          </a:prstGeom>
          <a:solidFill>
            <a:srgbClr val="C00000"/>
          </a:solidFill>
        </p:spPr>
        <p:txBody>
          <a:bodyPr vert="horz" wrap="square" lIns="0" tIns="132080" rIns="0" bIns="0" rtlCol="0">
            <a:spAutoFit/>
          </a:bodyPr>
          <a:lstStyle/>
          <a:p>
            <a:pPr marL="282575">
              <a:lnSpc>
                <a:spcPct val="100000"/>
              </a:lnSpc>
              <a:spcBef>
                <a:spcPts val="1040"/>
              </a:spcBef>
            </a:pPr>
            <a:r>
              <a:rPr sz="1850" spc="-25" dirty="0">
                <a:solidFill>
                  <a:srgbClr val="FFFFFF"/>
                </a:solidFill>
                <a:latin typeface="Calibri"/>
                <a:cs typeface="Calibri"/>
              </a:rPr>
              <a:t>0.5</a:t>
            </a:r>
            <a:endParaRPr sz="1850">
              <a:latin typeface="Calibri"/>
              <a:cs typeface="Calibri"/>
            </a:endParaRPr>
          </a:p>
        </p:txBody>
      </p:sp>
      <p:grpSp>
        <p:nvGrpSpPr>
          <p:cNvPr id="17" name="object 17"/>
          <p:cNvGrpSpPr/>
          <p:nvPr/>
        </p:nvGrpSpPr>
        <p:grpSpPr>
          <a:xfrm>
            <a:off x="7012940" y="4089400"/>
            <a:ext cx="3406140" cy="1940560"/>
            <a:chOff x="7012940" y="4089400"/>
            <a:chExt cx="3406140" cy="1940560"/>
          </a:xfrm>
        </p:grpSpPr>
        <p:sp>
          <p:nvSpPr>
            <p:cNvPr id="18" name="object 18"/>
            <p:cNvSpPr/>
            <p:nvPr/>
          </p:nvSpPr>
          <p:spPr>
            <a:xfrm>
              <a:off x="7056120" y="4089400"/>
              <a:ext cx="3362960" cy="1828800"/>
            </a:xfrm>
            <a:custGeom>
              <a:avLst/>
              <a:gdLst/>
              <a:ahLst/>
              <a:cxnLst/>
              <a:rect l="l" t="t" r="r" b="b"/>
              <a:pathLst>
                <a:path w="3362959" h="1828800">
                  <a:moveTo>
                    <a:pt x="91439" y="0"/>
                  </a:moveTo>
                  <a:lnTo>
                    <a:pt x="91439" y="1828241"/>
                  </a:lnTo>
                </a:path>
                <a:path w="3362959" h="1828800">
                  <a:moveTo>
                    <a:pt x="3362579" y="1767839"/>
                  </a:moveTo>
                  <a:lnTo>
                    <a:pt x="0" y="1767839"/>
                  </a:lnTo>
                </a:path>
              </a:pathLst>
            </a:custGeom>
            <a:ln w="25400">
              <a:solidFill>
                <a:srgbClr val="000000"/>
              </a:solidFill>
            </a:ln>
          </p:spPr>
          <p:txBody>
            <a:bodyPr wrap="square" lIns="0" tIns="0" rIns="0" bIns="0" rtlCol="0"/>
            <a:lstStyle/>
            <a:p>
              <a:endParaRPr/>
            </a:p>
          </p:txBody>
        </p:sp>
        <p:pic>
          <p:nvPicPr>
            <p:cNvPr id="19" name="object 19"/>
            <p:cNvPicPr/>
            <p:nvPr/>
          </p:nvPicPr>
          <p:blipFill>
            <a:blip r:embed="rId3" cstate="print"/>
            <a:stretch>
              <a:fillRect/>
            </a:stretch>
          </p:blipFill>
          <p:spPr>
            <a:xfrm>
              <a:off x="9103360" y="4135119"/>
              <a:ext cx="213359" cy="203200"/>
            </a:xfrm>
            <a:prstGeom prst="rect">
              <a:avLst/>
            </a:prstGeom>
          </p:spPr>
        </p:pic>
        <p:pic>
          <p:nvPicPr>
            <p:cNvPr id="20" name="object 20"/>
            <p:cNvPicPr/>
            <p:nvPr/>
          </p:nvPicPr>
          <p:blipFill>
            <a:blip r:embed="rId4" cstate="print"/>
            <a:stretch>
              <a:fillRect/>
            </a:stretch>
          </p:blipFill>
          <p:spPr>
            <a:xfrm>
              <a:off x="8067040" y="4135119"/>
              <a:ext cx="203200" cy="213360"/>
            </a:xfrm>
            <a:prstGeom prst="rect">
              <a:avLst/>
            </a:prstGeom>
          </p:spPr>
        </p:pic>
        <p:sp>
          <p:nvSpPr>
            <p:cNvPr id="21" name="object 21"/>
            <p:cNvSpPr/>
            <p:nvPr/>
          </p:nvSpPr>
          <p:spPr>
            <a:xfrm>
              <a:off x="7025640" y="4241800"/>
              <a:ext cx="3373120" cy="1788160"/>
            </a:xfrm>
            <a:custGeom>
              <a:avLst/>
              <a:gdLst/>
              <a:ahLst/>
              <a:cxnLst/>
              <a:rect l="l" t="t" r="r" b="b"/>
              <a:pathLst>
                <a:path w="3373120" h="1788160">
                  <a:moveTo>
                    <a:pt x="3373119" y="1473200"/>
                  </a:moveTo>
                  <a:lnTo>
                    <a:pt x="3373119" y="1767624"/>
                  </a:lnTo>
                </a:path>
                <a:path w="3373120" h="1788160">
                  <a:moveTo>
                    <a:pt x="2194559" y="1493520"/>
                  </a:moveTo>
                  <a:lnTo>
                    <a:pt x="2194559" y="1787944"/>
                  </a:lnTo>
                </a:path>
                <a:path w="3373120" h="1788160">
                  <a:moveTo>
                    <a:pt x="1148079" y="1473200"/>
                  </a:moveTo>
                  <a:lnTo>
                    <a:pt x="1148079" y="1767624"/>
                  </a:lnTo>
                </a:path>
                <a:path w="3373120" h="1788160">
                  <a:moveTo>
                    <a:pt x="263525" y="6985"/>
                  </a:moveTo>
                  <a:lnTo>
                    <a:pt x="0" y="0"/>
                  </a:lnTo>
                </a:path>
              </a:pathLst>
            </a:custGeom>
            <a:ln w="25400">
              <a:solidFill>
                <a:srgbClr val="000000"/>
              </a:solidFill>
            </a:ln>
          </p:spPr>
          <p:txBody>
            <a:bodyPr wrap="square" lIns="0" tIns="0" rIns="0" bIns="0" rtlCol="0"/>
            <a:lstStyle/>
            <a:p>
              <a:endParaRPr/>
            </a:p>
          </p:txBody>
        </p:sp>
        <p:pic>
          <p:nvPicPr>
            <p:cNvPr id="22" name="object 22"/>
            <p:cNvPicPr/>
            <p:nvPr/>
          </p:nvPicPr>
          <p:blipFill>
            <a:blip r:embed="rId4" cstate="print"/>
            <a:stretch>
              <a:fillRect/>
            </a:stretch>
          </p:blipFill>
          <p:spPr>
            <a:xfrm>
              <a:off x="9103360" y="4886959"/>
              <a:ext cx="213359" cy="213360"/>
            </a:xfrm>
            <a:prstGeom prst="rect">
              <a:avLst/>
            </a:prstGeom>
          </p:spPr>
        </p:pic>
        <p:pic>
          <p:nvPicPr>
            <p:cNvPr id="23" name="object 23"/>
            <p:cNvPicPr/>
            <p:nvPr/>
          </p:nvPicPr>
          <p:blipFill>
            <a:blip r:embed="rId4" cstate="print"/>
            <a:stretch>
              <a:fillRect/>
            </a:stretch>
          </p:blipFill>
          <p:spPr>
            <a:xfrm>
              <a:off x="9103360" y="4480559"/>
              <a:ext cx="213359" cy="203200"/>
            </a:xfrm>
            <a:prstGeom prst="rect">
              <a:avLst/>
            </a:prstGeom>
          </p:spPr>
        </p:pic>
      </p:grpSp>
      <p:sp>
        <p:nvSpPr>
          <p:cNvPr id="24" name="object 24"/>
          <p:cNvSpPr txBox="1"/>
          <p:nvPr/>
        </p:nvSpPr>
        <p:spPr>
          <a:xfrm>
            <a:off x="6622430" y="4347498"/>
            <a:ext cx="330835" cy="1160145"/>
          </a:xfrm>
          <a:prstGeom prst="rect">
            <a:avLst/>
          </a:prstGeom>
        </p:spPr>
        <p:txBody>
          <a:bodyPr vert="vert270" wrap="square" lIns="0" tIns="0" rIns="0" bIns="0" rtlCol="0">
            <a:spAutoFit/>
          </a:bodyPr>
          <a:lstStyle/>
          <a:p>
            <a:pPr marL="12700">
              <a:lnSpc>
                <a:spcPts val="2380"/>
              </a:lnSpc>
            </a:pPr>
            <a:r>
              <a:rPr sz="2400" spc="-10" dirty="0">
                <a:latin typeface="Calibri"/>
                <a:cs typeface="Calibri"/>
              </a:rPr>
              <a:t>Precision</a:t>
            </a:r>
            <a:endParaRPr sz="2400">
              <a:latin typeface="Calibri"/>
              <a:cs typeface="Calibri"/>
            </a:endParaRPr>
          </a:p>
        </p:txBody>
      </p:sp>
      <p:sp>
        <p:nvSpPr>
          <p:cNvPr id="25" name="object 25"/>
          <p:cNvSpPr txBox="1"/>
          <p:nvPr/>
        </p:nvSpPr>
        <p:spPr>
          <a:xfrm>
            <a:off x="8358505" y="5924946"/>
            <a:ext cx="735965" cy="330835"/>
          </a:xfrm>
          <a:prstGeom prst="rect">
            <a:avLst/>
          </a:prstGeom>
        </p:spPr>
        <p:txBody>
          <a:bodyPr vert="horz" wrap="square" lIns="0" tIns="0" rIns="0" bIns="0" rtlCol="0">
            <a:spAutoFit/>
          </a:bodyPr>
          <a:lstStyle/>
          <a:p>
            <a:pPr marL="12700">
              <a:lnSpc>
                <a:spcPts val="2380"/>
              </a:lnSpc>
            </a:pPr>
            <a:r>
              <a:rPr sz="2400" spc="-25" dirty="0">
                <a:latin typeface="Calibri"/>
                <a:cs typeface="Calibri"/>
              </a:rPr>
              <a:t>Recall</a:t>
            </a:r>
            <a:endParaRPr sz="2400">
              <a:latin typeface="Calibri"/>
              <a:cs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a:spLocks noGrp="1"/>
          </p:cNvSpPr>
          <p:nvPr>
            <p:ph type="body" idx="1"/>
          </p:nvPr>
        </p:nvSpPr>
        <p:spPr>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a:latin typeface="Calibri"/>
              <a:cs typeface="Calibri"/>
            </a:endParaRPr>
          </a:p>
          <a:p>
            <a:pPr marL="1273175" lvl="2" indent="-346075">
              <a:lnSpc>
                <a:spcPct val="100000"/>
              </a:lnSpc>
              <a:spcBef>
                <a:spcPts val="5"/>
              </a:spcBef>
              <a:buAutoNum type="arabicPeriod" startAt="2"/>
              <a:tabLst>
                <a:tab pos="1273175" algn="l"/>
                <a:tab pos="1273810" algn="l"/>
              </a:tabLst>
            </a:pPr>
            <a:r>
              <a:rPr sz="2000" dirty="0">
                <a:latin typeface="Calibri"/>
                <a:cs typeface="Calibri"/>
              </a:rPr>
              <a:t>Plot a</a:t>
            </a:r>
            <a:r>
              <a:rPr sz="2000" spc="-50" dirty="0">
                <a:latin typeface="Calibri"/>
                <a:cs typeface="Calibri"/>
              </a:rPr>
              <a:t> </a:t>
            </a:r>
            <a:r>
              <a:rPr sz="2000" spc="-10" dirty="0">
                <a:latin typeface="Calibri"/>
                <a:cs typeface="Calibri"/>
              </a:rPr>
              <a:t>point</a:t>
            </a:r>
            <a:r>
              <a:rPr sz="2000" spc="-8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PR</a:t>
            </a:r>
            <a:r>
              <a:rPr sz="2000" spc="-20" dirty="0">
                <a:latin typeface="Calibri"/>
                <a:cs typeface="Calibri"/>
              </a:rPr>
              <a:t> Curve</a:t>
            </a:r>
            <a:endParaRPr sz="2000">
              <a:latin typeface="Calibri"/>
              <a:cs typeface="Calibri"/>
            </a:endParaRPr>
          </a:p>
        </p:txBody>
      </p:sp>
      <p:sp>
        <p:nvSpPr>
          <p:cNvPr id="4" name="object 4"/>
          <p:cNvSpPr txBox="1"/>
          <p:nvPr/>
        </p:nvSpPr>
        <p:spPr>
          <a:xfrm>
            <a:off x="6959600" y="873760"/>
            <a:ext cx="843280" cy="599440"/>
          </a:xfrm>
          <a:prstGeom prst="rect">
            <a:avLst/>
          </a:prstGeom>
          <a:solidFill>
            <a:srgbClr val="6FAC46"/>
          </a:solidFill>
        </p:spPr>
        <p:txBody>
          <a:bodyPr vert="horz" wrap="square" lIns="0" tIns="132080" rIns="0" bIns="0" rtlCol="0">
            <a:spAutoFit/>
          </a:bodyPr>
          <a:lstStyle/>
          <a:p>
            <a:pPr marL="222250">
              <a:lnSpc>
                <a:spcPct val="100000"/>
              </a:lnSpc>
              <a:spcBef>
                <a:spcPts val="1040"/>
              </a:spcBef>
            </a:pPr>
            <a:r>
              <a:rPr sz="1850" spc="-20" dirty="0">
                <a:solidFill>
                  <a:srgbClr val="FFFFFF"/>
                </a:solidFill>
                <a:latin typeface="Calibri"/>
                <a:cs typeface="Calibri"/>
              </a:rPr>
              <a:t>0.99</a:t>
            </a:r>
            <a:endParaRPr sz="1850">
              <a:latin typeface="Calibri"/>
              <a:cs typeface="Calibri"/>
            </a:endParaRPr>
          </a:p>
        </p:txBody>
      </p:sp>
      <p:sp>
        <p:nvSpPr>
          <p:cNvPr id="5" name="object 5"/>
          <p:cNvSpPr txBox="1"/>
          <p:nvPr/>
        </p:nvSpPr>
        <p:spPr>
          <a:xfrm>
            <a:off x="7985759" y="873760"/>
            <a:ext cx="833119" cy="599440"/>
          </a:xfrm>
          <a:prstGeom prst="rect">
            <a:avLst/>
          </a:prstGeom>
          <a:solidFill>
            <a:srgbClr val="6FAC46"/>
          </a:solidFill>
        </p:spPr>
        <p:txBody>
          <a:bodyPr vert="horz" wrap="square" lIns="0" tIns="132080" rIns="0" bIns="0" rtlCol="0">
            <a:spAutoFit/>
          </a:bodyPr>
          <a:lstStyle/>
          <a:p>
            <a:pPr marL="217804">
              <a:lnSpc>
                <a:spcPct val="100000"/>
              </a:lnSpc>
              <a:spcBef>
                <a:spcPts val="1040"/>
              </a:spcBef>
            </a:pPr>
            <a:r>
              <a:rPr sz="1850" spc="-20" dirty="0">
                <a:solidFill>
                  <a:srgbClr val="FFFFFF"/>
                </a:solidFill>
                <a:latin typeface="Calibri"/>
                <a:cs typeface="Calibri"/>
              </a:rPr>
              <a:t>0.95</a:t>
            </a:r>
            <a:endParaRPr sz="1850">
              <a:latin typeface="Calibri"/>
              <a:cs typeface="Calibri"/>
            </a:endParaRPr>
          </a:p>
        </p:txBody>
      </p:sp>
      <p:sp>
        <p:nvSpPr>
          <p:cNvPr id="6" name="object 6"/>
          <p:cNvSpPr txBox="1"/>
          <p:nvPr/>
        </p:nvSpPr>
        <p:spPr>
          <a:xfrm>
            <a:off x="9001759" y="873760"/>
            <a:ext cx="843280" cy="599440"/>
          </a:xfrm>
          <a:prstGeom prst="rect">
            <a:avLst/>
          </a:prstGeom>
          <a:solidFill>
            <a:srgbClr val="C00000"/>
          </a:solidFill>
        </p:spPr>
        <p:txBody>
          <a:bodyPr vert="horz" wrap="square" lIns="0" tIns="132080" rIns="0" bIns="0" rtlCol="0">
            <a:spAutoFit/>
          </a:bodyPr>
          <a:lstStyle/>
          <a:p>
            <a:pPr marL="222885">
              <a:lnSpc>
                <a:spcPct val="100000"/>
              </a:lnSpc>
              <a:spcBef>
                <a:spcPts val="1040"/>
              </a:spcBef>
            </a:pPr>
            <a:r>
              <a:rPr sz="1850" spc="-20" dirty="0">
                <a:solidFill>
                  <a:srgbClr val="FFFFFF"/>
                </a:solidFill>
                <a:latin typeface="Calibri"/>
                <a:cs typeface="Calibri"/>
              </a:rPr>
              <a:t>0.90</a:t>
            </a:r>
            <a:endParaRPr sz="1850">
              <a:latin typeface="Calibri"/>
              <a:cs typeface="Calibri"/>
            </a:endParaRPr>
          </a:p>
        </p:txBody>
      </p:sp>
      <p:sp>
        <p:nvSpPr>
          <p:cNvPr id="7" name="object 7"/>
          <p:cNvSpPr/>
          <p:nvPr/>
        </p:nvSpPr>
        <p:spPr>
          <a:xfrm>
            <a:off x="6959600" y="599440"/>
            <a:ext cx="4897120" cy="111760"/>
          </a:xfrm>
          <a:custGeom>
            <a:avLst/>
            <a:gdLst/>
            <a:ahLst/>
            <a:cxnLst/>
            <a:rect l="l" t="t" r="r" b="b"/>
            <a:pathLst>
              <a:path w="4897120" h="111759">
                <a:moveTo>
                  <a:pt x="4782311" y="0"/>
                </a:moveTo>
                <a:lnTo>
                  <a:pt x="4782439" y="37211"/>
                </a:lnTo>
                <a:lnTo>
                  <a:pt x="0" y="46100"/>
                </a:lnTo>
                <a:lnTo>
                  <a:pt x="126" y="83438"/>
                </a:lnTo>
                <a:lnTo>
                  <a:pt x="4782439" y="74549"/>
                </a:lnTo>
                <a:lnTo>
                  <a:pt x="4782566" y="111760"/>
                </a:lnTo>
                <a:lnTo>
                  <a:pt x="4896739" y="55625"/>
                </a:lnTo>
                <a:lnTo>
                  <a:pt x="4782311" y="0"/>
                </a:lnTo>
                <a:close/>
              </a:path>
            </a:pathLst>
          </a:custGeom>
          <a:solidFill>
            <a:srgbClr val="4471C4"/>
          </a:solidFill>
        </p:spPr>
        <p:txBody>
          <a:bodyPr wrap="square" lIns="0" tIns="0" rIns="0" bIns="0" rtlCol="0"/>
          <a:lstStyle/>
          <a:p>
            <a:endParaRPr/>
          </a:p>
        </p:txBody>
      </p:sp>
      <p:sp>
        <p:nvSpPr>
          <p:cNvPr id="8" name="object 8"/>
          <p:cNvSpPr txBox="1"/>
          <p:nvPr/>
        </p:nvSpPr>
        <p:spPr>
          <a:xfrm>
            <a:off x="6987158" y="254317"/>
            <a:ext cx="31623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25" dirty="0">
                <a:latin typeface="Calibri"/>
                <a:cs typeface="Calibri"/>
              </a:rPr>
              <a:t> </a:t>
            </a:r>
            <a:r>
              <a:rPr sz="1850" dirty="0">
                <a:latin typeface="Calibri"/>
                <a:cs typeface="Calibri"/>
              </a:rPr>
              <a:t>dog</a:t>
            </a:r>
            <a:r>
              <a:rPr sz="1850" spc="10" dirty="0">
                <a:latin typeface="Calibri"/>
                <a:cs typeface="Calibri"/>
              </a:rPr>
              <a:t> </a:t>
            </a:r>
            <a:r>
              <a:rPr sz="1850" spc="-25" dirty="0">
                <a:latin typeface="Calibri"/>
                <a:cs typeface="Calibri"/>
              </a:rPr>
              <a:t>detections</a:t>
            </a:r>
            <a:r>
              <a:rPr sz="1850" spc="-160" dirty="0">
                <a:latin typeface="Calibri"/>
                <a:cs typeface="Calibri"/>
              </a:rPr>
              <a:t> </a:t>
            </a:r>
            <a:r>
              <a:rPr sz="1850" spc="-25" dirty="0">
                <a:latin typeface="Calibri"/>
                <a:cs typeface="Calibri"/>
              </a:rPr>
              <a:t>sorted</a:t>
            </a:r>
            <a:r>
              <a:rPr sz="1850" spc="-180" dirty="0">
                <a:latin typeface="Calibri"/>
                <a:cs typeface="Calibri"/>
              </a:rPr>
              <a:t> </a:t>
            </a:r>
            <a:r>
              <a:rPr sz="1850" spc="-20" dirty="0">
                <a:latin typeface="Calibri"/>
                <a:cs typeface="Calibri"/>
              </a:rPr>
              <a:t>by</a:t>
            </a:r>
            <a:r>
              <a:rPr sz="1850" spc="-125" dirty="0">
                <a:latin typeface="Calibri"/>
                <a:cs typeface="Calibri"/>
              </a:rPr>
              <a:t> </a:t>
            </a:r>
            <a:r>
              <a:rPr sz="1850" spc="-20" dirty="0">
                <a:latin typeface="Calibri"/>
                <a:cs typeface="Calibri"/>
              </a:rPr>
              <a:t>score</a:t>
            </a:r>
            <a:endParaRPr sz="1850">
              <a:latin typeface="Calibri"/>
              <a:cs typeface="Calibri"/>
            </a:endParaRPr>
          </a:p>
        </p:txBody>
      </p:sp>
      <p:sp>
        <p:nvSpPr>
          <p:cNvPr id="9" name="object 9"/>
          <p:cNvSpPr txBox="1"/>
          <p:nvPr/>
        </p:nvSpPr>
        <p:spPr>
          <a:xfrm>
            <a:off x="11033759" y="873760"/>
            <a:ext cx="843280" cy="599440"/>
          </a:xfrm>
          <a:prstGeom prst="rect">
            <a:avLst/>
          </a:prstGeom>
          <a:solidFill>
            <a:srgbClr val="6FAC46"/>
          </a:solidFill>
        </p:spPr>
        <p:txBody>
          <a:bodyPr vert="horz" wrap="square" lIns="0" tIns="132080" rIns="0" bIns="0" rtlCol="0">
            <a:spAutoFit/>
          </a:bodyPr>
          <a:lstStyle/>
          <a:p>
            <a:pPr marL="226695">
              <a:lnSpc>
                <a:spcPct val="100000"/>
              </a:lnSpc>
              <a:spcBef>
                <a:spcPts val="1040"/>
              </a:spcBef>
            </a:pPr>
            <a:r>
              <a:rPr sz="1850" spc="-20" dirty="0">
                <a:solidFill>
                  <a:srgbClr val="FFFFFF"/>
                </a:solidFill>
                <a:latin typeface="Calibri"/>
                <a:cs typeface="Calibri"/>
              </a:rPr>
              <a:t>0.10</a:t>
            </a:r>
            <a:endParaRPr sz="1850">
              <a:latin typeface="Calibri"/>
              <a:cs typeface="Calibri"/>
            </a:endParaRPr>
          </a:p>
        </p:txBody>
      </p:sp>
      <p:sp>
        <p:nvSpPr>
          <p:cNvPr id="10" name="object 10"/>
          <p:cNvSpPr/>
          <p:nvPr/>
        </p:nvSpPr>
        <p:spPr>
          <a:xfrm>
            <a:off x="6959600" y="193040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FAE4D5"/>
          </a:solidFill>
        </p:spPr>
        <p:txBody>
          <a:bodyPr wrap="square" lIns="0" tIns="0" rIns="0" bIns="0" rtlCol="0"/>
          <a:lstStyle/>
          <a:p>
            <a:endParaRPr/>
          </a:p>
        </p:txBody>
      </p:sp>
      <p:sp>
        <p:nvSpPr>
          <p:cNvPr id="11" name="object 11"/>
          <p:cNvSpPr/>
          <p:nvPr/>
        </p:nvSpPr>
        <p:spPr>
          <a:xfrm>
            <a:off x="7985759" y="1950720"/>
            <a:ext cx="833119" cy="599440"/>
          </a:xfrm>
          <a:custGeom>
            <a:avLst/>
            <a:gdLst/>
            <a:ahLst/>
            <a:cxnLst/>
            <a:rect l="l" t="t" r="r" b="b"/>
            <a:pathLst>
              <a:path w="833120" h="599439">
                <a:moveTo>
                  <a:pt x="832840" y="0"/>
                </a:moveTo>
                <a:lnTo>
                  <a:pt x="0" y="0"/>
                </a:lnTo>
                <a:lnTo>
                  <a:pt x="0" y="599059"/>
                </a:lnTo>
                <a:lnTo>
                  <a:pt x="832840" y="599059"/>
                </a:lnTo>
                <a:lnTo>
                  <a:pt x="832840" y="0"/>
                </a:lnTo>
                <a:close/>
              </a:path>
            </a:pathLst>
          </a:custGeom>
          <a:solidFill>
            <a:srgbClr val="FAE4D5"/>
          </a:solidFill>
        </p:spPr>
        <p:txBody>
          <a:bodyPr wrap="square" lIns="0" tIns="0" rIns="0" bIns="0" rtlCol="0"/>
          <a:lstStyle/>
          <a:p>
            <a:endParaRPr/>
          </a:p>
        </p:txBody>
      </p:sp>
      <p:grpSp>
        <p:nvGrpSpPr>
          <p:cNvPr id="12" name="object 12"/>
          <p:cNvGrpSpPr/>
          <p:nvPr/>
        </p:nvGrpSpPr>
        <p:grpSpPr>
          <a:xfrm>
            <a:off x="9001759" y="1515110"/>
            <a:ext cx="2274570" cy="1035050"/>
            <a:chOff x="9001759" y="1515110"/>
            <a:chExt cx="2274570" cy="1035050"/>
          </a:xfrm>
        </p:grpSpPr>
        <p:sp>
          <p:nvSpPr>
            <p:cNvPr id="13" name="object 13"/>
            <p:cNvSpPr/>
            <p:nvPr/>
          </p:nvSpPr>
          <p:spPr>
            <a:xfrm>
              <a:off x="9001759" y="195072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FAE4D5"/>
            </a:solidFill>
          </p:spPr>
          <p:txBody>
            <a:bodyPr wrap="square" lIns="0" tIns="0" rIns="0" bIns="0" rtlCol="0"/>
            <a:lstStyle/>
            <a:p>
              <a:endParaRPr/>
            </a:p>
          </p:txBody>
        </p:sp>
        <p:sp>
          <p:nvSpPr>
            <p:cNvPr id="14" name="object 14"/>
            <p:cNvSpPr/>
            <p:nvPr/>
          </p:nvSpPr>
          <p:spPr>
            <a:xfrm>
              <a:off x="9641839" y="1534160"/>
              <a:ext cx="1615440" cy="365760"/>
            </a:xfrm>
            <a:custGeom>
              <a:avLst/>
              <a:gdLst/>
              <a:ahLst/>
              <a:cxnLst/>
              <a:rect l="l" t="t" r="r" b="b"/>
              <a:pathLst>
                <a:path w="1615440" h="365760">
                  <a:moveTo>
                    <a:pt x="1614931" y="0"/>
                  </a:moveTo>
                  <a:lnTo>
                    <a:pt x="0" y="365251"/>
                  </a:lnTo>
                </a:path>
              </a:pathLst>
            </a:custGeom>
            <a:ln w="38100">
              <a:solidFill>
                <a:srgbClr val="000000"/>
              </a:solidFill>
            </a:ln>
          </p:spPr>
          <p:txBody>
            <a:bodyPr wrap="square" lIns="0" tIns="0" rIns="0" bIns="0" rtlCol="0"/>
            <a:lstStyle/>
            <a:p>
              <a:endParaRPr/>
            </a:p>
          </p:txBody>
        </p:sp>
      </p:grpSp>
      <p:sp>
        <p:nvSpPr>
          <p:cNvPr id="15" name="object 15"/>
          <p:cNvSpPr txBox="1"/>
          <p:nvPr/>
        </p:nvSpPr>
        <p:spPr>
          <a:xfrm>
            <a:off x="6923151" y="2663126"/>
            <a:ext cx="250634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5" dirty="0">
                <a:latin typeface="Calibri"/>
                <a:cs typeface="Calibri"/>
              </a:rPr>
              <a:t> </a:t>
            </a:r>
            <a:r>
              <a:rPr sz="1850" spc="-20" dirty="0">
                <a:latin typeface="Calibri"/>
                <a:cs typeface="Calibri"/>
              </a:rPr>
              <a:t>ground-</a:t>
            </a:r>
            <a:r>
              <a:rPr sz="1850" dirty="0">
                <a:latin typeface="Calibri"/>
                <a:cs typeface="Calibri"/>
              </a:rPr>
              <a:t>truthdog</a:t>
            </a:r>
            <a:r>
              <a:rPr sz="1850" spc="-45" dirty="0">
                <a:latin typeface="Calibri"/>
                <a:cs typeface="Calibri"/>
              </a:rPr>
              <a:t> </a:t>
            </a:r>
            <a:r>
              <a:rPr sz="1850" spc="-20" dirty="0">
                <a:latin typeface="Calibri"/>
                <a:cs typeface="Calibri"/>
              </a:rPr>
              <a:t>boxes</a:t>
            </a:r>
            <a:endParaRPr sz="1850">
              <a:latin typeface="Calibri"/>
              <a:cs typeface="Calibri"/>
            </a:endParaRPr>
          </a:p>
        </p:txBody>
      </p:sp>
      <p:sp>
        <p:nvSpPr>
          <p:cNvPr id="16" name="object 16"/>
          <p:cNvSpPr txBox="1"/>
          <p:nvPr/>
        </p:nvSpPr>
        <p:spPr>
          <a:xfrm>
            <a:off x="7882508" y="1546161"/>
            <a:ext cx="1558925" cy="306705"/>
          </a:xfrm>
          <a:prstGeom prst="rect">
            <a:avLst/>
          </a:prstGeom>
        </p:spPr>
        <p:txBody>
          <a:bodyPr vert="horz" wrap="square" lIns="0" tIns="11430" rIns="0" bIns="0" rtlCol="0">
            <a:spAutoFit/>
          </a:bodyPr>
          <a:lstStyle/>
          <a:p>
            <a:pPr marL="12700">
              <a:lnSpc>
                <a:spcPct val="100000"/>
              </a:lnSpc>
              <a:spcBef>
                <a:spcPts val="90"/>
              </a:spcBef>
            </a:pPr>
            <a:r>
              <a:rPr sz="1850" dirty="0">
                <a:latin typeface="Calibri"/>
                <a:cs typeface="Calibri"/>
              </a:rPr>
              <a:t>Match:</a:t>
            </a:r>
            <a:r>
              <a:rPr sz="1850" spc="-200" dirty="0">
                <a:latin typeface="Calibri"/>
                <a:cs typeface="Calibri"/>
              </a:rPr>
              <a:t> </a:t>
            </a:r>
            <a:r>
              <a:rPr sz="1850" spc="-10" dirty="0">
                <a:latin typeface="Calibri"/>
                <a:cs typeface="Calibri"/>
              </a:rPr>
              <a:t>&gt;</a:t>
            </a:r>
            <a:r>
              <a:rPr sz="1850" spc="-130" dirty="0">
                <a:latin typeface="Calibri"/>
                <a:cs typeface="Calibri"/>
              </a:rPr>
              <a:t> </a:t>
            </a:r>
            <a:r>
              <a:rPr sz="1850" dirty="0">
                <a:latin typeface="Calibri"/>
                <a:cs typeface="Calibri"/>
              </a:rPr>
              <a:t>0.5</a:t>
            </a:r>
            <a:r>
              <a:rPr sz="1850" spc="-145" dirty="0">
                <a:latin typeface="Calibri"/>
                <a:cs typeface="Calibri"/>
              </a:rPr>
              <a:t> </a:t>
            </a:r>
            <a:r>
              <a:rPr sz="1850" spc="-25" dirty="0">
                <a:latin typeface="Calibri"/>
                <a:cs typeface="Calibri"/>
              </a:rPr>
              <a:t>IoU</a:t>
            </a:r>
            <a:endParaRPr sz="1850">
              <a:latin typeface="Calibri"/>
              <a:cs typeface="Calibri"/>
            </a:endParaRPr>
          </a:p>
        </p:txBody>
      </p:sp>
      <p:sp>
        <p:nvSpPr>
          <p:cNvPr id="17" name="object 17"/>
          <p:cNvSpPr txBox="1"/>
          <p:nvPr/>
        </p:nvSpPr>
        <p:spPr>
          <a:xfrm>
            <a:off x="8135619" y="3220402"/>
            <a:ext cx="25184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Precision</a:t>
            </a:r>
            <a:r>
              <a:rPr sz="2400" spc="-190" dirty="0">
                <a:latin typeface="Calibri"/>
                <a:cs typeface="Calibri"/>
              </a:rPr>
              <a:t> </a:t>
            </a:r>
            <a:r>
              <a:rPr sz="2400" dirty="0">
                <a:latin typeface="Calibri"/>
                <a:cs typeface="Calibri"/>
              </a:rPr>
              <a:t>=</a:t>
            </a:r>
            <a:r>
              <a:rPr sz="2400" spc="-40" dirty="0">
                <a:latin typeface="Calibri"/>
                <a:cs typeface="Calibri"/>
              </a:rPr>
              <a:t> </a:t>
            </a:r>
            <a:r>
              <a:rPr sz="2400" dirty="0">
                <a:latin typeface="Calibri"/>
                <a:cs typeface="Calibri"/>
              </a:rPr>
              <a:t>3/5</a:t>
            </a:r>
            <a:r>
              <a:rPr sz="2400" spc="-65" dirty="0">
                <a:latin typeface="Calibri"/>
                <a:cs typeface="Calibri"/>
              </a:rPr>
              <a:t> </a:t>
            </a:r>
            <a:r>
              <a:rPr sz="2400" dirty="0">
                <a:latin typeface="Calibri"/>
                <a:cs typeface="Calibri"/>
              </a:rPr>
              <a:t>=</a:t>
            </a:r>
            <a:r>
              <a:rPr sz="2400" spc="45" dirty="0">
                <a:latin typeface="Calibri"/>
                <a:cs typeface="Calibri"/>
              </a:rPr>
              <a:t> </a:t>
            </a:r>
            <a:r>
              <a:rPr sz="2400" spc="-25" dirty="0">
                <a:latin typeface="Calibri"/>
                <a:cs typeface="Calibri"/>
              </a:rPr>
              <a:t>0.6 </a:t>
            </a:r>
            <a:r>
              <a:rPr sz="2400" spc="-10" dirty="0">
                <a:latin typeface="Calibri"/>
                <a:cs typeface="Calibri"/>
              </a:rPr>
              <a:t>Recall</a:t>
            </a:r>
            <a:r>
              <a:rPr sz="2400" spc="-65" dirty="0">
                <a:latin typeface="Calibri"/>
                <a:cs typeface="Calibri"/>
              </a:rPr>
              <a:t> </a:t>
            </a:r>
            <a:r>
              <a:rPr sz="2400" dirty="0">
                <a:latin typeface="Calibri"/>
                <a:cs typeface="Calibri"/>
              </a:rPr>
              <a:t>=</a:t>
            </a:r>
            <a:r>
              <a:rPr sz="2400" spc="-70" dirty="0">
                <a:latin typeface="Calibri"/>
                <a:cs typeface="Calibri"/>
              </a:rPr>
              <a:t> </a:t>
            </a:r>
            <a:r>
              <a:rPr sz="2400" dirty="0">
                <a:latin typeface="Calibri"/>
                <a:cs typeface="Calibri"/>
              </a:rPr>
              <a:t>3/3</a:t>
            </a:r>
            <a:r>
              <a:rPr sz="2400" spc="-85" dirty="0">
                <a:latin typeface="Calibri"/>
                <a:cs typeface="Calibri"/>
              </a:rPr>
              <a:t> </a:t>
            </a:r>
            <a:r>
              <a:rPr sz="2400" dirty="0">
                <a:latin typeface="Calibri"/>
                <a:cs typeface="Calibri"/>
              </a:rPr>
              <a:t>=</a:t>
            </a:r>
            <a:r>
              <a:rPr sz="2400" spc="15" dirty="0">
                <a:latin typeface="Calibri"/>
                <a:cs typeface="Calibri"/>
              </a:rPr>
              <a:t> </a:t>
            </a:r>
            <a:r>
              <a:rPr sz="2400" spc="-25" dirty="0">
                <a:latin typeface="Calibri"/>
                <a:cs typeface="Calibri"/>
              </a:rPr>
              <a:t>1.0</a:t>
            </a:r>
            <a:endParaRPr sz="2400">
              <a:latin typeface="Calibri"/>
              <a:cs typeface="Calibri"/>
            </a:endParaRPr>
          </a:p>
        </p:txBody>
      </p:sp>
      <p:sp>
        <p:nvSpPr>
          <p:cNvPr id="18" name="object 18"/>
          <p:cNvSpPr txBox="1"/>
          <p:nvPr/>
        </p:nvSpPr>
        <p:spPr>
          <a:xfrm>
            <a:off x="10017759" y="873760"/>
            <a:ext cx="833119" cy="599440"/>
          </a:xfrm>
          <a:prstGeom prst="rect">
            <a:avLst/>
          </a:prstGeom>
          <a:solidFill>
            <a:srgbClr val="C00000"/>
          </a:solidFill>
        </p:spPr>
        <p:txBody>
          <a:bodyPr vert="horz" wrap="square" lIns="0" tIns="132080" rIns="0" bIns="0" rtlCol="0">
            <a:spAutoFit/>
          </a:bodyPr>
          <a:lstStyle/>
          <a:p>
            <a:pPr marL="282575">
              <a:lnSpc>
                <a:spcPct val="100000"/>
              </a:lnSpc>
              <a:spcBef>
                <a:spcPts val="1040"/>
              </a:spcBef>
            </a:pPr>
            <a:r>
              <a:rPr sz="1850" spc="-25" dirty="0">
                <a:solidFill>
                  <a:srgbClr val="FFFFFF"/>
                </a:solidFill>
                <a:latin typeface="Calibri"/>
                <a:cs typeface="Calibri"/>
              </a:rPr>
              <a:t>0.5</a:t>
            </a:r>
            <a:endParaRPr sz="1850">
              <a:latin typeface="Calibri"/>
              <a:cs typeface="Calibri"/>
            </a:endParaRPr>
          </a:p>
        </p:txBody>
      </p:sp>
      <p:grpSp>
        <p:nvGrpSpPr>
          <p:cNvPr id="19" name="object 19"/>
          <p:cNvGrpSpPr/>
          <p:nvPr/>
        </p:nvGrpSpPr>
        <p:grpSpPr>
          <a:xfrm>
            <a:off x="7012940" y="4089400"/>
            <a:ext cx="3482340" cy="1940560"/>
            <a:chOff x="7012940" y="4089400"/>
            <a:chExt cx="3482340" cy="1940560"/>
          </a:xfrm>
        </p:grpSpPr>
        <p:sp>
          <p:nvSpPr>
            <p:cNvPr id="20" name="object 20"/>
            <p:cNvSpPr/>
            <p:nvPr/>
          </p:nvSpPr>
          <p:spPr>
            <a:xfrm>
              <a:off x="7056120" y="4089400"/>
              <a:ext cx="3362960" cy="1828800"/>
            </a:xfrm>
            <a:custGeom>
              <a:avLst/>
              <a:gdLst/>
              <a:ahLst/>
              <a:cxnLst/>
              <a:rect l="l" t="t" r="r" b="b"/>
              <a:pathLst>
                <a:path w="3362959" h="1828800">
                  <a:moveTo>
                    <a:pt x="91439" y="0"/>
                  </a:moveTo>
                  <a:lnTo>
                    <a:pt x="91439" y="1828241"/>
                  </a:lnTo>
                </a:path>
                <a:path w="3362959" h="1828800">
                  <a:moveTo>
                    <a:pt x="3362579" y="1767839"/>
                  </a:moveTo>
                  <a:lnTo>
                    <a:pt x="0" y="1767839"/>
                  </a:lnTo>
                </a:path>
              </a:pathLst>
            </a:custGeom>
            <a:ln w="25400">
              <a:solidFill>
                <a:srgbClr val="000000"/>
              </a:solidFill>
            </a:ln>
          </p:spPr>
          <p:txBody>
            <a:bodyPr wrap="square" lIns="0" tIns="0" rIns="0" bIns="0" rtlCol="0"/>
            <a:lstStyle/>
            <a:p>
              <a:endParaRPr/>
            </a:p>
          </p:txBody>
        </p:sp>
        <p:pic>
          <p:nvPicPr>
            <p:cNvPr id="21" name="object 21"/>
            <p:cNvPicPr/>
            <p:nvPr/>
          </p:nvPicPr>
          <p:blipFill>
            <a:blip r:embed="rId2" cstate="print"/>
            <a:stretch>
              <a:fillRect/>
            </a:stretch>
          </p:blipFill>
          <p:spPr>
            <a:xfrm>
              <a:off x="9103360" y="4135119"/>
              <a:ext cx="213359" cy="203200"/>
            </a:xfrm>
            <a:prstGeom prst="rect">
              <a:avLst/>
            </a:prstGeom>
          </p:spPr>
        </p:pic>
        <p:pic>
          <p:nvPicPr>
            <p:cNvPr id="22" name="object 22"/>
            <p:cNvPicPr/>
            <p:nvPr/>
          </p:nvPicPr>
          <p:blipFill>
            <a:blip r:embed="rId3" cstate="print"/>
            <a:stretch>
              <a:fillRect/>
            </a:stretch>
          </p:blipFill>
          <p:spPr>
            <a:xfrm>
              <a:off x="8067040" y="4135119"/>
              <a:ext cx="203200" cy="213360"/>
            </a:xfrm>
            <a:prstGeom prst="rect">
              <a:avLst/>
            </a:prstGeom>
          </p:spPr>
        </p:pic>
        <p:sp>
          <p:nvSpPr>
            <p:cNvPr id="23" name="object 23"/>
            <p:cNvSpPr/>
            <p:nvPr/>
          </p:nvSpPr>
          <p:spPr>
            <a:xfrm>
              <a:off x="7025640" y="4241800"/>
              <a:ext cx="3373120" cy="1788160"/>
            </a:xfrm>
            <a:custGeom>
              <a:avLst/>
              <a:gdLst/>
              <a:ahLst/>
              <a:cxnLst/>
              <a:rect l="l" t="t" r="r" b="b"/>
              <a:pathLst>
                <a:path w="3373120" h="1788160">
                  <a:moveTo>
                    <a:pt x="3373119" y="1473200"/>
                  </a:moveTo>
                  <a:lnTo>
                    <a:pt x="3373119" y="1767624"/>
                  </a:lnTo>
                </a:path>
                <a:path w="3373120" h="1788160">
                  <a:moveTo>
                    <a:pt x="2194559" y="1493520"/>
                  </a:moveTo>
                  <a:lnTo>
                    <a:pt x="2194559" y="1787944"/>
                  </a:lnTo>
                </a:path>
                <a:path w="3373120" h="1788160">
                  <a:moveTo>
                    <a:pt x="1148079" y="1473200"/>
                  </a:moveTo>
                  <a:lnTo>
                    <a:pt x="1148079" y="1767624"/>
                  </a:lnTo>
                </a:path>
                <a:path w="3373120" h="1788160">
                  <a:moveTo>
                    <a:pt x="263525" y="6985"/>
                  </a:moveTo>
                  <a:lnTo>
                    <a:pt x="0" y="0"/>
                  </a:lnTo>
                </a:path>
              </a:pathLst>
            </a:custGeom>
            <a:ln w="25400">
              <a:solidFill>
                <a:srgbClr val="000000"/>
              </a:solidFill>
            </a:ln>
          </p:spPr>
          <p:txBody>
            <a:bodyPr wrap="square" lIns="0" tIns="0" rIns="0" bIns="0" rtlCol="0"/>
            <a:lstStyle/>
            <a:p>
              <a:endParaRPr/>
            </a:p>
          </p:txBody>
        </p:sp>
        <p:pic>
          <p:nvPicPr>
            <p:cNvPr id="24" name="object 24"/>
            <p:cNvPicPr/>
            <p:nvPr/>
          </p:nvPicPr>
          <p:blipFill>
            <a:blip r:embed="rId3" cstate="print"/>
            <a:stretch>
              <a:fillRect/>
            </a:stretch>
          </p:blipFill>
          <p:spPr>
            <a:xfrm>
              <a:off x="9103360" y="4886959"/>
              <a:ext cx="213359" cy="213360"/>
            </a:xfrm>
            <a:prstGeom prst="rect">
              <a:avLst/>
            </a:prstGeom>
          </p:spPr>
        </p:pic>
        <p:pic>
          <p:nvPicPr>
            <p:cNvPr id="25" name="object 25"/>
            <p:cNvPicPr/>
            <p:nvPr/>
          </p:nvPicPr>
          <p:blipFill>
            <a:blip r:embed="rId3" cstate="print"/>
            <a:stretch>
              <a:fillRect/>
            </a:stretch>
          </p:blipFill>
          <p:spPr>
            <a:xfrm>
              <a:off x="9103360" y="4480559"/>
              <a:ext cx="213359" cy="203200"/>
            </a:xfrm>
            <a:prstGeom prst="rect">
              <a:avLst/>
            </a:prstGeom>
          </p:spPr>
        </p:pic>
        <p:pic>
          <p:nvPicPr>
            <p:cNvPr id="26" name="object 26"/>
            <p:cNvPicPr/>
            <p:nvPr/>
          </p:nvPicPr>
          <p:blipFill>
            <a:blip r:embed="rId4" cstate="print"/>
            <a:stretch>
              <a:fillRect/>
            </a:stretch>
          </p:blipFill>
          <p:spPr>
            <a:xfrm>
              <a:off x="10281920" y="4754880"/>
              <a:ext cx="213359" cy="213360"/>
            </a:xfrm>
            <a:prstGeom prst="rect">
              <a:avLst/>
            </a:prstGeom>
          </p:spPr>
        </p:pic>
      </p:grpSp>
      <p:sp>
        <p:nvSpPr>
          <p:cNvPr id="27" name="object 27"/>
          <p:cNvSpPr txBox="1"/>
          <p:nvPr/>
        </p:nvSpPr>
        <p:spPr>
          <a:xfrm>
            <a:off x="6622430" y="4347498"/>
            <a:ext cx="330835" cy="1160145"/>
          </a:xfrm>
          <a:prstGeom prst="rect">
            <a:avLst/>
          </a:prstGeom>
        </p:spPr>
        <p:txBody>
          <a:bodyPr vert="vert270" wrap="square" lIns="0" tIns="0" rIns="0" bIns="0" rtlCol="0">
            <a:spAutoFit/>
          </a:bodyPr>
          <a:lstStyle/>
          <a:p>
            <a:pPr marL="12700">
              <a:lnSpc>
                <a:spcPts val="2380"/>
              </a:lnSpc>
            </a:pPr>
            <a:r>
              <a:rPr sz="2400" spc="-10" dirty="0">
                <a:latin typeface="Calibri"/>
                <a:cs typeface="Calibri"/>
              </a:rPr>
              <a:t>Precision</a:t>
            </a:r>
            <a:endParaRPr sz="2400">
              <a:latin typeface="Calibri"/>
              <a:cs typeface="Calibri"/>
            </a:endParaRPr>
          </a:p>
        </p:txBody>
      </p:sp>
      <p:sp>
        <p:nvSpPr>
          <p:cNvPr id="28" name="object 28"/>
          <p:cNvSpPr txBox="1"/>
          <p:nvPr/>
        </p:nvSpPr>
        <p:spPr>
          <a:xfrm>
            <a:off x="8358505" y="5924946"/>
            <a:ext cx="735965" cy="330835"/>
          </a:xfrm>
          <a:prstGeom prst="rect">
            <a:avLst/>
          </a:prstGeom>
        </p:spPr>
        <p:txBody>
          <a:bodyPr vert="horz" wrap="square" lIns="0" tIns="0" rIns="0" bIns="0" rtlCol="0">
            <a:spAutoFit/>
          </a:bodyPr>
          <a:lstStyle/>
          <a:p>
            <a:pPr marL="12700">
              <a:lnSpc>
                <a:spcPts val="2380"/>
              </a:lnSpc>
            </a:pPr>
            <a:r>
              <a:rPr sz="2400" spc="-25" dirty="0">
                <a:latin typeface="Calibri"/>
                <a:cs typeface="Calibri"/>
              </a:rPr>
              <a:t>Recall</a:t>
            </a:r>
            <a:endParaRPr sz="240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012940" y="4089400"/>
            <a:ext cx="3482340" cy="1940560"/>
            <a:chOff x="7012940" y="4089400"/>
            <a:chExt cx="3482340" cy="1940560"/>
          </a:xfrm>
        </p:grpSpPr>
        <p:sp>
          <p:nvSpPr>
            <p:cNvPr id="3" name="object 3"/>
            <p:cNvSpPr/>
            <p:nvPr/>
          </p:nvSpPr>
          <p:spPr>
            <a:xfrm>
              <a:off x="7142480" y="4236720"/>
              <a:ext cx="3261360" cy="1635760"/>
            </a:xfrm>
            <a:custGeom>
              <a:avLst/>
              <a:gdLst/>
              <a:ahLst/>
              <a:cxnLst/>
              <a:rect l="l" t="t" r="r" b="b"/>
              <a:pathLst>
                <a:path w="3261359" h="1635760">
                  <a:moveTo>
                    <a:pt x="2092960" y="0"/>
                  </a:moveTo>
                  <a:lnTo>
                    <a:pt x="1027811" y="0"/>
                  </a:lnTo>
                  <a:lnTo>
                    <a:pt x="0" y="9397"/>
                  </a:lnTo>
                  <a:lnTo>
                    <a:pt x="0" y="1626044"/>
                  </a:lnTo>
                  <a:lnTo>
                    <a:pt x="3260852" y="1635391"/>
                  </a:lnTo>
                  <a:lnTo>
                    <a:pt x="3260852" y="626109"/>
                  </a:lnTo>
                  <a:lnTo>
                    <a:pt x="2064893" y="775588"/>
                  </a:lnTo>
                  <a:lnTo>
                    <a:pt x="2092960" y="0"/>
                  </a:lnTo>
                  <a:close/>
                </a:path>
              </a:pathLst>
            </a:custGeom>
            <a:solidFill>
              <a:srgbClr val="D0CECE"/>
            </a:solidFill>
          </p:spPr>
          <p:txBody>
            <a:bodyPr wrap="square" lIns="0" tIns="0" rIns="0" bIns="0" rtlCol="0"/>
            <a:lstStyle/>
            <a:p>
              <a:endParaRPr/>
            </a:p>
          </p:txBody>
        </p:sp>
        <p:sp>
          <p:nvSpPr>
            <p:cNvPr id="4" name="object 4"/>
            <p:cNvSpPr/>
            <p:nvPr/>
          </p:nvSpPr>
          <p:spPr>
            <a:xfrm>
              <a:off x="7147560" y="4241800"/>
              <a:ext cx="3261360" cy="1635760"/>
            </a:xfrm>
            <a:custGeom>
              <a:avLst/>
              <a:gdLst/>
              <a:ahLst/>
              <a:cxnLst/>
              <a:rect l="l" t="t" r="r" b="b"/>
              <a:pathLst>
                <a:path w="3261359" h="1635760">
                  <a:moveTo>
                    <a:pt x="0" y="1626044"/>
                  </a:moveTo>
                  <a:lnTo>
                    <a:pt x="0" y="9398"/>
                  </a:lnTo>
                  <a:lnTo>
                    <a:pt x="1027811" y="0"/>
                  </a:lnTo>
                  <a:lnTo>
                    <a:pt x="2092960" y="0"/>
                  </a:lnTo>
                  <a:lnTo>
                    <a:pt x="2064893" y="775588"/>
                  </a:lnTo>
                  <a:lnTo>
                    <a:pt x="3260852" y="626110"/>
                  </a:lnTo>
                  <a:lnTo>
                    <a:pt x="3260852" y="1635391"/>
                  </a:lnTo>
                  <a:lnTo>
                    <a:pt x="0" y="1626044"/>
                  </a:lnTo>
                  <a:close/>
                </a:path>
              </a:pathLst>
            </a:custGeom>
            <a:ln w="12700">
              <a:solidFill>
                <a:srgbClr val="000000"/>
              </a:solidFill>
            </a:ln>
          </p:spPr>
          <p:txBody>
            <a:bodyPr wrap="square" lIns="0" tIns="0" rIns="0" bIns="0" rtlCol="0"/>
            <a:lstStyle/>
            <a:p>
              <a:endParaRPr/>
            </a:p>
          </p:txBody>
        </p:sp>
        <p:sp>
          <p:nvSpPr>
            <p:cNvPr id="5" name="object 5"/>
            <p:cNvSpPr/>
            <p:nvPr/>
          </p:nvSpPr>
          <p:spPr>
            <a:xfrm>
              <a:off x="7056120" y="4089400"/>
              <a:ext cx="3362960" cy="1828800"/>
            </a:xfrm>
            <a:custGeom>
              <a:avLst/>
              <a:gdLst/>
              <a:ahLst/>
              <a:cxnLst/>
              <a:rect l="l" t="t" r="r" b="b"/>
              <a:pathLst>
                <a:path w="3362959" h="1828800">
                  <a:moveTo>
                    <a:pt x="91439" y="0"/>
                  </a:moveTo>
                  <a:lnTo>
                    <a:pt x="91439" y="1828241"/>
                  </a:lnTo>
                </a:path>
                <a:path w="3362959" h="1828800">
                  <a:moveTo>
                    <a:pt x="3362579" y="1767839"/>
                  </a:moveTo>
                  <a:lnTo>
                    <a:pt x="0" y="1767839"/>
                  </a:lnTo>
                </a:path>
              </a:pathLst>
            </a:custGeom>
            <a:ln w="25400">
              <a:solidFill>
                <a:srgbClr val="000000"/>
              </a:solidFill>
            </a:ln>
          </p:spPr>
          <p:txBody>
            <a:bodyPr wrap="square" lIns="0" tIns="0" rIns="0" bIns="0" rtlCol="0"/>
            <a:lstStyle/>
            <a:p>
              <a:endParaRPr/>
            </a:p>
          </p:txBody>
        </p:sp>
        <p:pic>
          <p:nvPicPr>
            <p:cNvPr id="6" name="object 6"/>
            <p:cNvPicPr/>
            <p:nvPr/>
          </p:nvPicPr>
          <p:blipFill>
            <a:blip r:embed="rId3" cstate="print"/>
            <a:stretch>
              <a:fillRect/>
            </a:stretch>
          </p:blipFill>
          <p:spPr>
            <a:xfrm>
              <a:off x="9103360" y="4135119"/>
              <a:ext cx="213359" cy="203200"/>
            </a:xfrm>
            <a:prstGeom prst="rect">
              <a:avLst/>
            </a:prstGeom>
          </p:spPr>
        </p:pic>
        <p:pic>
          <p:nvPicPr>
            <p:cNvPr id="7" name="object 7"/>
            <p:cNvPicPr/>
            <p:nvPr/>
          </p:nvPicPr>
          <p:blipFill>
            <a:blip r:embed="rId4" cstate="print"/>
            <a:stretch>
              <a:fillRect/>
            </a:stretch>
          </p:blipFill>
          <p:spPr>
            <a:xfrm>
              <a:off x="8067040" y="4135119"/>
              <a:ext cx="203200" cy="213360"/>
            </a:xfrm>
            <a:prstGeom prst="rect">
              <a:avLst/>
            </a:prstGeom>
          </p:spPr>
        </p:pic>
        <p:sp>
          <p:nvSpPr>
            <p:cNvPr id="8" name="object 8"/>
            <p:cNvSpPr/>
            <p:nvPr/>
          </p:nvSpPr>
          <p:spPr>
            <a:xfrm>
              <a:off x="7025640" y="4241800"/>
              <a:ext cx="3373120" cy="1788160"/>
            </a:xfrm>
            <a:custGeom>
              <a:avLst/>
              <a:gdLst/>
              <a:ahLst/>
              <a:cxnLst/>
              <a:rect l="l" t="t" r="r" b="b"/>
              <a:pathLst>
                <a:path w="3373120" h="1788160">
                  <a:moveTo>
                    <a:pt x="3373119" y="1473200"/>
                  </a:moveTo>
                  <a:lnTo>
                    <a:pt x="3373119" y="1767624"/>
                  </a:lnTo>
                </a:path>
                <a:path w="3373120" h="1788160">
                  <a:moveTo>
                    <a:pt x="2194559" y="1493520"/>
                  </a:moveTo>
                  <a:lnTo>
                    <a:pt x="2194559" y="1787944"/>
                  </a:lnTo>
                </a:path>
                <a:path w="3373120" h="1788160">
                  <a:moveTo>
                    <a:pt x="1148079" y="1473200"/>
                  </a:moveTo>
                  <a:lnTo>
                    <a:pt x="1148079" y="1767624"/>
                  </a:lnTo>
                </a:path>
                <a:path w="3373120" h="1788160">
                  <a:moveTo>
                    <a:pt x="263525" y="6985"/>
                  </a:moveTo>
                  <a:lnTo>
                    <a:pt x="0" y="0"/>
                  </a:lnTo>
                </a:path>
              </a:pathLst>
            </a:custGeom>
            <a:ln w="25400">
              <a:solidFill>
                <a:srgbClr val="000000"/>
              </a:solidFill>
            </a:ln>
          </p:spPr>
          <p:txBody>
            <a:bodyPr wrap="square" lIns="0" tIns="0" rIns="0" bIns="0" rtlCol="0"/>
            <a:lstStyle/>
            <a:p>
              <a:endParaRPr/>
            </a:p>
          </p:txBody>
        </p:sp>
        <p:pic>
          <p:nvPicPr>
            <p:cNvPr id="9" name="object 9"/>
            <p:cNvPicPr/>
            <p:nvPr/>
          </p:nvPicPr>
          <p:blipFill>
            <a:blip r:embed="rId4" cstate="print"/>
            <a:stretch>
              <a:fillRect/>
            </a:stretch>
          </p:blipFill>
          <p:spPr>
            <a:xfrm>
              <a:off x="9103360" y="4886959"/>
              <a:ext cx="213359" cy="213360"/>
            </a:xfrm>
            <a:prstGeom prst="rect">
              <a:avLst/>
            </a:prstGeom>
          </p:spPr>
        </p:pic>
        <p:pic>
          <p:nvPicPr>
            <p:cNvPr id="10" name="object 10"/>
            <p:cNvPicPr/>
            <p:nvPr/>
          </p:nvPicPr>
          <p:blipFill>
            <a:blip r:embed="rId4" cstate="print"/>
            <a:stretch>
              <a:fillRect/>
            </a:stretch>
          </p:blipFill>
          <p:spPr>
            <a:xfrm>
              <a:off x="9103360" y="4480559"/>
              <a:ext cx="213359" cy="203200"/>
            </a:xfrm>
            <a:prstGeom prst="rect">
              <a:avLst/>
            </a:prstGeom>
          </p:spPr>
        </p:pic>
        <p:pic>
          <p:nvPicPr>
            <p:cNvPr id="11" name="object 11"/>
            <p:cNvPicPr/>
            <p:nvPr/>
          </p:nvPicPr>
          <p:blipFill>
            <a:blip r:embed="rId5" cstate="print"/>
            <a:stretch>
              <a:fillRect/>
            </a:stretch>
          </p:blipFill>
          <p:spPr>
            <a:xfrm>
              <a:off x="10281920" y="4754880"/>
              <a:ext cx="213359" cy="213360"/>
            </a:xfrm>
            <a:prstGeom prst="rect">
              <a:avLst/>
            </a:prstGeom>
          </p:spPr>
        </p:pic>
      </p:grpSp>
      <p:sp>
        <p:nvSpPr>
          <p:cNvPr id="12" name="object 1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13" name="object 13"/>
          <p:cNvSpPr txBox="1">
            <a:spLocks noGrp="1"/>
          </p:cNvSpPr>
          <p:nvPr>
            <p:ph type="body" idx="1"/>
          </p:nvPr>
        </p:nvSpPr>
        <p:spPr>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a:latin typeface="Calibri"/>
              <a:cs typeface="Calibri"/>
            </a:endParaRPr>
          </a:p>
          <a:p>
            <a:pPr marL="1273175" lvl="2" indent="-346075">
              <a:lnSpc>
                <a:spcPct val="100000"/>
              </a:lnSpc>
              <a:spcBef>
                <a:spcPts val="5"/>
              </a:spcBef>
              <a:buAutoNum type="arabicPeriod" startAt="2"/>
              <a:tabLst>
                <a:tab pos="1273175" algn="l"/>
                <a:tab pos="1273810" algn="l"/>
              </a:tabLst>
            </a:pPr>
            <a:r>
              <a:rPr sz="2000" dirty="0">
                <a:latin typeface="Calibri"/>
                <a:cs typeface="Calibri"/>
              </a:rPr>
              <a:t>Plot a</a:t>
            </a:r>
            <a:r>
              <a:rPr sz="2000" spc="-50" dirty="0">
                <a:latin typeface="Calibri"/>
                <a:cs typeface="Calibri"/>
              </a:rPr>
              <a:t> </a:t>
            </a:r>
            <a:r>
              <a:rPr sz="2000" spc="-10" dirty="0">
                <a:latin typeface="Calibri"/>
                <a:cs typeface="Calibri"/>
              </a:rPr>
              <a:t>point</a:t>
            </a:r>
            <a:r>
              <a:rPr sz="2000" spc="-8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PR</a:t>
            </a:r>
            <a:r>
              <a:rPr sz="2000" spc="-20" dirty="0">
                <a:latin typeface="Calibri"/>
                <a:cs typeface="Calibri"/>
              </a:rPr>
              <a:t> Curve</a:t>
            </a:r>
            <a:endParaRPr sz="2000">
              <a:latin typeface="Calibri"/>
              <a:cs typeface="Calibri"/>
            </a:endParaRPr>
          </a:p>
          <a:p>
            <a:pPr marL="815340" lvl="1" indent="-345440">
              <a:lnSpc>
                <a:spcPct val="100000"/>
              </a:lnSpc>
              <a:spcBef>
                <a:spcPts val="5"/>
              </a:spcBef>
              <a:buAutoNum type="arabicPeriod"/>
              <a:tabLst>
                <a:tab pos="815340" algn="l"/>
                <a:tab pos="815975" algn="l"/>
              </a:tabLst>
            </a:pPr>
            <a:r>
              <a:rPr sz="2000" spc="-25" dirty="0">
                <a:latin typeface="Calibri"/>
                <a:cs typeface="Calibri"/>
              </a:rPr>
              <a:t>Average</a:t>
            </a:r>
            <a:r>
              <a:rPr sz="2000" spc="-100" dirty="0">
                <a:latin typeface="Calibri"/>
                <a:cs typeface="Calibri"/>
              </a:rPr>
              <a:t> </a:t>
            </a:r>
            <a:r>
              <a:rPr sz="2000" dirty="0">
                <a:latin typeface="Calibri"/>
                <a:cs typeface="Calibri"/>
              </a:rPr>
              <a:t>Precision</a:t>
            </a:r>
            <a:r>
              <a:rPr sz="2000" spc="-130" dirty="0">
                <a:latin typeface="Calibri"/>
                <a:cs typeface="Calibri"/>
              </a:rPr>
              <a:t> </a:t>
            </a:r>
            <a:r>
              <a:rPr sz="2000" dirty="0">
                <a:latin typeface="Calibri"/>
                <a:cs typeface="Calibri"/>
              </a:rPr>
              <a:t>(AP)</a:t>
            </a:r>
            <a:r>
              <a:rPr sz="2000" spc="-20" dirty="0">
                <a:latin typeface="Calibri"/>
                <a:cs typeface="Calibri"/>
              </a:rPr>
              <a:t> </a:t>
            </a:r>
            <a:r>
              <a:rPr sz="2000" dirty="0">
                <a:latin typeface="Calibri"/>
                <a:cs typeface="Calibri"/>
              </a:rPr>
              <a:t>=</a:t>
            </a:r>
            <a:r>
              <a:rPr sz="2000" spc="-20" dirty="0">
                <a:latin typeface="Calibri"/>
                <a:cs typeface="Calibri"/>
              </a:rPr>
              <a:t> </a:t>
            </a:r>
            <a:r>
              <a:rPr sz="2000" dirty="0">
                <a:latin typeface="Calibri"/>
                <a:cs typeface="Calibri"/>
              </a:rPr>
              <a:t>area</a:t>
            </a:r>
            <a:r>
              <a:rPr sz="2000" spc="-60" dirty="0">
                <a:latin typeface="Calibri"/>
                <a:cs typeface="Calibri"/>
              </a:rPr>
              <a:t> </a:t>
            </a:r>
            <a:r>
              <a:rPr sz="2000" dirty="0">
                <a:latin typeface="Calibri"/>
                <a:cs typeface="Calibri"/>
              </a:rPr>
              <a:t>under</a:t>
            </a:r>
            <a:r>
              <a:rPr sz="2000" spc="45" dirty="0">
                <a:latin typeface="Calibri"/>
                <a:cs typeface="Calibri"/>
              </a:rPr>
              <a:t> </a:t>
            </a:r>
            <a:r>
              <a:rPr sz="2000" dirty="0">
                <a:latin typeface="Calibri"/>
                <a:cs typeface="Calibri"/>
              </a:rPr>
              <a:t>PR</a:t>
            </a:r>
            <a:r>
              <a:rPr sz="2000" spc="-25" dirty="0">
                <a:latin typeface="Calibri"/>
                <a:cs typeface="Calibri"/>
              </a:rPr>
              <a:t> </a:t>
            </a:r>
            <a:r>
              <a:rPr sz="2000" spc="-10" dirty="0">
                <a:latin typeface="Calibri"/>
                <a:cs typeface="Calibri"/>
              </a:rPr>
              <a:t>curve</a:t>
            </a:r>
            <a:endParaRPr sz="2000">
              <a:latin typeface="Calibri"/>
              <a:cs typeface="Calibri"/>
            </a:endParaRPr>
          </a:p>
        </p:txBody>
      </p:sp>
      <p:sp>
        <p:nvSpPr>
          <p:cNvPr id="14" name="object 14"/>
          <p:cNvSpPr txBox="1"/>
          <p:nvPr/>
        </p:nvSpPr>
        <p:spPr>
          <a:xfrm>
            <a:off x="6959600" y="873760"/>
            <a:ext cx="843280" cy="599440"/>
          </a:xfrm>
          <a:prstGeom prst="rect">
            <a:avLst/>
          </a:prstGeom>
          <a:solidFill>
            <a:srgbClr val="6FAC46"/>
          </a:solidFill>
        </p:spPr>
        <p:txBody>
          <a:bodyPr vert="horz" wrap="square" lIns="0" tIns="132080" rIns="0" bIns="0" rtlCol="0">
            <a:spAutoFit/>
          </a:bodyPr>
          <a:lstStyle/>
          <a:p>
            <a:pPr marL="222250">
              <a:lnSpc>
                <a:spcPct val="100000"/>
              </a:lnSpc>
              <a:spcBef>
                <a:spcPts val="1040"/>
              </a:spcBef>
            </a:pPr>
            <a:r>
              <a:rPr sz="1850" spc="-20" dirty="0">
                <a:solidFill>
                  <a:srgbClr val="FFFFFF"/>
                </a:solidFill>
                <a:latin typeface="Calibri"/>
                <a:cs typeface="Calibri"/>
              </a:rPr>
              <a:t>0.99</a:t>
            </a:r>
            <a:endParaRPr sz="1850">
              <a:latin typeface="Calibri"/>
              <a:cs typeface="Calibri"/>
            </a:endParaRPr>
          </a:p>
        </p:txBody>
      </p:sp>
      <p:sp>
        <p:nvSpPr>
          <p:cNvPr id="15" name="object 15"/>
          <p:cNvSpPr txBox="1"/>
          <p:nvPr/>
        </p:nvSpPr>
        <p:spPr>
          <a:xfrm>
            <a:off x="7985759" y="873760"/>
            <a:ext cx="833119" cy="599440"/>
          </a:xfrm>
          <a:prstGeom prst="rect">
            <a:avLst/>
          </a:prstGeom>
          <a:solidFill>
            <a:srgbClr val="6FAC46"/>
          </a:solidFill>
        </p:spPr>
        <p:txBody>
          <a:bodyPr vert="horz" wrap="square" lIns="0" tIns="132080" rIns="0" bIns="0" rtlCol="0">
            <a:spAutoFit/>
          </a:bodyPr>
          <a:lstStyle/>
          <a:p>
            <a:pPr marL="217804">
              <a:lnSpc>
                <a:spcPct val="100000"/>
              </a:lnSpc>
              <a:spcBef>
                <a:spcPts val="1040"/>
              </a:spcBef>
            </a:pPr>
            <a:r>
              <a:rPr sz="1850" spc="-20" dirty="0">
                <a:solidFill>
                  <a:srgbClr val="FFFFFF"/>
                </a:solidFill>
                <a:latin typeface="Calibri"/>
                <a:cs typeface="Calibri"/>
              </a:rPr>
              <a:t>0.95</a:t>
            </a:r>
            <a:endParaRPr sz="1850">
              <a:latin typeface="Calibri"/>
              <a:cs typeface="Calibri"/>
            </a:endParaRPr>
          </a:p>
        </p:txBody>
      </p:sp>
      <p:sp>
        <p:nvSpPr>
          <p:cNvPr id="16" name="object 16"/>
          <p:cNvSpPr txBox="1"/>
          <p:nvPr/>
        </p:nvSpPr>
        <p:spPr>
          <a:xfrm>
            <a:off x="9001759" y="873760"/>
            <a:ext cx="843280" cy="599440"/>
          </a:xfrm>
          <a:prstGeom prst="rect">
            <a:avLst/>
          </a:prstGeom>
          <a:solidFill>
            <a:srgbClr val="C00000"/>
          </a:solidFill>
        </p:spPr>
        <p:txBody>
          <a:bodyPr vert="horz" wrap="square" lIns="0" tIns="132080" rIns="0" bIns="0" rtlCol="0">
            <a:spAutoFit/>
          </a:bodyPr>
          <a:lstStyle/>
          <a:p>
            <a:pPr marL="222885">
              <a:lnSpc>
                <a:spcPct val="100000"/>
              </a:lnSpc>
              <a:spcBef>
                <a:spcPts val="1040"/>
              </a:spcBef>
            </a:pPr>
            <a:r>
              <a:rPr sz="1850" spc="-20" dirty="0">
                <a:solidFill>
                  <a:srgbClr val="FFFFFF"/>
                </a:solidFill>
                <a:latin typeface="Calibri"/>
                <a:cs typeface="Calibri"/>
              </a:rPr>
              <a:t>0.90</a:t>
            </a:r>
            <a:endParaRPr sz="1850">
              <a:latin typeface="Calibri"/>
              <a:cs typeface="Calibri"/>
            </a:endParaRPr>
          </a:p>
        </p:txBody>
      </p:sp>
      <p:sp>
        <p:nvSpPr>
          <p:cNvPr id="17" name="object 17"/>
          <p:cNvSpPr/>
          <p:nvPr/>
        </p:nvSpPr>
        <p:spPr>
          <a:xfrm>
            <a:off x="6959600" y="599440"/>
            <a:ext cx="4897120" cy="111760"/>
          </a:xfrm>
          <a:custGeom>
            <a:avLst/>
            <a:gdLst/>
            <a:ahLst/>
            <a:cxnLst/>
            <a:rect l="l" t="t" r="r" b="b"/>
            <a:pathLst>
              <a:path w="4897120" h="111759">
                <a:moveTo>
                  <a:pt x="4782311" y="0"/>
                </a:moveTo>
                <a:lnTo>
                  <a:pt x="4782439" y="37211"/>
                </a:lnTo>
                <a:lnTo>
                  <a:pt x="0" y="46100"/>
                </a:lnTo>
                <a:lnTo>
                  <a:pt x="126" y="83438"/>
                </a:lnTo>
                <a:lnTo>
                  <a:pt x="4782439" y="74549"/>
                </a:lnTo>
                <a:lnTo>
                  <a:pt x="4782566" y="111760"/>
                </a:lnTo>
                <a:lnTo>
                  <a:pt x="4896739" y="55625"/>
                </a:lnTo>
                <a:lnTo>
                  <a:pt x="4782311" y="0"/>
                </a:lnTo>
                <a:close/>
              </a:path>
            </a:pathLst>
          </a:custGeom>
          <a:solidFill>
            <a:srgbClr val="4471C4"/>
          </a:solidFill>
        </p:spPr>
        <p:txBody>
          <a:bodyPr wrap="square" lIns="0" tIns="0" rIns="0" bIns="0" rtlCol="0"/>
          <a:lstStyle/>
          <a:p>
            <a:endParaRPr/>
          </a:p>
        </p:txBody>
      </p:sp>
      <p:sp>
        <p:nvSpPr>
          <p:cNvPr id="18" name="object 18"/>
          <p:cNvSpPr txBox="1"/>
          <p:nvPr/>
        </p:nvSpPr>
        <p:spPr>
          <a:xfrm>
            <a:off x="6987158" y="254317"/>
            <a:ext cx="31623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25" dirty="0">
                <a:latin typeface="Calibri"/>
                <a:cs typeface="Calibri"/>
              </a:rPr>
              <a:t> </a:t>
            </a:r>
            <a:r>
              <a:rPr sz="1850" dirty="0">
                <a:latin typeface="Calibri"/>
                <a:cs typeface="Calibri"/>
              </a:rPr>
              <a:t>dog</a:t>
            </a:r>
            <a:r>
              <a:rPr sz="1850" spc="10" dirty="0">
                <a:latin typeface="Calibri"/>
                <a:cs typeface="Calibri"/>
              </a:rPr>
              <a:t> </a:t>
            </a:r>
            <a:r>
              <a:rPr sz="1850" spc="-25" dirty="0">
                <a:latin typeface="Calibri"/>
                <a:cs typeface="Calibri"/>
              </a:rPr>
              <a:t>detections</a:t>
            </a:r>
            <a:r>
              <a:rPr sz="1850" spc="-160" dirty="0">
                <a:latin typeface="Calibri"/>
                <a:cs typeface="Calibri"/>
              </a:rPr>
              <a:t> </a:t>
            </a:r>
            <a:r>
              <a:rPr sz="1850" spc="-25" dirty="0">
                <a:latin typeface="Calibri"/>
                <a:cs typeface="Calibri"/>
              </a:rPr>
              <a:t>sorted</a:t>
            </a:r>
            <a:r>
              <a:rPr sz="1850" spc="-180" dirty="0">
                <a:latin typeface="Calibri"/>
                <a:cs typeface="Calibri"/>
              </a:rPr>
              <a:t> </a:t>
            </a:r>
            <a:r>
              <a:rPr sz="1850" spc="-20" dirty="0">
                <a:latin typeface="Calibri"/>
                <a:cs typeface="Calibri"/>
              </a:rPr>
              <a:t>by</a:t>
            </a:r>
            <a:r>
              <a:rPr sz="1850" spc="-125" dirty="0">
                <a:latin typeface="Calibri"/>
                <a:cs typeface="Calibri"/>
              </a:rPr>
              <a:t> </a:t>
            </a:r>
            <a:r>
              <a:rPr sz="1850" spc="-20" dirty="0">
                <a:latin typeface="Calibri"/>
                <a:cs typeface="Calibri"/>
              </a:rPr>
              <a:t>score</a:t>
            </a:r>
            <a:endParaRPr sz="1850">
              <a:latin typeface="Calibri"/>
              <a:cs typeface="Calibri"/>
            </a:endParaRPr>
          </a:p>
        </p:txBody>
      </p:sp>
      <p:sp>
        <p:nvSpPr>
          <p:cNvPr id="19" name="object 19"/>
          <p:cNvSpPr txBox="1"/>
          <p:nvPr/>
        </p:nvSpPr>
        <p:spPr>
          <a:xfrm>
            <a:off x="11033759" y="873760"/>
            <a:ext cx="843280" cy="599440"/>
          </a:xfrm>
          <a:prstGeom prst="rect">
            <a:avLst/>
          </a:prstGeom>
          <a:solidFill>
            <a:srgbClr val="6FAC46"/>
          </a:solidFill>
        </p:spPr>
        <p:txBody>
          <a:bodyPr vert="horz" wrap="square" lIns="0" tIns="132080" rIns="0" bIns="0" rtlCol="0">
            <a:spAutoFit/>
          </a:bodyPr>
          <a:lstStyle/>
          <a:p>
            <a:pPr marL="226695">
              <a:lnSpc>
                <a:spcPct val="100000"/>
              </a:lnSpc>
              <a:spcBef>
                <a:spcPts val="1040"/>
              </a:spcBef>
            </a:pPr>
            <a:r>
              <a:rPr sz="1850" spc="-20" dirty="0">
                <a:solidFill>
                  <a:srgbClr val="FFFFFF"/>
                </a:solidFill>
                <a:latin typeface="Calibri"/>
                <a:cs typeface="Calibri"/>
              </a:rPr>
              <a:t>0.10</a:t>
            </a:r>
            <a:endParaRPr sz="1850">
              <a:latin typeface="Calibri"/>
              <a:cs typeface="Calibri"/>
            </a:endParaRPr>
          </a:p>
        </p:txBody>
      </p:sp>
      <p:sp>
        <p:nvSpPr>
          <p:cNvPr id="20" name="object 20"/>
          <p:cNvSpPr/>
          <p:nvPr/>
        </p:nvSpPr>
        <p:spPr>
          <a:xfrm>
            <a:off x="6959600" y="193040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FAE4D5"/>
          </a:solidFill>
        </p:spPr>
        <p:txBody>
          <a:bodyPr wrap="square" lIns="0" tIns="0" rIns="0" bIns="0" rtlCol="0"/>
          <a:lstStyle/>
          <a:p>
            <a:endParaRPr/>
          </a:p>
        </p:txBody>
      </p:sp>
      <p:sp>
        <p:nvSpPr>
          <p:cNvPr id="21" name="object 21"/>
          <p:cNvSpPr/>
          <p:nvPr/>
        </p:nvSpPr>
        <p:spPr>
          <a:xfrm>
            <a:off x="7985759" y="1950720"/>
            <a:ext cx="833119" cy="599440"/>
          </a:xfrm>
          <a:custGeom>
            <a:avLst/>
            <a:gdLst/>
            <a:ahLst/>
            <a:cxnLst/>
            <a:rect l="l" t="t" r="r" b="b"/>
            <a:pathLst>
              <a:path w="833120" h="599439">
                <a:moveTo>
                  <a:pt x="832840" y="0"/>
                </a:moveTo>
                <a:lnTo>
                  <a:pt x="0" y="0"/>
                </a:lnTo>
                <a:lnTo>
                  <a:pt x="0" y="599059"/>
                </a:lnTo>
                <a:lnTo>
                  <a:pt x="832840" y="599059"/>
                </a:lnTo>
                <a:lnTo>
                  <a:pt x="832840" y="0"/>
                </a:lnTo>
                <a:close/>
              </a:path>
            </a:pathLst>
          </a:custGeom>
          <a:solidFill>
            <a:srgbClr val="FAE4D5"/>
          </a:solidFill>
        </p:spPr>
        <p:txBody>
          <a:bodyPr wrap="square" lIns="0" tIns="0" rIns="0" bIns="0" rtlCol="0"/>
          <a:lstStyle/>
          <a:p>
            <a:endParaRPr/>
          </a:p>
        </p:txBody>
      </p:sp>
      <p:sp>
        <p:nvSpPr>
          <p:cNvPr id="22" name="object 22"/>
          <p:cNvSpPr/>
          <p:nvPr/>
        </p:nvSpPr>
        <p:spPr>
          <a:xfrm>
            <a:off x="9001759" y="195072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23" name="object 23"/>
          <p:cNvSpPr txBox="1"/>
          <p:nvPr/>
        </p:nvSpPr>
        <p:spPr>
          <a:xfrm>
            <a:off x="6923151" y="2663126"/>
            <a:ext cx="250634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5" dirty="0">
                <a:latin typeface="Calibri"/>
                <a:cs typeface="Calibri"/>
              </a:rPr>
              <a:t> </a:t>
            </a:r>
            <a:r>
              <a:rPr sz="1850" spc="-20" dirty="0">
                <a:latin typeface="Calibri"/>
                <a:cs typeface="Calibri"/>
              </a:rPr>
              <a:t>ground-</a:t>
            </a:r>
            <a:r>
              <a:rPr sz="1850" dirty="0">
                <a:latin typeface="Calibri"/>
                <a:cs typeface="Calibri"/>
              </a:rPr>
              <a:t>truthdog</a:t>
            </a:r>
            <a:r>
              <a:rPr sz="1850" spc="-45" dirty="0">
                <a:latin typeface="Calibri"/>
                <a:cs typeface="Calibri"/>
              </a:rPr>
              <a:t> </a:t>
            </a:r>
            <a:r>
              <a:rPr sz="1850" spc="-20" dirty="0">
                <a:latin typeface="Calibri"/>
                <a:cs typeface="Calibri"/>
              </a:rPr>
              <a:t>boxes</a:t>
            </a:r>
            <a:endParaRPr sz="1850">
              <a:latin typeface="Calibri"/>
              <a:cs typeface="Calibri"/>
            </a:endParaRPr>
          </a:p>
        </p:txBody>
      </p:sp>
      <p:sp>
        <p:nvSpPr>
          <p:cNvPr id="27" name="object 27"/>
          <p:cNvSpPr txBox="1"/>
          <p:nvPr/>
        </p:nvSpPr>
        <p:spPr>
          <a:xfrm>
            <a:off x="8358505" y="5924946"/>
            <a:ext cx="735965" cy="330835"/>
          </a:xfrm>
          <a:prstGeom prst="rect">
            <a:avLst/>
          </a:prstGeom>
        </p:spPr>
        <p:txBody>
          <a:bodyPr vert="horz" wrap="square" lIns="0" tIns="0" rIns="0" bIns="0" rtlCol="0">
            <a:spAutoFit/>
          </a:bodyPr>
          <a:lstStyle/>
          <a:p>
            <a:pPr marL="12700">
              <a:lnSpc>
                <a:spcPts val="2380"/>
              </a:lnSpc>
            </a:pPr>
            <a:r>
              <a:rPr sz="2400" spc="-25" dirty="0">
                <a:latin typeface="Calibri"/>
                <a:cs typeface="Calibri"/>
              </a:rPr>
              <a:t>Recall</a:t>
            </a:r>
            <a:endParaRPr sz="2400">
              <a:latin typeface="Calibri"/>
              <a:cs typeface="Calibri"/>
            </a:endParaRPr>
          </a:p>
        </p:txBody>
      </p:sp>
      <p:sp>
        <p:nvSpPr>
          <p:cNvPr id="24" name="object 24"/>
          <p:cNvSpPr txBox="1"/>
          <p:nvPr/>
        </p:nvSpPr>
        <p:spPr>
          <a:xfrm>
            <a:off x="10017759" y="873760"/>
            <a:ext cx="833119" cy="599440"/>
          </a:xfrm>
          <a:prstGeom prst="rect">
            <a:avLst/>
          </a:prstGeom>
          <a:solidFill>
            <a:srgbClr val="C00000"/>
          </a:solidFill>
        </p:spPr>
        <p:txBody>
          <a:bodyPr vert="horz" wrap="square" lIns="0" tIns="132080" rIns="0" bIns="0" rtlCol="0">
            <a:spAutoFit/>
          </a:bodyPr>
          <a:lstStyle/>
          <a:p>
            <a:pPr marL="282575">
              <a:lnSpc>
                <a:spcPct val="100000"/>
              </a:lnSpc>
              <a:spcBef>
                <a:spcPts val="1040"/>
              </a:spcBef>
            </a:pPr>
            <a:r>
              <a:rPr sz="1850" spc="-25" dirty="0">
                <a:solidFill>
                  <a:srgbClr val="FFFFFF"/>
                </a:solidFill>
                <a:latin typeface="Calibri"/>
                <a:cs typeface="Calibri"/>
              </a:rPr>
              <a:t>0.5</a:t>
            </a:r>
            <a:endParaRPr sz="1850">
              <a:latin typeface="Calibri"/>
              <a:cs typeface="Calibri"/>
            </a:endParaRPr>
          </a:p>
        </p:txBody>
      </p:sp>
      <p:sp>
        <p:nvSpPr>
          <p:cNvPr id="25" name="object 25"/>
          <p:cNvSpPr txBox="1"/>
          <p:nvPr/>
        </p:nvSpPr>
        <p:spPr>
          <a:xfrm>
            <a:off x="6622430" y="4347498"/>
            <a:ext cx="330835" cy="1160145"/>
          </a:xfrm>
          <a:prstGeom prst="rect">
            <a:avLst/>
          </a:prstGeom>
        </p:spPr>
        <p:txBody>
          <a:bodyPr vert="vert270" wrap="square" lIns="0" tIns="0" rIns="0" bIns="0" rtlCol="0">
            <a:spAutoFit/>
          </a:bodyPr>
          <a:lstStyle/>
          <a:p>
            <a:pPr marL="12700">
              <a:lnSpc>
                <a:spcPts val="2380"/>
              </a:lnSpc>
            </a:pPr>
            <a:r>
              <a:rPr sz="2400" spc="-10" dirty="0">
                <a:latin typeface="Calibri"/>
                <a:cs typeface="Calibri"/>
              </a:rPr>
              <a:t>Precision</a:t>
            </a:r>
            <a:endParaRPr sz="2400">
              <a:latin typeface="Calibri"/>
              <a:cs typeface="Calibri"/>
            </a:endParaRPr>
          </a:p>
        </p:txBody>
      </p:sp>
      <p:sp>
        <p:nvSpPr>
          <p:cNvPr id="26" name="object 26"/>
          <p:cNvSpPr txBox="1"/>
          <p:nvPr/>
        </p:nvSpPr>
        <p:spPr>
          <a:xfrm>
            <a:off x="7373619" y="5093715"/>
            <a:ext cx="230695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Calibri"/>
                <a:cs typeface="Calibri"/>
              </a:rPr>
              <a:t>Dog</a:t>
            </a:r>
            <a:r>
              <a:rPr sz="3200" spc="-80" dirty="0">
                <a:latin typeface="Calibri"/>
                <a:cs typeface="Calibri"/>
              </a:rPr>
              <a:t> </a:t>
            </a:r>
            <a:r>
              <a:rPr sz="3200" dirty="0">
                <a:latin typeface="Calibri"/>
                <a:cs typeface="Calibri"/>
              </a:rPr>
              <a:t>AP</a:t>
            </a:r>
            <a:r>
              <a:rPr sz="3200" spc="20" dirty="0">
                <a:latin typeface="Calibri"/>
                <a:cs typeface="Calibri"/>
              </a:rPr>
              <a:t> </a:t>
            </a:r>
            <a:r>
              <a:rPr sz="3200" dirty="0">
                <a:latin typeface="Calibri"/>
                <a:cs typeface="Calibri"/>
              </a:rPr>
              <a:t>=</a:t>
            </a:r>
            <a:r>
              <a:rPr sz="3200" spc="-75" dirty="0">
                <a:latin typeface="Calibri"/>
                <a:cs typeface="Calibri"/>
              </a:rPr>
              <a:t> </a:t>
            </a:r>
            <a:r>
              <a:rPr sz="3200" spc="-20" dirty="0">
                <a:latin typeface="Calibri"/>
                <a:cs typeface="Calibri"/>
              </a:rPr>
              <a:t>0.86</a:t>
            </a:r>
            <a:endParaRPr sz="320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043419" y="4076700"/>
            <a:ext cx="3388360" cy="1854200"/>
            <a:chOff x="7043419" y="4076700"/>
            <a:chExt cx="3388360" cy="1854200"/>
          </a:xfrm>
        </p:grpSpPr>
        <p:sp>
          <p:nvSpPr>
            <p:cNvPr id="3" name="object 3"/>
            <p:cNvSpPr/>
            <p:nvPr/>
          </p:nvSpPr>
          <p:spPr>
            <a:xfrm>
              <a:off x="7142479" y="4236720"/>
              <a:ext cx="3261360" cy="1635760"/>
            </a:xfrm>
            <a:custGeom>
              <a:avLst/>
              <a:gdLst/>
              <a:ahLst/>
              <a:cxnLst/>
              <a:rect l="l" t="t" r="r" b="b"/>
              <a:pathLst>
                <a:path w="3261359" h="1635760">
                  <a:moveTo>
                    <a:pt x="2092960" y="0"/>
                  </a:moveTo>
                  <a:lnTo>
                    <a:pt x="1027811" y="0"/>
                  </a:lnTo>
                  <a:lnTo>
                    <a:pt x="0" y="9397"/>
                  </a:lnTo>
                  <a:lnTo>
                    <a:pt x="0" y="1626044"/>
                  </a:lnTo>
                  <a:lnTo>
                    <a:pt x="3260852" y="1635391"/>
                  </a:lnTo>
                  <a:lnTo>
                    <a:pt x="3260852" y="626109"/>
                  </a:lnTo>
                  <a:lnTo>
                    <a:pt x="2064893" y="775588"/>
                  </a:lnTo>
                  <a:lnTo>
                    <a:pt x="2092960" y="0"/>
                  </a:lnTo>
                  <a:close/>
                </a:path>
              </a:pathLst>
            </a:custGeom>
            <a:solidFill>
              <a:srgbClr val="D0CECE"/>
            </a:solidFill>
          </p:spPr>
          <p:txBody>
            <a:bodyPr wrap="square" lIns="0" tIns="0" rIns="0" bIns="0" rtlCol="0"/>
            <a:lstStyle/>
            <a:p>
              <a:endParaRPr/>
            </a:p>
          </p:txBody>
        </p:sp>
        <p:sp>
          <p:nvSpPr>
            <p:cNvPr id="4" name="object 4"/>
            <p:cNvSpPr/>
            <p:nvPr/>
          </p:nvSpPr>
          <p:spPr>
            <a:xfrm>
              <a:off x="7147559" y="4241800"/>
              <a:ext cx="3261360" cy="1635760"/>
            </a:xfrm>
            <a:custGeom>
              <a:avLst/>
              <a:gdLst/>
              <a:ahLst/>
              <a:cxnLst/>
              <a:rect l="l" t="t" r="r" b="b"/>
              <a:pathLst>
                <a:path w="3261359" h="1635760">
                  <a:moveTo>
                    <a:pt x="0" y="1626044"/>
                  </a:moveTo>
                  <a:lnTo>
                    <a:pt x="0" y="9398"/>
                  </a:lnTo>
                  <a:lnTo>
                    <a:pt x="1027811" y="0"/>
                  </a:lnTo>
                  <a:lnTo>
                    <a:pt x="2092960" y="0"/>
                  </a:lnTo>
                  <a:lnTo>
                    <a:pt x="2064893" y="775588"/>
                  </a:lnTo>
                  <a:lnTo>
                    <a:pt x="3260852" y="626110"/>
                  </a:lnTo>
                  <a:lnTo>
                    <a:pt x="3260852" y="1635391"/>
                  </a:lnTo>
                  <a:lnTo>
                    <a:pt x="0" y="1626044"/>
                  </a:lnTo>
                  <a:close/>
                </a:path>
              </a:pathLst>
            </a:custGeom>
            <a:ln w="12700">
              <a:solidFill>
                <a:srgbClr val="000000"/>
              </a:solidFill>
            </a:ln>
          </p:spPr>
          <p:txBody>
            <a:bodyPr wrap="square" lIns="0" tIns="0" rIns="0" bIns="0" rtlCol="0"/>
            <a:lstStyle/>
            <a:p>
              <a:endParaRPr/>
            </a:p>
          </p:txBody>
        </p:sp>
        <p:sp>
          <p:nvSpPr>
            <p:cNvPr id="5" name="object 5"/>
            <p:cNvSpPr/>
            <p:nvPr/>
          </p:nvSpPr>
          <p:spPr>
            <a:xfrm>
              <a:off x="7056119" y="4089400"/>
              <a:ext cx="3362960" cy="1828800"/>
            </a:xfrm>
            <a:custGeom>
              <a:avLst/>
              <a:gdLst/>
              <a:ahLst/>
              <a:cxnLst/>
              <a:rect l="l" t="t" r="r" b="b"/>
              <a:pathLst>
                <a:path w="3362959" h="1828800">
                  <a:moveTo>
                    <a:pt x="91439" y="0"/>
                  </a:moveTo>
                  <a:lnTo>
                    <a:pt x="91439" y="1828241"/>
                  </a:lnTo>
                </a:path>
                <a:path w="3362959" h="1828800">
                  <a:moveTo>
                    <a:pt x="3362579" y="1767839"/>
                  </a:moveTo>
                  <a:lnTo>
                    <a:pt x="0" y="1767839"/>
                  </a:lnTo>
                </a:path>
              </a:pathLst>
            </a:custGeom>
            <a:ln w="25400">
              <a:solidFill>
                <a:srgbClr val="000000"/>
              </a:solidFill>
            </a:ln>
          </p:spPr>
          <p:txBody>
            <a:bodyPr wrap="square" lIns="0" tIns="0" rIns="0" bIns="0" rtlCol="0"/>
            <a:lstStyle/>
            <a:p>
              <a:endParaRPr/>
            </a:p>
          </p:txBody>
        </p:sp>
      </p:grpSp>
      <p:sp>
        <p:nvSpPr>
          <p:cNvPr id="6" name="object 6"/>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7" name="object 7"/>
          <p:cNvSpPr txBox="1">
            <a:spLocks noGrp="1"/>
          </p:cNvSpPr>
          <p:nvPr>
            <p:ph type="body" idx="1"/>
          </p:nvPr>
        </p:nvSpPr>
        <p:spPr>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a:latin typeface="Calibri"/>
              <a:cs typeface="Calibri"/>
            </a:endParaRPr>
          </a:p>
          <a:p>
            <a:pPr marL="1273175" lvl="2" indent="-346075">
              <a:lnSpc>
                <a:spcPct val="100000"/>
              </a:lnSpc>
              <a:spcBef>
                <a:spcPts val="5"/>
              </a:spcBef>
              <a:buAutoNum type="arabicPeriod" startAt="2"/>
              <a:tabLst>
                <a:tab pos="1273175" algn="l"/>
                <a:tab pos="1273810" algn="l"/>
              </a:tabLst>
            </a:pPr>
            <a:r>
              <a:rPr sz="2000" dirty="0">
                <a:latin typeface="Calibri"/>
                <a:cs typeface="Calibri"/>
              </a:rPr>
              <a:t>Plot a</a:t>
            </a:r>
            <a:r>
              <a:rPr sz="2000" spc="-50" dirty="0">
                <a:latin typeface="Calibri"/>
                <a:cs typeface="Calibri"/>
              </a:rPr>
              <a:t> </a:t>
            </a:r>
            <a:r>
              <a:rPr sz="2000" spc="-10" dirty="0">
                <a:latin typeface="Calibri"/>
                <a:cs typeface="Calibri"/>
              </a:rPr>
              <a:t>point</a:t>
            </a:r>
            <a:r>
              <a:rPr sz="2000" spc="-8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PR</a:t>
            </a:r>
            <a:r>
              <a:rPr sz="2000" spc="-20" dirty="0">
                <a:latin typeface="Calibri"/>
                <a:cs typeface="Calibri"/>
              </a:rPr>
              <a:t> Curve</a:t>
            </a:r>
            <a:endParaRPr sz="2000">
              <a:latin typeface="Calibri"/>
              <a:cs typeface="Calibri"/>
            </a:endParaRPr>
          </a:p>
          <a:p>
            <a:pPr marL="815340" lvl="1" indent="-345440">
              <a:lnSpc>
                <a:spcPct val="100000"/>
              </a:lnSpc>
              <a:spcBef>
                <a:spcPts val="5"/>
              </a:spcBef>
              <a:buAutoNum type="arabicPeriod"/>
              <a:tabLst>
                <a:tab pos="815340" algn="l"/>
                <a:tab pos="815975" algn="l"/>
              </a:tabLst>
            </a:pPr>
            <a:r>
              <a:rPr sz="2000" spc="-25" dirty="0">
                <a:latin typeface="Calibri"/>
                <a:cs typeface="Calibri"/>
              </a:rPr>
              <a:t>Average</a:t>
            </a:r>
            <a:r>
              <a:rPr sz="2000" spc="-100" dirty="0">
                <a:latin typeface="Calibri"/>
                <a:cs typeface="Calibri"/>
              </a:rPr>
              <a:t> </a:t>
            </a:r>
            <a:r>
              <a:rPr sz="2000" dirty="0">
                <a:latin typeface="Calibri"/>
                <a:cs typeface="Calibri"/>
              </a:rPr>
              <a:t>Precision</a:t>
            </a:r>
            <a:r>
              <a:rPr sz="2000" spc="-130" dirty="0">
                <a:latin typeface="Calibri"/>
                <a:cs typeface="Calibri"/>
              </a:rPr>
              <a:t> </a:t>
            </a:r>
            <a:r>
              <a:rPr sz="2000" dirty="0">
                <a:latin typeface="Calibri"/>
                <a:cs typeface="Calibri"/>
              </a:rPr>
              <a:t>(AP)</a:t>
            </a:r>
            <a:r>
              <a:rPr sz="2000" spc="-20" dirty="0">
                <a:latin typeface="Calibri"/>
                <a:cs typeface="Calibri"/>
              </a:rPr>
              <a:t> </a:t>
            </a:r>
            <a:r>
              <a:rPr sz="2000" dirty="0">
                <a:latin typeface="Calibri"/>
                <a:cs typeface="Calibri"/>
              </a:rPr>
              <a:t>=</a:t>
            </a:r>
            <a:r>
              <a:rPr sz="2000" spc="-20" dirty="0">
                <a:latin typeface="Calibri"/>
                <a:cs typeface="Calibri"/>
              </a:rPr>
              <a:t> </a:t>
            </a:r>
            <a:r>
              <a:rPr sz="2000" dirty="0">
                <a:latin typeface="Calibri"/>
                <a:cs typeface="Calibri"/>
              </a:rPr>
              <a:t>area</a:t>
            </a:r>
            <a:r>
              <a:rPr sz="2000" spc="-60" dirty="0">
                <a:latin typeface="Calibri"/>
                <a:cs typeface="Calibri"/>
              </a:rPr>
              <a:t> </a:t>
            </a:r>
            <a:r>
              <a:rPr sz="2000" dirty="0">
                <a:latin typeface="Calibri"/>
                <a:cs typeface="Calibri"/>
              </a:rPr>
              <a:t>under</a:t>
            </a:r>
            <a:r>
              <a:rPr sz="2000" spc="45" dirty="0">
                <a:latin typeface="Calibri"/>
                <a:cs typeface="Calibri"/>
              </a:rPr>
              <a:t> </a:t>
            </a:r>
            <a:r>
              <a:rPr sz="2000" dirty="0">
                <a:latin typeface="Calibri"/>
                <a:cs typeface="Calibri"/>
              </a:rPr>
              <a:t>PR</a:t>
            </a:r>
            <a:r>
              <a:rPr sz="2000" spc="-25" dirty="0">
                <a:latin typeface="Calibri"/>
                <a:cs typeface="Calibri"/>
              </a:rPr>
              <a:t> </a:t>
            </a:r>
            <a:r>
              <a:rPr sz="2000" spc="-10" dirty="0">
                <a:latin typeface="Calibri"/>
                <a:cs typeface="Calibri"/>
              </a:rPr>
              <a:t>curve</a:t>
            </a:r>
            <a:endParaRPr sz="2000">
              <a:latin typeface="Calibri"/>
              <a:cs typeface="Calibri"/>
            </a:endParaRPr>
          </a:p>
          <a:p>
            <a:pPr marL="795655" marR="894715">
              <a:lnSpc>
                <a:spcPct val="100000"/>
              </a:lnSpc>
              <a:spcBef>
                <a:spcPts val="1045"/>
              </a:spcBef>
            </a:pPr>
            <a:r>
              <a:rPr sz="2400" b="1" dirty="0">
                <a:solidFill>
                  <a:srgbClr val="6FAC46"/>
                </a:solidFill>
                <a:latin typeface="Calibri"/>
                <a:cs typeface="Calibri"/>
              </a:rPr>
              <a:t>How</a:t>
            </a:r>
            <a:r>
              <a:rPr sz="2400" b="1" spc="-35" dirty="0">
                <a:solidFill>
                  <a:srgbClr val="6FAC46"/>
                </a:solidFill>
                <a:latin typeface="Calibri"/>
                <a:cs typeface="Calibri"/>
              </a:rPr>
              <a:t> </a:t>
            </a:r>
            <a:r>
              <a:rPr sz="2400" b="1" dirty="0">
                <a:solidFill>
                  <a:srgbClr val="6FAC46"/>
                </a:solidFill>
                <a:latin typeface="Calibri"/>
                <a:cs typeface="Calibri"/>
              </a:rPr>
              <a:t>to</a:t>
            </a:r>
            <a:r>
              <a:rPr sz="2400" b="1" spc="-95" dirty="0">
                <a:solidFill>
                  <a:srgbClr val="6FAC46"/>
                </a:solidFill>
                <a:latin typeface="Calibri"/>
                <a:cs typeface="Calibri"/>
              </a:rPr>
              <a:t> </a:t>
            </a:r>
            <a:r>
              <a:rPr sz="2400" b="1" dirty="0">
                <a:solidFill>
                  <a:srgbClr val="6FAC46"/>
                </a:solidFill>
                <a:latin typeface="Calibri"/>
                <a:cs typeface="Calibri"/>
              </a:rPr>
              <a:t>get</a:t>
            </a:r>
            <a:r>
              <a:rPr sz="2400" b="1" spc="-50" dirty="0">
                <a:solidFill>
                  <a:srgbClr val="6FAC46"/>
                </a:solidFill>
                <a:latin typeface="Calibri"/>
                <a:cs typeface="Calibri"/>
              </a:rPr>
              <a:t> </a:t>
            </a:r>
            <a:r>
              <a:rPr sz="2400" b="1" dirty="0">
                <a:solidFill>
                  <a:srgbClr val="6FAC46"/>
                </a:solidFill>
                <a:latin typeface="Calibri"/>
                <a:cs typeface="Calibri"/>
              </a:rPr>
              <a:t>AP</a:t>
            </a:r>
            <a:r>
              <a:rPr sz="2400" b="1" spc="-85" dirty="0">
                <a:solidFill>
                  <a:srgbClr val="6FAC46"/>
                </a:solidFill>
                <a:latin typeface="Calibri"/>
                <a:cs typeface="Calibri"/>
              </a:rPr>
              <a:t> </a:t>
            </a:r>
            <a:r>
              <a:rPr sz="2400" b="1" dirty="0">
                <a:solidFill>
                  <a:srgbClr val="6FAC46"/>
                </a:solidFill>
                <a:latin typeface="Calibri"/>
                <a:cs typeface="Calibri"/>
              </a:rPr>
              <a:t>=</a:t>
            </a:r>
            <a:r>
              <a:rPr sz="2400" b="1" spc="-5" dirty="0">
                <a:solidFill>
                  <a:srgbClr val="6FAC46"/>
                </a:solidFill>
                <a:latin typeface="Calibri"/>
                <a:cs typeface="Calibri"/>
              </a:rPr>
              <a:t> </a:t>
            </a:r>
            <a:r>
              <a:rPr sz="2400" b="1" dirty="0">
                <a:solidFill>
                  <a:srgbClr val="6FAC46"/>
                </a:solidFill>
                <a:latin typeface="Calibri"/>
                <a:cs typeface="Calibri"/>
              </a:rPr>
              <a:t>1.0:</a:t>
            </a:r>
            <a:r>
              <a:rPr sz="2400" b="1" spc="-30" dirty="0">
                <a:solidFill>
                  <a:srgbClr val="6FAC46"/>
                </a:solidFill>
                <a:latin typeface="Calibri"/>
                <a:cs typeface="Calibri"/>
              </a:rPr>
              <a:t> </a:t>
            </a:r>
            <a:r>
              <a:rPr sz="2400" b="1" dirty="0">
                <a:solidFill>
                  <a:srgbClr val="6FAC46"/>
                </a:solidFill>
                <a:latin typeface="Calibri"/>
                <a:cs typeface="Calibri"/>
              </a:rPr>
              <a:t>Hit</a:t>
            </a:r>
            <a:r>
              <a:rPr sz="2400" b="1" spc="-45" dirty="0">
                <a:solidFill>
                  <a:srgbClr val="6FAC46"/>
                </a:solidFill>
                <a:latin typeface="Calibri"/>
                <a:cs typeface="Calibri"/>
              </a:rPr>
              <a:t> </a:t>
            </a:r>
            <a:r>
              <a:rPr sz="2400" b="1" dirty="0">
                <a:solidFill>
                  <a:srgbClr val="6FAC46"/>
                </a:solidFill>
                <a:latin typeface="Calibri"/>
                <a:cs typeface="Calibri"/>
              </a:rPr>
              <a:t>all</a:t>
            </a:r>
            <a:r>
              <a:rPr sz="2400" b="1" spc="-15" dirty="0">
                <a:solidFill>
                  <a:srgbClr val="6FAC46"/>
                </a:solidFill>
                <a:latin typeface="Calibri"/>
                <a:cs typeface="Calibri"/>
              </a:rPr>
              <a:t> </a:t>
            </a:r>
            <a:r>
              <a:rPr sz="2400" b="1" spc="-25" dirty="0">
                <a:solidFill>
                  <a:srgbClr val="6FAC46"/>
                </a:solidFill>
                <a:latin typeface="Calibri"/>
                <a:cs typeface="Calibri"/>
              </a:rPr>
              <a:t>GT </a:t>
            </a:r>
            <a:r>
              <a:rPr sz="2400" b="1" spc="-30" dirty="0">
                <a:solidFill>
                  <a:srgbClr val="6FAC46"/>
                </a:solidFill>
                <a:latin typeface="Calibri"/>
                <a:cs typeface="Calibri"/>
              </a:rPr>
              <a:t>boxes</a:t>
            </a:r>
            <a:r>
              <a:rPr sz="2400" b="1" spc="-100" dirty="0">
                <a:solidFill>
                  <a:srgbClr val="6FAC46"/>
                </a:solidFill>
                <a:latin typeface="Calibri"/>
                <a:cs typeface="Calibri"/>
              </a:rPr>
              <a:t> </a:t>
            </a:r>
            <a:r>
              <a:rPr sz="2400" b="1" dirty="0">
                <a:solidFill>
                  <a:srgbClr val="6FAC46"/>
                </a:solidFill>
                <a:latin typeface="Calibri"/>
                <a:cs typeface="Calibri"/>
              </a:rPr>
              <a:t>with</a:t>
            </a:r>
            <a:r>
              <a:rPr sz="2400" b="1" spc="-20" dirty="0">
                <a:solidFill>
                  <a:srgbClr val="6FAC46"/>
                </a:solidFill>
                <a:latin typeface="Calibri"/>
                <a:cs typeface="Calibri"/>
              </a:rPr>
              <a:t> </a:t>
            </a:r>
            <a:r>
              <a:rPr sz="2400" b="1" dirty="0">
                <a:solidFill>
                  <a:srgbClr val="6FAC46"/>
                </a:solidFill>
                <a:latin typeface="Calibri"/>
                <a:cs typeface="Calibri"/>
              </a:rPr>
              <a:t>IoU</a:t>
            </a:r>
            <a:r>
              <a:rPr sz="2400" b="1" spc="-50" dirty="0">
                <a:solidFill>
                  <a:srgbClr val="6FAC46"/>
                </a:solidFill>
                <a:latin typeface="Calibri"/>
                <a:cs typeface="Calibri"/>
              </a:rPr>
              <a:t> </a:t>
            </a:r>
            <a:r>
              <a:rPr sz="2400" b="1" dirty="0">
                <a:solidFill>
                  <a:srgbClr val="6FAC46"/>
                </a:solidFill>
                <a:latin typeface="Calibri"/>
                <a:cs typeface="Calibri"/>
              </a:rPr>
              <a:t>&gt;</a:t>
            </a:r>
            <a:r>
              <a:rPr sz="2400" b="1" spc="-10" dirty="0">
                <a:solidFill>
                  <a:srgbClr val="6FAC46"/>
                </a:solidFill>
                <a:latin typeface="Calibri"/>
                <a:cs typeface="Calibri"/>
              </a:rPr>
              <a:t> </a:t>
            </a:r>
            <a:r>
              <a:rPr sz="2400" b="1" dirty="0">
                <a:solidFill>
                  <a:srgbClr val="6FAC46"/>
                </a:solidFill>
                <a:latin typeface="Calibri"/>
                <a:cs typeface="Calibri"/>
              </a:rPr>
              <a:t>0.5,</a:t>
            </a:r>
            <a:r>
              <a:rPr sz="2400" b="1" spc="5" dirty="0">
                <a:solidFill>
                  <a:srgbClr val="6FAC46"/>
                </a:solidFill>
                <a:latin typeface="Calibri"/>
                <a:cs typeface="Calibri"/>
              </a:rPr>
              <a:t> </a:t>
            </a:r>
            <a:r>
              <a:rPr sz="2400" b="1" dirty="0">
                <a:solidFill>
                  <a:srgbClr val="6FAC46"/>
                </a:solidFill>
                <a:latin typeface="Calibri"/>
                <a:cs typeface="Calibri"/>
              </a:rPr>
              <a:t>and</a:t>
            </a:r>
            <a:r>
              <a:rPr sz="2400" b="1" spc="-90" dirty="0">
                <a:solidFill>
                  <a:srgbClr val="6FAC46"/>
                </a:solidFill>
                <a:latin typeface="Calibri"/>
                <a:cs typeface="Calibri"/>
              </a:rPr>
              <a:t> </a:t>
            </a:r>
            <a:r>
              <a:rPr sz="2400" b="1" spc="-10" dirty="0">
                <a:solidFill>
                  <a:srgbClr val="6FAC46"/>
                </a:solidFill>
                <a:latin typeface="Calibri"/>
                <a:cs typeface="Calibri"/>
              </a:rPr>
              <a:t>have</a:t>
            </a:r>
            <a:r>
              <a:rPr sz="2400" b="1" spc="-150" dirty="0">
                <a:solidFill>
                  <a:srgbClr val="6FAC46"/>
                </a:solidFill>
                <a:latin typeface="Calibri"/>
                <a:cs typeface="Calibri"/>
              </a:rPr>
              <a:t> </a:t>
            </a:r>
            <a:r>
              <a:rPr sz="2400" b="1" spc="-25" dirty="0">
                <a:solidFill>
                  <a:srgbClr val="6FAC46"/>
                </a:solidFill>
                <a:latin typeface="Calibri"/>
                <a:cs typeface="Calibri"/>
              </a:rPr>
              <a:t>no </a:t>
            </a:r>
            <a:r>
              <a:rPr sz="2400" b="1" dirty="0">
                <a:solidFill>
                  <a:srgbClr val="6FAC46"/>
                </a:solidFill>
                <a:latin typeface="Calibri"/>
                <a:cs typeface="Calibri"/>
              </a:rPr>
              <a:t>“false</a:t>
            </a:r>
            <a:r>
              <a:rPr sz="2400" b="1" spc="-145" dirty="0">
                <a:solidFill>
                  <a:srgbClr val="6FAC46"/>
                </a:solidFill>
                <a:latin typeface="Calibri"/>
                <a:cs typeface="Calibri"/>
              </a:rPr>
              <a:t> </a:t>
            </a:r>
            <a:r>
              <a:rPr sz="2400" b="1" dirty="0">
                <a:solidFill>
                  <a:srgbClr val="6FAC46"/>
                </a:solidFill>
                <a:latin typeface="Calibri"/>
                <a:cs typeface="Calibri"/>
              </a:rPr>
              <a:t>positive”</a:t>
            </a:r>
            <a:r>
              <a:rPr sz="2400" b="1" spc="-55" dirty="0">
                <a:solidFill>
                  <a:srgbClr val="6FAC46"/>
                </a:solidFill>
                <a:latin typeface="Calibri"/>
                <a:cs typeface="Calibri"/>
              </a:rPr>
              <a:t> </a:t>
            </a:r>
            <a:r>
              <a:rPr sz="2400" b="1" spc="-10" dirty="0">
                <a:solidFill>
                  <a:srgbClr val="6FAC46"/>
                </a:solidFill>
                <a:latin typeface="Calibri"/>
                <a:cs typeface="Calibri"/>
              </a:rPr>
              <a:t>detections</a:t>
            </a:r>
            <a:r>
              <a:rPr sz="2400" b="1" spc="-125" dirty="0">
                <a:solidFill>
                  <a:srgbClr val="6FAC46"/>
                </a:solidFill>
                <a:latin typeface="Calibri"/>
                <a:cs typeface="Calibri"/>
              </a:rPr>
              <a:t> </a:t>
            </a:r>
            <a:r>
              <a:rPr sz="2400" b="1" spc="-20" dirty="0">
                <a:solidFill>
                  <a:srgbClr val="6FAC46"/>
                </a:solidFill>
                <a:latin typeface="Calibri"/>
                <a:cs typeface="Calibri"/>
              </a:rPr>
              <a:t>ranked </a:t>
            </a:r>
            <a:r>
              <a:rPr sz="2400" b="1" dirty="0">
                <a:solidFill>
                  <a:srgbClr val="6FAC46"/>
                </a:solidFill>
                <a:latin typeface="Calibri"/>
                <a:cs typeface="Calibri"/>
              </a:rPr>
              <a:t>above</a:t>
            </a:r>
            <a:r>
              <a:rPr sz="2400" b="1" spc="-114" dirty="0">
                <a:solidFill>
                  <a:srgbClr val="6FAC46"/>
                </a:solidFill>
                <a:latin typeface="Calibri"/>
                <a:cs typeface="Calibri"/>
              </a:rPr>
              <a:t> </a:t>
            </a:r>
            <a:r>
              <a:rPr sz="2400" b="1" dirty="0">
                <a:solidFill>
                  <a:srgbClr val="6FAC46"/>
                </a:solidFill>
                <a:latin typeface="Calibri"/>
                <a:cs typeface="Calibri"/>
              </a:rPr>
              <a:t>any</a:t>
            </a:r>
            <a:r>
              <a:rPr sz="2400" b="1" spc="-50" dirty="0">
                <a:solidFill>
                  <a:srgbClr val="6FAC46"/>
                </a:solidFill>
                <a:latin typeface="Calibri"/>
                <a:cs typeface="Calibri"/>
              </a:rPr>
              <a:t> </a:t>
            </a:r>
            <a:r>
              <a:rPr sz="2400" b="1" dirty="0">
                <a:solidFill>
                  <a:srgbClr val="6FAC46"/>
                </a:solidFill>
                <a:latin typeface="Calibri"/>
                <a:cs typeface="Calibri"/>
              </a:rPr>
              <a:t>“true</a:t>
            </a:r>
            <a:r>
              <a:rPr sz="2400" b="1" spc="-40" dirty="0">
                <a:solidFill>
                  <a:srgbClr val="6FAC46"/>
                </a:solidFill>
                <a:latin typeface="Calibri"/>
                <a:cs typeface="Calibri"/>
              </a:rPr>
              <a:t> </a:t>
            </a:r>
            <a:r>
              <a:rPr sz="2400" b="1" spc="-10" dirty="0">
                <a:solidFill>
                  <a:srgbClr val="6FAC46"/>
                </a:solidFill>
                <a:latin typeface="Calibri"/>
                <a:cs typeface="Calibri"/>
              </a:rPr>
              <a:t>positives”</a:t>
            </a:r>
            <a:endParaRPr sz="2400">
              <a:latin typeface="Calibri"/>
              <a:cs typeface="Calibri"/>
            </a:endParaRPr>
          </a:p>
        </p:txBody>
      </p:sp>
      <p:sp>
        <p:nvSpPr>
          <p:cNvPr id="8" name="object 8"/>
          <p:cNvSpPr txBox="1"/>
          <p:nvPr/>
        </p:nvSpPr>
        <p:spPr>
          <a:xfrm>
            <a:off x="6959600" y="873760"/>
            <a:ext cx="843280" cy="599440"/>
          </a:xfrm>
          <a:prstGeom prst="rect">
            <a:avLst/>
          </a:prstGeom>
          <a:solidFill>
            <a:srgbClr val="6FAC46"/>
          </a:solidFill>
        </p:spPr>
        <p:txBody>
          <a:bodyPr vert="horz" wrap="square" lIns="0" tIns="132080" rIns="0" bIns="0" rtlCol="0">
            <a:spAutoFit/>
          </a:bodyPr>
          <a:lstStyle/>
          <a:p>
            <a:pPr marL="222250">
              <a:lnSpc>
                <a:spcPct val="100000"/>
              </a:lnSpc>
              <a:spcBef>
                <a:spcPts val="1040"/>
              </a:spcBef>
            </a:pPr>
            <a:r>
              <a:rPr sz="1850" spc="-20" dirty="0">
                <a:solidFill>
                  <a:srgbClr val="FFFFFF"/>
                </a:solidFill>
                <a:latin typeface="Calibri"/>
                <a:cs typeface="Calibri"/>
              </a:rPr>
              <a:t>0.99</a:t>
            </a:r>
            <a:endParaRPr sz="1850">
              <a:latin typeface="Calibri"/>
              <a:cs typeface="Calibri"/>
            </a:endParaRPr>
          </a:p>
        </p:txBody>
      </p:sp>
      <p:sp>
        <p:nvSpPr>
          <p:cNvPr id="9" name="object 9"/>
          <p:cNvSpPr txBox="1"/>
          <p:nvPr/>
        </p:nvSpPr>
        <p:spPr>
          <a:xfrm>
            <a:off x="7985759" y="873760"/>
            <a:ext cx="833119" cy="599440"/>
          </a:xfrm>
          <a:prstGeom prst="rect">
            <a:avLst/>
          </a:prstGeom>
          <a:solidFill>
            <a:srgbClr val="6FAC46"/>
          </a:solidFill>
        </p:spPr>
        <p:txBody>
          <a:bodyPr vert="horz" wrap="square" lIns="0" tIns="132080" rIns="0" bIns="0" rtlCol="0">
            <a:spAutoFit/>
          </a:bodyPr>
          <a:lstStyle/>
          <a:p>
            <a:pPr marL="217804">
              <a:lnSpc>
                <a:spcPct val="100000"/>
              </a:lnSpc>
              <a:spcBef>
                <a:spcPts val="1040"/>
              </a:spcBef>
            </a:pPr>
            <a:r>
              <a:rPr sz="1850" spc="-20" dirty="0">
                <a:solidFill>
                  <a:srgbClr val="FFFFFF"/>
                </a:solidFill>
                <a:latin typeface="Calibri"/>
                <a:cs typeface="Calibri"/>
              </a:rPr>
              <a:t>0.95</a:t>
            </a:r>
            <a:endParaRPr sz="1850">
              <a:latin typeface="Calibri"/>
              <a:cs typeface="Calibri"/>
            </a:endParaRPr>
          </a:p>
        </p:txBody>
      </p:sp>
      <p:sp>
        <p:nvSpPr>
          <p:cNvPr id="10" name="object 10"/>
          <p:cNvSpPr txBox="1"/>
          <p:nvPr/>
        </p:nvSpPr>
        <p:spPr>
          <a:xfrm>
            <a:off x="9001759" y="873760"/>
            <a:ext cx="843280" cy="599440"/>
          </a:xfrm>
          <a:prstGeom prst="rect">
            <a:avLst/>
          </a:prstGeom>
          <a:solidFill>
            <a:srgbClr val="C00000"/>
          </a:solidFill>
        </p:spPr>
        <p:txBody>
          <a:bodyPr vert="horz" wrap="square" lIns="0" tIns="132080" rIns="0" bIns="0" rtlCol="0">
            <a:spAutoFit/>
          </a:bodyPr>
          <a:lstStyle/>
          <a:p>
            <a:pPr marL="222885">
              <a:lnSpc>
                <a:spcPct val="100000"/>
              </a:lnSpc>
              <a:spcBef>
                <a:spcPts val="1040"/>
              </a:spcBef>
            </a:pPr>
            <a:r>
              <a:rPr sz="1850" spc="-20" dirty="0">
                <a:solidFill>
                  <a:srgbClr val="FFFFFF"/>
                </a:solidFill>
                <a:latin typeface="Calibri"/>
                <a:cs typeface="Calibri"/>
              </a:rPr>
              <a:t>0.90</a:t>
            </a:r>
            <a:endParaRPr sz="1850">
              <a:latin typeface="Calibri"/>
              <a:cs typeface="Calibri"/>
            </a:endParaRPr>
          </a:p>
        </p:txBody>
      </p:sp>
      <p:sp>
        <p:nvSpPr>
          <p:cNvPr id="11" name="object 11"/>
          <p:cNvSpPr/>
          <p:nvPr/>
        </p:nvSpPr>
        <p:spPr>
          <a:xfrm>
            <a:off x="6959600" y="599440"/>
            <a:ext cx="4897120" cy="111760"/>
          </a:xfrm>
          <a:custGeom>
            <a:avLst/>
            <a:gdLst/>
            <a:ahLst/>
            <a:cxnLst/>
            <a:rect l="l" t="t" r="r" b="b"/>
            <a:pathLst>
              <a:path w="4897120" h="111759">
                <a:moveTo>
                  <a:pt x="4782311" y="0"/>
                </a:moveTo>
                <a:lnTo>
                  <a:pt x="4782439" y="37211"/>
                </a:lnTo>
                <a:lnTo>
                  <a:pt x="0" y="46100"/>
                </a:lnTo>
                <a:lnTo>
                  <a:pt x="126" y="83438"/>
                </a:lnTo>
                <a:lnTo>
                  <a:pt x="4782439" y="74549"/>
                </a:lnTo>
                <a:lnTo>
                  <a:pt x="4782566" y="111760"/>
                </a:lnTo>
                <a:lnTo>
                  <a:pt x="4896739" y="55625"/>
                </a:lnTo>
                <a:lnTo>
                  <a:pt x="4782311" y="0"/>
                </a:lnTo>
                <a:close/>
              </a:path>
            </a:pathLst>
          </a:custGeom>
          <a:solidFill>
            <a:srgbClr val="4471C4"/>
          </a:solidFill>
        </p:spPr>
        <p:txBody>
          <a:bodyPr wrap="square" lIns="0" tIns="0" rIns="0" bIns="0" rtlCol="0"/>
          <a:lstStyle/>
          <a:p>
            <a:endParaRPr/>
          </a:p>
        </p:txBody>
      </p:sp>
      <p:sp>
        <p:nvSpPr>
          <p:cNvPr id="12" name="object 12"/>
          <p:cNvSpPr txBox="1"/>
          <p:nvPr/>
        </p:nvSpPr>
        <p:spPr>
          <a:xfrm>
            <a:off x="6987158" y="254317"/>
            <a:ext cx="3162300"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25" dirty="0">
                <a:latin typeface="Calibri"/>
                <a:cs typeface="Calibri"/>
              </a:rPr>
              <a:t> </a:t>
            </a:r>
            <a:r>
              <a:rPr sz="1850" dirty="0">
                <a:latin typeface="Calibri"/>
                <a:cs typeface="Calibri"/>
              </a:rPr>
              <a:t>dog</a:t>
            </a:r>
            <a:r>
              <a:rPr sz="1850" spc="10" dirty="0">
                <a:latin typeface="Calibri"/>
                <a:cs typeface="Calibri"/>
              </a:rPr>
              <a:t> </a:t>
            </a:r>
            <a:r>
              <a:rPr sz="1850" spc="-25" dirty="0">
                <a:latin typeface="Calibri"/>
                <a:cs typeface="Calibri"/>
              </a:rPr>
              <a:t>detections</a:t>
            </a:r>
            <a:r>
              <a:rPr sz="1850" spc="-160" dirty="0">
                <a:latin typeface="Calibri"/>
                <a:cs typeface="Calibri"/>
              </a:rPr>
              <a:t> </a:t>
            </a:r>
            <a:r>
              <a:rPr sz="1850" spc="-25" dirty="0">
                <a:latin typeface="Calibri"/>
                <a:cs typeface="Calibri"/>
              </a:rPr>
              <a:t>sorted</a:t>
            </a:r>
            <a:r>
              <a:rPr sz="1850" spc="-180" dirty="0">
                <a:latin typeface="Calibri"/>
                <a:cs typeface="Calibri"/>
              </a:rPr>
              <a:t> </a:t>
            </a:r>
            <a:r>
              <a:rPr sz="1850" spc="-20" dirty="0">
                <a:latin typeface="Calibri"/>
                <a:cs typeface="Calibri"/>
              </a:rPr>
              <a:t>by</a:t>
            </a:r>
            <a:r>
              <a:rPr sz="1850" spc="-125" dirty="0">
                <a:latin typeface="Calibri"/>
                <a:cs typeface="Calibri"/>
              </a:rPr>
              <a:t> </a:t>
            </a:r>
            <a:r>
              <a:rPr sz="1850" spc="-20" dirty="0">
                <a:latin typeface="Calibri"/>
                <a:cs typeface="Calibri"/>
              </a:rPr>
              <a:t>score</a:t>
            </a:r>
            <a:endParaRPr sz="1850">
              <a:latin typeface="Calibri"/>
              <a:cs typeface="Calibri"/>
            </a:endParaRPr>
          </a:p>
        </p:txBody>
      </p:sp>
      <p:sp>
        <p:nvSpPr>
          <p:cNvPr id="13" name="object 13"/>
          <p:cNvSpPr txBox="1"/>
          <p:nvPr/>
        </p:nvSpPr>
        <p:spPr>
          <a:xfrm>
            <a:off x="11033759" y="873760"/>
            <a:ext cx="843280" cy="599440"/>
          </a:xfrm>
          <a:prstGeom prst="rect">
            <a:avLst/>
          </a:prstGeom>
          <a:solidFill>
            <a:srgbClr val="6FAC46"/>
          </a:solidFill>
        </p:spPr>
        <p:txBody>
          <a:bodyPr vert="horz" wrap="square" lIns="0" tIns="132080" rIns="0" bIns="0" rtlCol="0">
            <a:spAutoFit/>
          </a:bodyPr>
          <a:lstStyle/>
          <a:p>
            <a:pPr marL="226695">
              <a:lnSpc>
                <a:spcPct val="100000"/>
              </a:lnSpc>
              <a:spcBef>
                <a:spcPts val="1040"/>
              </a:spcBef>
            </a:pPr>
            <a:r>
              <a:rPr sz="1850" spc="-20" dirty="0">
                <a:solidFill>
                  <a:srgbClr val="FFFFFF"/>
                </a:solidFill>
                <a:latin typeface="Calibri"/>
                <a:cs typeface="Calibri"/>
              </a:rPr>
              <a:t>0.10</a:t>
            </a:r>
            <a:endParaRPr sz="1850">
              <a:latin typeface="Calibri"/>
              <a:cs typeface="Calibri"/>
            </a:endParaRPr>
          </a:p>
        </p:txBody>
      </p:sp>
      <p:sp>
        <p:nvSpPr>
          <p:cNvPr id="14" name="object 14"/>
          <p:cNvSpPr/>
          <p:nvPr/>
        </p:nvSpPr>
        <p:spPr>
          <a:xfrm>
            <a:off x="6959600" y="193040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FAE4D5"/>
          </a:solidFill>
        </p:spPr>
        <p:txBody>
          <a:bodyPr wrap="square" lIns="0" tIns="0" rIns="0" bIns="0" rtlCol="0"/>
          <a:lstStyle/>
          <a:p>
            <a:endParaRPr/>
          </a:p>
        </p:txBody>
      </p:sp>
      <p:sp>
        <p:nvSpPr>
          <p:cNvPr id="15" name="object 15"/>
          <p:cNvSpPr/>
          <p:nvPr/>
        </p:nvSpPr>
        <p:spPr>
          <a:xfrm>
            <a:off x="7985759" y="1950720"/>
            <a:ext cx="833119" cy="599440"/>
          </a:xfrm>
          <a:custGeom>
            <a:avLst/>
            <a:gdLst/>
            <a:ahLst/>
            <a:cxnLst/>
            <a:rect l="l" t="t" r="r" b="b"/>
            <a:pathLst>
              <a:path w="833120" h="599439">
                <a:moveTo>
                  <a:pt x="832840" y="0"/>
                </a:moveTo>
                <a:lnTo>
                  <a:pt x="0" y="0"/>
                </a:lnTo>
                <a:lnTo>
                  <a:pt x="0" y="599059"/>
                </a:lnTo>
                <a:lnTo>
                  <a:pt x="832840" y="599059"/>
                </a:lnTo>
                <a:lnTo>
                  <a:pt x="832840" y="0"/>
                </a:lnTo>
                <a:close/>
              </a:path>
            </a:pathLst>
          </a:custGeom>
          <a:solidFill>
            <a:srgbClr val="FAE4D5"/>
          </a:solidFill>
        </p:spPr>
        <p:txBody>
          <a:bodyPr wrap="square" lIns="0" tIns="0" rIns="0" bIns="0" rtlCol="0"/>
          <a:lstStyle/>
          <a:p>
            <a:endParaRPr/>
          </a:p>
        </p:txBody>
      </p:sp>
      <p:sp>
        <p:nvSpPr>
          <p:cNvPr id="16" name="object 16"/>
          <p:cNvSpPr/>
          <p:nvPr/>
        </p:nvSpPr>
        <p:spPr>
          <a:xfrm>
            <a:off x="9001759" y="1950720"/>
            <a:ext cx="843280" cy="599440"/>
          </a:xfrm>
          <a:custGeom>
            <a:avLst/>
            <a:gdLst/>
            <a:ahLst/>
            <a:cxnLst/>
            <a:rect l="l" t="t" r="r" b="b"/>
            <a:pathLst>
              <a:path w="843279" h="599439">
                <a:moveTo>
                  <a:pt x="842987" y="0"/>
                </a:moveTo>
                <a:lnTo>
                  <a:pt x="0" y="0"/>
                </a:lnTo>
                <a:lnTo>
                  <a:pt x="0" y="599059"/>
                </a:lnTo>
                <a:lnTo>
                  <a:pt x="842987" y="599059"/>
                </a:lnTo>
                <a:lnTo>
                  <a:pt x="842987" y="0"/>
                </a:lnTo>
                <a:close/>
              </a:path>
            </a:pathLst>
          </a:custGeom>
          <a:solidFill>
            <a:srgbClr val="EC7C30"/>
          </a:solidFill>
        </p:spPr>
        <p:txBody>
          <a:bodyPr wrap="square" lIns="0" tIns="0" rIns="0" bIns="0" rtlCol="0"/>
          <a:lstStyle/>
          <a:p>
            <a:endParaRPr/>
          </a:p>
        </p:txBody>
      </p:sp>
      <p:sp>
        <p:nvSpPr>
          <p:cNvPr id="17" name="object 17"/>
          <p:cNvSpPr txBox="1"/>
          <p:nvPr/>
        </p:nvSpPr>
        <p:spPr>
          <a:xfrm>
            <a:off x="6923151" y="2663126"/>
            <a:ext cx="2506345" cy="306705"/>
          </a:xfrm>
          <a:prstGeom prst="rect">
            <a:avLst/>
          </a:prstGeom>
        </p:spPr>
        <p:txBody>
          <a:bodyPr vert="horz" wrap="square" lIns="0" tIns="11430" rIns="0" bIns="0" rtlCol="0">
            <a:spAutoFit/>
          </a:bodyPr>
          <a:lstStyle/>
          <a:p>
            <a:pPr marL="12700">
              <a:lnSpc>
                <a:spcPct val="100000"/>
              </a:lnSpc>
              <a:spcBef>
                <a:spcPts val="90"/>
              </a:spcBef>
            </a:pPr>
            <a:r>
              <a:rPr sz="1850" spc="-10" dirty="0">
                <a:latin typeface="Calibri"/>
                <a:cs typeface="Calibri"/>
              </a:rPr>
              <a:t>All</a:t>
            </a:r>
            <a:r>
              <a:rPr sz="1850" spc="-5" dirty="0">
                <a:latin typeface="Calibri"/>
                <a:cs typeface="Calibri"/>
              </a:rPr>
              <a:t> </a:t>
            </a:r>
            <a:r>
              <a:rPr sz="1850" spc="-20" dirty="0">
                <a:latin typeface="Calibri"/>
                <a:cs typeface="Calibri"/>
              </a:rPr>
              <a:t>ground-</a:t>
            </a:r>
            <a:r>
              <a:rPr sz="1850" dirty="0">
                <a:latin typeface="Calibri"/>
                <a:cs typeface="Calibri"/>
              </a:rPr>
              <a:t>truthdog</a:t>
            </a:r>
            <a:r>
              <a:rPr sz="1850" spc="-45" dirty="0">
                <a:latin typeface="Calibri"/>
                <a:cs typeface="Calibri"/>
              </a:rPr>
              <a:t> </a:t>
            </a:r>
            <a:r>
              <a:rPr sz="1850" spc="-20" dirty="0">
                <a:latin typeface="Calibri"/>
                <a:cs typeface="Calibri"/>
              </a:rPr>
              <a:t>boxes</a:t>
            </a:r>
            <a:endParaRPr sz="1850">
              <a:latin typeface="Calibri"/>
              <a:cs typeface="Calibri"/>
            </a:endParaRPr>
          </a:p>
        </p:txBody>
      </p:sp>
      <p:sp>
        <p:nvSpPr>
          <p:cNvPr id="18" name="object 18"/>
          <p:cNvSpPr txBox="1"/>
          <p:nvPr/>
        </p:nvSpPr>
        <p:spPr>
          <a:xfrm>
            <a:off x="10017759" y="873760"/>
            <a:ext cx="833119" cy="599440"/>
          </a:xfrm>
          <a:prstGeom prst="rect">
            <a:avLst/>
          </a:prstGeom>
          <a:solidFill>
            <a:srgbClr val="C00000"/>
          </a:solidFill>
        </p:spPr>
        <p:txBody>
          <a:bodyPr vert="horz" wrap="square" lIns="0" tIns="132080" rIns="0" bIns="0" rtlCol="0">
            <a:spAutoFit/>
          </a:bodyPr>
          <a:lstStyle/>
          <a:p>
            <a:pPr marL="282575">
              <a:lnSpc>
                <a:spcPct val="100000"/>
              </a:lnSpc>
              <a:spcBef>
                <a:spcPts val="1040"/>
              </a:spcBef>
            </a:pPr>
            <a:r>
              <a:rPr sz="1850" spc="-25" dirty="0">
                <a:solidFill>
                  <a:srgbClr val="FFFFFF"/>
                </a:solidFill>
                <a:latin typeface="Calibri"/>
                <a:cs typeface="Calibri"/>
              </a:rPr>
              <a:t>0.5</a:t>
            </a:r>
            <a:endParaRPr sz="1850">
              <a:latin typeface="Calibri"/>
              <a:cs typeface="Calibri"/>
            </a:endParaRPr>
          </a:p>
        </p:txBody>
      </p:sp>
      <p:sp>
        <p:nvSpPr>
          <p:cNvPr id="19" name="object 19"/>
          <p:cNvSpPr txBox="1"/>
          <p:nvPr/>
        </p:nvSpPr>
        <p:spPr>
          <a:xfrm>
            <a:off x="6622430" y="4347498"/>
            <a:ext cx="330835" cy="1160145"/>
          </a:xfrm>
          <a:prstGeom prst="rect">
            <a:avLst/>
          </a:prstGeom>
        </p:spPr>
        <p:txBody>
          <a:bodyPr vert="vert270" wrap="square" lIns="0" tIns="0" rIns="0" bIns="0" rtlCol="0">
            <a:spAutoFit/>
          </a:bodyPr>
          <a:lstStyle/>
          <a:p>
            <a:pPr marL="12700">
              <a:lnSpc>
                <a:spcPts val="2380"/>
              </a:lnSpc>
            </a:pPr>
            <a:r>
              <a:rPr sz="2400" spc="-10" dirty="0">
                <a:latin typeface="Calibri"/>
                <a:cs typeface="Calibri"/>
              </a:rPr>
              <a:t>Precision</a:t>
            </a:r>
            <a:endParaRPr sz="2400">
              <a:latin typeface="Calibri"/>
              <a:cs typeface="Calibri"/>
            </a:endParaRPr>
          </a:p>
        </p:txBody>
      </p:sp>
      <p:sp>
        <p:nvSpPr>
          <p:cNvPr id="20" name="object 20"/>
          <p:cNvSpPr txBox="1"/>
          <p:nvPr/>
        </p:nvSpPr>
        <p:spPr>
          <a:xfrm>
            <a:off x="8358505" y="5856922"/>
            <a:ext cx="735965" cy="391795"/>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alibri"/>
                <a:cs typeface="Calibri"/>
              </a:rPr>
              <a:t>Recall</a:t>
            </a:r>
            <a:endParaRPr sz="2400">
              <a:latin typeface="Calibri"/>
              <a:cs typeface="Calibri"/>
            </a:endParaRPr>
          </a:p>
        </p:txBody>
      </p:sp>
      <p:grpSp>
        <p:nvGrpSpPr>
          <p:cNvPr id="21" name="object 21"/>
          <p:cNvGrpSpPr/>
          <p:nvPr/>
        </p:nvGrpSpPr>
        <p:grpSpPr>
          <a:xfrm>
            <a:off x="8067040" y="4135120"/>
            <a:ext cx="2344420" cy="1887220"/>
            <a:chOff x="8067040" y="4135120"/>
            <a:chExt cx="2344420" cy="1887220"/>
          </a:xfrm>
        </p:grpSpPr>
        <p:pic>
          <p:nvPicPr>
            <p:cNvPr id="22" name="object 22"/>
            <p:cNvPicPr/>
            <p:nvPr/>
          </p:nvPicPr>
          <p:blipFill>
            <a:blip r:embed="rId2" cstate="print"/>
            <a:stretch>
              <a:fillRect/>
            </a:stretch>
          </p:blipFill>
          <p:spPr>
            <a:xfrm>
              <a:off x="9103360" y="4135120"/>
              <a:ext cx="213359" cy="203200"/>
            </a:xfrm>
            <a:prstGeom prst="rect">
              <a:avLst/>
            </a:prstGeom>
          </p:spPr>
        </p:pic>
        <p:pic>
          <p:nvPicPr>
            <p:cNvPr id="23" name="object 23"/>
            <p:cNvPicPr/>
            <p:nvPr/>
          </p:nvPicPr>
          <p:blipFill>
            <a:blip r:embed="rId3" cstate="print"/>
            <a:stretch>
              <a:fillRect/>
            </a:stretch>
          </p:blipFill>
          <p:spPr>
            <a:xfrm>
              <a:off x="8067040" y="4135120"/>
              <a:ext cx="203200" cy="213360"/>
            </a:xfrm>
            <a:prstGeom prst="rect">
              <a:avLst/>
            </a:prstGeom>
          </p:spPr>
        </p:pic>
        <p:sp>
          <p:nvSpPr>
            <p:cNvPr id="24" name="object 24"/>
            <p:cNvSpPr/>
            <p:nvPr/>
          </p:nvSpPr>
          <p:spPr>
            <a:xfrm>
              <a:off x="10398760" y="5715000"/>
              <a:ext cx="0" cy="294640"/>
            </a:xfrm>
            <a:custGeom>
              <a:avLst/>
              <a:gdLst/>
              <a:ahLst/>
              <a:cxnLst/>
              <a:rect l="l" t="t" r="r" b="b"/>
              <a:pathLst>
                <a:path h="294639">
                  <a:moveTo>
                    <a:pt x="0" y="0"/>
                  </a:moveTo>
                  <a:lnTo>
                    <a:pt x="0" y="294424"/>
                  </a:lnTo>
                </a:path>
              </a:pathLst>
            </a:custGeom>
            <a:ln w="25400">
              <a:solidFill>
                <a:srgbClr val="000000"/>
              </a:solidFill>
            </a:ln>
          </p:spPr>
          <p:txBody>
            <a:bodyPr wrap="square" lIns="0" tIns="0" rIns="0" bIns="0" rtlCol="0"/>
            <a:lstStyle/>
            <a:p>
              <a:endParaRPr/>
            </a:p>
          </p:txBody>
        </p:sp>
      </p:grpSp>
      <p:sp>
        <p:nvSpPr>
          <p:cNvPr id="25" name="object 25"/>
          <p:cNvSpPr txBox="1"/>
          <p:nvPr/>
        </p:nvSpPr>
        <p:spPr>
          <a:xfrm>
            <a:off x="10236200" y="5983922"/>
            <a:ext cx="327660" cy="306705"/>
          </a:xfrm>
          <a:prstGeom prst="rect">
            <a:avLst/>
          </a:prstGeom>
        </p:spPr>
        <p:txBody>
          <a:bodyPr vert="horz" wrap="square" lIns="0" tIns="11430" rIns="0" bIns="0" rtlCol="0">
            <a:spAutoFit/>
          </a:bodyPr>
          <a:lstStyle/>
          <a:p>
            <a:pPr marL="12700">
              <a:lnSpc>
                <a:spcPct val="100000"/>
              </a:lnSpc>
              <a:spcBef>
                <a:spcPts val="90"/>
              </a:spcBef>
            </a:pPr>
            <a:r>
              <a:rPr sz="1850" spc="-25" dirty="0">
                <a:latin typeface="Calibri"/>
                <a:cs typeface="Calibri"/>
              </a:rPr>
              <a:t>1.0</a:t>
            </a:r>
            <a:endParaRPr sz="1850">
              <a:latin typeface="Calibri"/>
              <a:cs typeface="Calibri"/>
            </a:endParaRPr>
          </a:p>
        </p:txBody>
      </p:sp>
      <p:grpSp>
        <p:nvGrpSpPr>
          <p:cNvPr id="26" name="object 26"/>
          <p:cNvGrpSpPr/>
          <p:nvPr/>
        </p:nvGrpSpPr>
        <p:grpSpPr>
          <a:xfrm>
            <a:off x="7012940" y="4229100"/>
            <a:ext cx="3482340" cy="1800860"/>
            <a:chOff x="7012940" y="4229100"/>
            <a:chExt cx="3482340" cy="1800860"/>
          </a:xfrm>
        </p:grpSpPr>
        <p:sp>
          <p:nvSpPr>
            <p:cNvPr id="27" name="object 27"/>
            <p:cNvSpPr/>
            <p:nvPr/>
          </p:nvSpPr>
          <p:spPr>
            <a:xfrm>
              <a:off x="7025640" y="4241800"/>
              <a:ext cx="2194560" cy="1788160"/>
            </a:xfrm>
            <a:custGeom>
              <a:avLst/>
              <a:gdLst/>
              <a:ahLst/>
              <a:cxnLst/>
              <a:rect l="l" t="t" r="r" b="b"/>
              <a:pathLst>
                <a:path w="2194559" h="1788160">
                  <a:moveTo>
                    <a:pt x="2194559" y="1493520"/>
                  </a:moveTo>
                  <a:lnTo>
                    <a:pt x="2194559" y="1787944"/>
                  </a:lnTo>
                </a:path>
                <a:path w="2194559" h="1788160">
                  <a:moveTo>
                    <a:pt x="1148079" y="1473200"/>
                  </a:moveTo>
                  <a:lnTo>
                    <a:pt x="1148079" y="1767624"/>
                  </a:lnTo>
                </a:path>
                <a:path w="2194559" h="1788160">
                  <a:moveTo>
                    <a:pt x="263525" y="6985"/>
                  </a:moveTo>
                  <a:lnTo>
                    <a:pt x="0" y="0"/>
                  </a:lnTo>
                </a:path>
              </a:pathLst>
            </a:custGeom>
            <a:ln w="25400">
              <a:solidFill>
                <a:srgbClr val="000000"/>
              </a:solidFill>
            </a:ln>
          </p:spPr>
          <p:txBody>
            <a:bodyPr wrap="square" lIns="0" tIns="0" rIns="0" bIns="0" rtlCol="0"/>
            <a:lstStyle/>
            <a:p>
              <a:endParaRPr/>
            </a:p>
          </p:txBody>
        </p:sp>
        <p:pic>
          <p:nvPicPr>
            <p:cNvPr id="28" name="object 28"/>
            <p:cNvPicPr/>
            <p:nvPr/>
          </p:nvPicPr>
          <p:blipFill>
            <a:blip r:embed="rId3" cstate="print"/>
            <a:stretch>
              <a:fillRect/>
            </a:stretch>
          </p:blipFill>
          <p:spPr>
            <a:xfrm>
              <a:off x="9103360" y="4886959"/>
              <a:ext cx="213359" cy="213360"/>
            </a:xfrm>
            <a:prstGeom prst="rect">
              <a:avLst/>
            </a:prstGeom>
          </p:spPr>
        </p:pic>
        <p:pic>
          <p:nvPicPr>
            <p:cNvPr id="29" name="object 29"/>
            <p:cNvPicPr/>
            <p:nvPr/>
          </p:nvPicPr>
          <p:blipFill>
            <a:blip r:embed="rId3" cstate="print"/>
            <a:stretch>
              <a:fillRect/>
            </a:stretch>
          </p:blipFill>
          <p:spPr>
            <a:xfrm>
              <a:off x="9103360" y="4480559"/>
              <a:ext cx="213359" cy="203200"/>
            </a:xfrm>
            <a:prstGeom prst="rect">
              <a:avLst/>
            </a:prstGeom>
          </p:spPr>
        </p:pic>
        <p:pic>
          <p:nvPicPr>
            <p:cNvPr id="30" name="object 30"/>
            <p:cNvPicPr/>
            <p:nvPr/>
          </p:nvPicPr>
          <p:blipFill>
            <a:blip r:embed="rId4" cstate="print"/>
            <a:stretch>
              <a:fillRect/>
            </a:stretch>
          </p:blipFill>
          <p:spPr>
            <a:xfrm>
              <a:off x="10281920" y="4754880"/>
              <a:ext cx="213359" cy="213360"/>
            </a:xfrm>
            <a:prstGeom prst="rect">
              <a:avLst/>
            </a:prstGeom>
          </p:spPr>
        </p:pic>
      </p:grpSp>
      <p:sp>
        <p:nvSpPr>
          <p:cNvPr id="31" name="object 31"/>
          <p:cNvSpPr txBox="1"/>
          <p:nvPr/>
        </p:nvSpPr>
        <p:spPr>
          <a:xfrm>
            <a:off x="7373619" y="5093715"/>
            <a:ext cx="230695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Calibri"/>
                <a:cs typeface="Calibri"/>
              </a:rPr>
              <a:t>Dog</a:t>
            </a:r>
            <a:r>
              <a:rPr sz="3200" spc="-80" dirty="0">
                <a:latin typeface="Calibri"/>
                <a:cs typeface="Calibri"/>
              </a:rPr>
              <a:t> </a:t>
            </a:r>
            <a:r>
              <a:rPr sz="3200" dirty="0">
                <a:latin typeface="Calibri"/>
                <a:cs typeface="Calibri"/>
              </a:rPr>
              <a:t>AP</a:t>
            </a:r>
            <a:r>
              <a:rPr sz="3200" spc="20" dirty="0">
                <a:latin typeface="Calibri"/>
                <a:cs typeface="Calibri"/>
              </a:rPr>
              <a:t> </a:t>
            </a:r>
            <a:r>
              <a:rPr sz="3200" dirty="0">
                <a:latin typeface="Calibri"/>
                <a:cs typeface="Calibri"/>
              </a:rPr>
              <a:t>=</a:t>
            </a:r>
            <a:r>
              <a:rPr sz="3200" spc="-75" dirty="0">
                <a:latin typeface="Calibri"/>
                <a:cs typeface="Calibri"/>
              </a:rPr>
              <a:t> </a:t>
            </a:r>
            <a:r>
              <a:rPr sz="3200" spc="-20" dirty="0">
                <a:latin typeface="Calibri"/>
                <a:cs typeface="Calibri"/>
              </a:rPr>
              <a:t>0.86</a:t>
            </a:r>
            <a:endParaRPr sz="3200">
              <a:latin typeface="Calibri"/>
              <a:cs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a:spLocks noGrp="1"/>
          </p:cNvSpPr>
          <p:nvPr>
            <p:ph type="body" idx="1"/>
          </p:nvPr>
        </p:nvSpPr>
        <p:spPr>
          <a:xfrm>
            <a:off x="330200" y="1808099"/>
            <a:ext cx="5929630" cy="3399007"/>
          </a:xfrm>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b="1"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dirty="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dirty="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dirty="0">
              <a:latin typeface="Calibri"/>
              <a:cs typeface="Calibri"/>
            </a:endParaRPr>
          </a:p>
          <a:p>
            <a:pPr marL="1273175" lvl="2" indent="-346075">
              <a:lnSpc>
                <a:spcPct val="100000"/>
              </a:lnSpc>
              <a:spcBef>
                <a:spcPts val="5"/>
              </a:spcBef>
              <a:buAutoNum type="arabicPeriod" startAt="2"/>
              <a:tabLst>
                <a:tab pos="1273175" algn="l"/>
                <a:tab pos="1273810" algn="l"/>
              </a:tabLst>
            </a:pPr>
            <a:r>
              <a:rPr sz="2000" dirty="0">
                <a:latin typeface="Calibri"/>
                <a:cs typeface="Calibri"/>
              </a:rPr>
              <a:t>Plot a</a:t>
            </a:r>
            <a:r>
              <a:rPr sz="2000" spc="-50" dirty="0">
                <a:latin typeface="Calibri"/>
                <a:cs typeface="Calibri"/>
              </a:rPr>
              <a:t> </a:t>
            </a:r>
            <a:r>
              <a:rPr sz="2000" spc="-10" dirty="0">
                <a:latin typeface="Calibri"/>
                <a:cs typeface="Calibri"/>
              </a:rPr>
              <a:t>point</a:t>
            </a:r>
            <a:r>
              <a:rPr sz="2000" spc="-8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PR</a:t>
            </a:r>
            <a:r>
              <a:rPr sz="2000" spc="-20" dirty="0">
                <a:latin typeface="Calibri"/>
                <a:cs typeface="Calibri"/>
              </a:rPr>
              <a:t> Curve</a:t>
            </a:r>
            <a:endParaRPr sz="2000" dirty="0">
              <a:latin typeface="Calibri"/>
              <a:cs typeface="Calibri"/>
            </a:endParaRPr>
          </a:p>
          <a:p>
            <a:pPr marL="815340" lvl="1" indent="-345440">
              <a:lnSpc>
                <a:spcPct val="100000"/>
              </a:lnSpc>
              <a:spcBef>
                <a:spcPts val="5"/>
              </a:spcBef>
              <a:buAutoNum type="arabicPeriod"/>
              <a:tabLst>
                <a:tab pos="815340" algn="l"/>
                <a:tab pos="815975" algn="l"/>
              </a:tabLst>
            </a:pPr>
            <a:r>
              <a:rPr sz="2000" spc="-25" dirty="0">
                <a:latin typeface="Calibri"/>
                <a:cs typeface="Calibri"/>
              </a:rPr>
              <a:t>Average</a:t>
            </a:r>
            <a:r>
              <a:rPr sz="2000" spc="-100" dirty="0">
                <a:latin typeface="Calibri"/>
                <a:cs typeface="Calibri"/>
              </a:rPr>
              <a:t> </a:t>
            </a:r>
            <a:r>
              <a:rPr sz="2000" dirty="0">
                <a:latin typeface="Calibri"/>
                <a:cs typeface="Calibri"/>
              </a:rPr>
              <a:t>Precision</a:t>
            </a:r>
            <a:r>
              <a:rPr sz="2000" spc="-130" dirty="0">
                <a:latin typeface="Calibri"/>
                <a:cs typeface="Calibri"/>
              </a:rPr>
              <a:t> </a:t>
            </a:r>
            <a:r>
              <a:rPr sz="2000" dirty="0">
                <a:latin typeface="Calibri"/>
                <a:cs typeface="Calibri"/>
              </a:rPr>
              <a:t>(AP)</a:t>
            </a:r>
            <a:r>
              <a:rPr sz="2000" spc="-20" dirty="0">
                <a:latin typeface="Calibri"/>
                <a:cs typeface="Calibri"/>
              </a:rPr>
              <a:t> </a:t>
            </a:r>
            <a:r>
              <a:rPr sz="2000" dirty="0">
                <a:latin typeface="Calibri"/>
                <a:cs typeface="Calibri"/>
              </a:rPr>
              <a:t>=</a:t>
            </a:r>
            <a:r>
              <a:rPr sz="2000" spc="-20" dirty="0">
                <a:latin typeface="Calibri"/>
                <a:cs typeface="Calibri"/>
              </a:rPr>
              <a:t> </a:t>
            </a:r>
            <a:r>
              <a:rPr sz="2000" dirty="0">
                <a:latin typeface="Calibri"/>
                <a:cs typeface="Calibri"/>
              </a:rPr>
              <a:t>area</a:t>
            </a:r>
            <a:r>
              <a:rPr sz="2000" spc="-60" dirty="0">
                <a:latin typeface="Calibri"/>
                <a:cs typeface="Calibri"/>
              </a:rPr>
              <a:t> </a:t>
            </a:r>
            <a:r>
              <a:rPr sz="2000" dirty="0">
                <a:latin typeface="Calibri"/>
                <a:cs typeface="Calibri"/>
              </a:rPr>
              <a:t>under</a:t>
            </a:r>
            <a:r>
              <a:rPr sz="2000" spc="45" dirty="0">
                <a:latin typeface="Calibri"/>
                <a:cs typeface="Calibri"/>
              </a:rPr>
              <a:t> </a:t>
            </a:r>
            <a:r>
              <a:rPr sz="2000" dirty="0">
                <a:latin typeface="Calibri"/>
                <a:cs typeface="Calibri"/>
              </a:rPr>
              <a:t>PR</a:t>
            </a:r>
            <a:r>
              <a:rPr sz="2000" spc="-25" dirty="0">
                <a:latin typeface="Calibri"/>
                <a:cs typeface="Calibri"/>
              </a:rPr>
              <a:t> </a:t>
            </a:r>
            <a:r>
              <a:rPr sz="2000" spc="-10" dirty="0">
                <a:latin typeface="Calibri"/>
                <a:cs typeface="Calibri"/>
              </a:rPr>
              <a:t>curve</a:t>
            </a:r>
            <a:endParaRPr sz="2000" dirty="0">
              <a:latin typeface="Calibri"/>
              <a:cs typeface="Calibri"/>
            </a:endParaRPr>
          </a:p>
          <a:p>
            <a:pPr marL="357505" lvl="1" indent="-344805">
              <a:lnSpc>
                <a:spcPct val="100000"/>
              </a:lnSpc>
              <a:buAutoNum type="arabicPeriod"/>
              <a:tabLst>
                <a:tab pos="357505" algn="l"/>
                <a:tab pos="358140" algn="l"/>
              </a:tabLst>
            </a:pPr>
            <a:r>
              <a:rPr sz="2000" dirty="0">
                <a:latin typeface="Calibri"/>
                <a:cs typeface="Calibri"/>
              </a:rPr>
              <a:t>Mean</a:t>
            </a:r>
            <a:r>
              <a:rPr sz="2000" spc="95" dirty="0">
                <a:latin typeface="Calibri"/>
                <a:cs typeface="Calibri"/>
              </a:rPr>
              <a:t> </a:t>
            </a:r>
            <a:r>
              <a:rPr sz="2000" spc="-30" dirty="0">
                <a:latin typeface="Calibri"/>
                <a:cs typeface="Calibri"/>
              </a:rPr>
              <a:t>Average</a:t>
            </a:r>
            <a:r>
              <a:rPr sz="2000" spc="-160" dirty="0">
                <a:latin typeface="Calibri"/>
                <a:cs typeface="Calibri"/>
              </a:rPr>
              <a:t> </a:t>
            </a:r>
            <a:r>
              <a:rPr sz="2000" dirty="0">
                <a:latin typeface="Calibri"/>
                <a:cs typeface="Calibri"/>
              </a:rPr>
              <a:t>Precision</a:t>
            </a:r>
            <a:r>
              <a:rPr sz="2000" spc="-150" dirty="0">
                <a:latin typeface="Calibri"/>
                <a:cs typeface="Calibri"/>
              </a:rPr>
              <a:t> </a:t>
            </a:r>
            <a:r>
              <a:rPr sz="2000" dirty="0">
                <a:latin typeface="Calibri"/>
                <a:cs typeface="Calibri"/>
              </a:rPr>
              <a:t>(mAP)</a:t>
            </a:r>
            <a:r>
              <a:rPr sz="2000" spc="65" dirty="0">
                <a:latin typeface="Calibri"/>
                <a:cs typeface="Calibri"/>
              </a:rPr>
              <a:t> </a:t>
            </a:r>
            <a:r>
              <a:rPr sz="2000" dirty="0">
                <a:latin typeface="Calibri"/>
                <a:cs typeface="Calibri"/>
              </a:rPr>
              <a:t>= </a:t>
            </a:r>
            <a:r>
              <a:rPr sz="2000" spc="-20" dirty="0">
                <a:latin typeface="Calibri"/>
                <a:cs typeface="Calibri"/>
              </a:rPr>
              <a:t>average</a:t>
            </a:r>
            <a:r>
              <a:rPr sz="2000" spc="-175" dirty="0">
                <a:latin typeface="Calibri"/>
                <a:cs typeface="Calibri"/>
              </a:rPr>
              <a:t> </a:t>
            </a:r>
            <a:r>
              <a:rPr sz="2000" dirty="0">
                <a:latin typeface="Calibri"/>
                <a:cs typeface="Calibri"/>
              </a:rPr>
              <a:t>of</a:t>
            </a:r>
            <a:r>
              <a:rPr sz="2000" spc="-20" dirty="0">
                <a:latin typeface="Calibri"/>
                <a:cs typeface="Calibri"/>
              </a:rPr>
              <a:t> </a:t>
            </a:r>
            <a:r>
              <a:rPr sz="2000" dirty="0">
                <a:latin typeface="Calibri"/>
                <a:cs typeface="Calibri"/>
              </a:rPr>
              <a:t>AP</a:t>
            </a:r>
            <a:r>
              <a:rPr sz="2000" spc="114" dirty="0">
                <a:latin typeface="Calibri"/>
                <a:cs typeface="Calibri"/>
              </a:rPr>
              <a:t> </a:t>
            </a:r>
            <a:r>
              <a:rPr sz="2000" spc="-25" dirty="0">
                <a:latin typeface="Calibri"/>
                <a:cs typeface="Calibri"/>
              </a:rPr>
              <a:t>for</a:t>
            </a:r>
            <a:endParaRPr sz="2000" dirty="0">
              <a:latin typeface="Calibri"/>
              <a:cs typeface="Calibri"/>
            </a:endParaRPr>
          </a:p>
          <a:p>
            <a:pPr marL="358140">
              <a:lnSpc>
                <a:spcPct val="100000"/>
              </a:lnSpc>
              <a:spcBef>
                <a:spcPts val="5"/>
              </a:spcBef>
            </a:pPr>
            <a:r>
              <a:rPr b="1" dirty="0"/>
              <a:t>each</a:t>
            </a:r>
            <a:r>
              <a:rPr dirty="0"/>
              <a:t> </a:t>
            </a:r>
            <a:r>
              <a:rPr spc="-10" dirty="0"/>
              <a:t>category</a:t>
            </a:r>
          </a:p>
        </p:txBody>
      </p:sp>
      <p:sp>
        <p:nvSpPr>
          <p:cNvPr id="4" name="object 4"/>
          <p:cNvSpPr txBox="1"/>
          <p:nvPr/>
        </p:nvSpPr>
        <p:spPr>
          <a:xfrm>
            <a:off x="7746618" y="2044318"/>
            <a:ext cx="2760980" cy="2080895"/>
          </a:xfrm>
          <a:prstGeom prst="rect">
            <a:avLst/>
          </a:prstGeom>
        </p:spPr>
        <p:txBody>
          <a:bodyPr vert="horz" wrap="square" lIns="0" tIns="2540" rIns="0" bIns="0" rtlCol="0">
            <a:spAutoFit/>
          </a:bodyPr>
          <a:lstStyle/>
          <a:p>
            <a:pPr marL="22225" marR="411480" algn="just">
              <a:lnSpc>
                <a:spcPct val="102200"/>
              </a:lnSpc>
              <a:spcBef>
                <a:spcPts val="20"/>
              </a:spcBef>
            </a:pPr>
            <a:r>
              <a:rPr sz="3200" dirty="0">
                <a:latin typeface="Calibri"/>
                <a:cs typeface="Calibri"/>
              </a:rPr>
              <a:t>Car</a:t>
            </a:r>
            <a:r>
              <a:rPr sz="3200" spc="300" dirty="0">
                <a:latin typeface="Calibri"/>
                <a:cs typeface="Calibri"/>
              </a:rPr>
              <a:t> </a:t>
            </a:r>
            <a:r>
              <a:rPr sz="3200" dirty="0">
                <a:latin typeface="Calibri"/>
                <a:cs typeface="Calibri"/>
              </a:rPr>
              <a:t>AP</a:t>
            </a:r>
            <a:r>
              <a:rPr sz="3200" spc="320" dirty="0">
                <a:latin typeface="Calibri"/>
                <a:cs typeface="Calibri"/>
              </a:rPr>
              <a:t> </a:t>
            </a:r>
            <a:r>
              <a:rPr sz="3200" dirty="0">
                <a:latin typeface="Calibri"/>
                <a:cs typeface="Calibri"/>
              </a:rPr>
              <a:t>=</a:t>
            </a:r>
            <a:r>
              <a:rPr sz="3200" spc="300" dirty="0">
                <a:latin typeface="Calibri"/>
                <a:cs typeface="Calibri"/>
              </a:rPr>
              <a:t> </a:t>
            </a:r>
            <a:r>
              <a:rPr sz="3200" spc="-20" dirty="0">
                <a:latin typeface="Calibri"/>
                <a:cs typeface="Calibri"/>
              </a:rPr>
              <a:t>0.65 </a:t>
            </a:r>
            <a:r>
              <a:rPr sz="3200" dirty="0">
                <a:latin typeface="Calibri"/>
                <a:cs typeface="Calibri"/>
              </a:rPr>
              <a:t>Cat</a:t>
            </a:r>
            <a:r>
              <a:rPr sz="3200" spc="265" dirty="0">
                <a:latin typeface="Calibri"/>
                <a:cs typeface="Calibri"/>
              </a:rPr>
              <a:t> </a:t>
            </a:r>
            <a:r>
              <a:rPr sz="3200" dirty="0">
                <a:latin typeface="Calibri"/>
                <a:cs typeface="Calibri"/>
              </a:rPr>
              <a:t>AP</a:t>
            </a:r>
            <a:r>
              <a:rPr sz="3200" spc="320" dirty="0">
                <a:latin typeface="Calibri"/>
                <a:cs typeface="Calibri"/>
              </a:rPr>
              <a:t> </a:t>
            </a:r>
            <a:r>
              <a:rPr sz="3200" dirty="0">
                <a:latin typeface="Calibri"/>
                <a:cs typeface="Calibri"/>
              </a:rPr>
              <a:t>=</a:t>
            </a:r>
            <a:r>
              <a:rPr sz="3200" spc="300" dirty="0">
                <a:latin typeface="Calibri"/>
                <a:cs typeface="Calibri"/>
              </a:rPr>
              <a:t> </a:t>
            </a:r>
            <a:r>
              <a:rPr sz="3200" spc="-20" dirty="0">
                <a:latin typeface="Calibri"/>
                <a:cs typeface="Calibri"/>
              </a:rPr>
              <a:t>0.80 </a:t>
            </a:r>
            <a:r>
              <a:rPr sz="3200" dirty="0">
                <a:latin typeface="Calibri"/>
                <a:cs typeface="Calibri"/>
              </a:rPr>
              <a:t>Dog</a:t>
            </a:r>
            <a:r>
              <a:rPr sz="3200" spc="-75" dirty="0">
                <a:latin typeface="Calibri"/>
                <a:cs typeface="Calibri"/>
              </a:rPr>
              <a:t> </a:t>
            </a:r>
            <a:r>
              <a:rPr sz="3200" dirty="0">
                <a:latin typeface="Calibri"/>
                <a:cs typeface="Calibri"/>
              </a:rPr>
              <a:t>AP</a:t>
            </a:r>
            <a:r>
              <a:rPr sz="3200" spc="20" dirty="0">
                <a:latin typeface="Calibri"/>
                <a:cs typeface="Calibri"/>
              </a:rPr>
              <a:t> </a:t>
            </a:r>
            <a:r>
              <a:rPr sz="3200" dirty="0">
                <a:latin typeface="Calibri"/>
                <a:cs typeface="Calibri"/>
              </a:rPr>
              <a:t>=</a:t>
            </a:r>
            <a:r>
              <a:rPr sz="3200" spc="-80" dirty="0">
                <a:latin typeface="Calibri"/>
                <a:cs typeface="Calibri"/>
              </a:rPr>
              <a:t> </a:t>
            </a:r>
            <a:r>
              <a:rPr sz="3200" spc="-20" dirty="0">
                <a:latin typeface="Calibri"/>
                <a:cs typeface="Calibri"/>
              </a:rPr>
              <a:t>0.86</a:t>
            </a:r>
            <a:endParaRPr sz="3200">
              <a:latin typeface="Calibri"/>
              <a:cs typeface="Calibri"/>
            </a:endParaRPr>
          </a:p>
          <a:p>
            <a:pPr marL="12700" algn="just">
              <a:lnSpc>
                <a:spcPct val="100000"/>
              </a:lnSpc>
              <a:spcBef>
                <a:spcPts val="645"/>
              </a:spcBef>
            </a:pPr>
            <a:r>
              <a:rPr sz="3200" u="sng" dirty="0">
                <a:solidFill>
                  <a:srgbClr val="0462C1"/>
                </a:solidFill>
                <a:uFill>
                  <a:solidFill>
                    <a:srgbClr val="0462C1"/>
                  </a:solidFill>
                </a:uFill>
                <a:latin typeface="Calibri"/>
                <a:cs typeface="Calibri"/>
                <a:hlinkClick r:id="rId3"/>
              </a:rPr>
              <a:t>mAP@0.5</a:t>
            </a:r>
            <a:r>
              <a:rPr sz="3200" spc="-40" dirty="0">
                <a:solidFill>
                  <a:srgbClr val="0462C1"/>
                </a:solidFill>
                <a:latin typeface="Calibri"/>
                <a:cs typeface="Calibri"/>
              </a:rPr>
              <a:t> </a:t>
            </a:r>
            <a:r>
              <a:rPr sz="3200" dirty="0">
                <a:latin typeface="Calibri"/>
                <a:cs typeface="Calibri"/>
              </a:rPr>
              <a:t>=</a:t>
            </a:r>
            <a:r>
              <a:rPr sz="3200" spc="-80" dirty="0">
                <a:latin typeface="Calibri"/>
                <a:cs typeface="Calibri"/>
              </a:rPr>
              <a:t> </a:t>
            </a:r>
            <a:r>
              <a:rPr sz="3200" spc="-20" dirty="0">
                <a:latin typeface="Calibri"/>
                <a:cs typeface="Calibri"/>
              </a:rPr>
              <a:t>0.77</a:t>
            </a:r>
            <a:endParaRPr sz="32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2080" rIns="0" bIns="0" rtlCol="0">
            <a:spAutoFit/>
          </a:bodyPr>
          <a:lstStyle/>
          <a:p>
            <a:pPr marL="12700" marR="5080">
              <a:lnSpc>
                <a:spcPts val="4330"/>
              </a:lnSpc>
              <a:spcBef>
                <a:spcPts val="1040"/>
              </a:spcBef>
              <a:tabLst>
                <a:tab pos="2553970" algn="l"/>
              </a:tabLst>
            </a:pPr>
            <a:r>
              <a:rPr spc="-25" dirty="0"/>
              <a:t>Evaluating</a:t>
            </a:r>
            <a:r>
              <a:rPr spc="-150" dirty="0"/>
              <a:t> </a:t>
            </a:r>
            <a:r>
              <a:rPr spc="-10" dirty="0"/>
              <a:t>Object Detectors:</a:t>
            </a:r>
            <a:r>
              <a:rPr dirty="0"/>
              <a:t>	Mean</a:t>
            </a:r>
            <a:r>
              <a:rPr spc="-55" dirty="0"/>
              <a:t> </a:t>
            </a:r>
            <a:r>
              <a:rPr spc="-40" dirty="0"/>
              <a:t>Average </a:t>
            </a:r>
            <a:r>
              <a:rPr dirty="0"/>
              <a:t>Precision</a:t>
            </a:r>
            <a:r>
              <a:rPr spc="-254" dirty="0"/>
              <a:t> </a:t>
            </a:r>
            <a:r>
              <a:rPr spc="-10" dirty="0"/>
              <a:t>(mAP)</a:t>
            </a:r>
          </a:p>
        </p:txBody>
      </p:sp>
      <p:sp>
        <p:nvSpPr>
          <p:cNvPr id="3" name="object 3"/>
          <p:cNvSpPr txBox="1"/>
          <p:nvPr/>
        </p:nvSpPr>
        <p:spPr>
          <a:xfrm>
            <a:off x="7746618" y="1789683"/>
            <a:ext cx="2977515" cy="2447290"/>
          </a:xfrm>
          <a:prstGeom prst="rect">
            <a:avLst/>
          </a:prstGeom>
        </p:spPr>
        <p:txBody>
          <a:bodyPr vert="horz" wrap="square" lIns="0" tIns="13335" rIns="0" bIns="0" rtlCol="0">
            <a:spAutoFit/>
          </a:bodyPr>
          <a:lstStyle/>
          <a:p>
            <a:pPr marL="12700">
              <a:lnSpc>
                <a:spcPts val="3804"/>
              </a:lnSpc>
              <a:spcBef>
                <a:spcPts val="105"/>
              </a:spcBef>
            </a:pPr>
            <a:r>
              <a:rPr sz="3200" u="sng" dirty="0">
                <a:solidFill>
                  <a:srgbClr val="0462C1"/>
                </a:solidFill>
                <a:uFill>
                  <a:solidFill>
                    <a:srgbClr val="0462C1"/>
                  </a:solidFill>
                </a:uFill>
                <a:latin typeface="Calibri"/>
                <a:cs typeface="Calibri"/>
                <a:hlinkClick r:id="rId3"/>
              </a:rPr>
              <a:t>mAP@0.5</a:t>
            </a:r>
            <a:r>
              <a:rPr sz="3200" spc="-35" dirty="0">
                <a:solidFill>
                  <a:srgbClr val="0462C1"/>
                </a:solidFill>
                <a:latin typeface="Calibri"/>
                <a:cs typeface="Calibri"/>
              </a:rPr>
              <a:t> </a:t>
            </a:r>
            <a:r>
              <a:rPr sz="3200" dirty="0">
                <a:latin typeface="Calibri"/>
                <a:cs typeface="Calibri"/>
              </a:rPr>
              <a:t>=</a:t>
            </a:r>
            <a:r>
              <a:rPr sz="3200" spc="-10" dirty="0">
                <a:latin typeface="Calibri"/>
                <a:cs typeface="Calibri"/>
              </a:rPr>
              <a:t> </a:t>
            </a:r>
            <a:r>
              <a:rPr sz="3200" spc="-20" dirty="0">
                <a:latin typeface="Calibri"/>
                <a:cs typeface="Calibri"/>
              </a:rPr>
              <a:t>0.77</a:t>
            </a:r>
            <a:endParaRPr sz="3200">
              <a:latin typeface="Calibri"/>
              <a:cs typeface="Calibri"/>
            </a:endParaRPr>
          </a:p>
          <a:p>
            <a:pPr marL="12700">
              <a:lnSpc>
                <a:spcPts val="3804"/>
              </a:lnSpc>
            </a:pPr>
            <a:r>
              <a:rPr sz="3200" u="sng" dirty="0">
                <a:solidFill>
                  <a:srgbClr val="0462C1"/>
                </a:solidFill>
                <a:uFill>
                  <a:solidFill>
                    <a:srgbClr val="0462C1"/>
                  </a:solidFill>
                </a:uFill>
                <a:latin typeface="Calibri"/>
                <a:cs typeface="Calibri"/>
                <a:hlinkClick r:id="rId4"/>
              </a:rPr>
              <a:t>mAP@0.55</a:t>
            </a:r>
            <a:r>
              <a:rPr sz="3200" spc="-35" dirty="0">
                <a:solidFill>
                  <a:srgbClr val="0462C1"/>
                </a:solidFill>
                <a:latin typeface="Calibri"/>
                <a:cs typeface="Calibri"/>
              </a:rPr>
              <a:t> </a:t>
            </a:r>
            <a:r>
              <a:rPr sz="3200" dirty="0">
                <a:latin typeface="Calibri"/>
                <a:cs typeface="Calibri"/>
              </a:rPr>
              <a:t>=</a:t>
            </a:r>
            <a:r>
              <a:rPr sz="3200" spc="-20" dirty="0">
                <a:latin typeface="Calibri"/>
                <a:cs typeface="Calibri"/>
              </a:rPr>
              <a:t> 0.71</a:t>
            </a:r>
            <a:endParaRPr sz="3200">
              <a:latin typeface="Calibri"/>
              <a:cs typeface="Calibri"/>
            </a:endParaRPr>
          </a:p>
          <a:p>
            <a:pPr marL="12700">
              <a:lnSpc>
                <a:spcPts val="3800"/>
              </a:lnSpc>
              <a:spcBef>
                <a:spcPts val="5"/>
              </a:spcBef>
            </a:pPr>
            <a:r>
              <a:rPr sz="3200" u="sng" dirty="0">
                <a:solidFill>
                  <a:srgbClr val="0462C1"/>
                </a:solidFill>
                <a:uFill>
                  <a:solidFill>
                    <a:srgbClr val="0462C1"/>
                  </a:solidFill>
                </a:uFill>
                <a:latin typeface="Calibri"/>
                <a:cs typeface="Calibri"/>
                <a:hlinkClick r:id="rId5"/>
              </a:rPr>
              <a:t>mAP@0.60</a:t>
            </a:r>
            <a:r>
              <a:rPr sz="3200" spc="-45" dirty="0">
                <a:solidFill>
                  <a:srgbClr val="0462C1"/>
                </a:solidFill>
                <a:latin typeface="Calibri"/>
                <a:cs typeface="Calibri"/>
              </a:rPr>
              <a:t> </a:t>
            </a:r>
            <a:r>
              <a:rPr sz="3200" dirty="0">
                <a:latin typeface="Calibri"/>
                <a:cs typeface="Calibri"/>
              </a:rPr>
              <a:t>=</a:t>
            </a:r>
            <a:r>
              <a:rPr sz="3200" spc="-25" dirty="0">
                <a:latin typeface="Calibri"/>
                <a:cs typeface="Calibri"/>
              </a:rPr>
              <a:t> </a:t>
            </a:r>
            <a:r>
              <a:rPr sz="3200" spc="-20" dirty="0">
                <a:latin typeface="Calibri"/>
                <a:cs typeface="Calibri"/>
              </a:rPr>
              <a:t>0.65</a:t>
            </a:r>
            <a:endParaRPr sz="3200">
              <a:latin typeface="Calibri"/>
              <a:cs typeface="Calibri"/>
            </a:endParaRPr>
          </a:p>
          <a:p>
            <a:pPr marL="12700">
              <a:lnSpc>
                <a:spcPts val="3800"/>
              </a:lnSpc>
            </a:pPr>
            <a:r>
              <a:rPr sz="3200" dirty="0">
                <a:latin typeface="Calibri"/>
                <a:cs typeface="Calibri"/>
              </a:rPr>
              <a:t>…</a:t>
            </a:r>
            <a:endParaRPr sz="3200">
              <a:latin typeface="Calibri"/>
              <a:cs typeface="Calibri"/>
            </a:endParaRPr>
          </a:p>
          <a:p>
            <a:pPr marL="12700">
              <a:lnSpc>
                <a:spcPct val="100000"/>
              </a:lnSpc>
              <a:spcBef>
                <a:spcPts val="5"/>
              </a:spcBef>
            </a:pPr>
            <a:r>
              <a:rPr sz="3200" u="sng" dirty="0">
                <a:solidFill>
                  <a:srgbClr val="0462C1"/>
                </a:solidFill>
                <a:uFill>
                  <a:solidFill>
                    <a:srgbClr val="0462C1"/>
                  </a:solidFill>
                </a:uFill>
                <a:latin typeface="Calibri"/>
                <a:cs typeface="Calibri"/>
                <a:hlinkClick r:id="rId6"/>
              </a:rPr>
              <a:t>mAP@0.95</a:t>
            </a:r>
            <a:r>
              <a:rPr sz="3200" spc="-45" dirty="0">
                <a:solidFill>
                  <a:srgbClr val="0462C1"/>
                </a:solidFill>
                <a:latin typeface="Calibri"/>
                <a:cs typeface="Calibri"/>
              </a:rPr>
              <a:t> </a:t>
            </a:r>
            <a:r>
              <a:rPr sz="3200" dirty="0">
                <a:latin typeface="Calibri"/>
                <a:cs typeface="Calibri"/>
              </a:rPr>
              <a:t>=</a:t>
            </a:r>
            <a:r>
              <a:rPr sz="3200" spc="-25" dirty="0">
                <a:latin typeface="Calibri"/>
                <a:cs typeface="Calibri"/>
              </a:rPr>
              <a:t> 0.2</a:t>
            </a:r>
            <a:endParaRPr sz="3200">
              <a:latin typeface="Calibri"/>
              <a:cs typeface="Calibri"/>
            </a:endParaRPr>
          </a:p>
        </p:txBody>
      </p:sp>
      <p:sp>
        <p:nvSpPr>
          <p:cNvPr id="4" name="object 4"/>
          <p:cNvSpPr txBox="1"/>
          <p:nvPr/>
        </p:nvSpPr>
        <p:spPr>
          <a:xfrm>
            <a:off x="7746618" y="4719320"/>
            <a:ext cx="2744470"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Calibri"/>
                <a:cs typeface="Calibri"/>
              </a:rPr>
              <a:t>COCO</a:t>
            </a:r>
            <a:r>
              <a:rPr sz="3200" spc="-80" dirty="0">
                <a:latin typeface="Calibri"/>
                <a:cs typeface="Calibri"/>
              </a:rPr>
              <a:t> </a:t>
            </a:r>
            <a:r>
              <a:rPr sz="3200" dirty="0">
                <a:latin typeface="Calibri"/>
                <a:cs typeface="Calibri"/>
              </a:rPr>
              <a:t>mAP</a:t>
            </a:r>
            <a:r>
              <a:rPr sz="3200" spc="-20" dirty="0">
                <a:latin typeface="Calibri"/>
                <a:cs typeface="Calibri"/>
              </a:rPr>
              <a:t> </a:t>
            </a:r>
            <a:r>
              <a:rPr sz="3200" dirty="0">
                <a:latin typeface="Calibri"/>
                <a:cs typeface="Calibri"/>
              </a:rPr>
              <a:t>=</a:t>
            </a:r>
            <a:r>
              <a:rPr sz="3200" spc="-40" dirty="0">
                <a:latin typeface="Calibri"/>
                <a:cs typeface="Calibri"/>
              </a:rPr>
              <a:t> </a:t>
            </a:r>
            <a:r>
              <a:rPr sz="3200" spc="-25" dirty="0">
                <a:latin typeface="Calibri"/>
                <a:cs typeface="Calibri"/>
              </a:rPr>
              <a:t>0.4</a:t>
            </a:r>
            <a:endParaRPr sz="3200">
              <a:latin typeface="Calibri"/>
              <a:cs typeface="Calibri"/>
            </a:endParaRPr>
          </a:p>
        </p:txBody>
      </p:sp>
      <p:sp>
        <p:nvSpPr>
          <p:cNvPr id="5" name="object 5"/>
          <p:cNvSpPr txBox="1">
            <a:spLocks noGrp="1"/>
          </p:cNvSpPr>
          <p:nvPr>
            <p:ph type="body" idx="1"/>
          </p:nvPr>
        </p:nvSpPr>
        <p:spPr>
          <a:prstGeom prst="rect">
            <a:avLst/>
          </a:prstGeom>
        </p:spPr>
        <p:txBody>
          <a:bodyPr vert="horz" wrap="square" lIns="0" tIns="13335" rIns="0" bIns="0" rtlCol="0">
            <a:spAutoFit/>
          </a:bodyPr>
          <a:lstStyle/>
          <a:p>
            <a:pPr marL="357505" indent="-344805">
              <a:lnSpc>
                <a:spcPct val="100000"/>
              </a:lnSpc>
              <a:spcBef>
                <a:spcPts val="105"/>
              </a:spcBef>
              <a:buAutoNum type="arabicPeriod"/>
              <a:tabLst>
                <a:tab pos="357505" algn="l"/>
                <a:tab pos="358140" algn="l"/>
              </a:tabLst>
            </a:pPr>
            <a:r>
              <a:rPr dirty="0"/>
              <a:t>Run</a:t>
            </a:r>
            <a:r>
              <a:rPr spc="-95" dirty="0"/>
              <a:t> </a:t>
            </a:r>
            <a:r>
              <a:rPr dirty="0"/>
              <a:t>object</a:t>
            </a:r>
            <a:r>
              <a:rPr spc="-35" dirty="0"/>
              <a:t> </a:t>
            </a:r>
            <a:r>
              <a:rPr dirty="0"/>
              <a:t>detector</a:t>
            </a:r>
            <a:r>
              <a:rPr spc="5" dirty="0"/>
              <a:t> </a:t>
            </a:r>
            <a:r>
              <a:rPr dirty="0"/>
              <a:t>on</a:t>
            </a:r>
            <a:r>
              <a:rPr spc="-95" dirty="0"/>
              <a:t> </a:t>
            </a:r>
            <a:r>
              <a:rPr dirty="0"/>
              <a:t>all</a:t>
            </a:r>
            <a:r>
              <a:rPr spc="-65" dirty="0"/>
              <a:t> </a:t>
            </a:r>
            <a:r>
              <a:rPr dirty="0"/>
              <a:t>test</a:t>
            </a:r>
            <a:r>
              <a:rPr spc="-30" dirty="0"/>
              <a:t> </a:t>
            </a:r>
            <a:r>
              <a:rPr dirty="0"/>
              <a:t>images</a:t>
            </a:r>
            <a:r>
              <a:rPr spc="-65" dirty="0"/>
              <a:t> </a:t>
            </a:r>
            <a:r>
              <a:rPr dirty="0"/>
              <a:t>(with</a:t>
            </a:r>
            <a:r>
              <a:rPr spc="-85" dirty="0"/>
              <a:t> </a:t>
            </a:r>
            <a:r>
              <a:rPr spc="-20" dirty="0"/>
              <a:t>NMS)</a:t>
            </a:r>
          </a:p>
          <a:p>
            <a:pPr marL="357505" marR="210820" indent="-344805">
              <a:lnSpc>
                <a:spcPct val="100000"/>
              </a:lnSpc>
              <a:spcBef>
                <a:spcPts val="5"/>
              </a:spcBef>
              <a:buAutoNum type="arabicPeriod"/>
              <a:tabLst>
                <a:tab pos="357505" algn="l"/>
                <a:tab pos="358140" algn="l"/>
              </a:tabLst>
            </a:pPr>
            <a:r>
              <a:rPr dirty="0"/>
              <a:t>For</a:t>
            </a:r>
            <a:r>
              <a:rPr spc="-35" dirty="0"/>
              <a:t> </a:t>
            </a:r>
            <a:r>
              <a:rPr dirty="0"/>
              <a:t>each</a:t>
            </a:r>
            <a:r>
              <a:rPr spc="35" dirty="0"/>
              <a:t> </a:t>
            </a:r>
            <a:r>
              <a:rPr spc="-30" dirty="0"/>
              <a:t>category,</a:t>
            </a:r>
            <a:r>
              <a:rPr spc="-130" dirty="0"/>
              <a:t> </a:t>
            </a:r>
            <a:r>
              <a:rPr spc="-10" dirty="0"/>
              <a:t>compute</a:t>
            </a:r>
            <a:r>
              <a:rPr spc="-175" dirty="0"/>
              <a:t> </a:t>
            </a:r>
            <a:r>
              <a:rPr spc="-25" dirty="0"/>
              <a:t>Average</a:t>
            </a:r>
            <a:r>
              <a:rPr spc="-65" dirty="0"/>
              <a:t> </a:t>
            </a:r>
            <a:r>
              <a:rPr dirty="0"/>
              <a:t>Precision</a:t>
            </a:r>
            <a:r>
              <a:rPr spc="-140" dirty="0"/>
              <a:t> </a:t>
            </a:r>
            <a:r>
              <a:rPr dirty="0"/>
              <a:t>(AP)</a:t>
            </a:r>
            <a:r>
              <a:rPr spc="80" dirty="0"/>
              <a:t> </a:t>
            </a:r>
            <a:r>
              <a:rPr spc="-50" dirty="0"/>
              <a:t>= </a:t>
            </a:r>
            <a:r>
              <a:rPr dirty="0"/>
              <a:t>area</a:t>
            </a:r>
            <a:r>
              <a:rPr spc="-85" dirty="0"/>
              <a:t> </a:t>
            </a:r>
            <a:r>
              <a:rPr dirty="0"/>
              <a:t>under</a:t>
            </a:r>
            <a:r>
              <a:rPr spc="40" dirty="0"/>
              <a:t> </a:t>
            </a:r>
            <a:r>
              <a:rPr dirty="0"/>
              <a:t>Precision</a:t>
            </a:r>
            <a:r>
              <a:rPr spc="-130" dirty="0"/>
              <a:t> </a:t>
            </a:r>
            <a:r>
              <a:rPr dirty="0"/>
              <a:t>vs</a:t>
            </a:r>
            <a:r>
              <a:rPr spc="30" dirty="0"/>
              <a:t> </a:t>
            </a:r>
            <a:r>
              <a:rPr dirty="0"/>
              <a:t>Recall</a:t>
            </a:r>
            <a:r>
              <a:rPr spc="-105" dirty="0"/>
              <a:t> </a:t>
            </a:r>
            <a:r>
              <a:rPr spc="-10" dirty="0"/>
              <a:t>Curve</a:t>
            </a:r>
          </a:p>
          <a:p>
            <a:pPr marL="815340" lvl="1" indent="-345440">
              <a:lnSpc>
                <a:spcPct val="100000"/>
              </a:lnSpc>
              <a:spcBef>
                <a:spcPts val="5"/>
              </a:spcBef>
              <a:buAutoNum type="arabicPeriod"/>
              <a:tabLst>
                <a:tab pos="815340" algn="l"/>
                <a:tab pos="815975" algn="l"/>
              </a:tabLst>
            </a:pPr>
            <a:r>
              <a:rPr sz="2000" dirty="0">
                <a:latin typeface="Calibri"/>
                <a:cs typeface="Calibri"/>
              </a:rPr>
              <a:t>For</a:t>
            </a:r>
            <a:r>
              <a:rPr sz="2000" spc="-90" dirty="0">
                <a:latin typeface="Calibri"/>
                <a:cs typeface="Calibri"/>
              </a:rPr>
              <a:t> </a:t>
            </a:r>
            <a:r>
              <a:rPr sz="2000" dirty="0">
                <a:latin typeface="Calibri"/>
                <a:cs typeface="Calibri"/>
              </a:rPr>
              <a:t>each</a:t>
            </a:r>
            <a:r>
              <a:rPr sz="2000" spc="-15" dirty="0">
                <a:latin typeface="Calibri"/>
                <a:cs typeface="Calibri"/>
              </a:rPr>
              <a:t> </a:t>
            </a:r>
            <a:r>
              <a:rPr sz="2000" dirty="0">
                <a:latin typeface="Calibri"/>
                <a:cs typeface="Calibri"/>
              </a:rPr>
              <a:t>detection</a:t>
            </a:r>
            <a:r>
              <a:rPr sz="2000" spc="-10" dirty="0">
                <a:latin typeface="Calibri"/>
                <a:cs typeface="Calibri"/>
              </a:rPr>
              <a:t> </a:t>
            </a:r>
            <a:r>
              <a:rPr sz="2000" dirty="0">
                <a:latin typeface="Calibri"/>
                <a:cs typeface="Calibri"/>
              </a:rPr>
              <a:t>(highest</a:t>
            </a:r>
            <a:r>
              <a:rPr sz="2000" spc="-95" dirty="0">
                <a:latin typeface="Calibri"/>
                <a:cs typeface="Calibri"/>
              </a:rPr>
              <a:t> </a:t>
            </a:r>
            <a:r>
              <a:rPr sz="2000" dirty="0">
                <a:latin typeface="Calibri"/>
                <a:cs typeface="Calibri"/>
              </a:rPr>
              <a:t>score</a:t>
            </a:r>
            <a:r>
              <a:rPr sz="2000" spc="-165" dirty="0">
                <a:latin typeface="Calibri"/>
                <a:cs typeface="Calibri"/>
              </a:rPr>
              <a:t> </a:t>
            </a:r>
            <a:r>
              <a:rPr sz="2000" dirty="0">
                <a:latin typeface="Calibri"/>
                <a:cs typeface="Calibri"/>
              </a:rPr>
              <a:t>to</a:t>
            </a:r>
            <a:r>
              <a:rPr sz="2000" spc="-20" dirty="0">
                <a:latin typeface="Calibri"/>
                <a:cs typeface="Calibri"/>
              </a:rPr>
              <a:t> </a:t>
            </a:r>
            <a:r>
              <a:rPr sz="2000" dirty="0">
                <a:latin typeface="Calibri"/>
                <a:cs typeface="Calibri"/>
              </a:rPr>
              <a:t>lowest</a:t>
            </a:r>
            <a:r>
              <a:rPr sz="2000" spc="-110" dirty="0">
                <a:latin typeface="Calibri"/>
                <a:cs typeface="Calibri"/>
              </a:rPr>
              <a:t> </a:t>
            </a:r>
            <a:r>
              <a:rPr sz="2000" spc="-10" dirty="0">
                <a:latin typeface="Calibri"/>
                <a:cs typeface="Calibri"/>
              </a:rPr>
              <a:t>score)</a:t>
            </a:r>
            <a:endParaRPr sz="2000">
              <a:latin typeface="Calibri"/>
              <a:cs typeface="Calibri"/>
            </a:endParaRPr>
          </a:p>
          <a:p>
            <a:pPr marL="1273175" lvl="2" indent="-346075">
              <a:lnSpc>
                <a:spcPct val="100000"/>
              </a:lnSpc>
              <a:spcBef>
                <a:spcPts val="5"/>
              </a:spcBef>
              <a:buAutoNum type="arabicPeriod"/>
              <a:tabLst>
                <a:tab pos="1273175" algn="l"/>
                <a:tab pos="1273810" algn="l"/>
              </a:tabLst>
            </a:pPr>
            <a:r>
              <a:rPr sz="2000" dirty="0">
                <a:latin typeface="Calibri"/>
                <a:cs typeface="Calibri"/>
              </a:rPr>
              <a:t>If</a:t>
            </a:r>
            <a:r>
              <a:rPr sz="2000" spc="-40" dirty="0">
                <a:latin typeface="Calibri"/>
                <a:cs typeface="Calibri"/>
              </a:rPr>
              <a:t> </a:t>
            </a:r>
            <a:r>
              <a:rPr sz="2000" dirty="0">
                <a:latin typeface="Calibri"/>
                <a:cs typeface="Calibri"/>
              </a:rPr>
              <a:t>it</a:t>
            </a:r>
            <a:r>
              <a:rPr sz="2000" spc="-15" dirty="0">
                <a:latin typeface="Calibri"/>
                <a:cs typeface="Calibri"/>
              </a:rPr>
              <a:t> </a:t>
            </a:r>
            <a:r>
              <a:rPr sz="2000" dirty="0">
                <a:latin typeface="Calibri"/>
                <a:cs typeface="Calibri"/>
              </a:rPr>
              <a:t>matches</a:t>
            </a:r>
            <a:r>
              <a:rPr sz="2000" spc="-40" dirty="0">
                <a:latin typeface="Calibri"/>
                <a:cs typeface="Calibri"/>
              </a:rPr>
              <a:t> </a:t>
            </a:r>
            <a:r>
              <a:rPr sz="2000" dirty="0">
                <a:latin typeface="Calibri"/>
                <a:cs typeface="Calibri"/>
              </a:rPr>
              <a:t>some</a:t>
            </a:r>
            <a:r>
              <a:rPr sz="2000" spc="-20" dirty="0">
                <a:latin typeface="Calibri"/>
                <a:cs typeface="Calibri"/>
              </a:rPr>
              <a:t> </a:t>
            </a:r>
            <a:r>
              <a:rPr sz="2000" dirty="0">
                <a:latin typeface="Calibri"/>
                <a:cs typeface="Calibri"/>
              </a:rPr>
              <a:t>GT</a:t>
            </a:r>
            <a:r>
              <a:rPr sz="2000" spc="-70" dirty="0">
                <a:latin typeface="Calibri"/>
                <a:cs typeface="Calibri"/>
              </a:rPr>
              <a:t> </a:t>
            </a:r>
            <a:r>
              <a:rPr sz="2000" spc="-20" dirty="0">
                <a:latin typeface="Calibri"/>
                <a:cs typeface="Calibri"/>
              </a:rPr>
              <a:t>box</a:t>
            </a:r>
            <a:r>
              <a:rPr sz="2000" spc="-120" dirty="0">
                <a:latin typeface="Calibri"/>
                <a:cs typeface="Calibri"/>
              </a:rPr>
              <a:t> </a:t>
            </a:r>
            <a:r>
              <a:rPr sz="2000" dirty="0">
                <a:latin typeface="Calibri"/>
                <a:cs typeface="Calibri"/>
              </a:rPr>
              <a:t>with</a:t>
            </a:r>
            <a:r>
              <a:rPr sz="2000" spc="10" dirty="0">
                <a:latin typeface="Calibri"/>
                <a:cs typeface="Calibri"/>
              </a:rPr>
              <a:t> </a:t>
            </a:r>
            <a:r>
              <a:rPr sz="2000" dirty="0">
                <a:latin typeface="Calibri"/>
                <a:cs typeface="Calibri"/>
              </a:rPr>
              <a:t>IoU</a:t>
            </a:r>
            <a:r>
              <a:rPr sz="2000" spc="10" dirty="0">
                <a:latin typeface="Calibri"/>
                <a:cs typeface="Calibri"/>
              </a:rPr>
              <a:t> </a:t>
            </a:r>
            <a:r>
              <a:rPr sz="2000" dirty="0">
                <a:latin typeface="Calibri"/>
                <a:cs typeface="Calibri"/>
              </a:rPr>
              <a:t>&gt;</a:t>
            </a:r>
            <a:r>
              <a:rPr sz="2000" spc="-15" dirty="0">
                <a:latin typeface="Calibri"/>
                <a:cs typeface="Calibri"/>
              </a:rPr>
              <a:t> </a:t>
            </a:r>
            <a:r>
              <a:rPr sz="2000" spc="-20" dirty="0">
                <a:latin typeface="Calibri"/>
                <a:cs typeface="Calibri"/>
              </a:rPr>
              <a:t>0.5,</a:t>
            </a:r>
            <a:endParaRPr sz="2000">
              <a:latin typeface="Calibri"/>
              <a:cs typeface="Calibri"/>
            </a:endParaRPr>
          </a:p>
          <a:p>
            <a:pPr marL="1273175">
              <a:lnSpc>
                <a:spcPct val="100000"/>
              </a:lnSpc>
            </a:pPr>
            <a:r>
              <a:rPr dirty="0"/>
              <a:t>mark</a:t>
            </a:r>
            <a:r>
              <a:rPr spc="-10" dirty="0"/>
              <a:t> </a:t>
            </a:r>
            <a:r>
              <a:rPr dirty="0"/>
              <a:t>it</a:t>
            </a:r>
            <a:r>
              <a:rPr spc="-90" dirty="0"/>
              <a:t> </a:t>
            </a:r>
            <a:r>
              <a:rPr dirty="0"/>
              <a:t>as</a:t>
            </a:r>
            <a:r>
              <a:rPr spc="35" dirty="0"/>
              <a:t> </a:t>
            </a:r>
            <a:r>
              <a:rPr dirty="0"/>
              <a:t>positive</a:t>
            </a:r>
            <a:r>
              <a:rPr spc="-20" dirty="0"/>
              <a:t> </a:t>
            </a:r>
            <a:r>
              <a:rPr dirty="0"/>
              <a:t>and</a:t>
            </a:r>
            <a:r>
              <a:rPr spc="-65" dirty="0"/>
              <a:t> </a:t>
            </a:r>
            <a:r>
              <a:rPr spc="-10" dirty="0"/>
              <a:t>eliminate</a:t>
            </a:r>
            <a:r>
              <a:rPr spc="-85" dirty="0"/>
              <a:t> </a:t>
            </a:r>
            <a:r>
              <a:rPr dirty="0"/>
              <a:t>the</a:t>
            </a:r>
            <a:r>
              <a:rPr spc="65" dirty="0"/>
              <a:t> </a:t>
            </a:r>
            <a:r>
              <a:rPr spc="-25" dirty="0"/>
              <a:t>GT</a:t>
            </a:r>
          </a:p>
          <a:p>
            <a:pPr marL="1273175" lvl="2" indent="-346075">
              <a:lnSpc>
                <a:spcPct val="100000"/>
              </a:lnSpc>
              <a:spcBef>
                <a:spcPts val="5"/>
              </a:spcBef>
              <a:buAutoNum type="arabicPeriod" startAt="2"/>
              <a:tabLst>
                <a:tab pos="1273175" algn="l"/>
                <a:tab pos="1273810" algn="l"/>
              </a:tabLst>
            </a:pPr>
            <a:r>
              <a:rPr sz="2000" dirty="0">
                <a:latin typeface="Calibri"/>
                <a:cs typeface="Calibri"/>
              </a:rPr>
              <a:t>Otherwise</a:t>
            </a:r>
            <a:r>
              <a:rPr sz="2000" spc="15" dirty="0">
                <a:latin typeface="Calibri"/>
                <a:cs typeface="Calibri"/>
              </a:rPr>
              <a:t> </a:t>
            </a:r>
            <a:r>
              <a:rPr sz="2000" dirty="0">
                <a:latin typeface="Calibri"/>
                <a:cs typeface="Calibri"/>
              </a:rPr>
              <a:t>mark</a:t>
            </a:r>
            <a:r>
              <a:rPr sz="2000" spc="-75" dirty="0">
                <a:latin typeface="Calibri"/>
                <a:cs typeface="Calibri"/>
              </a:rPr>
              <a:t> </a:t>
            </a:r>
            <a:r>
              <a:rPr sz="2000" dirty="0">
                <a:latin typeface="Calibri"/>
                <a:cs typeface="Calibri"/>
              </a:rPr>
              <a:t>it</a:t>
            </a:r>
            <a:r>
              <a:rPr sz="2000" spc="10" dirty="0">
                <a:latin typeface="Calibri"/>
                <a:cs typeface="Calibri"/>
              </a:rPr>
              <a:t> </a:t>
            </a:r>
            <a:r>
              <a:rPr sz="2000" dirty="0">
                <a:latin typeface="Calibri"/>
                <a:cs typeface="Calibri"/>
              </a:rPr>
              <a:t>as</a:t>
            </a:r>
            <a:r>
              <a:rPr sz="2000" spc="-25" dirty="0">
                <a:latin typeface="Calibri"/>
                <a:cs typeface="Calibri"/>
              </a:rPr>
              <a:t> </a:t>
            </a:r>
            <a:r>
              <a:rPr sz="2000" spc="-10" dirty="0">
                <a:latin typeface="Calibri"/>
                <a:cs typeface="Calibri"/>
              </a:rPr>
              <a:t>negative</a:t>
            </a:r>
            <a:endParaRPr sz="2000">
              <a:latin typeface="Calibri"/>
              <a:cs typeface="Calibri"/>
            </a:endParaRPr>
          </a:p>
          <a:p>
            <a:pPr marL="1273175" lvl="2" indent="-346075">
              <a:lnSpc>
                <a:spcPct val="100000"/>
              </a:lnSpc>
              <a:spcBef>
                <a:spcPts val="5"/>
              </a:spcBef>
              <a:buAutoNum type="arabicPeriod" startAt="2"/>
              <a:tabLst>
                <a:tab pos="1273175" algn="l"/>
                <a:tab pos="1273810" algn="l"/>
              </a:tabLst>
            </a:pPr>
            <a:r>
              <a:rPr sz="2000" dirty="0">
                <a:latin typeface="Calibri"/>
                <a:cs typeface="Calibri"/>
              </a:rPr>
              <a:t>Plot a</a:t>
            </a:r>
            <a:r>
              <a:rPr sz="2000" spc="-50" dirty="0">
                <a:latin typeface="Calibri"/>
                <a:cs typeface="Calibri"/>
              </a:rPr>
              <a:t> </a:t>
            </a:r>
            <a:r>
              <a:rPr sz="2000" spc="-10" dirty="0">
                <a:latin typeface="Calibri"/>
                <a:cs typeface="Calibri"/>
              </a:rPr>
              <a:t>point</a:t>
            </a:r>
            <a:r>
              <a:rPr sz="2000" spc="-80" dirty="0">
                <a:latin typeface="Calibri"/>
                <a:cs typeface="Calibri"/>
              </a:rPr>
              <a:t> </a:t>
            </a:r>
            <a:r>
              <a:rPr sz="2000" dirty="0">
                <a:latin typeface="Calibri"/>
                <a:cs typeface="Calibri"/>
              </a:rPr>
              <a:t>on</a:t>
            </a:r>
            <a:r>
              <a:rPr sz="2000" spc="15" dirty="0">
                <a:latin typeface="Calibri"/>
                <a:cs typeface="Calibri"/>
              </a:rPr>
              <a:t> </a:t>
            </a:r>
            <a:r>
              <a:rPr sz="2000" dirty="0">
                <a:latin typeface="Calibri"/>
                <a:cs typeface="Calibri"/>
              </a:rPr>
              <a:t>PR</a:t>
            </a:r>
            <a:r>
              <a:rPr sz="2000" spc="-20" dirty="0">
                <a:latin typeface="Calibri"/>
                <a:cs typeface="Calibri"/>
              </a:rPr>
              <a:t> Curve</a:t>
            </a:r>
            <a:endParaRPr sz="2000">
              <a:latin typeface="Calibri"/>
              <a:cs typeface="Calibri"/>
            </a:endParaRPr>
          </a:p>
          <a:p>
            <a:pPr marL="815340" lvl="1" indent="-345440">
              <a:lnSpc>
                <a:spcPct val="100000"/>
              </a:lnSpc>
              <a:spcBef>
                <a:spcPts val="5"/>
              </a:spcBef>
              <a:buAutoNum type="arabicPeriod"/>
              <a:tabLst>
                <a:tab pos="815340" algn="l"/>
                <a:tab pos="815975" algn="l"/>
              </a:tabLst>
            </a:pPr>
            <a:r>
              <a:rPr sz="2000" spc="-25" dirty="0">
                <a:latin typeface="Calibri"/>
                <a:cs typeface="Calibri"/>
              </a:rPr>
              <a:t>Average</a:t>
            </a:r>
            <a:r>
              <a:rPr sz="2000" spc="-100" dirty="0">
                <a:latin typeface="Calibri"/>
                <a:cs typeface="Calibri"/>
              </a:rPr>
              <a:t> </a:t>
            </a:r>
            <a:r>
              <a:rPr sz="2000" dirty="0">
                <a:latin typeface="Calibri"/>
                <a:cs typeface="Calibri"/>
              </a:rPr>
              <a:t>Precision</a:t>
            </a:r>
            <a:r>
              <a:rPr sz="2000" spc="-130" dirty="0">
                <a:latin typeface="Calibri"/>
                <a:cs typeface="Calibri"/>
              </a:rPr>
              <a:t> </a:t>
            </a:r>
            <a:r>
              <a:rPr sz="2000" dirty="0">
                <a:latin typeface="Calibri"/>
                <a:cs typeface="Calibri"/>
              </a:rPr>
              <a:t>(AP)</a:t>
            </a:r>
            <a:r>
              <a:rPr sz="2000" spc="-20" dirty="0">
                <a:latin typeface="Calibri"/>
                <a:cs typeface="Calibri"/>
              </a:rPr>
              <a:t> </a:t>
            </a:r>
            <a:r>
              <a:rPr sz="2000" dirty="0">
                <a:latin typeface="Calibri"/>
                <a:cs typeface="Calibri"/>
              </a:rPr>
              <a:t>=</a:t>
            </a:r>
            <a:r>
              <a:rPr sz="2000" spc="-20" dirty="0">
                <a:latin typeface="Calibri"/>
                <a:cs typeface="Calibri"/>
              </a:rPr>
              <a:t> </a:t>
            </a:r>
            <a:r>
              <a:rPr sz="2000" dirty="0">
                <a:latin typeface="Calibri"/>
                <a:cs typeface="Calibri"/>
              </a:rPr>
              <a:t>area</a:t>
            </a:r>
            <a:r>
              <a:rPr sz="2000" spc="-60" dirty="0">
                <a:latin typeface="Calibri"/>
                <a:cs typeface="Calibri"/>
              </a:rPr>
              <a:t> </a:t>
            </a:r>
            <a:r>
              <a:rPr sz="2000" dirty="0">
                <a:latin typeface="Calibri"/>
                <a:cs typeface="Calibri"/>
              </a:rPr>
              <a:t>under</a:t>
            </a:r>
            <a:r>
              <a:rPr sz="2000" spc="45" dirty="0">
                <a:latin typeface="Calibri"/>
                <a:cs typeface="Calibri"/>
              </a:rPr>
              <a:t> </a:t>
            </a:r>
            <a:r>
              <a:rPr sz="2000" dirty="0">
                <a:latin typeface="Calibri"/>
                <a:cs typeface="Calibri"/>
              </a:rPr>
              <a:t>PR</a:t>
            </a:r>
            <a:r>
              <a:rPr sz="2000" spc="-25" dirty="0">
                <a:latin typeface="Calibri"/>
                <a:cs typeface="Calibri"/>
              </a:rPr>
              <a:t> </a:t>
            </a:r>
            <a:r>
              <a:rPr sz="2000" spc="-10" dirty="0">
                <a:latin typeface="Calibri"/>
                <a:cs typeface="Calibri"/>
              </a:rPr>
              <a:t>curve</a:t>
            </a:r>
            <a:endParaRPr sz="2000">
              <a:latin typeface="Calibri"/>
              <a:cs typeface="Calibri"/>
            </a:endParaRPr>
          </a:p>
          <a:p>
            <a:pPr marL="357505" lvl="1" indent="-344805">
              <a:lnSpc>
                <a:spcPct val="100000"/>
              </a:lnSpc>
              <a:buAutoNum type="arabicPeriod"/>
              <a:tabLst>
                <a:tab pos="357505" algn="l"/>
                <a:tab pos="358140" algn="l"/>
              </a:tabLst>
            </a:pPr>
            <a:r>
              <a:rPr sz="2000" dirty="0">
                <a:latin typeface="Calibri"/>
                <a:cs typeface="Calibri"/>
              </a:rPr>
              <a:t>Mean</a:t>
            </a:r>
            <a:r>
              <a:rPr sz="2000" spc="95" dirty="0">
                <a:latin typeface="Calibri"/>
                <a:cs typeface="Calibri"/>
              </a:rPr>
              <a:t> </a:t>
            </a:r>
            <a:r>
              <a:rPr sz="2000" spc="-30" dirty="0">
                <a:latin typeface="Calibri"/>
                <a:cs typeface="Calibri"/>
              </a:rPr>
              <a:t>Average</a:t>
            </a:r>
            <a:r>
              <a:rPr sz="2000" spc="-160" dirty="0">
                <a:latin typeface="Calibri"/>
                <a:cs typeface="Calibri"/>
              </a:rPr>
              <a:t> </a:t>
            </a:r>
            <a:r>
              <a:rPr sz="2000" dirty="0">
                <a:latin typeface="Calibri"/>
                <a:cs typeface="Calibri"/>
              </a:rPr>
              <a:t>Precision</a:t>
            </a:r>
            <a:r>
              <a:rPr sz="2000" spc="-150" dirty="0">
                <a:latin typeface="Calibri"/>
                <a:cs typeface="Calibri"/>
              </a:rPr>
              <a:t> </a:t>
            </a:r>
            <a:r>
              <a:rPr sz="2000" dirty="0">
                <a:latin typeface="Calibri"/>
                <a:cs typeface="Calibri"/>
              </a:rPr>
              <a:t>(mAP)</a:t>
            </a:r>
            <a:r>
              <a:rPr sz="2000" spc="65" dirty="0">
                <a:latin typeface="Calibri"/>
                <a:cs typeface="Calibri"/>
              </a:rPr>
              <a:t> </a:t>
            </a:r>
            <a:r>
              <a:rPr sz="2000" dirty="0">
                <a:latin typeface="Calibri"/>
                <a:cs typeface="Calibri"/>
              </a:rPr>
              <a:t>= </a:t>
            </a:r>
            <a:r>
              <a:rPr sz="2000" spc="-20" dirty="0">
                <a:latin typeface="Calibri"/>
                <a:cs typeface="Calibri"/>
              </a:rPr>
              <a:t>average</a:t>
            </a:r>
            <a:r>
              <a:rPr sz="2000" spc="-175" dirty="0">
                <a:latin typeface="Calibri"/>
                <a:cs typeface="Calibri"/>
              </a:rPr>
              <a:t> </a:t>
            </a:r>
            <a:r>
              <a:rPr sz="2000" dirty="0">
                <a:latin typeface="Calibri"/>
                <a:cs typeface="Calibri"/>
              </a:rPr>
              <a:t>of</a:t>
            </a:r>
            <a:r>
              <a:rPr sz="2000" spc="-20" dirty="0">
                <a:latin typeface="Calibri"/>
                <a:cs typeface="Calibri"/>
              </a:rPr>
              <a:t> </a:t>
            </a:r>
            <a:r>
              <a:rPr sz="2000" dirty="0">
                <a:latin typeface="Calibri"/>
                <a:cs typeface="Calibri"/>
              </a:rPr>
              <a:t>AP</a:t>
            </a:r>
            <a:r>
              <a:rPr sz="2000" spc="114" dirty="0">
                <a:latin typeface="Calibri"/>
                <a:cs typeface="Calibri"/>
              </a:rPr>
              <a:t> </a:t>
            </a:r>
            <a:r>
              <a:rPr sz="2000" spc="-25" dirty="0">
                <a:latin typeface="Calibri"/>
                <a:cs typeface="Calibri"/>
              </a:rPr>
              <a:t>for</a:t>
            </a:r>
            <a:endParaRPr sz="2000">
              <a:latin typeface="Calibri"/>
              <a:cs typeface="Calibri"/>
            </a:endParaRPr>
          </a:p>
          <a:p>
            <a:pPr marL="358140">
              <a:lnSpc>
                <a:spcPct val="100000"/>
              </a:lnSpc>
              <a:spcBef>
                <a:spcPts val="5"/>
              </a:spcBef>
            </a:pPr>
            <a:r>
              <a:rPr dirty="0"/>
              <a:t>each </a:t>
            </a:r>
            <a:r>
              <a:rPr spc="-10" dirty="0"/>
              <a:t>category</a:t>
            </a:r>
          </a:p>
          <a:p>
            <a:pPr marL="357505" marR="21590" lvl="1" indent="-344805">
              <a:lnSpc>
                <a:spcPct val="100000"/>
              </a:lnSpc>
              <a:spcBef>
                <a:spcPts val="5"/>
              </a:spcBef>
              <a:buAutoNum type="arabicPeriod" startAt="4"/>
              <a:tabLst>
                <a:tab pos="357505" algn="l"/>
                <a:tab pos="358140" algn="l"/>
              </a:tabLst>
            </a:pPr>
            <a:r>
              <a:rPr sz="2000" dirty="0">
                <a:latin typeface="Calibri"/>
                <a:cs typeface="Calibri"/>
              </a:rPr>
              <a:t>For</a:t>
            </a:r>
            <a:r>
              <a:rPr sz="2000" spc="-90" dirty="0">
                <a:latin typeface="Calibri"/>
                <a:cs typeface="Calibri"/>
              </a:rPr>
              <a:t> </a:t>
            </a:r>
            <a:r>
              <a:rPr sz="2000" dirty="0">
                <a:latin typeface="Calibri"/>
                <a:cs typeface="Calibri"/>
              </a:rPr>
              <a:t>“COCO</a:t>
            </a:r>
            <a:r>
              <a:rPr sz="2000" spc="-75" dirty="0">
                <a:latin typeface="Calibri"/>
                <a:cs typeface="Calibri"/>
              </a:rPr>
              <a:t> </a:t>
            </a:r>
            <a:r>
              <a:rPr sz="2000" dirty="0">
                <a:latin typeface="Calibri"/>
                <a:cs typeface="Calibri"/>
              </a:rPr>
              <a:t>mAP”:</a:t>
            </a:r>
            <a:r>
              <a:rPr sz="2000" spc="-15" dirty="0">
                <a:latin typeface="Calibri"/>
                <a:cs typeface="Calibri"/>
              </a:rPr>
              <a:t> </a:t>
            </a:r>
            <a:r>
              <a:rPr sz="2000" dirty="0">
                <a:latin typeface="Calibri"/>
                <a:cs typeface="Calibri"/>
              </a:rPr>
              <a:t>Compute</a:t>
            </a:r>
            <a:r>
              <a:rPr sz="2000" spc="-75" dirty="0">
                <a:latin typeface="Calibri"/>
                <a:cs typeface="Calibri"/>
              </a:rPr>
              <a:t> </a:t>
            </a:r>
            <a:r>
              <a:rPr sz="2000" dirty="0">
                <a:latin typeface="Calibri"/>
                <a:cs typeface="Calibri"/>
              </a:rPr>
              <a:t>mAP@thresh</a:t>
            </a:r>
            <a:r>
              <a:rPr sz="2000" spc="30" dirty="0">
                <a:latin typeface="Calibri"/>
                <a:cs typeface="Calibri"/>
              </a:rPr>
              <a:t> </a:t>
            </a:r>
            <a:r>
              <a:rPr sz="2000" dirty="0">
                <a:latin typeface="Calibri"/>
                <a:cs typeface="Calibri"/>
              </a:rPr>
              <a:t>for</a:t>
            </a:r>
            <a:r>
              <a:rPr sz="2000" spc="-80" dirty="0">
                <a:latin typeface="Calibri"/>
                <a:cs typeface="Calibri"/>
              </a:rPr>
              <a:t> </a:t>
            </a:r>
            <a:r>
              <a:rPr sz="2000" dirty="0">
                <a:latin typeface="Calibri"/>
                <a:cs typeface="Calibri"/>
              </a:rPr>
              <a:t>each</a:t>
            </a:r>
            <a:r>
              <a:rPr sz="2000" spc="-105" dirty="0">
                <a:latin typeface="Calibri"/>
                <a:cs typeface="Calibri"/>
              </a:rPr>
              <a:t> </a:t>
            </a:r>
            <a:r>
              <a:rPr sz="2000" spc="-25" dirty="0">
                <a:latin typeface="Calibri"/>
                <a:cs typeface="Calibri"/>
              </a:rPr>
              <a:t>IoU </a:t>
            </a:r>
            <a:r>
              <a:rPr sz="2000" spc="-10" dirty="0">
                <a:latin typeface="Calibri"/>
                <a:cs typeface="Calibri"/>
              </a:rPr>
              <a:t>threshold</a:t>
            </a:r>
            <a:r>
              <a:rPr sz="2000" spc="-60" dirty="0">
                <a:latin typeface="Calibri"/>
                <a:cs typeface="Calibri"/>
              </a:rPr>
              <a:t> </a:t>
            </a:r>
            <a:r>
              <a:rPr sz="2000" dirty="0">
                <a:latin typeface="Calibri"/>
                <a:cs typeface="Calibri"/>
              </a:rPr>
              <a:t>(0.5,</a:t>
            </a:r>
            <a:r>
              <a:rPr sz="2000" spc="-50" dirty="0">
                <a:latin typeface="Calibri"/>
                <a:cs typeface="Calibri"/>
              </a:rPr>
              <a:t> </a:t>
            </a:r>
            <a:r>
              <a:rPr sz="2000" dirty="0">
                <a:latin typeface="Calibri"/>
                <a:cs typeface="Calibri"/>
              </a:rPr>
              <a:t>0.55,</a:t>
            </a:r>
            <a:r>
              <a:rPr sz="2000" spc="-50" dirty="0">
                <a:latin typeface="Calibri"/>
                <a:cs typeface="Calibri"/>
              </a:rPr>
              <a:t> </a:t>
            </a:r>
            <a:r>
              <a:rPr sz="2000" dirty="0">
                <a:latin typeface="Calibri"/>
                <a:cs typeface="Calibri"/>
              </a:rPr>
              <a:t>0.6,</a:t>
            </a:r>
            <a:r>
              <a:rPr sz="2000" spc="-50" dirty="0">
                <a:latin typeface="Calibri"/>
                <a:cs typeface="Calibri"/>
              </a:rPr>
              <a:t> </a:t>
            </a:r>
            <a:r>
              <a:rPr sz="2000" dirty="0">
                <a:latin typeface="Calibri"/>
                <a:cs typeface="Calibri"/>
              </a:rPr>
              <a:t>…,</a:t>
            </a:r>
            <a:r>
              <a:rPr sz="2000" spc="35" dirty="0">
                <a:latin typeface="Calibri"/>
                <a:cs typeface="Calibri"/>
              </a:rPr>
              <a:t> </a:t>
            </a:r>
            <a:r>
              <a:rPr sz="2000" dirty="0">
                <a:latin typeface="Calibri"/>
                <a:cs typeface="Calibri"/>
              </a:rPr>
              <a:t>0.95)</a:t>
            </a:r>
            <a:r>
              <a:rPr sz="2000" spc="-80" dirty="0">
                <a:latin typeface="Calibri"/>
                <a:cs typeface="Calibri"/>
              </a:rPr>
              <a:t> </a:t>
            </a:r>
            <a:r>
              <a:rPr sz="2000" dirty="0">
                <a:latin typeface="Calibri"/>
                <a:cs typeface="Calibri"/>
              </a:rPr>
              <a:t>and</a:t>
            </a:r>
            <a:r>
              <a:rPr sz="2000" spc="40" dirty="0">
                <a:latin typeface="Calibri"/>
                <a:cs typeface="Calibri"/>
              </a:rPr>
              <a:t> </a:t>
            </a:r>
            <a:r>
              <a:rPr sz="2000" spc="-40" dirty="0">
                <a:latin typeface="Calibri"/>
                <a:cs typeface="Calibri"/>
              </a:rPr>
              <a:t>take</a:t>
            </a:r>
            <a:r>
              <a:rPr sz="2000" spc="-65" dirty="0">
                <a:latin typeface="Calibri"/>
                <a:cs typeface="Calibri"/>
              </a:rPr>
              <a:t> </a:t>
            </a:r>
            <a:r>
              <a:rPr sz="2000" spc="-10" dirty="0">
                <a:latin typeface="Calibri"/>
                <a:cs typeface="Calibri"/>
              </a:rPr>
              <a:t>average</a:t>
            </a:r>
            <a:endParaRPr sz="2000">
              <a:latin typeface="Calibri"/>
              <a:cs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697230"/>
          </a:xfrm>
          <a:prstGeom prst="rect">
            <a:avLst/>
          </a:prstGeom>
        </p:spPr>
        <p:txBody>
          <a:bodyPr vert="horz" wrap="square" lIns="0" tIns="13335" rIns="0" bIns="0" rtlCol="0">
            <a:spAutoFit/>
          </a:bodyPr>
          <a:lstStyle/>
          <a:p>
            <a:pPr marL="12700">
              <a:lnSpc>
                <a:spcPct val="100000"/>
              </a:lnSpc>
              <a:spcBef>
                <a:spcPts val="105"/>
              </a:spcBef>
            </a:pPr>
            <a:r>
              <a:rPr spc="-10" dirty="0"/>
              <a:t>R-</a:t>
            </a:r>
            <a:r>
              <a:rPr dirty="0"/>
              <a:t>CNN:</a:t>
            </a:r>
            <a:r>
              <a:rPr spc="-50" dirty="0"/>
              <a:t> </a:t>
            </a:r>
            <a:r>
              <a:rPr spc="-10" dirty="0"/>
              <a:t>Region-Based</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902969" y="2061210"/>
            <a:ext cx="4818380" cy="4157979"/>
            <a:chOff x="902969" y="2061210"/>
            <a:chExt cx="4818380" cy="4157979"/>
          </a:xfrm>
        </p:grpSpPr>
        <p:sp>
          <p:nvSpPr>
            <p:cNvPr id="5" name="object 5"/>
            <p:cNvSpPr/>
            <p:nvPr/>
          </p:nvSpPr>
          <p:spPr>
            <a:xfrm>
              <a:off x="2672080" y="3952239"/>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2677159"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913384" y="4598655"/>
              <a:ext cx="4796535" cy="1609104"/>
            </a:xfrm>
            <a:prstGeom prst="rect">
              <a:avLst/>
            </a:prstGeom>
          </p:spPr>
        </p:pic>
        <p:sp>
          <p:nvSpPr>
            <p:cNvPr id="8" name="object 8"/>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sp>
          <p:nvSpPr>
            <p:cNvPr id="9" name="object 9"/>
            <p:cNvSpPr/>
            <p:nvPr/>
          </p:nvSpPr>
          <p:spPr>
            <a:xfrm>
              <a:off x="1808480"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10" name="object 10"/>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1" name="object 11"/>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3" name="object 13"/>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5" name="object 15"/>
            <p:cNvSpPr/>
            <p:nvPr/>
          </p:nvSpPr>
          <p:spPr>
            <a:xfrm>
              <a:off x="3647440" y="2062480"/>
              <a:ext cx="355600" cy="1706880"/>
            </a:xfrm>
            <a:custGeom>
              <a:avLst/>
              <a:gdLst/>
              <a:ahLst/>
              <a:cxnLst/>
              <a:rect l="l" t="t" r="r" b="b"/>
              <a:pathLst>
                <a:path w="355600" h="1706879">
                  <a:moveTo>
                    <a:pt x="355346" y="0"/>
                  </a:moveTo>
                  <a:lnTo>
                    <a:pt x="0" y="348615"/>
                  </a:lnTo>
                  <a:lnTo>
                    <a:pt x="0" y="1706372"/>
                  </a:lnTo>
                  <a:lnTo>
                    <a:pt x="355346" y="1357884"/>
                  </a:lnTo>
                  <a:lnTo>
                    <a:pt x="355346" y="0"/>
                  </a:lnTo>
                  <a:close/>
                </a:path>
              </a:pathLst>
            </a:custGeom>
            <a:solidFill>
              <a:srgbClr val="CDCDCD">
                <a:alpha val="92939"/>
              </a:srgbClr>
            </a:solidFill>
          </p:spPr>
          <p:txBody>
            <a:bodyPr wrap="square" lIns="0" tIns="0" rIns="0" bIns="0" rtlCol="0"/>
            <a:lstStyle/>
            <a:p>
              <a:endParaRPr/>
            </a:p>
          </p:txBody>
        </p:sp>
        <p:sp>
          <p:nvSpPr>
            <p:cNvPr id="16" name="object 16"/>
            <p:cNvSpPr/>
            <p:nvPr/>
          </p:nvSpPr>
          <p:spPr>
            <a:xfrm>
              <a:off x="2600959" y="2062480"/>
              <a:ext cx="1402080" cy="345440"/>
            </a:xfrm>
            <a:custGeom>
              <a:avLst/>
              <a:gdLst/>
              <a:ahLst/>
              <a:cxnLst/>
              <a:rect l="l" t="t" r="r" b="b"/>
              <a:pathLst>
                <a:path w="1402079" h="345439">
                  <a:moveTo>
                    <a:pt x="1401572" y="0"/>
                  </a:moveTo>
                  <a:lnTo>
                    <a:pt x="350392" y="0"/>
                  </a:lnTo>
                  <a:lnTo>
                    <a:pt x="0" y="345186"/>
                  </a:lnTo>
                  <a:lnTo>
                    <a:pt x="1051178" y="345186"/>
                  </a:lnTo>
                  <a:lnTo>
                    <a:pt x="1401572" y="0"/>
                  </a:lnTo>
                  <a:close/>
                </a:path>
              </a:pathLst>
            </a:custGeom>
            <a:solidFill>
              <a:srgbClr val="FFFFFF">
                <a:alpha val="92939"/>
              </a:srgbClr>
            </a:solidFill>
          </p:spPr>
          <p:txBody>
            <a:bodyPr wrap="square" lIns="0" tIns="0" rIns="0" bIns="0" rtlCol="0"/>
            <a:lstStyle/>
            <a:p>
              <a:endParaRPr/>
            </a:p>
          </p:txBody>
        </p:sp>
        <p:sp>
          <p:nvSpPr>
            <p:cNvPr id="17" name="object 17"/>
            <p:cNvSpPr/>
            <p:nvPr/>
          </p:nvSpPr>
          <p:spPr>
            <a:xfrm>
              <a:off x="2606040" y="2067560"/>
              <a:ext cx="1402080" cy="1706880"/>
            </a:xfrm>
            <a:custGeom>
              <a:avLst/>
              <a:gdLst/>
              <a:ahLst/>
              <a:cxnLst/>
              <a:rect l="l" t="t" r="r" b="b"/>
              <a:pathLst>
                <a:path w="1402079" h="1706879">
                  <a:moveTo>
                    <a:pt x="0" y="348614"/>
                  </a:moveTo>
                  <a:lnTo>
                    <a:pt x="350393" y="0"/>
                  </a:lnTo>
                  <a:lnTo>
                    <a:pt x="1401572" y="0"/>
                  </a:lnTo>
                  <a:lnTo>
                    <a:pt x="1401572" y="1357884"/>
                  </a:lnTo>
                  <a:lnTo>
                    <a:pt x="1051179" y="1706371"/>
                  </a:lnTo>
                  <a:lnTo>
                    <a:pt x="0" y="1706371"/>
                  </a:lnTo>
                  <a:lnTo>
                    <a:pt x="0" y="348614"/>
                  </a:lnTo>
                  <a:close/>
                </a:path>
                <a:path w="1402079" h="1706879">
                  <a:moveTo>
                    <a:pt x="0" y="348614"/>
                  </a:moveTo>
                  <a:lnTo>
                    <a:pt x="1051179" y="348614"/>
                  </a:lnTo>
                  <a:lnTo>
                    <a:pt x="1401572" y="0"/>
                  </a:lnTo>
                </a:path>
                <a:path w="1402079" h="1706879">
                  <a:moveTo>
                    <a:pt x="1051179" y="348614"/>
                  </a:moveTo>
                  <a:lnTo>
                    <a:pt x="1051179" y="1706371"/>
                  </a:lnTo>
                </a:path>
              </a:pathLst>
            </a:custGeom>
            <a:ln w="12700">
              <a:solidFill>
                <a:srgbClr val="1D7E66"/>
              </a:solidFill>
            </a:ln>
          </p:spPr>
          <p:txBody>
            <a:bodyPr wrap="square" lIns="0" tIns="0" rIns="0" bIns="0" rtlCol="0"/>
            <a:lstStyle/>
            <a:p>
              <a:endParaRPr/>
            </a:p>
          </p:txBody>
        </p:sp>
      </p:grpSp>
      <p:sp>
        <p:nvSpPr>
          <p:cNvPr id="18" name="object 18"/>
          <p:cNvSpPr txBox="1"/>
          <p:nvPr/>
        </p:nvSpPr>
        <p:spPr>
          <a:xfrm>
            <a:off x="2805429" y="2662555"/>
            <a:ext cx="641985" cy="768985"/>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a:p>
            <a:pPr marL="103505">
              <a:lnSpc>
                <a:spcPct val="100000"/>
              </a:lnSpc>
              <a:spcBef>
                <a:spcPts val="85"/>
              </a:spcBef>
            </a:pPr>
            <a:r>
              <a:rPr sz="2400" spc="-25" dirty="0">
                <a:latin typeface="Calibri"/>
                <a:cs typeface="Calibri"/>
              </a:rPr>
              <a:t>Net</a:t>
            </a:r>
            <a:endParaRPr sz="2400">
              <a:latin typeface="Calibri"/>
              <a:cs typeface="Calibri"/>
            </a:endParaRPr>
          </a:p>
        </p:txBody>
      </p:sp>
      <p:grpSp>
        <p:nvGrpSpPr>
          <p:cNvPr id="19" name="object 19"/>
          <p:cNvGrpSpPr/>
          <p:nvPr/>
        </p:nvGrpSpPr>
        <p:grpSpPr>
          <a:xfrm>
            <a:off x="4255770" y="1675129"/>
            <a:ext cx="1414780" cy="1729739"/>
            <a:chOff x="4255770" y="1675129"/>
            <a:chExt cx="1414780" cy="1729739"/>
          </a:xfrm>
        </p:grpSpPr>
        <p:sp>
          <p:nvSpPr>
            <p:cNvPr id="20" name="object 20"/>
            <p:cNvSpPr/>
            <p:nvPr/>
          </p:nvSpPr>
          <p:spPr>
            <a:xfrm>
              <a:off x="5303520" y="1676399"/>
              <a:ext cx="355600" cy="1717039"/>
            </a:xfrm>
            <a:custGeom>
              <a:avLst/>
              <a:gdLst/>
              <a:ahLst/>
              <a:cxnLst/>
              <a:rect l="l" t="t" r="r" b="b"/>
              <a:pathLst>
                <a:path w="355600" h="1717039">
                  <a:moveTo>
                    <a:pt x="355345" y="0"/>
                  </a:moveTo>
                  <a:lnTo>
                    <a:pt x="0" y="350647"/>
                  </a:lnTo>
                  <a:lnTo>
                    <a:pt x="0" y="1716532"/>
                  </a:lnTo>
                  <a:lnTo>
                    <a:pt x="355345" y="1365885"/>
                  </a:lnTo>
                  <a:lnTo>
                    <a:pt x="355345" y="0"/>
                  </a:lnTo>
                  <a:close/>
                </a:path>
              </a:pathLst>
            </a:custGeom>
            <a:solidFill>
              <a:srgbClr val="CDCDCD">
                <a:alpha val="92939"/>
              </a:srgbClr>
            </a:solidFill>
          </p:spPr>
          <p:txBody>
            <a:bodyPr wrap="square" lIns="0" tIns="0" rIns="0" bIns="0" rtlCol="0"/>
            <a:lstStyle/>
            <a:p>
              <a:endParaRPr/>
            </a:p>
          </p:txBody>
        </p:sp>
        <p:sp>
          <p:nvSpPr>
            <p:cNvPr id="21" name="object 21"/>
            <p:cNvSpPr/>
            <p:nvPr/>
          </p:nvSpPr>
          <p:spPr>
            <a:xfrm>
              <a:off x="4257040" y="1676399"/>
              <a:ext cx="1402080" cy="355600"/>
            </a:xfrm>
            <a:custGeom>
              <a:avLst/>
              <a:gdLst/>
              <a:ahLst/>
              <a:cxnLst/>
              <a:rect l="l" t="t" r="r" b="b"/>
              <a:pathLst>
                <a:path w="1402079" h="355600">
                  <a:moveTo>
                    <a:pt x="1401572" y="0"/>
                  </a:moveTo>
                  <a:lnTo>
                    <a:pt x="350393" y="0"/>
                  </a:lnTo>
                  <a:lnTo>
                    <a:pt x="0" y="355346"/>
                  </a:lnTo>
                  <a:lnTo>
                    <a:pt x="1051179" y="355346"/>
                  </a:lnTo>
                  <a:lnTo>
                    <a:pt x="1401572" y="0"/>
                  </a:lnTo>
                  <a:close/>
                </a:path>
              </a:pathLst>
            </a:custGeom>
            <a:solidFill>
              <a:srgbClr val="FFFFFF">
                <a:alpha val="92939"/>
              </a:srgbClr>
            </a:solidFill>
          </p:spPr>
          <p:txBody>
            <a:bodyPr wrap="square" lIns="0" tIns="0" rIns="0" bIns="0" rtlCol="0"/>
            <a:lstStyle/>
            <a:p>
              <a:endParaRPr/>
            </a:p>
          </p:txBody>
        </p:sp>
        <p:sp>
          <p:nvSpPr>
            <p:cNvPr id="22" name="object 22"/>
            <p:cNvSpPr/>
            <p:nvPr/>
          </p:nvSpPr>
          <p:spPr>
            <a:xfrm>
              <a:off x="4262120" y="1681479"/>
              <a:ext cx="1402080" cy="1717039"/>
            </a:xfrm>
            <a:custGeom>
              <a:avLst/>
              <a:gdLst/>
              <a:ahLst/>
              <a:cxnLst/>
              <a:rect l="l" t="t" r="r" b="b"/>
              <a:pathLst>
                <a:path w="1402079" h="1717039">
                  <a:moveTo>
                    <a:pt x="0" y="350647"/>
                  </a:moveTo>
                  <a:lnTo>
                    <a:pt x="350392" y="0"/>
                  </a:lnTo>
                  <a:lnTo>
                    <a:pt x="1401571" y="0"/>
                  </a:lnTo>
                  <a:lnTo>
                    <a:pt x="1401571" y="1365885"/>
                  </a:lnTo>
                  <a:lnTo>
                    <a:pt x="1051178" y="1716532"/>
                  </a:lnTo>
                  <a:lnTo>
                    <a:pt x="0" y="1716532"/>
                  </a:lnTo>
                  <a:lnTo>
                    <a:pt x="0" y="350647"/>
                  </a:lnTo>
                  <a:close/>
                </a:path>
                <a:path w="1402079" h="1717039">
                  <a:moveTo>
                    <a:pt x="0" y="350647"/>
                  </a:moveTo>
                  <a:lnTo>
                    <a:pt x="1051178" y="350647"/>
                  </a:lnTo>
                  <a:lnTo>
                    <a:pt x="1401571" y="0"/>
                  </a:lnTo>
                </a:path>
                <a:path w="1402079" h="1717039">
                  <a:moveTo>
                    <a:pt x="1051178" y="350647"/>
                  </a:moveTo>
                  <a:lnTo>
                    <a:pt x="1051178" y="1716532"/>
                  </a:lnTo>
                </a:path>
              </a:pathLst>
            </a:custGeom>
            <a:ln w="12700">
              <a:solidFill>
                <a:srgbClr val="1D7E66"/>
              </a:solidFill>
            </a:ln>
          </p:spPr>
          <p:txBody>
            <a:bodyPr wrap="square" lIns="0" tIns="0" rIns="0" bIns="0" rtlCol="0"/>
            <a:lstStyle/>
            <a:p>
              <a:endParaRPr/>
            </a:p>
          </p:txBody>
        </p:sp>
      </p:grpSp>
      <p:sp>
        <p:nvSpPr>
          <p:cNvPr id="23" name="object 23"/>
          <p:cNvSpPr txBox="1"/>
          <p:nvPr/>
        </p:nvSpPr>
        <p:spPr>
          <a:xfrm>
            <a:off x="4463034" y="2280602"/>
            <a:ext cx="641350" cy="768350"/>
          </a:xfrm>
          <a:prstGeom prst="rect">
            <a:avLst/>
          </a:prstGeom>
        </p:spPr>
        <p:txBody>
          <a:bodyPr vert="horz" wrap="square" lIns="0" tIns="1905" rIns="0" bIns="0" rtlCol="0">
            <a:spAutoFit/>
          </a:bodyPr>
          <a:lstStyle/>
          <a:p>
            <a:pPr marL="104139" marR="5080" indent="-92075">
              <a:lnSpc>
                <a:spcPct val="103000"/>
              </a:lnSpc>
              <a:spcBef>
                <a:spcPts val="15"/>
              </a:spcBef>
            </a:pPr>
            <a:r>
              <a:rPr sz="2400" spc="-25" dirty="0">
                <a:latin typeface="Calibri"/>
                <a:cs typeface="Calibri"/>
              </a:rPr>
              <a:t>Conv Net</a:t>
            </a:r>
            <a:endParaRPr sz="2400">
              <a:latin typeface="Calibri"/>
              <a:cs typeface="Calibri"/>
            </a:endParaRPr>
          </a:p>
        </p:txBody>
      </p:sp>
      <p:grpSp>
        <p:nvGrpSpPr>
          <p:cNvPr id="24" name="object 24"/>
          <p:cNvGrpSpPr/>
          <p:nvPr/>
        </p:nvGrpSpPr>
        <p:grpSpPr>
          <a:xfrm>
            <a:off x="1075689" y="2589529"/>
            <a:ext cx="1404620" cy="1729739"/>
            <a:chOff x="1075689" y="2589529"/>
            <a:chExt cx="1404620" cy="1729739"/>
          </a:xfrm>
        </p:grpSpPr>
        <p:sp>
          <p:nvSpPr>
            <p:cNvPr id="25" name="object 25"/>
            <p:cNvSpPr/>
            <p:nvPr/>
          </p:nvSpPr>
          <p:spPr>
            <a:xfrm>
              <a:off x="2123439" y="2590799"/>
              <a:ext cx="345440" cy="1717039"/>
            </a:xfrm>
            <a:custGeom>
              <a:avLst/>
              <a:gdLst/>
              <a:ahLst/>
              <a:cxnLst/>
              <a:rect l="l" t="t" r="r" b="b"/>
              <a:pathLst>
                <a:path w="345439" h="1717039">
                  <a:moveTo>
                    <a:pt x="345186" y="0"/>
                  </a:moveTo>
                  <a:lnTo>
                    <a:pt x="0" y="350647"/>
                  </a:lnTo>
                  <a:lnTo>
                    <a:pt x="0" y="1716532"/>
                  </a:lnTo>
                  <a:lnTo>
                    <a:pt x="345186" y="1365885"/>
                  </a:lnTo>
                  <a:lnTo>
                    <a:pt x="345186" y="0"/>
                  </a:lnTo>
                  <a:close/>
                </a:path>
              </a:pathLst>
            </a:custGeom>
            <a:solidFill>
              <a:srgbClr val="CDCDCD">
                <a:alpha val="92939"/>
              </a:srgbClr>
            </a:solidFill>
          </p:spPr>
          <p:txBody>
            <a:bodyPr wrap="square" lIns="0" tIns="0" rIns="0" bIns="0" rtlCol="0"/>
            <a:lstStyle/>
            <a:p>
              <a:endParaRPr/>
            </a:p>
          </p:txBody>
        </p:sp>
        <p:sp>
          <p:nvSpPr>
            <p:cNvPr id="26" name="object 26"/>
            <p:cNvSpPr/>
            <p:nvPr/>
          </p:nvSpPr>
          <p:spPr>
            <a:xfrm>
              <a:off x="1076959" y="2590799"/>
              <a:ext cx="1391920" cy="345440"/>
            </a:xfrm>
            <a:custGeom>
              <a:avLst/>
              <a:gdLst/>
              <a:ahLst/>
              <a:cxnLst/>
              <a:rect l="l" t="t" r="r" b="b"/>
              <a:pathLst>
                <a:path w="1391920" h="345439">
                  <a:moveTo>
                    <a:pt x="1391412" y="0"/>
                  </a:moveTo>
                  <a:lnTo>
                    <a:pt x="347853" y="0"/>
                  </a:lnTo>
                  <a:lnTo>
                    <a:pt x="0" y="345186"/>
                  </a:lnTo>
                  <a:lnTo>
                    <a:pt x="1043559" y="345186"/>
                  </a:lnTo>
                  <a:lnTo>
                    <a:pt x="1391412" y="0"/>
                  </a:lnTo>
                  <a:close/>
                </a:path>
              </a:pathLst>
            </a:custGeom>
            <a:solidFill>
              <a:srgbClr val="FFFFFF">
                <a:alpha val="92939"/>
              </a:srgbClr>
            </a:solidFill>
          </p:spPr>
          <p:txBody>
            <a:bodyPr wrap="square" lIns="0" tIns="0" rIns="0" bIns="0" rtlCol="0"/>
            <a:lstStyle/>
            <a:p>
              <a:endParaRPr/>
            </a:p>
          </p:txBody>
        </p:sp>
        <p:sp>
          <p:nvSpPr>
            <p:cNvPr id="27" name="object 27"/>
            <p:cNvSpPr/>
            <p:nvPr/>
          </p:nvSpPr>
          <p:spPr>
            <a:xfrm>
              <a:off x="1082039" y="2595879"/>
              <a:ext cx="1391920" cy="1717039"/>
            </a:xfrm>
            <a:custGeom>
              <a:avLst/>
              <a:gdLst/>
              <a:ahLst/>
              <a:cxnLst/>
              <a:rect l="l" t="t" r="r" b="b"/>
              <a:pathLst>
                <a:path w="1391920" h="1717039">
                  <a:moveTo>
                    <a:pt x="0" y="350647"/>
                  </a:moveTo>
                  <a:lnTo>
                    <a:pt x="347853" y="0"/>
                  </a:lnTo>
                  <a:lnTo>
                    <a:pt x="1391411" y="0"/>
                  </a:lnTo>
                  <a:lnTo>
                    <a:pt x="1391411" y="1365885"/>
                  </a:lnTo>
                  <a:lnTo>
                    <a:pt x="1043559" y="1716532"/>
                  </a:lnTo>
                  <a:lnTo>
                    <a:pt x="0" y="1716532"/>
                  </a:lnTo>
                  <a:lnTo>
                    <a:pt x="0" y="350647"/>
                  </a:lnTo>
                  <a:close/>
                </a:path>
                <a:path w="1391920" h="1717039">
                  <a:moveTo>
                    <a:pt x="0" y="350647"/>
                  </a:moveTo>
                  <a:lnTo>
                    <a:pt x="1043559" y="350647"/>
                  </a:lnTo>
                  <a:lnTo>
                    <a:pt x="1391411" y="0"/>
                  </a:lnTo>
                </a:path>
                <a:path w="1391920" h="1717039">
                  <a:moveTo>
                    <a:pt x="1043559" y="350647"/>
                  </a:moveTo>
                  <a:lnTo>
                    <a:pt x="1043559" y="1716532"/>
                  </a:lnTo>
                </a:path>
              </a:pathLst>
            </a:custGeom>
            <a:ln w="12700">
              <a:solidFill>
                <a:srgbClr val="1D7E66"/>
              </a:solidFill>
            </a:ln>
          </p:spPr>
          <p:txBody>
            <a:bodyPr wrap="square" lIns="0" tIns="0" rIns="0" bIns="0" rtlCol="0"/>
            <a:lstStyle/>
            <a:p>
              <a:endParaRPr/>
            </a:p>
          </p:txBody>
        </p:sp>
      </p:grpSp>
      <p:sp>
        <p:nvSpPr>
          <p:cNvPr id="28" name="object 28"/>
          <p:cNvSpPr txBox="1"/>
          <p:nvPr/>
        </p:nvSpPr>
        <p:spPr>
          <a:xfrm>
            <a:off x="1275080" y="3193986"/>
            <a:ext cx="641350" cy="768350"/>
          </a:xfrm>
          <a:prstGeom prst="rect">
            <a:avLst/>
          </a:prstGeom>
        </p:spPr>
        <p:txBody>
          <a:bodyPr vert="horz" wrap="square" lIns="0" tIns="1905" rIns="0" bIns="0" rtlCol="0">
            <a:spAutoFit/>
          </a:bodyPr>
          <a:lstStyle/>
          <a:p>
            <a:pPr marL="103505" marR="5080" indent="-91440">
              <a:lnSpc>
                <a:spcPct val="103000"/>
              </a:lnSpc>
              <a:spcBef>
                <a:spcPts val="15"/>
              </a:spcBef>
            </a:pPr>
            <a:r>
              <a:rPr sz="2400" spc="-25" dirty="0">
                <a:latin typeface="Calibri"/>
                <a:cs typeface="Calibri"/>
              </a:rPr>
              <a:t>Conv Net</a:t>
            </a:r>
            <a:endParaRPr sz="2400">
              <a:latin typeface="Calibri"/>
              <a:cs typeface="Calibri"/>
            </a:endParaRPr>
          </a:p>
        </p:txBody>
      </p:sp>
      <p:grpSp>
        <p:nvGrpSpPr>
          <p:cNvPr id="29" name="object 29"/>
          <p:cNvGrpSpPr/>
          <p:nvPr/>
        </p:nvGrpSpPr>
        <p:grpSpPr>
          <a:xfrm>
            <a:off x="1299210" y="3625850"/>
            <a:ext cx="3964940" cy="1191260"/>
            <a:chOff x="1299210" y="3625850"/>
            <a:chExt cx="3964940" cy="1191260"/>
          </a:xfrm>
        </p:grpSpPr>
        <p:sp>
          <p:nvSpPr>
            <p:cNvPr id="30" name="object 30"/>
            <p:cNvSpPr/>
            <p:nvPr/>
          </p:nvSpPr>
          <p:spPr>
            <a:xfrm>
              <a:off x="1300480"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31" name="object 31"/>
            <p:cNvSpPr/>
            <p:nvPr/>
          </p:nvSpPr>
          <p:spPr>
            <a:xfrm>
              <a:off x="1305560"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32" name="object 32"/>
            <p:cNvSpPr/>
            <p:nvPr/>
          </p:nvSpPr>
          <p:spPr>
            <a:xfrm>
              <a:off x="4470400"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4475480"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grpSp>
      <p:sp>
        <p:nvSpPr>
          <p:cNvPr id="34" name="object 34"/>
          <p:cNvSpPr txBox="1"/>
          <p:nvPr/>
        </p:nvSpPr>
        <p:spPr>
          <a:xfrm>
            <a:off x="1361439" y="2062479"/>
            <a:ext cx="914400" cy="375920"/>
          </a:xfrm>
          <a:prstGeom prst="rect">
            <a:avLst/>
          </a:prstGeom>
          <a:ln w="19050">
            <a:solidFill>
              <a:srgbClr val="7B5FC5"/>
            </a:solidFill>
          </a:ln>
        </p:spPr>
        <p:txBody>
          <a:bodyPr vert="horz" wrap="square" lIns="0" tIns="0" rIns="0" bIns="0" rtlCol="0">
            <a:spAutoFit/>
          </a:bodyPr>
          <a:lstStyle/>
          <a:p>
            <a:pPr marL="143510">
              <a:lnSpc>
                <a:spcPts val="2665"/>
              </a:lnSpc>
            </a:pPr>
            <a:r>
              <a:rPr sz="2450" spc="-10" dirty="0">
                <a:latin typeface="Calibri"/>
                <a:cs typeface="Calibri"/>
              </a:rPr>
              <a:t>Class</a:t>
            </a:r>
            <a:endParaRPr sz="2450">
              <a:latin typeface="Calibri"/>
              <a:cs typeface="Calibri"/>
            </a:endParaRPr>
          </a:p>
        </p:txBody>
      </p:sp>
      <p:grpSp>
        <p:nvGrpSpPr>
          <p:cNvPr id="35" name="object 35"/>
          <p:cNvGrpSpPr/>
          <p:nvPr/>
        </p:nvGrpSpPr>
        <p:grpSpPr>
          <a:xfrm>
            <a:off x="1593850" y="2467610"/>
            <a:ext cx="256540" cy="327660"/>
            <a:chOff x="1593850" y="2467610"/>
            <a:chExt cx="256540" cy="327660"/>
          </a:xfrm>
        </p:grpSpPr>
        <p:sp>
          <p:nvSpPr>
            <p:cNvPr id="36" name="object 36"/>
            <p:cNvSpPr/>
            <p:nvPr/>
          </p:nvSpPr>
          <p:spPr>
            <a:xfrm>
              <a:off x="1595120" y="2468880"/>
              <a:ext cx="243840" cy="314960"/>
            </a:xfrm>
            <a:custGeom>
              <a:avLst/>
              <a:gdLst/>
              <a:ahLst/>
              <a:cxnLst/>
              <a:rect l="l" t="t" r="r" b="b"/>
              <a:pathLst>
                <a:path w="243839" h="314960">
                  <a:moveTo>
                    <a:pt x="121666" y="0"/>
                  </a:moveTo>
                  <a:lnTo>
                    <a:pt x="0" y="123825"/>
                  </a:lnTo>
                  <a:lnTo>
                    <a:pt x="60832" y="123825"/>
                  </a:lnTo>
                  <a:lnTo>
                    <a:pt x="60832" y="314706"/>
                  </a:lnTo>
                  <a:lnTo>
                    <a:pt x="182499" y="314706"/>
                  </a:lnTo>
                  <a:lnTo>
                    <a:pt x="182499" y="123825"/>
                  </a:lnTo>
                  <a:lnTo>
                    <a:pt x="243331" y="123825"/>
                  </a:lnTo>
                  <a:lnTo>
                    <a:pt x="121666" y="0"/>
                  </a:lnTo>
                  <a:close/>
                </a:path>
              </a:pathLst>
            </a:custGeom>
            <a:solidFill>
              <a:srgbClr val="29AE8B"/>
            </a:solidFill>
          </p:spPr>
          <p:txBody>
            <a:bodyPr wrap="square" lIns="0" tIns="0" rIns="0" bIns="0" rtlCol="0"/>
            <a:lstStyle/>
            <a:p>
              <a:endParaRPr/>
            </a:p>
          </p:txBody>
        </p:sp>
        <p:sp>
          <p:nvSpPr>
            <p:cNvPr id="37" name="object 37"/>
            <p:cNvSpPr/>
            <p:nvPr/>
          </p:nvSpPr>
          <p:spPr>
            <a:xfrm>
              <a:off x="1600200" y="2473960"/>
              <a:ext cx="243840" cy="314960"/>
            </a:xfrm>
            <a:custGeom>
              <a:avLst/>
              <a:gdLst/>
              <a:ahLst/>
              <a:cxnLst/>
              <a:rect l="l" t="t" r="r" b="b"/>
              <a:pathLst>
                <a:path w="243839" h="314960">
                  <a:moveTo>
                    <a:pt x="0" y="123825"/>
                  </a:moveTo>
                  <a:lnTo>
                    <a:pt x="121666" y="0"/>
                  </a:lnTo>
                  <a:lnTo>
                    <a:pt x="243331" y="123825"/>
                  </a:lnTo>
                  <a:lnTo>
                    <a:pt x="182499" y="123825"/>
                  </a:lnTo>
                  <a:lnTo>
                    <a:pt x="182499" y="314705"/>
                  </a:lnTo>
                  <a:lnTo>
                    <a:pt x="60832" y="314705"/>
                  </a:lnTo>
                  <a:lnTo>
                    <a:pt x="60832" y="123825"/>
                  </a:lnTo>
                  <a:lnTo>
                    <a:pt x="0" y="123825"/>
                  </a:lnTo>
                  <a:close/>
                </a:path>
              </a:pathLst>
            </a:custGeom>
            <a:ln w="12700">
              <a:solidFill>
                <a:srgbClr val="1D7E66"/>
              </a:solidFill>
            </a:ln>
          </p:spPr>
          <p:txBody>
            <a:bodyPr wrap="square" lIns="0" tIns="0" rIns="0" bIns="0" rtlCol="0"/>
            <a:lstStyle/>
            <a:p>
              <a:endParaRPr/>
            </a:p>
          </p:txBody>
        </p:sp>
      </p:grpSp>
      <p:sp>
        <p:nvSpPr>
          <p:cNvPr id="38" name="object 38"/>
          <p:cNvSpPr txBox="1"/>
          <p:nvPr/>
        </p:nvSpPr>
        <p:spPr>
          <a:xfrm>
            <a:off x="2682239" y="1554480"/>
            <a:ext cx="975360" cy="386080"/>
          </a:xfrm>
          <a:prstGeom prst="rect">
            <a:avLst/>
          </a:prstGeom>
          <a:ln w="19050">
            <a:solidFill>
              <a:srgbClr val="7B5FC5"/>
            </a:solidFill>
          </a:ln>
        </p:spPr>
        <p:txBody>
          <a:bodyPr vert="horz" wrap="square" lIns="0" tIns="0" rIns="0" bIns="0" rtlCol="0">
            <a:spAutoFit/>
          </a:bodyPr>
          <a:lstStyle/>
          <a:p>
            <a:pPr marL="163195">
              <a:lnSpc>
                <a:spcPts val="2680"/>
              </a:lnSpc>
            </a:pPr>
            <a:r>
              <a:rPr sz="2450" spc="-10" dirty="0">
                <a:latin typeface="Calibri"/>
                <a:cs typeface="Calibri"/>
              </a:rPr>
              <a:t>Class</a:t>
            </a:r>
            <a:endParaRPr sz="2450">
              <a:latin typeface="Calibri"/>
              <a:cs typeface="Calibri"/>
            </a:endParaRPr>
          </a:p>
        </p:txBody>
      </p:sp>
      <p:grpSp>
        <p:nvGrpSpPr>
          <p:cNvPr id="39" name="object 39"/>
          <p:cNvGrpSpPr/>
          <p:nvPr/>
        </p:nvGrpSpPr>
        <p:grpSpPr>
          <a:xfrm>
            <a:off x="1136650" y="1583689"/>
            <a:ext cx="4766310" cy="4390390"/>
            <a:chOff x="1136650" y="1583689"/>
            <a:chExt cx="4766310" cy="4390390"/>
          </a:xfrm>
        </p:grpSpPr>
        <p:sp>
          <p:nvSpPr>
            <p:cNvPr id="40" name="object 40"/>
            <p:cNvSpPr/>
            <p:nvPr/>
          </p:nvSpPr>
          <p:spPr>
            <a:xfrm>
              <a:off x="1503679"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41" name="object 41"/>
            <p:cNvSpPr/>
            <p:nvPr/>
          </p:nvSpPr>
          <p:spPr>
            <a:xfrm>
              <a:off x="1508759" y="4851399"/>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42" name="object 42"/>
            <p:cNvSpPr/>
            <p:nvPr/>
          </p:nvSpPr>
          <p:spPr>
            <a:xfrm>
              <a:off x="1503679" y="4328160"/>
              <a:ext cx="243840" cy="314960"/>
            </a:xfrm>
            <a:custGeom>
              <a:avLst/>
              <a:gdLst/>
              <a:ahLst/>
              <a:cxnLst/>
              <a:rect l="l" t="t" r="r" b="b"/>
              <a:pathLst>
                <a:path w="243839" h="314960">
                  <a:moveTo>
                    <a:pt x="121665" y="0"/>
                  </a:moveTo>
                  <a:lnTo>
                    <a:pt x="0" y="123825"/>
                  </a:lnTo>
                  <a:lnTo>
                    <a:pt x="60832" y="123825"/>
                  </a:lnTo>
                  <a:lnTo>
                    <a:pt x="60832" y="314706"/>
                  </a:lnTo>
                  <a:lnTo>
                    <a:pt x="182499" y="314706"/>
                  </a:lnTo>
                  <a:lnTo>
                    <a:pt x="182499" y="123825"/>
                  </a:lnTo>
                  <a:lnTo>
                    <a:pt x="243331" y="123825"/>
                  </a:lnTo>
                  <a:lnTo>
                    <a:pt x="121665" y="0"/>
                  </a:lnTo>
                  <a:close/>
                </a:path>
              </a:pathLst>
            </a:custGeom>
            <a:solidFill>
              <a:srgbClr val="29AE8B"/>
            </a:solidFill>
          </p:spPr>
          <p:txBody>
            <a:bodyPr wrap="square" lIns="0" tIns="0" rIns="0" bIns="0" rtlCol="0"/>
            <a:lstStyle/>
            <a:p>
              <a:endParaRPr/>
            </a:p>
          </p:txBody>
        </p:sp>
        <p:sp>
          <p:nvSpPr>
            <p:cNvPr id="43" name="object 43"/>
            <p:cNvSpPr/>
            <p:nvPr/>
          </p:nvSpPr>
          <p:spPr>
            <a:xfrm>
              <a:off x="1508759" y="4333239"/>
              <a:ext cx="243840" cy="314960"/>
            </a:xfrm>
            <a:custGeom>
              <a:avLst/>
              <a:gdLst/>
              <a:ahLst/>
              <a:cxnLst/>
              <a:rect l="l" t="t" r="r" b="b"/>
              <a:pathLst>
                <a:path w="243839" h="314960">
                  <a:moveTo>
                    <a:pt x="0" y="123825"/>
                  </a:moveTo>
                  <a:lnTo>
                    <a:pt x="121665" y="0"/>
                  </a:lnTo>
                  <a:lnTo>
                    <a:pt x="243332" y="123825"/>
                  </a:lnTo>
                  <a:lnTo>
                    <a:pt x="182498" y="123825"/>
                  </a:lnTo>
                  <a:lnTo>
                    <a:pt x="182498" y="314706"/>
                  </a:lnTo>
                  <a:lnTo>
                    <a:pt x="60833" y="314706"/>
                  </a:lnTo>
                  <a:lnTo>
                    <a:pt x="60833" y="123825"/>
                  </a:lnTo>
                  <a:lnTo>
                    <a:pt x="0" y="123825"/>
                  </a:lnTo>
                  <a:close/>
                </a:path>
              </a:pathLst>
            </a:custGeom>
            <a:ln w="12700">
              <a:solidFill>
                <a:srgbClr val="1D7E66"/>
              </a:solidFill>
            </a:ln>
          </p:spPr>
          <p:txBody>
            <a:bodyPr wrap="square" lIns="0" tIns="0" rIns="0" bIns="0" rtlCol="0"/>
            <a:lstStyle/>
            <a:p>
              <a:endParaRPr/>
            </a:p>
          </p:txBody>
        </p:sp>
        <p:sp>
          <p:nvSpPr>
            <p:cNvPr id="44" name="object 44"/>
            <p:cNvSpPr/>
            <p:nvPr/>
          </p:nvSpPr>
          <p:spPr>
            <a:xfrm>
              <a:off x="2936239" y="42773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45" name="object 45"/>
            <p:cNvSpPr/>
            <p:nvPr/>
          </p:nvSpPr>
          <p:spPr>
            <a:xfrm>
              <a:off x="2941320" y="4282439"/>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46" name="object 46"/>
            <p:cNvSpPr/>
            <p:nvPr/>
          </p:nvSpPr>
          <p:spPr>
            <a:xfrm>
              <a:off x="3119120" y="1971039"/>
              <a:ext cx="243840" cy="304800"/>
            </a:xfrm>
            <a:custGeom>
              <a:avLst/>
              <a:gdLst/>
              <a:ahLst/>
              <a:cxnLst/>
              <a:rect l="l" t="t" r="r" b="b"/>
              <a:pathLst>
                <a:path w="243839" h="304800">
                  <a:moveTo>
                    <a:pt x="121666" y="0"/>
                  </a:moveTo>
                  <a:lnTo>
                    <a:pt x="0" y="119887"/>
                  </a:lnTo>
                  <a:lnTo>
                    <a:pt x="60832" y="119887"/>
                  </a:lnTo>
                  <a:lnTo>
                    <a:pt x="60832" y="304546"/>
                  </a:lnTo>
                  <a:lnTo>
                    <a:pt x="182499" y="304546"/>
                  </a:lnTo>
                  <a:lnTo>
                    <a:pt x="182499" y="119887"/>
                  </a:lnTo>
                  <a:lnTo>
                    <a:pt x="243331" y="119887"/>
                  </a:lnTo>
                  <a:lnTo>
                    <a:pt x="121666" y="0"/>
                  </a:lnTo>
                  <a:close/>
                </a:path>
              </a:pathLst>
            </a:custGeom>
            <a:solidFill>
              <a:srgbClr val="29AE8B"/>
            </a:solidFill>
          </p:spPr>
          <p:txBody>
            <a:bodyPr wrap="square" lIns="0" tIns="0" rIns="0" bIns="0" rtlCol="0"/>
            <a:lstStyle/>
            <a:p>
              <a:endParaRPr/>
            </a:p>
          </p:txBody>
        </p:sp>
        <p:sp>
          <p:nvSpPr>
            <p:cNvPr id="47" name="object 47"/>
            <p:cNvSpPr/>
            <p:nvPr/>
          </p:nvSpPr>
          <p:spPr>
            <a:xfrm>
              <a:off x="3124200" y="1976119"/>
              <a:ext cx="243840" cy="304800"/>
            </a:xfrm>
            <a:custGeom>
              <a:avLst/>
              <a:gdLst/>
              <a:ahLst/>
              <a:cxnLst/>
              <a:rect l="l" t="t" r="r" b="b"/>
              <a:pathLst>
                <a:path w="243839" h="304800">
                  <a:moveTo>
                    <a:pt x="0" y="119887"/>
                  </a:moveTo>
                  <a:lnTo>
                    <a:pt x="121666" y="0"/>
                  </a:lnTo>
                  <a:lnTo>
                    <a:pt x="243332"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48" name="object 48"/>
            <p:cNvSpPr/>
            <p:nvPr/>
          </p:nvSpPr>
          <p:spPr>
            <a:xfrm>
              <a:off x="2936239" y="3799839"/>
              <a:ext cx="243840" cy="304800"/>
            </a:xfrm>
            <a:custGeom>
              <a:avLst/>
              <a:gdLst/>
              <a:ahLst/>
              <a:cxnLst/>
              <a:rect l="l" t="t" r="r" b="b"/>
              <a:pathLst>
                <a:path w="243839" h="304800">
                  <a:moveTo>
                    <a:pt x="121666" y="0"/>
                  </a:moveTo>
                  <a:lnTo>
                    <a:pt x="0" y="119887"/>
                  </a:lnTo>
                  <a:lnTo>
                    <a:pt x="60833" y="119887"/>
                  </a:lnTo>
                  <a:lnTo>
                    <a:pt x="60833" y="304546"/>
                  </a:lnTo>
                  <a:lnTo>
                    <a:pt x="182499" y="304546"/>
                  </a:lnTo>
                  <a:lnTo>
                    <a:pt x="182499" y="119887"/>
                  </a:lnTo>
                  <a:lnTo>
                    <a:pt x="243332" y="119887"/>
                  </a:lnTo>
                  <a:lnTo>
                    <a:pt x="121666" y="0"/>
                  </a:lnTo>
                  <a:close/>
                </a:path>
              </a:pathLst>
            </a:custGeom>
            <a:solidFill>
              <a:srgbClr val="29AE8B"/>
            </a:solidFill>
          </p:spPr>
          <p:txBody>
            <a:bodyPr wrap="square" lIns="0" tIns="0" rIns="0" bIns="0" rtlCol="0"/>
            <a:lstStyle/>
            <a:p>
              <a:endParaRPr/>
            </a:p>
          </p:txBody>
        </p:sp>
        <p:sp>
          <p:nvSpPr>
            <p:cNvPr id="49" name="object 49"/>
            <p:cNvSpPr/>
            <p:nvPr/>
          </p:nvSpPr>
          <p:spPr>
            <a:xfrm>
              <a:off x="2941320" y="3804919"/>
              <a:ext cx="243840" cy="304800"/>
            </a:xfrm>
            <a:custGeom>
              <a:avLst/>
              <a:gdLst/>
              <a:ahLst/>
              <a:cxnLst/>
              <a:rect l="l" t="t" r="r" b="b"/>
              <a:pathLst>
                <a:path w="243839" h="304800">
                  <a:moveTo>
                    <a:pt x="0" y="119887"/>
                  </a:moveTo>
                  <a:lnTo>
                    <a:pt x="121666" y="0"/>
                  </a:lnTo>
                  <a:lnTo>
                    <a:pt x="243331"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50" name="object 50"/>
            <p:cNvSpPr/>
            <p:nvPr/>
          </p:nvSpPr>
          <p:spPr>
            <a:xfrm>
              <a:off x="4704079" y="39217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51" name="object 51"/>
            <p:cNvSpPr/>
            <p:nvPr/>
          </p:nvSpPr>
          <p:spPr>
            <a:xfrm>
              <a:off x="4709159" y="3926839"/>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52" name="object 52"/>
            <p:cNvSpPr/>
            <p:nvPr/>
          </p:nvSpPr>
          <p:spPr>
            <a:xfrm>
              <a:off x="4958079" y="158495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3" name="object 53"/>
            <p:cNvSpPr/>
            <p:nvPr/>
          </p:nvSpPr>
          <p:spPr>
            <a:xfrm>
              <a:off x="4963159" y="1590039"/>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700">
              <a:solidFill>
                <a:srgbClr val="1D7E66"/>
              </a:solidFill>
            </a:ln>
          </p:spPr>
          <p:txBody>
            <a:bodyPr wrap="square" lIns="0" tIns="0" rIns="0" bIns="0" rtlCol="0"/>
            <a:lstStyle/>
            <a:p>
              <a:endParaRPr/>
            </a:p>
          </p:txBody>
        </p:sp>
        <p:sp>
          <p:nvSpPr>
            <p:cNvPr id="54" name="object 54"/>
            <p:cNvSpPr/>
            <p:nvPr/>
          </p:nvSpPr>
          <p:spPr>
            <a:xfrm>
              <a:off x="4704079" y="342391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5" name="object 55"/>
            <p:cNvSpPr/>
            <p:nvPr/>
          </p:nvSpPr>
          <p:spPr>
            <a:xfrm>
              <a:off x="4709159" y="3429000"/>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699">
              <a:solidFill>
                <a:srgbClr val="1D7E66"/>
              </a:solidFill>
            </a:ln>
          </p:spPr>
          <p:txBody>
            <a:bodyPr wrap="square" lIns="0" tIns="0" rIns="0" bIns="0" rtlCol="0"/>
            <a:lstStyle/>
            <a:p>
              <a:endParaRPr/>
            </a:p>
          </p:txBody>
        </p:sp>
        <p:sp>
          <p:nvSpPr>
            <p:cNvPr id="56" name="object 56"/>
            <p:cNvSpPr/>
            <p:nvPr/>
          </p:nvSpPr>
          <p:spPr>
            <a:xfrm>
              <a:off x="1574800" y="4805679"/>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65"/>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sp>
          <p:nvSpPr>
            <p:cNvPr id="57" name="object 57"/>
            <p:cNvSpPr/>
            <p:nvPr/>
          </p:nvSpPr>
          <p:spPr>
            <a:xfrm>
              <a:off x="4480559" y="1645919"/>
              <a:ext cx="264160" cy="264160"/>
            </a:xfrm>
            <a:custGeom>
              <a:avLst/>
              <a:gdLst/>
              <a:ahLst/>
              <a:cxnLst/>
              <a:rect l="l" t="t" r="r" b="b"/>
              <a:pathLst>
                <a:path w="264160" h="264160">
                  <a:moveTo>
                    <a:pt x="173100" y="0"/>
                  </a:moveTo>
                  <a:lnTo>
                    <a:pt x="0" y="0"/>
                  </a:lnTo>
                  <a:lnTo>
                    <a:pt x="0" y="173100"/>
                  </a:lnTo>
                  <a:lnTo>
                    <a:pt x="43306" y="129920"/>
                  </a:lnTo>
                  <a:lnTo>
                    <a:pt x="177037" y="263651"/>
                  </a:lnTo>
                  <a:lnTo>
                    <a:pt x="263651" y="177037"/>
                  </a:lnTo>
                  <a:lnTo>
                    <a:pt x="129920" y="43306"/>
                  </a:lnTo>
                  <a:lnTo>
                    <a:pt x="173100" y="0"/>
                  </a:lnTo>
                  <a:close/>
                </a:path>
              </a:pathLst>
            </a:custGeom>
            <a:solidFill>
              <a:srgbClr val="29AE8B"/>
            </a:solidFill>
          </p:spPr>
          <p:txBody>
            <a:bodyPr wrap="square" lIns="0" tIns="0" rIns="0" bIns="0" rtlCol="0"/>
            <a:lstStyle/>
            <a:p>
              <a:endParaRPr/>
            </a:p>
          </p:txBody>
        </p:sp>
        <p:sp>
          <p:nvSpPr>
            <p:cNvPr id="58" name="object 58"/>
            <p:cNvSpPr/>
            <p:nvPr/>
          </p:nvSpPr>
          <p:spPr>
            <a:xfrm>
              <a:off x="4485640" y="1650999"/>
              <a:ext cx="264160" cy="264160"/>
            </a:xfrm>
            <a:custGeom>
              <a:avLst/>
              <a:gdLst/>
              <a:ahLst/>
              <a:cxnLst/>
              <a:rect l="l" t="t" r="r" b="b"/>
              <a:pathLst>
                <a:path w="264160" h="264160">
                  <a:moveTo>
                    <a:pt x="0" y="173100"/>
                  </a:moveTo>
                  <a:lnTo>
                    <a:pt x="0" y="0"/>
                  </a:lnTo>
                  <a:lnTo>
                    <a:pt x="173100" y="0"/>
                  </a:lnTo>
                  <a:lnTo>
                    <a:pt x="129921" y="43307"/>
                  </a:lnTo>
                  <a:lnTo>
                    <a:pt x="263651" y="177037"/>
                  </a:lnTo>
                  <a:lnTo>
                    <a:pt x="177037" y="263651"/>
                  </a:lnTo>
                  <a:lnTo>
                    <a:pt x="43307" y="129921"/>
                  </a:lnTo>
                  <a:lnTo>
                    <a:pt x="0" y="173100"/>
                  </a:lnTo>
                  <a:close/>
                </a:path>
              </a:pathLst>
            </a:custGeom>
            <a:ln w="12700">
              <a:solidFill>
                <a:srgbClr val="1D7E66"/>
              </a:solidFill>
            </a:ln>
          </p:spPr>
          <p:txBody>
            <a:bodyPr wrap="square" lIns="0" tIns="0" rIns="0" bIns="0" rtlCol="0"/>
            <a:lstStyle/>
            <a:p>
              <a:endParaRPr/>
            </a:p>
          </p:txBody>
        </p:sp>
        <p:sp>
          <p:nvSpPr>
            <p:cNvPr id="59" name="object 59"/>
            <p:cNvSpPr/>
            <p:nvPr/>
          </p:nvSpPr>
          <p:spPr>
            <a:xfrm>
              <a:off x="2458719" y="2031999"/>
              <a:ext cx="264160" cy="264160"/>
            </a:xfrm>
            <a:custGeom>
              <a:avLst/>
              <a:gdLst/>
              <a:ahLst/>
              <a:cxnLst/>
              <a:rect l="l" t="t" r="r" b="b"/>
              <a:pathLst>
                <a:path w="264160" h="264160">
                  <a:moveTo>
                    <a:pt x="173100" y="0"/>
                  </a:moveTo>
                  <a:lnTo>
                    <a:pt x="0" y="0"/>
                  </a:lnTo>
                  <a:lnTo>
                    <a:pt x="0" y="173100"/>
                  </a:lnTo>
                  <a:lnTo>
                    <a:pt x="43306" y="129921"/>
                  </a:lnTo>
                  <a:lnTo>
                    <a:pt x="177037" y="263651"/>
                  </a:lnTo>
                  <a:lnTo>
                    <a:pt x="263652" y="177037"/>
                  </a:lnTo>
                  <a:lnTo>
                    <a:pt x="129921" y="43307"/>
                  </a:lnTo>
                  <a:lnTo>
                    <a:pt x="173100" y="0"/>
                  </a:lnTo>
                  <a:close/>
                </a:path>
              </a:pathLst>
            </a:custGeom>
            <a:solidFill>
              <a:srgbClr val="29AE8B"/>
            </a:solidFill>
          </p:spPr>
          <p:txBody>
            <a:bodyPr wrap="square" lIns="0" tIns="0" rIns="0" bIns="0" rtlCol="0"/>
            <a:lstStyle/>
            <a:p>
              <a:endParaRPr/>
            </a:p>
          </p:txBody>
        </p:sp>
        <p:sp>
          <p:nvSpPr>
            <p:cNvPr id="60" name="object 60"/>
            <p:cNvSpPr/>
            <p:nvPr/>
          </p:nvSpPr>
          <p:spPr>
            <a:xfrm>
              <a:off x="2463800" y="2037079"/>
              <a:ext cx="264160" cy="264160"/>
            </a:xfrm>
            <a:custGeom>
              <a:avLst/>
              <a:gdLst/>
              <a:ahLst/>
              <a:cxnLst/>
              <a:rect l="l" t="t" r="r" b="b"/>
              <a:pathLst>
                <a:path w="264160" h="264160">
                  <a:moveTo>
                    <a:pt x="0" y="173100"/>
                  </a:moveTo>
                  <a:lnTo>
                    <a:pt x="0" y="0"/>
                  </a:lnTo>
                  <a:lnTo>
                    <a:pt x="173100" y="0"/>
                  </a:lnTo>
                  <a:lnTo>
                    <a:pt x="129920" y="43307"/>
                  </a:lnTo>
                  <a:lnTo>
                    <a:pt x="263651" y="177037"/>
                  </a:lnTo>
                  <a:lnTo>
                    <a:pt x="177037" y="263652"/>
                  </a:lnTo>
                  <a:lnTo>
                    <a:pt x="43306" y="129921"/>
                  </a:lnTo>
                  <a:lnTo>
                    <a:pt x="0" y="173100"/>
                  </a:lnTo>
                  <a:close/>
                </a:path>
              </a:pathLst>
            </a:custGeom>
            <a:ln w="12700">
              <a:solidFill>
                <a:srgbClr val="1D7E66"/>
              </a:solidFill>
            </a:ln>
          </p:spPr>
          <p:txBody>
            <a:bodyPr wrap="square" lIns="0" tIns="0" rIns="0" bIns="0" rtlCol="0"/>
            <a:lstStyle/>
            <a:p>
              <a:endParaRPr/>
            </a:p>
          </p:txBody>
        </p:sp>
        <p:sp>
          <p:nvSpPr>
            <p:cNvPr id="61" name="object 61"/>
            <p:cNvSpPr/>
            <p:nvPr/>
          </p:nvSpPr>
          <p:spPr>
            <a:xfrm>
              <a:off x="1137920" y="2529839"/>
              <a:ext cx="264160" cy="264160"/>
            </a:xfrm>
            <a:custGeom>
              <a:avLst/>
              <a:gdLst/>
              <a:ahLst/>
              <a:cxnLst/>
              <a:rect l="l" t="t" r="r" b="b"/>
              <a:pathLst>
                <a:path w="264159" h="264160">
                  <a:moveTo>
                    <a:pt x="173101" y="0"/>
                  </a:moveTo>
                  <a:lnTo>
                    <a:pt x="0" y="0"/>
                  </a:lnTo>
                  <a:lnTo>
                    <a:pt x="0" y="173100"/>
                  </a:lnTo>
                  <a:lnTo>
                    <a:pt x="43294" y="129921"/>
                  </a:lnTo>
                  <a:lnTo>
                    <a:pt x="177038" y="263651"/>
                  </a:lnTo>
                  <a:lnTo>
                    <a:pt x="263652" y="177037"/>
                  </a:lnTo>
                  <a:lnTo>
                    <a:pt x="129870" y="43307"/>
                  </a:lnTo>
                  <a:lnTo>
                    <a:pt x="173101" y="0"/>
                  </a:lnTo>
                  <a:close/>
                </a:path>
              </a:pathLst>
            </a:custGeom>
            <a:solidFill>
              <a:srgbClr val="29AE8B"/>
            </a:solidFill>
          </p:spPr>
          <p:txBody>
            <a:bodyPr wrap="square" lIns="0" tIns="0" rIns="0" bIns="0" rtlCol="0"/>
            <a:lstStyle/>
            <a:p>
              <a:endParaRPr/>
            </a:p>
          </p:txBody>
        </p:sp>
        <p:sp>
          <p:nvSpPr>
            <p:cNvPr id="62" name="object 62"/>
            <p:cNvSpPr/>
            <p:nvPr/>
          </p:nvSpPr>
          <p:spPr>
            <a:xfrm>
              <a:off x="1143000" y="2534919"/>
              <a:ext cx="264160" cy="264160"/>
            </a:xfrm>
            <a:custGeom>
              <a:avLst/>
              <a:gdLst/>
              <a:ahLst/>
              <a:cxnLst/>
              <a:rect l="l" t="t" r="r" b="b"/>
              <a:pathLst>
                <a:path w="264159" h="264160">
                  <a:moveTo>
                    <a:pt x="0" y="173100"/>
                  </a:moveTo>
                  <a:lnTo>
                    <a:pt x="0" y="0"/>
                  </a:lnTo>
                  <a:lnTo>
                    <a:pt x="173100" y="0"/>
                  </a:lnTo>
                  <a:lnTo>
                    <a:pt x="129921" y="43306"/>
                  </a:lnTo>
                  <a:lnTo>
                    <a:pt x="263652" y="177037"/>
                  </a:lnTo>
                  <a:lnTo>
                    <a:pt x="177037" y="263651"/>
                  </a:lnTo>
                  <a:lnTo>
                    <a:pt x="43294" y="129920"/>
                  </a:lnTo>
                  <a:lnTo>
                    <a:pt x="0" y="173100"/>
                  </a:lnTo>
                  <a:close/>
                </a:path>
              </a:pathLst>
            </a:custGeom>
            <a:ln w="12700">
              <a:solidFill>
                <a:srgbClr val="1D7E66"/>
              </a:solidFill>
            </a:ln>
          </p:spPr>
          <p:txBody>
            <a:bodyPr wrap="square" lIns="0" tIns="0" rIns="0" bIns="0" rtlCol="0"/>
            <a:lstStyle/>
            <a:p>
              <a:endParaRPr/>
            </a:p>
          </p:txBody>
        </p:sp>
      </p:grpSp>
      <p:sp>
        <p:nvSpPr>
          <p:cNvPr id="63" name="object 63"/>
          <p:cNvSpPr txBox="1"/>
          <p:nvPr/>
        </p:nvSpPr>
        <p:spPr>
          <a:xfrm>
            <a:off x="4815840" y="1178560"/>
            <a:ext cx="894080" cy="375920"/>
          </a:xfrm>
          <a:prstGeom prst="rect">
            <a:avLst/>
          </a:prstGeom>
          <a:ln w="19050">
            <a:solidFill>
              <a:srgbClr val="7B5FC5"/>
            </a:solidFill>
          </a:ln>
        </p:spPr>
        <p:txBody>
          <a:bodyPr vert="horz" wrap="square" lIns="0" tIns="0" rIns="0" bIns="0" rtlCol="0">
            <a:spAutoFit/>
          </a:bodyPr>
          <a:lstStyle/>
          <a:p>
            <a:pPr marL="140335">
              <a:lnSpc>
                <a:spcPts val="2630"/>
              </a:lnSpc>
            </a:pPr>
            <a:r>
              <a:rPr sz="2450" spc="-10" dirty="0">
                <a:latin typeface="Calibri"/>
                <a:cs typeface="Calibri"/>
              </a:rPr>
              <a:t>Class</a:t>
            </a:r>
            <a:endParaRPr sz="2450">
              <a:latin typeface="Calibri"/>
              <a:cs typeface="Calibri"/>
            </a:endParaRPr>
          </a:p>
        </p:txBody>
      </p:sp>
      <p:sp>
        <p:nvSpPr>
          <p:cNvPr id="71" name="object 71"/>
          <p:cNvSpPr txBox="1"/>
          <p:nvPr/>
        </p:nvSpPr>
        <p:spPr>
          <a:xfrm>
            <a:off x="5907404" y="4788931"/>
            <a:ext cx="1974214" cy="1439545"/>
          </a:xfrm>
          <a:prstGeom prst="rect">
            <a:avLst/>
          </a:prstGeom>
        </p:spPr>
        <p:txBody>
          <a:bodyPr vert="horz" wrap="square" lIns="0" tIns="0" rIns="0" bIns="0" rtlCol="0">
            <a:spAutoFit/>
          </a:bodyPr>
          <a:lstStyle/>
          <a:p>
            <a:pPr marL="12700">
              <a:lnSpc>
                <a:spcPts val="2380"/>
              </a:lnSpc>
            </a:pPr>
            <a:r>
              <a:rPr sz="2400" dirty="0">
                <a:latin typeface="Calibri"/>
                <a:cs typeface="Calibri"/>
              </a:rPr>
              <a:t>Regions</a:t>
            </a:r>
            <a:r>
              <a:rPr sz="2400" spc="-125" dirty="0">
                <a:latin typeface="Calibri"/>
                <a:cs typeface="Calibri"/>
              </a:rPr>
              <a:t> </a:t>
            </a:r>
            <a:r>
              <a:rPr sz="2400" spc="-25" dirty="0">
                <a:latin typeface="Calibri"/>
                <a:cs typeface="Calibri"/>
              </a:rPr>
              <a:t>of</a:t>
            </a:r>
            <a:endParaRPr sz="2400">
              <a:latin typeface="Calibri"/>
              <a:cs typeface="Calibri"/>
            </a:endParaRPr>
          </a:p>
          <a:p>
            <a:pPr marL="12700" marR="5080">
              <a:lnSpc>
                <a:spcPct val="100000"/>
              </a:lnSpc>
              <a:spcBef>
                <a:spcPts val="85"/>
              </a:spcBef>
            </a:pPr>
            <a:r>
              <a:rPr sz="2400" spc="-10" dirty="0">
                <a:latin typeface="Calibri"/>
                <a:cs typeface="Calibri"/>
              </a:rPr>
              <a:t>Interest</a:t>
            </a:r>
            <a:r>
              <a:rPr sz="2400" spc="-204" dirty="0">
                <a:latin typeface="Calibri"/>
                <a:cs typeface="Calibri"/>
              </a:rPr>
              <a:t> </a:t>
            </a:r>
            <a:r>
              <a:rPr sz="2400" spc="-20" dirty="0">
                <a:latin typeface="Calibri"/>
                <a:cs typeface="Calibri"/>
              </a:rPr>
              <a:t>(RoI) 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a:t>
            </a:r>
            <a:r>
              <a:rPr sz="2400" dirty="0">
                <a:latin typeface="Calibri"/>
                <a:cs typeface="Calibri"/>
              </a:rPr>
              <a:t>method</a:t>
            </a:r>
            <a:r>
              <a:rPr sz="2400" spc="-100" dirty="0">
                <a:latin typeface="Calibri"/>
                <a:cs typeface="Calibri"/>
              </a:rPr>
              <a:t> </a:t>
            </a:r>
            <a:r>
              <a:rPr sz="2400" spc="-20" dirty="0">
                <a:latin typeface="Calibri"/>
                <a:cs typeface="Calibri"/>
              </a:rPr>
              <a:t>(~2k)</a:t>
            </a:r>
            <a:endParaRPr sz="2400">
              <a:latin typeface="Calibri"/>
              <a:cs typeface="Calibri"/>
            </a:endParaRPr>
          </a:p>
        </p:txBody>
      </p:sp>
      <p:sp>
        <p:nvSpPr>
          <p:cNvPr id="72" name="object 72"/>
          <p:cNvSpPr txBox="1"/>
          <p:nvPr/>
        </p:nvSpPr>
        <p:spPr>
          <a:xfrm>
            <a:off x="334962" y="5116353"/>
            <a:ext cx="813435" cy="727710"/>
          </a:xfrm>
          <a:prstGeom prst="rect">
            <a:avLst/>
          </a:prstGeom>
        </p:spPr>
        <p:txBody>
          <a:bodyPr vert="horz" wrap="square" lIns="0" tIns="0" rIns="0" bIns="0" rtlCol="0">
            <a:spAutoFit/>
          </a:bodyPr>
          <a:lstStyle/>
          <a:p>
            <a:pPr marL="12700">
              <a:lnSpc>
                <a:spcPts val="2455"/>
              </a:lnSpc>
            </a:pPr>
            <a:r>
              <a:rPr sz="2450" spc="-10" dirty="0">
                <a:latin typeface="Calibri"/>
                <a:cs typeface="Calibri"/>
              </a:rPr>
              <a:t>Input</a:t>
            </a:r>
            <a:endParaRPr sz="2450">
              <a:latin typeface="Calibri"/>
              <a:cs typeface="Calibri"/>
            </a:endParaRPr>
          </a:p>
          <a:p>
            <a:pPr marL="12700">
              <a:lnSpc>
                <a:spcPct val="100000"/>
              </a:lnSpc>
              <a:spcBef>
                <a:spcPts val="105"/>
              </a:spcBef>
            </a:pPr>
            <a:r>
              <a:rPr sz="2450" spc="-10" dirty="0">
                <a:latin typeface="Calibri"/>
                <a:cs typeface="Calibri"/>
              </a:rPr>
              <a:t>image</a:t>
            </a:r>
            <a:endParaRPr sz="2450">
              <a:latin typeface="Calibri"/>
              <a:cs typeface="Calibri"/>
            </a:endParaRPr>
          </a:p>
        </p:txBody>
      </p:sp>
      <p:sp>
        <p:nvSpPr>
          <p:cNvPr id="73" name="object 73"/>
          <p:cNvSpPr txBox="1"/>
          <p:nvPr/>
        </p:nvSpPr>
        <p:spPr>
          <a:xfrm>
            <a:off x="7940040" y="5876925"/>
            <a:ext cx="4114165" cy="483234"/>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5" dirty="0">
                <a:latin typeface="Calibri"/>
                <a:cs typeface="Calibri"/>
              </a:rPr>
              <a:t> </a:t>
            </a:r>
            <a:r>
              <a:rPr sz="1050" spc="-30" dirty="0">
                <a:latin typeface="Calibri"/>
                <a:cs typeface="Calibri"/>
              </a:rPr>
              <a:t>et</a:t>
            </a:r>
            <a:r>
              <a:rPr sz="1050" spc="-65" dirty="0">
                <a:latin typeface="Calibri"/>
                <a:cs typeface="Calibri"/>
              </a:rPr>
              <a:t> </a:t>
            </a:r>
            <a:r>
              <a:rPr sz="1050" dirty="0">
                <a:latin typeface="Calibri"/>
                <a:cs typeface="Calibri"/>
              </a:rPr>
              <a:t>al,</a:t>
            </a:r>
            <a:r>
              <a:rPr sz="1050" spc="-45" dirty="0">
                <a:latin typeface="Calibri"/>
                <a:cs typeface="Calibri"/>
              </a:rPr>
              <a:t> </a:t>
            </a:r>
            <a:r>
              <a:rPr sz="1050" dirty="0">
                <a:latin typeface="Calibri"/>
                <a:cs typeface="Calibri"/>
              </a:rPr>
              <a:t>“Rich</a:t>
            </a:r>
            <a:r>
              <a:rPr sz="1050" spc="-10" dirty="0">
                <a:latin typeface="Calibri"/>
                <a:cs typeface="Calibri"/>
              </a:rPr>
              <a:t> </a:t>
            </a:r>
            <a:r>
              <a:rPr sz="1050" dirty="0">
                <a:latin typeface="Calibri"/>
                <a:cs typeface="Calibri"/>
              </a:rPr>
              <a:t>feature</a:t>
            </a:r>
            <a:r>
              <a:rPr sz="1050" spc="145" dirty="0">
                <a:latin typeface="Calibri"/>
                <a:cs typeface="Calibri"/>
              </a:rPr>
              <a:t> </a:t>
            </a:r>
            <a:r>
              <a:rPr sz="1050" dirty="0">
                <a:latin typeface="Calibri"/>
                <a:cs typeface="Calibri"/>
              </a:rPr>
              <a:t>hierarchies</a:t>
            </a:r>
            <a:r>
              <a:rPr sz="1050" spc="114" dirty="0">
                <a:latin typeface="Calibri"/>
                <a:cs typeface="Calibri"/>
              </a:rPr>
              <a:t> </a:t>
            </a:r>
            <a:r>
              <a:rPr sz="1050" dirty="0">
                <a:latin typeface="Calibri"/>
                <a:cs typeface="Calibri"/>
              </a:rPr>
              <a:t>for</a:t>
            </a:r>
            <a:r>
              <a:rPr sz="1050" spc="35" dirty="0">
                <a:latin typeface="Calibri"/>
                <a:cs typeface="Calibri"/>
              </a:rPr>
              <a:t> </a:t>
            </a:r>
            <a:r>
              <a:rPr sz="1050" dirty="0">
                <a:latin typeface="Calibri"/>
                <a:cs typeface="Calibri"/>
              </a:rPr>
              <a:t>accurate</a:t>
            </a:r>
            <a:r>
              <a:rPr sz="1050" spc="-80" dirty="0">
                <a:latin typeface="Calibri"/>
                <a:cs typeface="Calibri"/>
              </a:rPr>
              <a:t> </a:t>
            </a:r>
            <a:r>
              <a:rPr sz="1050" dirty="0">
                <a:latin typeface="Calibri"/>
                <a:cs typeface="Calibri"/>
              </a:rPr>
              <a:t>object</a:t>
            </a:r>
            <a:r>
              <a:rPr sz="1050" spc="-50" dirty="0">
                <a:latin typeface="Calibri"/>
                <a:cs typeface="Calibri"/>
              </a:rPr>
              <a:t> </a:t>
            </a:r>
            <a:r>
              <a:rPr sz="1050" dirty="0">
                <a:latin typeface="Calibri"/>
                <a:cs typeface="Calibri"/>
              </a:rPr>
              <a:t>detection</a:t>
            </a:r>
            <a:r>
              <a:rPr sz="1050" spc="100" dirty="0">
                <a:latin typeface="Calibri"/>
                <a:cs typeface="Calibri"/>
              </a:rPr>
              <a:t> </a:t>
            </a:r>
            <a:r>
              <a:rPr sz="1050" spc="-25" dirty="0">
                <a:latin typeface="Calibri"/>
                <a:cs typeface="Calibri"/>
              </a:rPr>
              <a:t>and</a:t>
            </a:r>
            <a:endParaRPr sz="1050">
              <a:latin typeface="Calibri"/>
              <a:cs typeface="Calibri"/>
            </a:endParaRPr>
          </a:p>
          <a:p>
            <a:pPr marL="12700">
              <a:lnSpc>
                <a:spcPct val="100000"/>
              </a:lnSpc>
              <a:spcBef>
                <a:spcPts val="20"/>
              </a:spcBef>
            </a:pPr>
            <a:r>
              <a:rPr sz="1050" dirty="0">
                <a:latin typeface="Calibri"/>
                <a:cs typeface="Calibri"/>
              </a:rPr>
              <a:t>semantic</a:t>
            </a:r>
            <a:r>
              <a:rPr sz="1050" spc="-40" dirty="0">
                <a:latin typeface="Calibri"/>
                <a:cs typeface="Calibri"/>
              </a:rPr>
              <a:t> </a:t>
            </a:r>
            <a:r>
              <a:rPr sz="1050" dirty="0">
                <a:latin typeface="Calibri"/>
                <a:cs typeface="Calibri"/>
              </a:rPr>
              <a:t>segmentation”,</a:t>
            </a:r>
            <a:r>
              <a:rPr sz="1050" spc="70" dirty="0">
                <a:latin typeface="Calibri"/>
                <a:cs typeface="Calibri"/>
              </a:rPr>
              <a:t> </a:t>
            </a:r>
            <a:r>
              <a:rPr sz="1050" dirty="0">
                <a:latin typeface="Calibri"/>
                <a:cs typeface="Calibri"/>
              </a:rPr>
              <a:t>CVPR </a:t>
            </a:r>
            <a:r>
              <a:rPr sz="1050" spc="-10" dirty="0">
                <a:latin typeface="Calibri"/>
                <a:cs typeface="Calibri"/>
              </a:rPr>
              <a:t>2014.</a:t>
            </a:r>
            <a:endParaRPr sz="1050">
              <a:latin typeface="Calibri"/>
              <a:cs typeface="Calibri"/>
            </a:endParaRPr>
          </a:p>
          <a:p>
            <a:pPr marL="12700">
              <a:lnSpc>
                <a:spcPct val="100000"/>
              </a:lnSpc>
              <a:spcBef>
                <a:spcPts val="20"/>
              </a:spcBef>
            </a:pPr>
            <a:r>
              <a:rPr sz="1050" dirty="0">
                <a:latin typeface="Calibri"/>
                <a:cs typeface="Calibri"/>
              </a:rPr>
              <a:t>Figure</a:t>
            </a:r>
            <a:r>
              <a:rPr sz="1050" spc="55" dirty="0">
                <a:latin typeface="Calibri"/>
                <a:cs typeface="Calibri"/>
              </a:rPr>
              <a:t> </a:t>
            </a:r>
            <a:r>
              <a:rPr sz="1050" dirty="0">
                <a:latin typeface="Calibri"/>
                <a:cs typeface="Calibri"/>
              </a:rPr>
              <a:t>copyright</a:t>
            </a:r>
            <a:r>
              <a:rPr sz="1050" spc="-35" dirty="0">
                <a:latin typeface="Calibri"/>
                <a:cs typeface="Calibri"/>
              </a:rPr>
              <a:t> </a:t>
            </a:r>
            <a:r>
              <a:rPr sz="1050" dirty="0">
                <a:latin typeface="Calibri"/>
                <a:cs typeface="Calibri"/>
              </a:rPr>
              <a:t>Ross</a:t>
            </a:r>
            <a:r>
              <a:rPr sz="1050" spc="95" dirty="0">
                <a:latin typeface="Calibri"/>
                <a:cs typeface="Calibri"/>
              </a:rPr>
              <a:t> </a:t>
            </a:r>
            <a:r>
              <a:rPr sz="1050" dirty="0">
                <a:latin typeface="Calibri"/>
                <a:cs typeface="Calibri"/>
              </a:rPr>
              <a:t>Girshick,</a:t>
            </a:r>
            <a:r>
              <a:rPr sz="1050" spc="-55" dirty="0">
                <a:latin typeface="Calibri"/>
                <a:cs typeface="Calibri"/>
              </a:rPr>
              <a:t> </a:t>
            </a:r>
            <a:r>
              <a:rPr sz="1050" dirty="0">
                <a:latin typeface="Calibri"/>
                <a:cs typeface="Calibri"/>
              </a:rPr>
              <a:t>2015;</a:t>
            </a:r>
            <a:r>
              <a:rPr sz="1050" spc="-65"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50" dirty="0">
                <a:latin typeface="Calibri"/>
                <a:cs typeface="Calibri"/>
              </a:rPr>
              <a:t> </a:t>
            </a:r>
            <a:r>
              <a:rPr sz="1050" spc="-10" dirty="0">
                <a:latin typeface="Calibri"/>
                <a:cs typeface="Calibri"/>
              </a:rPr>
              <a:t>Reproduced</a:t>
            </a:r>
            <a:r>
              <a:rPr sz="1050" spc="25" dirty="0">
                <a:latin typeface="Calibri"/>
                <a:cs typeface="Calibri"/>
              </a:rPr>
              <a:t> </a:t>
            </a:r>
            <a:r>
              <a:rPr sz="1050" dirty="0">
                <a:latin typeface="Calibri"/>
                <a:cs typeface="Calibri"/>
              </a:rPr>
              <a:t>with</a:t>
            </a:r>
            <a:r>
              <a:rPr sz="1050" spc="114" dirty="0">
                <a:latin typeface="Calibri"/>
                <a:cs typeface="Calibri"/>
              </a:rPr>
              <a:t> </a:t>
            </a:r>
            <a:r>
              <a:rPr sz="1050" spc="-10" dirty="0">
                <a:latin typeface="Calibri"/>
                <a:cs typeface="Calibri"/>
              </a:rPr>
              <a:t>permission.</a:t>
            </a:r>
            <a:endParaRPr sz="1050">
              <a:latin typeface="Calibri"/>
              <a:cs typeface="Calibri"/>
            </a:endParaRPr>
          </a:p>
        </p:txBody>
      </p:sp>
      <p:sp>
        <p:nvSpPr>
          <p:cNvPr id="64" name="object 64"/>
          <p:cNvSpPr txBox="1"/>
          <p:nvPr/>
        </p:nvSpPr>
        <p:spPr>
          <a:xfrm>
            <a:off x="5848984" y="2179891"/>
            <a:ext cx="1852930" cy="1124585"/>
          </a:xfrm>
          <a:prstGeom prst="rect">
            <a:avLst/>
          </a:prstGeom>
        </p:spPr>
        <p:txBody>
          <a:bodyPr vert="horz" wrap="square" lIns="0" tIns="12700" rIns="0" bIns="0" rtlCol="0">
            <a:spAutoFit/>
          </a:bodyPr>
          <a:lstStyle/>
          <a:p>
            <a:pPr marL="12700" marR="5080">
              <a:lnSpc>
                <a:spcPct val="100000"/>
              </a:lnSpc>
              <a:spcBef>
                <a:spcPts val="100"/>
              </a:spcBef>
            </a:pPr>
            <a:r>
              <a:rPr sz="2400" spc="-25" dirty="0">
                <a:latin typeface="Calibri"/>
                <a:cs typeface="Calibri"/>
              </a:rPr>
              <a:t>Forward</a:t>
            </a:r>
            <a:r>
              <a:rPr sz="2400" spc="-80" dirty="0">
                <a:latin typeface="Calibri"/>
                <a:cs typeface="Calibri"/>
              </a:rPr>
              <a:t> </a:t>
            </a:r>
            <a:r>
              <a:rPr sz="2400" spc="-20" dirty="0">
                <a:latin typeface="Calibri"/>
                <a:cs typeface="Calibri"/>
              </a:rPr>
              <a:t>each </a:t>
            </a:r>
            <a:r>
              <a:rPr sz="2400" spc="-10" dirty="0">
                <a:latin typeface="Calibri"/>
                <a:cs typeface="Calibri"/>
              </a:rPr>
              <a:t>region</a:t>
            </a:r>
            <a:r>
              <a:rPr sz="2400" spc="-180" dirty="0">
                <a:latin typeface="Calibri"/>
                <a:cs typeface="Calibri"/>
              </a:rPr>
              <a:t> </a:t>
            </a:r>
            <a:r>
              <a:rPr sz="2400" spc="-10" dirty="0">
                <a:latin typeface="Calibri"/>
                <a:cs typeface="Calibri"/>
              </a:rPr>
              <a:t>through ConvNet</a:t>
            </a:r>
            <a:endParaRPr sz="2400">
              <a:latin typeface="Calibri"/>
              <a:cs typeface="Calibri"/>
            </a:endParaRPr>
          </a:p>
        </p:txBody>
      </p:sp>
      <p:sp>
        <p:nvSpPr>
          <p:cNvPr id="65" name="object 65"/>
          <p:cNvSpPr txBox="1"/>
          <p:nvPr/>
        </p:nvSpPr>
        <p:spPr>
          <a:xfrm>
            <a:off x="5330571" y="3523043"/>
            <a:ext cx="2212975" cy="768350"/>
          </a:xfrm>
          <a:prstGeom prst="rect">
            <a:avLst/>
          </a:prstGeom>
        </p:spPr>
        <p:txBody>
          <a:bodyPr vert="horz" wrap="square" lIns="0" tIns="1905" rIns="0" bIns="0" rtlCol="0">
            <a:spAutoFit/>
          </a:bodyPr>
          <a:lstStyle/>
          <a:p>
            <a:pPr marL="12700" marR="5080">
              <a:lnSpc>
                <a:spcPct val="102899"/>
              </a:lnSpc>
              <a:spcBef>
                <a:spcPts val="15"/>
              </a:spcBef>
            </a:pPr>
            <a:r>
              <a:rPr sz="2400" spc="-25" dirty="0">
                <a:latin typeface="Calibri"/>
                <a:cs typeface="Calibri"/>
              </a:rPr>
              <a:t>Warped</a:t>
            </a:r>
            <a:r>
              <a:rPr sz="2400" spc="-80" dirty="0">
                <a:latin typeface="Calibri"/>
                <a:cs typeface="Calibri"/>
              </a:rPr>
              <a:t> </a:t>
            </a:r>
            <a:r>
              <a:rPr sz="2400" spc="-20" dirty="0">
                <a:latin typeface="Calibri"/>
                <a:cs typeface="Calibri"/>
              </a:rPr>
              <a:t>image </a:t>
            </a:r>
            <a:r>
              <a:rPr sz="2400" spc="-10" dirty="0">
                <a:latin typeface="Calibri"/>
                <a:cs typeface="Calibri"/>
              </a:rPr>
              <a:t>regions</a:t>
            </a:r>
            <a:r>
              <a:rPr sz="2400" spc="-140" dirty="0">
                <a:latin typeface="Calibri"/>
                <a:cs typeface="Calibri"/>
              </a:rPr>
              <a:t> </a:t>
            </a:r>
            <a:r>
              <a:rPr sz="2400" spc="-20" dirty="0">
                <a:latin typeface="Calibri"/>
                <a:cs typeface="Calibri"/>
              </a:rPr>
              <a:t>(224x224)</a:t>
            </a:r>
            <a:endParaRPr sz="2400">
              <a:latin typeface="Calibri"/>
              <a:cs typeface="Calibri"/>
            </a:endParaRPr>
          </a:p>
        </p:txBody>
      </p:sp>
      <p:sp>
        <p:nvSpPr>
          <p:cNvPr id="66" name="object 66"/>
          <p:cNvSpPr txBox="1"/>
          <p:nvPr/>
        </p:nvSpPr>
        <p:spPr>
          <a:xfrm>
            <a:off x="6619240" y="320040"/>
            <a:ext cx="4490720" cy="467359"/>
          </a:xfrm>
          <a:prstGeom prst="rect">
            <a:avLst/>
          </a:prstGeom>
          <a:ln w="25400">
            <a:solidFill>
              <a:srgbClr val="7B5FC5"/>
            </a:solidFill>
          </a:ln>
        </p:spPr>
        <p:txBody>
          <a:bodyPr vert="horz" wrap="square" lIns="0" tIns="3810" rIns="0" bIns="0" rtlCol="0">
            <a:spAutoFit/>
          </a:bodyPr>
          <a:lstStyle/>
          <a:p>
            <a:pPr marL="1028700">
              <a:lnSpc>
                <a:spcPct val="100000"/>
              </a:lnSpc>
              <a:spcBef>
                <a:spcPts val="30"/>
              </a:spcBef>
            </a:pPr>
            <a:r>
              <a:rPr sz="2400" dirty="0">
                <a:latin typeface="Calibri"/>
                <a:cs typeface="Calibri"/>
              </a:rPr>
              <a:t>Classify</a:t>
            </a:r>
            <a:r>
              <a:rPr sz="2400" spc="-120" dirty="0">
                <a:latin typeface="Calibri"/>
                <a:cs typeface="Calibri"/>
              </a:rPr>
              <a:t> </a:t>
            </a:r>
            <a:r>
              <a:rPr sz="2400" dirty="0">
                <a:latin typeface="Calibri"/>
                <a:cs typeface="Calibri"/>
              </a:rPr>
              <a:t>each</a:t>
            </a:r>
            <a:r>
              <a:rPr sz="2400" spc="25" dirty="0">
                <a:latin typeface="Calibri"/>
                <a:cs typeface="Calibri"/>
              </a:rPr>
              <a:t> </a:t>
            </a:r>
            <a:r>
              <a:rPr sz="2400" spc="-10" dirty="0">
                <a:latin typeface="Calibri"/>
                <a:cs typeface="Calibri"/>
              </a:rPr>
              <a:t>region</a:t>
            </a:r>
            <a:endParaRPr sz="2400">
              <a:latin typeface="Calibri"/>
              <a:cs typeface="Calibri"/>
            </a:endParaRPr>
          </a:p>
        </p:txBody>
      </p:sp>
      <p:sp>
        <p:nvSpPr>
          <p:cNvPr id="67" name="object 67"/>
          <p:cNvSpPr txBox="1"/>
          <p:nvPr/>
        </p:nvSpPr>
        <p:spPr>
          <a:xfrm>
            <a:off x="3789679" y="1178560"/>
            <a:ext cx="924560" cy="375920"/>
          </a:xfrm>
          <a:prstGeom prst="rect">
            <a:avLst/>
          </a:prstGeom>
          <a:ln w="19050">
            <a:solidFill>
              <a:srgbClr val="0000FF"/>
            </a:solidFill>
          </a:ln>
        </p:spPr>
        <p:txBody>
          <a:bodyPr vert="horz" wrap="square" lIns="0" tIns="0" rIns="0" bIns="0" rtlCol="0">
            <a:spAutoFit/>
          </a:bodyPr>
          <a:lstStyle/>
          <a:p>
            <a:pPr marL="146685">
              <a:lnSpc>
                <a:spcPts val="2630"/>
              </a:lnSpc>
            </a:pPr>
            <a:r>
              <a:rPr sz="2450" spc="-20" dirty="0">
                <a:latin typeface="Calibri"/>
                <a:cs typeface="Calibri"/>
              </a:rPr>
              <a:t>Bbox</a:t>
            </a:r>
            <a:endParaRPr sz="2450">
              <a:latin typeface="Calibri"/>
              <a:cs typeface="Calibri"/>
            </a:endParaRPr>
          </a:p>
        </p:txBody>
      </p:sp>
      <p:sp>
        <p:nvSpPr>
          <p:cNvPr id="68" name="object 68"/>
          <p:cNvSpPr txBox="1"/>
          <p:nvPr/>
        </p:nvSpPr>
        <p:spPr>
          <a:xfrm>
            <a:off x="6619240" y="889000"/>
            <a:ext cx="4490720" cy="1239520"/>
          </a:xfrm>
          <a:prstGeom prst="rect">
            <a:avLst/>
          </a:prstGeom>
          <a:ln w="25400">
            <a:solidFill>
              <a:srgbClr val="0000FF"/>
            </a:solidFill>
          </a:ln>
        </p:spPr>
        <p:txBody>
          <a:bodyPr vert="horz" wrap="square" lIns="0" tIns="23495" rIns="0" bIns="0" rtlCol="0">
            <a:spAutoFit/>
          </a:bodyPr>
          <a:lstStyle/>
          <a:p>
            <a:pPr marL="123189">
              <a:lnSpc>
                <a:spcPct val="100000"/>
              </a:lnSpc>
              <a:spcBef>
                <a:spcPts val="185"/>
              </a:spcBef>
            </a:pPr>
            <a:r>
              <a:rPr sz="2400" dirty="0">
                <a:latin typeface="Calibri"/>
                <a:cs typeface="Calibri"/>
              </a:rPr>
              <a:t>Bounding</a:t>
            </a:r>
            <a:r>
              <a:rPr sz="2400" spc="-150" dirty="0">
                <a:latin typeface="Calibri"/>
                <a:cs typeface="Calibri"/>
              </a:rPr>
              <a:t> </a:t>
            </a:r>
            <a:r>
              <a:rPr sz="2400" dirty="0">
                <a:latin typeface="Calibri"/>
                <a:cs typeface="Calibri"/>
              </a:rPr>
              <a:t>box</a:t>
            </a:r>
            <a:r>
              <a:rPr sz="2400" spc="-65" dirty="0">
                <a:latin typeface="Calibri"/>
                <a:cs typeface="Calibri"/>
              </a:rPr>
              <a:t> </a:t>
            </a:r>
            <a:r>
              <a:rPr sz="2400" spc="-10" dirty="0">
                <a:latin typeface="Calibri"/>
                <a:cs typeface="Calibri"/>
              </a:rPr>
              <a:t>regression:</a:t>
            </a:r>
            <a:endParaRPr sz="2400">
              <a:latin typeface="Calibri"/>
              <a:cs typeface="Calibri"/>
            </a:endParaRPr>
          </a:p>
          <a:p>
            <a:pPr marL="123189">
              <a:lnSpc>
                <a:spcPct val="100000"/>
              </a:lnSpc>
              <a:spcBef>
                <a:spcPts val="5"/>
              </a:spcBef>
            </a:pPr>
            <a:r>
              <a:rPr sz="2400" dirty="0">
                <a:latin typeface="Calibri"/>
                <a:cs typeface="Calibri"/>
              </a:rPr>
              <a:t>Predict</a:t>
            </a:r>
            <a:r>
              <a:rPr sz="2400" spc="-110" dirty="0">
                <a:latin typeface="Calibri"/>
                <a:cs typeface="Calibri"/>
              </a:rPr>
              <a:t> </a:t>
            </a:r>
            <a:r>
              <a:rPr sz="2400" spc="-30" dirty="0">
                <a:latin typeface="Calibri"/>
                <a:cs typeface="Calibri"/>
              </a:rPr>
              <a:t>“transform”</a:t>
            </a:r>
            <a:r>
              <a:rPr sz="2400" spc="-160" dirty="0">
                <a:latin typeface="Calibri"/>
                <a:cs typeface="Calibri"/>
              </a:rPr>
              <a:t> </a:t>
            </a:r>
            <a:r>
              <a:rPr sz="2400" dirty="0">
                <a:latin typeface="Calibri"/>
                <a:cs typeface="Calibri"/>
              </a:rPr>
              <a:t>to</a:t>
            </a:r>
            <a:r>
              <a:rPr sz="2400" spc="15" dirty="0">
                <a:latin typeface="Calibri"/>
                <a:cs typeface="Calibri"/>
              </a:rPr>
              <a:t> </a:t>
            </a:r>
            <a:r>
              <a:rPr sz="2400" spc="-10" dirty="0">
                <a:latin typeface="Calibri"/>
                <a:cs typeface="Calibri"/>
              </a:rPr>
              <a:t>correct</a:t>
            </a:r>
            <a:r>
              <a:rPr sz="2400" spc="-95" dirty="0">
                <a:latin typeface="Calibri"/>
                <a:cs typeface="Calibri"/>
              </a:rPr>
              <a:t> </a:t>
            </a:r>
            <a:r>
              <a:rPr sz="2400" spc="-25" dirty="0">
                <a:latin typeface="Calibri"/>
                <a:cs typeface="Calibri"/>
              </a:rPr>
              <a:t>the</a:t>
            </a:r>
            <a:endParaRPr sz="2400">
              <a:latin typeface="Calibri"/>
              <a:cs typeface="Calibri"/>
            </a:endParaRPr>
          </a:p>
          <a:p>
            <a:pPr marL="123189">
              <a:lnSpc>
                <a:spcPct val="100000"/>
              </a:lnSpc>
              <a:spcBef>
                <a:spcPts val="85"/>
              </a:spcBef>
            </a:pPr>
            <a:r>
              <a:rPr sz="2400" spc="-25" dirty="0">
                <a:latin typeface="Calibri"/>
                <a:cs typeface="Calibri"/>
              </a:rPr>
              <a:t>RoI:</a:t>
            </a:r>
            <a:r>
              <a:rPr sz="2400" spc="-145" dirty="0">
                <a:latin typeface="Calibri"/>
                <a:cs typeface="Calibri"/>
              </a:rPr>
              <a:t> </a:t>
            </a:r>
            <a:r>
              <a:rPr sz="2400" dirty="0">
                <a:latin typeface="Calibri"/>
                <a:cs typeface="Calibri"/>
              </a:rPr>
              <a:t>4</a:t>
            </a:r>
            <a:r>
              <a:rPr sz="2400" spc="-10" dirty="0">
                <a:latin typeface="Calibri"/>
                <a:cs typeface="Calibri"/>
              </a:rPr>
              <a:t> </a:t>
            </a:r>
            <a:r>
              <a:rPr sz="2400" dirty="0">
                <a:latin typeface="Calibri"/>
                <a:cs typeface="Calibri"/>
              </a:rPr>
              <a:t>numbers</a:t>
            </a:r>
            <a:r>
              <a:rPr sz="2400" spc="-45" dirty="0">
                <a:latin typeface="Calibri"/>
                <a:cs typeface="Calibri"/>
              </a:rPr>
              <a:t> </a:t>
            </a:r>
            <a:r>
              <a:rPr sz="2400" dirty="0">
                <a:latin typeface="Calibri"/>
                <a:cs typeface="Calibri"/>
              </a:rPr>
              <a:t>(t</a:t>
            </a:r>
            <a:r>
              <a:rPr sz="2400" baseline="-13888" dirty="0">
                <a:latin typeface="Calibri"/>
                <a:cs typeface="Calibri"/>
              </a:rPr>
              <a:t>x</a:t>
            </a:r>
            <a:r>
              <a:rPr sz="2400" dirty="0">
                <a:latin typeface="Calibri"/>
                <a:cs typeface="Calibri"/>
              </a:rPr>
              <a:t>,</a:t>
            </a:r>
            <a:r>
              <a:rPr sz="2400" spc="-100" dirty="0">
                <a:latin typeface="Calibri"/>
                <a:cs typeface="Calibri"/>
              </a:rPr>
              <a:t> </a:t>
            </a:r>
            <a:r>
              <a:rPr sz="2400" spc="-80" dirty="0">
                <a:latin typeface="Calibri"/>
                <a:cs typeface="Calibri"/>
              </a:rPr>
              <a:t>t</a:t>
            </a:r>
            <a:r>
              <a:rPr sz="2400" spc="-120" baseline="-13888" dirty="0">
                <a:latin typeface="Calibri"/>
                <a:cs typeface="Calibri"/>
              </a:rPr>
              <a:t>y</a:t>
            </a:r>
            <a:r>
              <a:rPr sz="2400" spc="-80" dirty="0">
                <a:latin typeface="Calibri"/>
                <a:cs typeface="Calibri"/>
              </a:rPr>
              <a:t>,</a:t>
            </a:r>
            <a:r>
              <a:rPr sz="2400" spc="-25" dirty="0">
                <a:latin typeface="Calibri"/>
                <a:cs typeface="Calibri"/>
              </a:rPr>
              <a:t> </a:t>
            </a:r>
            <a:r>
              <a:rPr sz="2400" dirty="0">
                <a:latin typeface="Calibri"/>
                <a:cs typeface="Calibri"/>
              </a:rPr>
              <a:t>t</a:t>
            </a:r>
            <a:r>
              <a:rPr sz="2400" baseline="-13888" dirty="0">
                <a:latin typeface="Calibri"/>
                <a:cs typeface="Calibri"/>
              </a:rPr>
              <a:t>h</a:t>
            </a:r>
            <a:r>
              <a:rPr sz="2400" dirty="0">
                <a:latin typeface="Calibri"/>
                <a:cs typeface="Calibri"/>
              </a:rPr>
              <a:t>,</a:t>
            </a:r>
            <a:r>
              <a:rPr sz="2400" spc="-25" dirty="0">
                <a:latin typeface="Calibri"/>
                <a:cs typeface="Calibri"/>
              </a:rPr>
              <a:t> t</a:t>
            </a:r>
            <a:r>
              <a:rPr sz="2400" spc="-37" baseline="-13888" dirty="0">
                <a:latin typeface="Calibri"/>
                <a:cs typeface="Calibri"/>
              </a:rPr>
              <a:t>w</a:t>
            </a:r>
            <a:r>
              <a:rPr sz="2400" spc="-25" dirty="0">
                <a:latin typeface="Calibri"/>
                <a:cs typeface="Calibri"/>
              </a:rPr>
              <a:t>)</a:t>
            </a:r>
            <a:endParaRPr sz="2400">
              <a:latin typeface="Calibri"/>
              <a:cs typeface="Calibri"/>
            </a:endParaRPr>
          </a:p>
        </p:txBody>
      </p:sp>
      <p:sp>
        <p:nvSpPr>
          <p:cNvPr id="69" name="object 69"/>
          <p:cNvSpPr txBox="1"/>
          <p:nvPr/>
        </p:nvSpPr>
        <p:spPr>
          <a:xfrm>
            <a:off x="1584960" y="1554480"/>
            <a:ext cx="914400" cy="386080"/>
          </a:xfrm>
          <a:prstGeom prst="rect">
            <a:avLst/>
          </a:prstGeom>
          <a:ln w="19050">
            <a:solidFill>
              <a:srgbClr val="0000FF"/>
            </a:solidFill>
          </a:ln>
        </p:spPr>
        <p:txBody>
          <a:bodyPr vert="horz" wrap="square" lIns="0" tIns="0" rIns="0" bIns="0" rtlCol="0">
            <a:spAutoFit/>
          </a:bodyPr>
          <a:lstStyle/>
          <a:p>
            <a:pPr marL="139700">
              <a:lnSpc>
                <a:spcPts val="2675"/>
              </a:lnSpc>
            </a:pPr>
            <a:r>
              <a:rPr sz="2450" spc="-20" dirty="0">
                <a:latin typeface="Calibri"/>
                <a:cs typeface="Calibri"/>
              </a:rPr>
              <a:t>Bbox</a:t>
            </a:r>
            <a:endParaRPr sz="2450">
              <a:latin typeface="Calibri"/>
              <a:cs typeface="Calibri"/>
            </a:endParaRPr>
          </a:p>
        </p:txBody>
      </p:sp>
      <p:sp>
        <p:nvSpPr>
          <p:cNvPr id="70" name="object 70"/>
          <p:cNvSpPr txBox="1"/>
          <p:nvPr/>
        </p:nvSpPr>
        <p:spPr>
          <a:xfrm>
            <a:off x="284479" y="2062479"/>
            <a:ext cx="924560" cy="386080"/>
          </a:xfrm>
          <a:prstGeom prst="rect">
            <a:avLst/>
          </a:prstGeom>
          <a:ln w="19050">
            <a:solidFill>
              <a:srgbClr val="0000FF"/>
            </a:solidFill>
          </a:ln>
        </p:spPr>
        <p:txBody>
          <a:bodyPr vert="horz" wrap="square" lIns="0" tIns="0" rIns="0" bIns="0" rtlCol="0">
            <a:spAutoFit/>
          </a:bodyPr>
          <a:lstStyle/>
          <a:p>
            <a:pPr marL="145415">
              <a:lnSpc>
                <a:spcPts val="2705"/>
              </a:lnSpc>
            </a:pPr>
            <a:r>
              <a:rPr sz="2450" spc="-20" dirty="0">
                <a:latin typeface="Calibri"/>
                <a:cs typeface="Calibri"/>
              </a:rPr>
              <a:t>Bbox</a:t>
            </a:r>
            <a:endParaRPr sz="245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3742054" cy="1368425"/>
          </a:xfrm>
          <a:prstGeom prst="rect">
            <a:avLst/>
          </a:prstGeom>
        </p:spPr>
        <p:txBody>
          <a:bodyPr vert="horz" wrap="square" lIns="0" tIns="13335" rIns="0" bIns="0" rtlCol="0">
            <a:spAutoFit/>
          </a:bodyPr>
          <a:lstStyle/>
          <a:p>
            <a:pPr marL="12700" marR="5080">
              <a:lnSpc>
                <a:spcPct val="100000"/>
              </a:lnSpc>
              <a:spcBef>
                <a:spcPts val="105"/>
              </a:spcBef>
            </a:pPr>
            <a:r>
              <a:rPr dirty="0"/>
              <a:t>Computer</a:t>
            </a:r>
            <a:r>
              <a:rPr spc="-229" dirty="0"/>
              <a:t> </a:t>
            </a:r>
            <a:r>
              <a:rPr spc="-10" dirty="0"/>
              <a:t>Vision Tasks</a:t>
            </a:r>
          </a:p>
        </p:txBody>
      </p:sp>
      <p:pic>
        <p:nvPicPr>
          <p:cNvPr id="3" name="object 3"/>
          <p:cNvPicPr/>
          <p:nvPr/>
        </p:nvPicPr>
        <p:blipFill>
          <a:blip r:embed="rId2" cstate="print"/>
          <a:stretch>
            <a:fillRect/>
          </a:stretch>
        </p:blipFill>
        <p:spPr>
          <a:xfrm>
            <a:off x="91439" y="2265679"/>
            <a:ext cx="2794000" cy="2418080"/>
          </a:xfrm>
          <a:prstGeom prst="rect">
            <a:avLst/>
          </a:prstGeom>
        </p:spPr>
      </p:pic>
      <p:sp>
        <p:nvSpPr>
          <p:cNvPr id="4" name="object 4"/>
          <p:cNvSpPr txBox="1"/>
          <p:nvPr/>
        </p:nvSpPr>
        <p:spPr>
          <a:xfrm>
            <a:off x="564832" y="1424939"/>
            <a:ext cx="1832610" cy="428625"/>
          </a:xfrm>
          <a:prstGeom prst="rect">
            <a:avLst/>
          </a:prstGeom>
        </p:spPr>
        <p:txBody>
          <a:bodyPr vert="horz" wrap="square" lIns="0" tIns="12065" rIns="0" bIns="0" rtlCol="0">
            <a:spAutoFit/>
          </a:bodyPr>
          <a:lstStyle/>
          <a:p>
            <a:pPr marL="12700">
              <a:lnSpc>
                <a:spcPct val="100000"/>
              </a:lnSpc>
              <a:spcBef>
                <a:spcPts val="95"/>
              </a:spcBef>
            </a:pPr>
            <a:r>
              <a:rPr sz="2650" b="1" spc="-20" dirty="0">
                <a:latin typeface="Calibri"/>
                <a:cs typeface="Calibri"/>
              </a:rPr>
              <a:t>Classification</a:t>
            </a:r>
            <a:endParaRPr sz="2650">
              <a:latin typeface="Calibri"/>
              <a:cs typeface="Calibri"/>
            </a:endParaRPr>
          </a:p>
        </p:txBody>
      </p:sp>
      <p:sp>
        <p:nvSpPr>
          <p:cNvPr id="5" name="object 5"/>
          <p:cNvSpPr txBox="1"/>
          <p:nvPr/>
        </p:nvSpPr>
        <p:spPr>
          <a:xfrm>
            <a:off x="3854830" y="1221358"/>
            <a:ext cx="1313180" cy="428625"/>
          </a:xfrm>
          <a:prstGeom prst="rect">
            <a:avLst/>
          </a:prstGeom>
        </p:spPr>
        <p:txBody>
          <a:bodyPr vert="horz" wrap="square" lIns="0" tIns="12065" rIns="0" bIns="0" rtlCol="0">
            <a:spAutoFit/>
          </a:bodyPr>
          <a:lstStyle/>
          <a:p>
            <a:pPr marL="12700">
              <a:lnSpc>
                <a:spcPct val="100000"/>
              </a:lnSpc>
              <a:spcBef>
                <a:spcPts val="95"/>
              </a:spcBef>
            </a:pPr>
            <a:r>
              <a:rPr sz="2650" b="1" spc="-10" dirty="0">
                <a:latin typeface="Calibri"/>
                <a:cs typeface="Calibri"/>
              </a:rPr>
              <a:t>Semantic</a:t>
            </a:r>
            <a:endParaRPr sz="2650">
              <a:latin typeface="Calibri"/>
              <a:cs typeface="Calibri"/>
            </a:endParaRPr>
          </a:p>
        </p:txBody>
      </p:sp>
      <p:sp>
        <p:nvSpPr>
          <p:cNvPr id="6" name="object 6"/>
          <p:cNvSpPr txBox="1"/>
          <p:nvPr/>
        </p:nvSpPr>
        <p:spPr>
          <a:xfrm>
            <a:off x="3522345" y="1628394"/>
            <a:ext cx="1985010" cy="428625"/>
          </a:xfrm>
          <a:prstGeom prst="rect">
            <a:avLst/>
          </a:prstGeom>
        </p:spPr>
        <p:txBody>
          <a:bodyPr vert="horz" wrap="square" lIns="0" tIns="12065" rIns="0" bIns="0" rtlCol="0">
            <a:spAutoFit/>
          </a:bodyPr>
          <a:lstStyle/>
          <a:p>
            <a:pPr marL="12700">
              <a:lnSpc>
                <a:spcPct val="100000"/>
              </a:lnSpc>
              <a:spcBef>
                <a:spcPts val="95"/>
              </a:spcBef>
            </a:pPr>
            <a:r>
              <a:rPr sz="2650" b="1" spc="-10" dirty="0">
                <a:latin typeface="Calibri"/>
                <a:cs typeface="Calibri"/>
              </a:rPr>
              <a:t>Segmentation</a:t>
            </a:r>
            <a:endParaRPr sz="2650">
              <a:latin typeface="Calibri"/>
              <a:cs typeface="Calibri"/>
            </a:endParaRPr>
          </a:p>
        </p:txBody>
      </p:sp>
      <p:sp>
        <p:nvSpPr>
          <p:cNvPr id="7" name="object 7"/>
          <p:cNvSpPr txBox="1"/>
          <p:nvPr/>
        </p:nvSpPr>
        <p:spPr>
          <a:xfrm>
            <a:off x="6872351" y="1287081"/>
            <a:ext cx="1398270" cy="835660"/>
          </a:xfrm>
          <a:prstGeom prst="rect">
            <a:avLst/>
          </a:prstGeom>
        </p:spPr>
        <p:txBody>
          <a:bodyPr vert="horz" wrap="square" lIns="0" tIns="8255" rIns="0" bIns="0" rtlCol="0">
            <a:spAutoFit/>
          </a:bodyPr>
          <a:lstStyle/>
          <a:p>
            <a:pPr marL="12700" marR="5080" indent="223520">
              <a:lnSpc>
                <a:spcPct val="100800"/>
              </a:lnSpc>
              <a:spcBef>
                <a:spcPts val="65"/>
              </a:spcBef>
            </a:pPr>
            <a:r>
              <a:rPr sz="2650" b="1" spc="-10" dirty="0">
                <a:latin typeface="Calibri"/>
                <a:cs typeface="Calibri"/>
              </a:rPr>
              <a:t>Object Detection</a:t>
            </a:r>
            <a:endParaRPr sz="2650">
              <a:latin typeface="Calibri"/>
              <a:cs typeface="Calibri"/>
            </a:endParaRPr>
          </a:p>
        </p:txBody>
      </p:sp>
      <p:sp>
        <p:nvSpPr>
          <p:cNvPr id="8" name="object 8"/>
          <p:cNvSpPr txBox="1"/>
          <p:nvPr/>
        </p:nvSpPr>
        <p:spPr>
          <a:xfrm>
            <a:off x="9575800" y="1181988"/>
            <a:ext cx="1988185" cy="835660"/>
          </a:xfrm>
          <a:prstGeom prst="rect">
            <a:avLst/>
          </a:prstGeom>
        </p:spPr>
        <p:txBody>
          <a:bodyPr vert="horz" wrap="square" lIns="0" tIns="8890" rIns="0" bIns="0" rtlCol="0">
            <a:spAutoFit/>
          </a:bodyPr>
          <a:lstStyle/>
          <a:p>
            <a:pPr marL="12700" marR="5080" indent="396240">
              <a:lnSpc>
                <a:spcPct val="100800"/>
              </a:lnSpc>
              <a:spcBef>
                <a:spcPts val="70"/>
              </a:spcBef>
            </a:pPr>
            <a:r>
              <a:rPr sz="2650" b="1" spc="-10" dirty="0">
                <a:latin typeface="Calibri"/>
                <a:cs typeface="Calibri"/>
              </a:rPr>
              <a:t>Instance Segmentation</a:t>
            </a:r>
            <a:endParaRPr sz="2650">
              <a:latin typeface="Calibri"/>
              <a:cs typeface="Calibri"/>
            </a:endParaRPr>
          </a:p>
        </p:txBody>
      </p:sp>
      <p:sp>
        <p:nvSpPr>
          <p:cNvPr id="9" name="object 9"/>
          <p:cNvSpPr txBox="1"/>
          <p:nvPr/>
        </p:nvSpPr>
        <p:spPr>
          <a:xfrm>
            <a:off x="1247139" y="4780279"/>
            <a:ext cx="481965" cy="392430"/>
          </a:xfrm>
          <a:prstGeom prst="rect">
            <a:avLst/>
          </a:prstGeom>
        </p:spPr>
        <p:txBody>
          <a:bodyPr vert="horz" wrap="square" lIns="0" tIns="13335" rIns="0" bIns="0" rtlCol="0">
            <a:spAutoFit/>
          </a:bodyPr>
          <a:lstStyle/>
          <a:p>
            <a:pPr marL="12700">
              <a:lnSpc>
                <a:spcPct val="100000"/>
              </a:lnSpc>
              <a:spcBef>
                <a:spcPts val="105"/>
              </a:spcBef>
            </a:pPr>
            <a:r>
              <a:rPr sz="2400" b="1" spc="-95" dirty="0">
                <a:latin typeface="Calibri"/>
                <a:cs typeface="Calibri"/>
              </a:rPr>
              <a:t>CAT</a:t>
            </a:r>
            <a:endParaRPr sz="2400">
              <a:latin typeface="Calibri"/>
              <a:cs typeface="Calibri"/>
            </a:endParaRPr>
          </a:p>
        </p:txBody>
      </p:sp>
      <p:pic>
        <p:nvPicPr>
          <p:cNvPr id="10" name="object 10"/>
          <p:cNvPicPr/>
          <p:nvPr/>
        </p:nvPicPr>
        <p:blipFill>
          <a:blip r:embed="rId3" cstate="print"/>
          <a:stretch>
            <a:fillRect/>
          </a:stretch>
        </p:blipFill>
        <p:spPr>
          <a:xfrm>
            <a:off x="6187440" y="2326639"/>
            <a:ext cx="2783840" cy="2397760"/>
          </a:xfrm>
          <a:prstGeom prst="rect">
            <a:avLst/>
          </a:prstGeom>
        </p:spPr>
      </p:pic>
      <p:grpSp>
        <p:nvGrpSpPr>
          <p:cNvPr id="11" name="object 11"/>
          <p:cNvGrpSpPr/>
          <p:nvPr/>
        </p:nvGrpSpPr>
        <p:grpSpPr>
          <a:xfrm>
            <a:off x="9225280" y="2326639"/>
            <a:ext cx="2804160" cy="2437765"/>
            <a:chOff x="9225280" y="2326639"/>
            <a:chExt cx="2804160" cy="2437765"/>
          </a:xfrm>
        </p:grpSpPr>
        <p:pic>
          <p:nvPicPr>
            <p:cNvPr id="12" name="object 12"/>
            <p:cNvPicPr/>
            <p:nvPr/>
          </p:nvPicPr>
          <p:blipFill>
            <a:blip r:embed="rId4" cstate="print"/>
            <a:stretch>
              <a:fillRect/>
            </a:stretch>
          </p:blipFill>
          <p:spPr>
            <a:xfrm>
              <a:off x="9225280" y="2326639"/>
              <a:ext cx="2804160" cy="2418080"/>
            </a:xfrm>
            <a:prstGeom prst="rect">
              <a:avLst/>
            </a:prstGeom>
          </p:spPr>
        </p:pic>
        <p:sp>
          <p:nvSpPr>
            <p:cNvPr id="13" name="object 13"/>
            <p:cNvSpPr/>
            <p:nvPr/>
          </p:nvSpPr>
          <p:spPr>
            <a:xfrm>
              <a:off x="9763760" y="3332479"/>
              <a:ext cx="944880" cy="1412240"/>
            </a:xfrm>
            <a:custGeom>
              <a:avLst/>
              <a:gdLst/>
              <a:ahLst/>
              <a:cxnLst/>
              <a:rect l="l" t="t" r="r" b="b"/>
              <a:pathLst>
                <a:path w="944879" h="1412239">
                  <a:moveTo>
                    <a:pt x="567817" y="0"/>
                  </a:moveTo>
                  <a:lnTo>
                    <a:pt x="433197" y="16891"/>
                  </a:lnTo>
                  <a:lnTo>
                    <a:pt x="394081" y="50673"/>
                  </a:lnTo>
                  <a:lnTo>
                    <a:pt x="269240" y="30987"/>
                  </a:lnTo>
                  <a:lnTo>
                    <a:pt x="234950" y="126619"/>
                  </a:lnTo>
                  <a:lnTo>
                    <a:pt x="269240" y="185674"/>
                  </a:lnTo>
                  <a:lnTo>
                    <a:pt x="205613" y="410718"/>
                  </a:lnTo>
                  <a:lnTo>
                    <a:pt x="308356" y="523240"/>
                  </a:lnTo>
                  <a:lnTo>
                    <a:pt x="242316" y="680720"/>
                  </a:lnTo>
                  <a:lnTo>
                    <a:pt x="83185" y="514731"/>
                  </a:lnTo>
                  <a:lnTo>
                    <a:pt x="9779" y="531622"/>
                  </a:lnTo>
                  <a:lnTo>
                    <a:pt x="0" y="767969"/>
                  </a:lnTo>
                  <a:lnTo>
                    <a:pt x="144399" y="843915"/>
                  </a:lnTo>
                  <a:lnTo>
                    <a:pt x="279019" y="824230"/>
                  </a:lnTo>
                  <a:lnTo>
                    <a:pt x="232537" y="1037971"/>
                  </a:lnTo>
                  <a:lnTo>
                    <a:pt x="271653" y="1276985"/>
                  </a:lnTo>
                  <a:lnTo>
                    <a:pt x="222758" y="1412113"/>
                  </a:lnTo>
                  <a:lnTo>
                    <a:pt x="455295" y="1409192"/>
                  </a:lnTo>
                  <a:lnTo>
                    <a:pt x="403860" y="1167384"/>
                  </a:lnTo>
                  <a:lnTo>
                    <a:pt x="479679" y="1094232"/>
                  </a:lnTo>
                  <a:lnTo>
                    <a:pt x="624205" y="1085723"/>
                  </a:lnTo>
                  <a:lnTo>
                    <a:pt x="663321" y="1170178"/>
                  </a:lnTo>
                  <a:lnTo>
                    <a:pt x="538480" y="1395222"/>
                  </a:lnTo>
                  <a:lnTo>
                    <a:pt x="751459" y="1400810"/>
                  </a:lnTo>
                  <a:lnTo>
                    <a:pt x="883539" y="1068832"/>
                  </a:lnTo>
                  <a:lnTo>
                    <a:pt x="842010" y="925449"/>
                  </a:lnTo>
                  <a:lnTo>
                    <a:pt x="944753" y="796036"/>
                  </a:lnTo>
                  <a:lnTo>
                    <a:pt x="898271" y="705993"/>
                  </a:lnTo>
                  <a:lnTo>
                    <a:pt x="883539" y="478155"/>
                  </a:lnTo>
                  <a:lnTo>
                    <a:pt x="854201" y="450088"/>
                  </a:lnTo>
                  <a:lnTo>
                    <a:pt x="886079" y="348742"/>
                  </a:lnTo>
                  <a:lnTo>
                    <a:pt x="819912" y="281305"/>
                  </a:lnTo>
                  <a:lnTo>
                    <a:pt x="797941" y="199771"/>
                  </a:lnTo>
                  <a:lnTo>
                    <a:pt x="810133" y="87249"/>
                  </a:lnTo>
                  <a:lnTo>
                    <a:pt x="729361" y="25273"/>
                  </a:lnTo>
                  <a:lnTo>
                    <a:pt x="673100" y="73152"/>
                  </a:lnTo>
                  <a:lnTo>
                    <a:pt x="567817" y="0"/>
                  </a:lnTo>
                  <a:close/>
                </a:path>
              </a:pathLst>
            </a:custGeom>
            <a:solidFill>
              <a:srgbClr val="FF0000"/>
            </a:solidFill>
          </p:spPr>
          <p:txBody>
            <a:bodyPr wrap="square" lIns="0" tIns="0" rIns="0" bIns="0" rtlCol="0"/>
            <a:lstStyle/>
            <a:p>
              <a:endParaRPr/>
            </a:p>
          </p:txBody>
        </p:sp>
        <p:sp>
          <p:nvSpPr>
            <p:cNvPr id="14" name="object 14"/>
            <p:cNvSpPr/>
            <p:nvPr/>
          </p:nvSpPr>
          <p:spPr>
            <a:xfrm>
              <a:off x="9768840" y="3337559"/>
              <a:ext cx="944880" cy="1412240"/>
            </a:xfrm>
            <a:custGeom>
              <a:avLst/>
              <a:gdLst/>
              <a:ahLst/>
              <a:cxnLst/>
              <a:rect l="l" t="t" r="r" b="b"/>
              <a:pathLst>
                <a:path w="944879" h="1412239">
                  <a:moveTo>
                    <a:pt x="269239" y="185674"/>
                  </a:moveTo>
                  <a:lnTo>
                    <a:pt x="205612" y="410717"/>
                  </a:lnTo>
                  <a:lnTo>
                    <a:pt x="308355" y="523239"/>
                  </a:lnTo>
                  <a:lnTo>
                    <a:pt x="242315" y="680719"/>
                  </a:lnTo>
                  <a:lnTo>
                    <a:pt x="83184" y="514731"/>
                  </a:lnTo>
                  <a:lnTo>
                    <a:pt x="9778" y="531621"/>
                  </a:lnTo>
                  <a:lnTo>
                    <a:pt x="0" y="767969"/>
                  </a:lnTo>
                  <a:lnTo>
                    <a:pt x="144399" y="843914"/>
                  </a:lnTo>
                  <a:lnTo>
                    <a:pt x="279018" y="824229"/>
                  </a:lnTo>
                  <a:lnTo>
                    <a:pt x="232536" y="1037970"/>
                  </a:lnTo>
                  <a:lnTo>
                    <a:pt x="271652" y="1276984"/>
                  </a:lnTo>
                  <a:lnTo>
                    <a:pt x="222757" y="1412113"/>
                  </a:lnTo>
                  <a:lnTo>
                    <a:pt x="455294" y="1409191"/>
                  </a:lnTo>
                  <a:lnTo>
                    <a:pt x="403859" y="1167383"/>
                  </a:lnTo>
                  <a:lnTo>
                    <a:pt x="479678" y="1094232"/>
                  </a:lnTo>
                  <a:lnTo>
                    <a:pt x="624204" y="1085722"/>
                  </a:lnTo>
                  <a:lnTo>
                    <a:pt x="663320" y="1170177"/>
                  </a:lnTo>
                  <a:lnTo>
                    <a:pt x="538479" y="1395221"/>
                  </a:lnTo>
                  <a:lnTo>
                    <a:pt x="751458" y="1400809"/>
                  </a:lnTo>
                  <a:lnTo>
                    <a:pt x="883538" y="1068832"/>
                  </a:lnTo>
                  <a:lnTo>
                    <a:pt x="842009" y="925448"/>
                  </a:lnTo>
                  <a:lnTo>
                    <a:pt x="944752" y="796035"/>
                  </a:lnTo>
                  <a:lnTo>
                    <a:pt x="898270" y="705992"/>
                  </a:lnTo>
                  <a:lnTo>
                    <a:pt x="883538" y="478154"/>
                  </a:lnTo>
                  <a:lnTo>
                    <a:pt x="854201" y="450088"/>
                  </a:lnTo>
                  <a:lnTo>
                    <a:pt x="886078" y="348741"/>
                  </a:lnTo>
                  <a:lnTo>
                    <a:pt x="819911" y="281304"/>
                  </a:lnTo>
                  <a:lnTo>
                    <a:pt x="797940" y="199770"/>
                  </a:lnTo>
                  <a:lnTo>
                    <a:pt x="810132" y="87249"/>
                  </a:lnTo>
                  <a:lnTo>
                    <a:pt x="729360" y="25273"/>
                  </a:lnTo>
                  <a:lnTo>
                    <a:pt x="673100" y="73151"/>
                  </a:lnTo>
                  <a:lnTo>
                    <a:pt x="567816" y="0"/>
                  </a:lnTo>
                  <a:lnTo>
                    <a:pt x="433196" y="16890"/>
                  </a:lnTo>
                  <a:lnTo>
                    <a:pt x="394080" y="50673"/>
                  </a:lnTo>
                  <a:lnTo>
                    <a:pt x="269239" y="30987"/>
                  </a:lnTo>
                  <a:lnTo>
                    <a:pt x="234950" y="126618"/>
                  </a:lnTo>
                  <a:lnTo>
                    <a:pt x="269239" y="185674"/>
                  </a:lnTo>
                  <a:close/>
                </a:path>
              </a:pathLst>
            </a:custGeom>
            <a:ln w="28575">
              <a:solidFill>
                <a:srgbClr val="FF0000"/>
              </a:solidFill>
            </a:ln>
          </p:spPr>
          <p:txBody>
            <a:bodyPr wrap="square" lIns="0" tIns="0" rIns="0" bIns="0" rtlCol="0"/>
            <a:lstStyle/>
            <a:p>
              <a:endParaRPr/>
            </a:p>
          </p:txBody>
        </p:sp>
        <p:sp>
          <p:nvSpPr>
            <p:cNvPr id="15" name="object 15"/>
            <p:cNvSpPr/>
            <p:nvPr/>
          </p:nvSpPr>
          <p:spPr>
            <a:xfrm>
              <a:off x="10637520" y="3505200"/>
              <a:ext cx="487680" cy="1097280"/>
            </a:xfrm>
            <a:custGeom>
              <a:avLst/>
              <a:gdLst/>
              <a:ahLst/>
              <a:cxnLst/>
              <a:rect l="l" t="t" r="r" b="b"/>
              <a:pathLst>
                <a:path w="487679" h="1097279">
                  <a:moveTo>
                    <a:pt x="234950" y="0"/>
                  </a:moveTo>
                  <a:lnTo>
                    <a:pt x="137540" y="71500"/>
                  </a:lnTo>
                  <a:lnTo>
                    <a:pt x="67563" y="543941"/>
                  </a:lnTo>
                  <a:lnTo>
                    <a:pt x="117475" y="609219"/>
                  </a:lnTo>
                  <a:lnTo>
                    <a:pt x="75056" y="677544"/>
                  </a:lnTo>
                  <a:lnTo>
                    <a:pt x="40004" y="780161"/>
                  </a:lnTo>
                  <a:lnTo>
                    <a:pt x="50037" y="851662"/>
                  </a:lnTo>
                  <a:lnTo>
                    <a:pt x="0" y="1013332"/>
                  </a:lnTo>
                  <a:lnTo>
                    <a:pt x="135000" y="991488"/>
                  </a:lnTo>
                  <a:lnTo>
                    <a:pt x="124968" y="839216"/>
                  </a:lnTo>
                  <a:lnTo>
                    <a:pt x="155066" y="817499"/>
                  </a:lnTo>
                  <a:lnTo>
                    <a:pt x="284987" y="842263"/>
                  </a:lnTo>
                  <a:lnTo>
                    <a:pt x="197484" y="1047495"/>
                  </a:lnTo>
                  <a:lnTo>
                    <a:pt x="272541" y="1097152"/>
                  </a:lnTo>
                  <a:lnTo>
                    <a:pt x="390016" y="1066164"/>
                  </a:lnTo>
                  <a:lnTo>
                    <a:pt x="354964" y="954277"/>
                  </a:lnTo>
                  <a:lnTo>
                    <a:pt x="410082" y="860932"/>
                  </a:lnTo>
                  <a:lnTo>
                    <a:pt x="410082" y="696213"/>
                  </a:lnTo>
                  <a:lnTo>
                    <a:pt x="480059" y="550163"/>
                  </a:lnTo>
                  <a:lnTo>
                    <a:pt x="480059" y="345058"/>
                  </a:lnTo>
                  <a:lnTo>
                    <a:pt x="487552" y="189611"/>
                  </a:lnTo>
                  <a:lnTo>
                    <a:pt x="415035" y="133604"/>
                  </a:lnTo>
                  <a:lnTo>
                    <a:pt x="375030" y="34162"/>
                  </a:lnTo>
                  <a:lnTo>
                    <a:pt x="234950" y="0"/>
                  </a:lnTo>
                  <a:close/>
                </a:path>
              </a:pathLst>
            </a:custGeom>
            <a:solidFill>
              <a:srgbClr val="00FF00"/>
            </a:solidFill>
          </p:spPr>
          <p:txBody>
            <a:bodyPr wrap="square" lIns="0" tIns="0" rIns="0" bIns="0" rtlCol="0"/>
            <a:lstStyle/>
            <a:p>
              <a:endParaRPr/>
            </a:p>
          </p:txBody>
        </p:sp>
        <p:sp>
          <p:nvSpPr>
            <p:cNvPr id="16" name="object 16"/>
            <p:cNvSpPr/>
            <p:nvPr/>
          </p:nvSpPr>
          <p:spPr>
            <a:xfrm>
              <a:off x="10637520" y="3505200"/>
              <a:ext cx="487680" cy="1097280"/>
            </a:xfrm>
            <a:custGeom>
              <a:avLst/>
              <a:gdLst/>
              <a:ahLst/>
              <a:cxnLst/>
              <a:rect l="l" t="t" r="r" b="b"/>
              <a:pathLst>
                <a:path w="487679" h="1097279">
                  <a:moveTo>
                    <a:pt x="67563" y="543941"/>
                  </a:moveTo>
                  <a:lnTo>
                    <a:pt x="137540" y="71500"/>
                  </a:lnTo>
                  <a:lnTo>
                    <a:pt x="234950" y="0"/>
                  </a:lnTo>
                  <a:lnTo>
                    <a:pt x="375030" y="34162"/>
                  </a:lnTo>
                  <a:lnTo>
                    <a:pt x="415035" y="133604"/>
                  </a:lnTo>
                  <a:lnTo>
                    <a:pt x="487552" y="189611"/>
                  </a:lnTo>
                  <a:lnTo>
                    <a:pt x="480059" y="345058"/>
                  </a:lnTo>
                  <a:lnTo>
                    <a:pt x="480059" y="550163"/>
                  </a:lnTo>
                  <a:lnTo>
                    <a:pt x="410082" y="696213"/>
                  </a:lnTo>
                  <a:lnTo>
                    <a:pt x="410082" y="860932"/>
                  </a:lnTo>
                  <a:lnTo>
                    <a:pt x="354964" y="954277"/>
                  </a:lnTo>
                  <a:lnTo>
                    <a:pt x="390016" y="1066164"/>
                  </a:lnTo>
                  <a:lnTo>
                    <a:pt x="272541" y="1097152"/>
                  </a:lnTo>
                  <a:lnTo>
                    <a:pt x="197484" y="1047495"/>
                  </a:lnTo>
                  <a:lnTo>
                    <a:pt x="284987" y="842263"/>
                  </a:lnTo>
                  <a:lnTo>
                    <a:pt x="155066" y="817499"/>
                  </a:lnTo>
                  <a:lnTo>
                    <a:pt x="124968" y="839216"/>
                  </a:lnTo>
                  <a:lnTo>
                    <a:pt x="135000" y="991488"/>
                  </a:lnTo>
                  <a:lnTo>
                    <a:pt x="0" y="1013332"/>
                  </a:lnTo>
                  <a:lnTo>
                    <a:pt x="50037" y="851662"/>
                  </a:lnTo>
                  <a:lnTo>
                    <a:pt x="40004" y="780161"/>
                  </a:lnTo>
                  <a:lnTo>
                    <a:pt x="75056" y="677544"/>
                  </a:lnTo>
                  <a:lnTo>
                    <a:pt x="117475" y="609219"/>
                  </a:lnTo>
                  <a:lnTo>
                    <a:pt x="67563" y="543941"/>
                  </a:lnTo>
                  <a:close/>
                </a:path>
              </a:pathLst>
            </a:custGeom>
            <a:ln w="38100">
              <a:solidFill>
                <a:srgbClr val="00FF00"/>
              </a:solidFill>
            </a:ln>
          </p:spPr>
          <p:txBody>
            <a:bodyPr wrap="square" lIns="0" tIns="0" rIns="0" bIns="0" rtlCol="0"/>
            <a:lstStyle/>
            <a:p>
              <a:endParaRPr/>
            </a:p>
          </p:txBody>
        </p:sp>
        <p:sp>
          <p:nvSpPr>
            <p:cNvPr id="17" name="object 17"/>
            <p:cNvSpPr/>
            <p:nvPr/>
          </p:nvSpPr>
          <p:spPr>
            <a:xfrm>
              <a:off x="11084560" y="3352800"/>
              <a:ext cx="426720" cy="955040"/>
            </a:xfrm>
            <a:custGeom>
              <a:avLst/>
              <a:gdLst/>
              <a:ahLst/>
              <a:cxnLst/>
              <a:rect l="l" t="t" r="r" b="b"/>
              <a:pathLst>
                <a:path w="426720" h="955039">
                  <a:moveTo>
                    <a:pt x="118110" y="0"/>
                  </a:moveTo>
                  <a:lnTo>
                    <a:pt x="118110" y="77470"/>
                  </a:lnTo>
                  <a:lnTo>
                    <a:pt x="43688" y="272795"/>
                  </a:lnTo>
                  <a:lnTo>
                    <a:pt x="87375" y="728472"/>
                  </a:lnTo>
                  <a:lnTo>
                    <a:pt x="48768" y="759460"/>
                  </a:lnTo>
                  <a:lnTo>
                    <a:pt x="0" y="867918"/>
                  </a:lnTo>
                  <a:lnTo>
                    <a:pt x="102743" y="874141"/>
                  </a:lnTo>
                  <a:lnTo>
                    <a:pt x="66801" y="929894"/>
                  </a:lnTo>
                  <a:lnTo>
                    <a:pt x="118110" y="954658"/>
                  </a:lnTo>
                  <a:lnTo>
                    <a:pt x="226060" y="948563"/>
                  </a:lnTo>
                  <a:lnTo>
                    <a:pt x="262000" y="951611"/>
                  </a:lnTo>
                  <a:lnTo>
                    <a:pt x="359664" y="914400"/>
                  </a:lnTo>
                  <a:lnTo>
                    <a:pt x="341630" y="781176"/>
                  </a:lnTo>
                  <a:lnTo>
                    <a:pt x="392938" y="585851"/>
                  </a:lnTo>
                  <a:lnTo>
                    <a:pt x="426339" y="371982"/>
                  </a:lnTo>
                  <a:lnTo>
                    <a:pt x="351917" y="105410"/>
                  </a:lnTo>
                  <a:lnTo>
                    <a:pt x="349376" y="12446"/>
                  </a:lnTo>
                  <a:lnTo>
                    <a:pt x="292862" y="52704"/>
                  </a:lnTo>
                  <a:lnTo>
                    <a:pt x="184912" y="37211"/>
                  </a:lnTo>
                  <a:lnTo>
                    <a:pt x="118110" y="0"/>
                  </a:lnTo>
                  <a:close/>
                </a:path>
              </a:pathLst>
            </a:custGeom>
            <a:solidFill>
              <a:srgbClr val="0000FF"/>
            </a:solidFill>
          </p:spPr>
          <p:txBody>
            <a:bodyPr wrap="square" lIns="0" tIns="0" rIns="0" bIns="0" rtlCol="0"/>
            <a:lstStyle/>
            <a:p>
              <a:endParaRPr/>
            </a:p>
          </p:txBody>
        </p:sp>
        <p:sp>
          <p:nvSpPr>
            <p:cNvPr id="18" name="object 18"/>
            <p:cNvSpPr/>
            <p:nvPr/>
          </p:nvSpPr>
          <p:spPr>
            <a:xfrm>
              <a:off x="11089640" y="3357879"/>
              <a:ext cx="426720" cy="955040"/>
            </a:xfrm>
            <a:custGeom>
              <a:avLst/>
              <a:gdLst/>
              <a:ahLst/>
              <a:cxnLst/>
              <a:rect l="l" t="t" r="r" b="b"/>
              <a:pathLst>
                <a:path w="426720" h="955039">
                  <a:moveTo>
                    <a:pt x="43687" y="272796"/>
                  </a:moveTo>
                  <a:lnTo>
                    <a:pt x="118109" y="77470"/>
                  </a:lnTo>
                  <a:lnTo>
                    <a:pt x="118109" y="0"/>
                  </a:lnTo>
                  <a:lnTo>
                    <a:pt x="184911" y="37211"/>
                  </a:lnTo>
                  <a:lnTo>
                    <a:pt x="292861" y="52705"/>
                  </a:lnTo>
                  <a:lnTo>
                    <a:pt x="349376" y="12446"/>
                  </a:lnTo>
                  <a:lnTo>
                    <a:pt x="351916" y="105410"/>
                  </a:lnTo>
                  <a:lnTo>
                    <a:pt x="426338" y="371983"/>
                  </a:lnTo>
                  <a:lnTo>
                    <a:pt x="392937" y="585851"/>
                  </a:lnTo>
                  <a:lnTo>
                    <a:pt x="341629" y="781177"/>
                  </a:lnTo>
                  <a:lnTo>
                    <a:pt x="359663" y="914400"/>
                  </a:lnTo>
                  <a:lnTo>
                    <a:pt x="262000" y="951611"/>
                  </a:lnTo>
                  <a:lnTo>
                    <a:pt x="226059" y="948563"/>
                  </a:lnTo>
                  <a:lnTo>
                    <a:pt x="118109" y="954659"/>
                  </a:lnTo>
                  <a:lnTo>
                    <a:pt x="66801" y="929894"/>
                  </a:lnTo>
                  <a:lnTo>
                    <a:pt x="102742" y="874141"/>
                  </a:lnTo>
                  <a:lnTo>
                    <a:pt x="0" y="867918"/>
                  </a:lnTo>
                  <a:lnTo>
                    <a:pt x="48767" y="759460"/>
                  </a:lnTo>
                  <a:lnTo>
                    <a:pt x="87375" y="728472"/>
                  </a:lnTo>
                  <a:lnTo>
                    <a:pt x="43687" y="272796"/>
                  </a:lnTo>
                  <a:close/>
                </a:path>
              </a:pathLst>
            </a:custGeom>
            <a:ln w="28575">
              <a:solidFill>
                <a:srgbClr val="0000FF"/>
              </a:solidFill>
            </a:ln>
          </p:spPr>
          <p:txBody>
            <a:bodyPr wrap="square" lIns="0" tIns="0" rIns="0" bIns="0" rtlCol="0"/>
            <a:lstStyle/>
            <a:p>
              <a:endParaRPr/>
            </a:p>
          </p:txBody>
        </p:sp>
      </p:grpSp>
      <p:sp>
        <p:nvSpPr>
          <p:cNvPr id="19" name="object 19"/>
          <p:cNvSpPr/>
          <p:nvPr/>
        </p:nvSpPr>
        <p:spPr>
          <a:xfrm>
            <a:off x="6390640" y="5293359"/>
            <a:ext cx="5496560" cy="467359"/>
          </a:xfrm>
          <a:custGeom>
            <a:avLst/>
            <a:gdLst/>
            <a:ahLst/>
            <a:cxnLst/>
            <a:rect l="l" t="t" r="r" b="b"/>
            <a:pathLst>
              <a:path w="5496559" h="467360">
                <a:moveTo>
                  <a:pt x="5496560" y="0"/>
                </a:moveTo>
                <a:lnTo>
                  <a:pt x="5491607" y="42036"/>
                </a:lnTo>
                <a:lnTo>
                  <a:pt x="5477510" y="81533"/>
                </a:lnTo>
                <a:lnTo>
                  <a:pt x="5455158" y="117855"/>
                </a:lnTo>
                <a:lnTo>
                  <a:pt x="5425186" y="150494"/>
                </a:lnTo>
                <a:lnTo>
                  <a:pt x="5388610" y="178688"/>
                </a:lnTo>
                <a:lnTo>
                  <a:pt x="5346319" y="201675"/>
                </a:lnTo>
                <a:lnTo>
                  <a:pt x="5299075" y="218947"/>
                </a:lnTo>
                <a:lnTo>
                  <a:pt x="5247767" y="229869"/>
                </a:lnTo>
                <a:lnTo>
                  <a:pt x="5193284" y="233552"/>
                </a:lnTo>
                <a:lnTo>
                  <a:pt x="3051429" y="233552"/>
                </a:lnTo>
                <a:lnTo>
                  <a:pt x="2996945" y="237362"/>
                </a:lnTo>
                <a:lnTo>
                  <a:pt x="2945638" y="248157"/>
                </a:lnTo>
                <a:lnTo>
                  <a:pt x="2898393" y="265429"/>
                </a:lnTo>
                <a:lnTo>
                  <a:pt x="2856103" y="288543"/>
                </a:lnTo>
                <a:lnTo>
                  <a:pt x="2819527" y="316674"/>
                </a:lnTo>
                <a:lnTo>
                  <a:pt x="2789682" y="349275"/>
                </a:lnTo>
                <a:lnTo>
                  <a:pt x="2767203" y="385673"/>
                </a:lnTo>
                <a:lnTo>
                  <a:pt x="2753106" y="425183"/>
                </a:lnTo>
                <a:lnTo>
                  <a:pt x="2748280" y="467169"/>
                </a:lnTo>
                <a:lnTo>
                  <a:pt x="2743327" y="425183"/>
                </a:lnTo>
                <a:lnTo>
                  <a:pt x="2729230" y="385673"/>
                </a:lnTo>
                <a:lnTo>
                  <a:pt x="2706878" y="349275"/>
                </a:lnTo>
                <a:lnTo>
                  <a:pt x="2676906" y="316674"/>
                </a:lnTo>
                <a:lnTo>
                  <a:pt x="2640457" y="288543"/>
                </a:lnTo>
                <a:lnTo>
                  <a:pt x="2598039" y="265429"/>
                </a:lnTo>
                <a:lnTo>
                  <a:pt x="2550794" y="248157"/>
                </a:lnTo>
                <a:lnTo>
                  <a:pt x="2499614" y="237362"/>
                </a:lnTo>
                <a:lnTo>
                  <a:pt x="2445131" y="233552"/>
                </a:lnTo>
                <a:lnTo>
                  <a:pt x="303149" y="233552"/>
                </a:lnTo>
                <a:lnTo>
                  <a:pt x="248665" y="229869"/>
                </a:lnTo>
                <a:lnTo>
                  <a:pt x="197358" y="218947"/>
                </a:lnTo>
                <a:lnTo>
                  <a:pt x="150113" y="201675"/>
                </a:lnTo>
                <a:lnTo>
                  <a:pt x="107823" y="178688"/>
                </a:lnTo>
                <a:lnTo>
                  <a:pt x="71247" y="150494"/>
                </a:lnTo>
                <a:lnTo>
                  <a:pt x="41401" y="117855"/>
                </a:lnTo>
                <a:lnTo>
                  <a:pt x="18923" y="81533"/>
                </a:lnTo>
                <a:lnTo>
                  <a:pt x="4825" y="42036"/>
                </a:lnTo>
                <a:lnTo>
                  <a:pt x="0" y="0"/>
                </a:lnTo>
              </a:path>
            </a:pathLst>
          </a:custGeom>
          <a:ln w="19050">
            <a:solidFill>
              <a:srgbClr val="666666"/>
            </a:solidFill>
          </a:ln>
        </p:spPr>
        <p:txBody>
          <a:bodyPr wrap="square" lIns="0" tIns="0" rIns="0" bIns="0" rtlCol="0"/>
          <a:lstStyle/>
          <a:p>
            <a:endParaRPr/>
          </a:p>
        </p:txBody>
      </p:sp>
      <p:sp>
        <p:nvSpPr>
          <p:cNvPr id="20" name="object 20"/>
          <p:cNvSpPr/>
          <p:nvPr/>
        </p:nvSpPr>
        <p:spPr>
          <a:xfrm>
            <a:off x="81280" y="5303520"/>
            <a:ext cx="2794000" cy="477520"/>
          </a:xfrm>
          <a:custGeom>
            <a:avLst/>
            <a:gdLst/>
            <a:ahLst/>
            <a:cxnLst/>
            <a:rect l="l" t="t" r="r" b="b"/>
            <a:pathLst>
              <a:path w="2794000" h="477520">
                <a:moveTo>
                  <a:pt x="2793619" y="0"/>
                </a:moveTo>
                <a:lnTo>
                  <a:pt x="2788793" y="42925"/>
                </a:lnTo>
                <a:lnTo>
                  <a:pt x="2774696" y="83311"/>
                </a:lnTo>
                <a:lnTo>
                  <a:pt x="2752217" y="120395"/>
                </a:lnTo>
                <a:lnTo>
                  <a:pt x="2722372" y="153796"/>
                </a:lnTo>
                <a:lnTo>
                  <a:pt x="2685796" y="182498"/>
                </a:lnTo>
                <a:lnTo>
                  <a:pt x="2643505" y="206120"/>
                </a:lnTo>
                <a:lnTo>
                  <a:pt x="2596261" y="223773"/>
                </a:lnTo>
                <a:lnTo>
                  <a:pt x="2544953" y="234822"/>
                </a:lnTo>
                <a:lnTo>
                  <a:pt x="2490470" y="238632"/>
                </a:lnTo>
                <a:lnTo>
                  <a:pt x="1700149" y="238632"/>
                </a:lnTo>
                <a:lnTo>
                  <a:pt x="1645539" y="242569"/>
                </a:lnTo>
                <a:lnTo>
                  <a:pt x="1594231" y="253618"/>
                </a:lnTo>
                <a:lnTo>
                  <a:pt x="1546987" y="271271"/>
                </a:lnTo>
                <a:lnTo>
                  <a:pt x="1504695" y="294792"/>
                </a:lnTo>
                <a:lnTo>
                  <a:pt x="1468120" y="323557"/>
                </a:lnTo>
                <a:lnTo>
                  <a:pt x="1438275" y="356869"/>
                </a:lnTo>
                <a:lnTo>
                  <a:pt x="1415795" y="394055"/>
                </a:lnTo>
                <a:lnTo>
                  <a:pt x="1401698" y="434428"/>
                </a:lnTo>
                <a:lnTo>
                  <a:pt x="1396873" y="477329"/>
                </a:lnTo>
                <a:lnTo>
                  <a:pt x="1391920" y="434428"/>
                </a:lnTo>
                <a:lnTo>
                  <a:pt x="1377823" y="394055"/>
                </a:lnTo>
                <a:lnTo>
                  <a:pt x="1355470" y="356869"/>
                </a:lnTo>
                <a:lnTo>
                  <a:pt x="1325498" y="323557"/>
                </a:lnTo>
                <a:lnTo>
                  <a:pt x="1288923" y="294792"/>
                </a:lnTo>
                <a:lnTo>
                  <a:pt x="1246632" y="271271"/>
                </a:lnTo>
                <a:lnTo>
                  <a:pt x="1199388" y="253618"/>
                </a:lnTo>
                <a:lnTo>
                  <a:pt x="1148092" y="242569"/>
                </a:lnTo>
                <a:lnTo>
                  <a:pt x="1093584" y="238632"/>
                </a:lnTo>
                <a:lnTo>
                  <a:pt x="303250" y="238632"/>
                </a:lnTo>
                <a:lnTo>
                  <a:pt x="248742" y="234822"/>
                </a:lnTo>
                <a:lnTo>
                  <a:pt x="197434" y="223773"/>
                </a:lnTo>
                <a:lnTo>
                  <a:pt x="150190" y="206120"/>
                </a:lnTo>
                <a:lnTo>
                  <a:pt x="107873" y="182498"/>
                </a:lnTo>
                <a:lnTo>
                  <a:pt x="71323" y="153796"/>
                </a:lnTo>
                <a:lnTo>
                  <a:pt x="41402" y="120395"/>
                </a:lnTo>
                <a:lnTo>
                  <a:pt x="18972" y="83311"/>
                </a:lnTo>
                <a:lnTo>
                  <a:pt x="4884" y="42925"/>
                </a:lnTo>
                <a:lnTo>
                  <a:pt x="0" y="0"/>
                </a:lnTo>
              </a:path>
            </a:pathLst>
          </a:custGeom>
          <a:ln w="19050">
            <a:solidFill>
              <a:srgbClr val="666666"/>
            </a:solidFill>
          </a:ln>
        </p:spPr>
        <p:txBody>
          <a:bodyPr wrap="square" lIns="0" tIns="0" rIns="0" bIns="0" rtlCol="0"/>
          <a:lstStyle/>
          <a:p>
            <a:endParaRPr/>
          </a:p>
        </p:txBody>
      </p:sp>
      <p:sp>
        <p:nvSpPr>
          <p:cNvPr id="21" name="object 21"/>
          <p:cNvSpPr txBox="1"/>
          <p:nvPr/>
        </p:nvSpPr>
        <p:spPr>
          <a:xfrm>
            <a:off x="3377184" y="4666297"/>
            <a:ext cx="2298700" cy="768350"/>
          </a:xfrm>
          <a:prstGeom prst="rect">
            <a:avLst/>
          </a:prstGeom>
        </p:spPr>
        <p:txBody>
          <a:bodyPr vert="horz" wrap="square" lIns="0" tIns="12700" rIns="0" bIns="0" rtlCol="0">
            <a:spAutoFit/>
          </a:bodyPr>
          <a:lstStyle/>
          <a:p>
            <a:pPr algn="ctr">
              <a:lnSpc>
                <a:spcPct val="100000"/>
              </a:lnSpc>
              <a:spcBef>
                <a:spcPts val="100"/>
              </a:spcBef>
            </a:pPr>
            <a:r>
              <a:rPr sz="2400" b="1" dirty="0">
                <a:solidFill>
                  <a:srgbClr val="6AA84F"/>
                </a:solidFill>
                <a:latin typeface="Calibri"/>
                <a:cs typeface="Calibri"/>
              </a:rPr>
              <a:t>GRASS</a:t>
            </a:r>
            <a:r>
              <a:rPr sz="2400" dirty="0">
                <a:latin typeface="Calibri"/>
                <a:cs typeface="Calibri"/>
              </a:rPr>
              <a:t>,</a:t>
            </a:r>
            <a:r>
              <a:rPr sz="2400" spc="-70" dirty="0">
                <a:latin typeface="Calibri"/>
                <a:cs typeface="Calibri"/>
              </a:rPr>
              <a:t> </a:t>
            </a:r>
            <a:r>
              <a:rPr sz="2400" b="1" spc="-100" dirty="0">
                <a:solidFill>
                  <a:srgbClr val="F0C231"/>
                </a:solidFill>
                <a:latin typeface="Calibri"/>
                <a:cs typeface="Calibri"/>
              </a:rPr>
              <a:t>CAT</a:t>
            </a:r>
            <a:r>
              <a:rPr sz="2400" spc="-100" dirty="0">
                <a:latin typeface="Calibri"/>
                <a:cs typeface="Calibri"/>
              </a:rPr>
              <a:t>,</a:t>
            </a:r>
            <a:r>
              <a:rPr sz="2400" spc="-35" dirty="0">
                <a:latin typeface="Calibri"/>
                <a:cs typeface="Calibri"/>
              </a:rPr>
              <a:t> </a:t>
            </a:r>
            <a:r>
              <a:rPr sz="2400" b="1" spc="-20" dirty="0">
                <a:solidFill>
                  <a:srgbClr val="A64D79"/>
                </a:solidFill>
                <a:latin typeface="Calibri"/>
                <a:cs typeface="Calibri"/>
              </a:rPr>
              <a:t>TREE</a:t>
            </a:r>
            <a:r>
              <a:rPr sz="2400" spc="-20" dirty="0">
                <a:latin typeface="Calibri"/>
                <a:cs typeface="Calibri"/>
              </a:rPr>
              <a:t>,</a:t>
            </a:r>
            <a:endParaRPr sz="2400">
              <a:latin typeface="Calibri"/>
              <a:cs typeface="Calibri"/>
            </a:endParaRPr>
          </a:p>
          <a:p>
            <a:pPr marL="21590" algn="ctr">
              <a:lnSpc>
                <a:spcPct val="100000"/>
              </a:lnSpc>
              <a:spcBef>
                <a:spcPts val="85"/>
              </a:spcBef>
            </a:pPr>
            <a:r>
              <a:rPr sz="2400" b="1" spc="-25" dirty="0">
                <a:solidFill>
                  <a:srgbClr val="4985E8"/>
                </a:solidFill>
                <a:latin typeface="Calibri"/>
                <a:cs typeface="Calibri"/>
              </a:rPr>
              <a:t>SKY</a:t>
            </a:r>
            <a:endParaRPr sz="2400">
              <a:latin typeface="Calibri"/>
              <a:cs typeface="Calibri"/>
            </a:endParaRPr>
          </a:p>
        </p:txBody>
      </p:sp>
      <p:sp>
        <p:nvSpPr>
          <p:cNvPr id="22" name="object 22"/>
          <p:cNvSpPr txBox="1"/>
          <p:nvPr/>
        </p:nvSpPr>
        <p:spPr>
          <a:xfrm>
            <a:off x="6653783" y="4780279"/>
            <a:ext cx="1936114" cy="392430"/>
          </a:xfrm>
          <a:prstGeom prst="rect">
            <a:avLst/>
          </a:prstGeom>
        </p:spPr>
        <p:txBody>
          <a:bodyPr vert="horz" wrap="square" lIns="0" tIns="13335" rIns="0" bIns="0" rtlCol="0">
            <a:spAutoFit/>
          </a:bodyPr>
          <a:lstStyle/>
          <a:p>
            <a:pPr marL="12700">
              <a:lnSpc>
                <a:spcPct val="100000"/>
              </a:lnSpc>
              <a:spcBef>
                <a:spcPts val="105"/>
              </a:spcBef>
            </a:pPr>
            <a:r>
              <a:rPr sz="2400" b="1" dirty="0">
                <a:solidFill>
                  <a:srgbClr val="FF0000"/>
                </a:solidFill>
                <a:latin typeface="Calibri"/>
                <a:cs typeface="Calibri"/>
              </a:rPr>
              <a:t>DOG</a:t>
            </a:r>
            <a:r>
              <a:rPr sz="2400" dirty="0">
                <a:latin typeface="Calibri"/>
                <a:cs typeface="Calibri"/>
              </a:rPr>
              <a:t>,</a:t>
            </a:r>
            <a:r>
              <a:rPr sz="2400" spc="-45" dirty="0">
                <a:latin typeface="Calibri"/>
                <a:cs typeface="Calibri"/>
              </a:rPr>
              <a:t> </a:t>
            </a:r>
            <a:r>
              <a:rPr sz="2400" b="1" spc="-10" dirty="0">
                <a:solidFill>
                  <a:srgbClr val="6AA84F"/>
                </a:solidFill>
                <a:latin typeface="Calibri"/>
                <a:cs typeface="Calibri"/>
              </a:rPr>
              <a:t>DOG</a:t>
            </a:r>
            <a:r>
              <a:rPr sz="2400" spc="-10" dirty="0">
                <a:latin typeface="Calibri"/>
                <a:cs typeface="Calibri"/>
              </a:rPr>
              <a:t>,</a:t>
            </a:r>
            <a:r>
              <a:rPr sz="2400" spc="-114" dirty="0">
                <a:latin typeface="Calibri"/>
                <a:cs typeface="Calibri"/>
              </a:rPr>
              <a:t> </a:t>
            </a:r>
            <a:r>
              <a:rPr sz="2400" b="1" spc="-85" dirty="0">
                <a:solidFill>
                  <a:srgbClr val="4985E8"/>
                </a:solidFill>
                <a:latin typeface="Calibri"/>
                <a:cs typeface="Calibri"/>
              </a:rPr>
              <a:t>CAT</a:t>
            </a:r>
            <a:endParaRPr sz="2400">
              <a:latin typeface="Calibri"/>
              <a:cs typeface="Calibri"/>
            </a:endParaRPr>
          </a:p>
        </p:txBody>
      </p:sp>
      <p:sp>
        <p:nvSpPr>
          <p:cNvPr id="23" name="object 23"/>
          <p:cNvSpPr txBox="1"/>
          <p:nvPr/>
        </p:nvSpPr>
        <p:spPr>
          <a:xfrm>
            <a:off x="9712706" y="4780279"/>
            <a:ext cx="1936750" cy="392430"/>
          </a:xfrm>
          <a:prstGeom prst="rect">
            <a:avLst/>
          </a:prstGeom>
        </p:spPr>
        <p:txBody>
          <a:bodyPr vert="horz" wrap="square" lIns="0" tIns="13335" rIns="0" bIns="0" rtlCol="0">
            <a:spAutoFit/>
          </a:bodyPr>
          <a:lstStyle/>
          <a:p>
            <a:pPr marL="12700">
              <a:lnSpc>
                <a:spcPct val="100000"/>
              </a:lnSpc>
              <a:spcBef>
                <a:spcPts val="105"/>
              </a:spcBef>
            </a:pPr>
            <a:r>
              <a:rPr sz="2400" b="1" dirty="0">
                <a:solidFill>
                  <a:srgbClr val="FF0000"/>
                </a:solidFill>
                <a:latin typeface="Calibri"/>
                <a:cs typeface="Calibri"/>
              </a:rPr>
              <a:t>DOG</a:t>
            </a:r>
            <a:r>
              <a:rPr sz="2400" dirty="0">
                <a:latin typeface="Calibri"/>
                <a:cs typeface="Calibri"/>
              </a:rPr>
              <a:t>,</a:t>
            </a:r>
            <a:r>
              <a:rPr sz="2400" spc="-45" dirty="0">
                <a:latin typeface="Calibri"/>
                <a:cs typeface="Calibri"/>
              </a:rPr>
              <a:t> </a:t>
            </a:r>
            <a:r>
              <a:rPr sz="2400" b="1" spc="-10" dirty="0">
                <a:solidFill>
                  <a:srgbClr val="6AA84F"/>
                </a:solidFill>
                <a:latin typeface="Calibri"/>
                <a:cs typeface="Calibri"/>
              </a:rPr>
              <a:t>DOG</a:t>
            </a:r>
            <a:r>
              <a:rPr sz="2400" spc="-10" dirty="0">
                <a:latin typeface="Calibri"/>
                <a:cs typeface="Calibri"/>
              </a:rPr>
              <a:t>,</a:t>
            </a:r>
            <a:r>
              <a:rPr sz="2400" spc="-120" dirty="0">
                <a:latin typeface="Calibri"/>
                <a:cs typeface="Calibri"/>
              </a:rPr>
              <a:t> </a:t>
            </a:r>
            <a:r>
              <a:rPr sz="2400" b="1" spc="-80" dirty="0">
                <a:solidFill>
                  <a:srgbClr val="4985E8"/>
                </a:solidFill>
                <a:latin typeface="Calibri"/>
                <a:cs typeface="Calibri"/>
              </a:rPr>
              <a:t>CAT</a:t>
            </a:r>
            <a:endParaRPr sz="2400">
              <a:latin typeface="Calibri"/>
              <a:cs typeface="Calibri"/>
            </a:endParaRPr>
          </a:p>
        </p:txBody>
      </p:sp>
      <p:sp>
        <p:nvSpPr>
          <p:cNvPr id="24" name="object 24"/>
          <p:cNvSpPr/>
          <p:nvPr/>
        </p:nvSpPr>
        <p:spPr>
          <a:xfrm>
            <a:off x="3180079" y="5303520"/>
            <a:ext cx="2752725" cy="467359"/>
          </a:xfrm>
          <a:custGeom>
            <a:avLst/>
            <a:gdLst/>
            <a:ahLst/>
            <a:cxnLst/>
            <a:rect l="l" t="t" r="r" b="b"/>
            <a:pathLst>
              <a:path w="2752725" h="467360">
                <a:moveTo>
                  <a:pt x="2752724" y="0"/>
                </a:moveTo>
                <a:lnTo>
                  <a:pt x="2747898" y="42036"/>
                </a:lnTo>
                <a:lnTo>
                  <a:pt x="2733802" y="81533"/>
                </a:lnTo>
                <a:lnTo>
                  <a:pt x="2711322" y="117855"/>
                </a:lnTo>
                <a:lnTo>
                  <a:pt x="2681478" y="150494"/>
                </a:lnTo>
                <a:lnTo>
                  <a:pt x="2645029" y="178688"/>
                </a:lnTo>
                <a:lnTo>
                  <a:pt x="2602737" y="201675"/>
                </a:lnTo>
                <a:lnTo>
                  <a:pt x="2555494" y="218947"/>
                </a:lnTo>
                <a:lnTo>
                  <a:pt x="2504185" y="229869"/>
                </a:lnTo>
                <a:lnTo>
                  <a:pt x="2449830" y="233552"/>
                </a:lnTo>
                <a:lnTo>
                  <a:pt x="1679320" y="233552"/>
                </a:lnTo>
                <a:lnTo>
                  <a:pt x="1624837" y="237362"/>
                </a:lnTo>
                <a:lnTo>
                  <a:pt x="1573657" y="248157"/>
                </a:lnTo>
                <a:lnTo>
                  <a:pt x="1526412" y="265429"/>
                </a:lnTo>
                <a:lnTo>
                  <a:pt x="1484121" y="288531"/>
                </a:lnTo>
                <a:lnTo>
                  <a:pt x="1447672" y="316674"/>
                </a:lnTo>
                <a:lnTo>
                  <a:pt x="1417700" y="349275"/>
                </a:lnTo>
                <a:lnTo>
                  <a:pt x="1395348" y="385673"/>
                </a:lnTo>
                <a:lnTo>
                  <a:pt x="1381252" y="425195"/>
                </a:lnTo>
                <a:lnTo>
                  <a:pt x="1376425" y="467182"/>
                </a:lnTo>
                <a:lnTo>
                  <a:pt x="1371472" y="425195"/>
                </a:lnTo>
                <a:lnTo>
                  <a:pt x="1357375" y="385673"/>
                </a:lnTo>
                <a:lnTo>
                  <a:pt x="1335023" y="349275"/>
                </a:lnTo>
                <a:lnTo>
                  <a:pt x="1305179" y="316674"/>
                </a:lnTo>
                <a:lnTo>
                  <a:pt x="1268603" y="288531"/>
                </a:lnTo>
                <a:lnTo>
                  <a:pt x="1226311" y="265429"/>
                </a:lnTo>
                <a:lnTo>
                  <a:pt x="1179068" y="248157"/>
                </a:lnTo>
                <a:lnTo>
                  <a:pt x="1127886" y="237362"/>
                </a:lnTo>
                <a:lnTo>
                  <a:pt x="1073404" y="233552"/>
                </a:lnTo>
                <a:lnTo>
                  <a:pt x="303021" y="233552"/>
                </a:lnTo>
                <a:lnTo>
                  <a:pt x="248539" y="229869"/>
                </a:lnTo>
                <a:lnTo>
                  <a:pt x="197231" y="218947"/>
                </a:lnTo>
                <a:lnTo>
                  <a:pt x="150114" y="201675"/>
                </a:lnTo>
                <a:lnTo>
                  <a:pt x="107822" y="178688"/>
                </a:lnTo>
                <a:lnTo>
                  <a:pt x="71246" y="150494"/>
                </a:lnTo>
                <a:lnTo>
                  <a:pt x="41401" y="117855"/>
                </a:lnTo>
                <a:lnTo>
                  <a:pt x="18922" y="81533"/>
                </a:lnTo>
                <a:lnTo>
                  <a:pt x="4825" y="42036"/>
                </a:lnTo>
                <a:lnTo>
                  <a:pt x="0" y="0"/>
                </a:lnTo>
              </a:path>
            </a:pathLst>
          </a:custGeom>
          <a:ln w="19049">
            <a:solidFill>
              <a:srgbClr val="666666"/>
            </a:solidFill>
          </a:ln>
        </p:spPr>
        <p:txBody>
          <a:bodyPr wrap="square" lIns="0" tIns="0" rIns="0" bIns="0" rtlCol="0"/>
          <a:lstStyle/>
          <a:p>
            <a:endParaRPr/>
          </a:p>
        </p:txBody>
      </p:sp>
      <p:grpSp>
        <p:nvGrpSpPr>
          <p:cNvPr id="25" name="object 25"/>
          <p:cNvGrpSpPr/>
          <p:nvPr/>
        </p:nvGrpSpPr>
        <p:grpSpPr>
          <a:xfrm>
            <a:off x="3059429" y="2256472"/>
            <a:ext cx="2882265" cy="2435860"/>
            <a:chOff x="3059429" y="2256472"/>
            <a:chExt cx="2882265" cy="2435860"/>
          </a:xfrm>
        </p:grpSpPr>
        <p:pic>
          <p:nvPicPr>
            <p:cNvPr id="26" name="object 26"/>
            <p:cNvPicPr/>
            <p:nvPr/>
          </p:nvPicPr>
          <p:blipFill>
            <a:blip r:embed="rId2" cstate="print"/>
            <a:stretch>
              <a:fillRect/>
            </a:stretch>
          </p:blipFill>
          <p:spPr>
            <a:xfrm>
              <a:off x="3068319" y="2265680"/>
              <a:ext cx="2854960" cy="2418080"/>
            </a:xfrm>
            <a:prstGeom prst="rect">
              <a:avLst/>
            </a:prstGeom>
          </p:spPr>
        </p:pic>
        <p:sp>
          <p:nvSpPr>
            <p:cNvPr id="27" name="object 27"/>
            <p:cNvSpPr/>
            <p:nvPr/>
          </p:nvSpPr>
          <p:spPr>
            <a:xfrm>
              <a:off x="3159759" y="2753360"/>
              <a:ext cx="2184400" cy="1544320"/>
            </a:xfrm>
            <a:custGeom>
              <a:avLst/>
              <a:gdLst/>
              <a:ahLst/>
              <a:cxnLst/>
              <a:rect l="l" t="t" r="r" b="b"/>
              <a:pathLst>
                <a:path w="2184400" h="1544320">
                  <a:moveTo>
                    <a:pt x="2098548" y="0"/>
                  </a:moveTo>
                  <a:lnTo>
                    <a:pt x="1903349" y="180975"/>
                  </a:lnTo>
                  <a:lnTo>
                    <a:pt x="1573911" y="205104"/>
                  </a:lnTo>
                  <a:lnTo>
                    <a:pt x="1366519" y="36194"/>
                  </a:lnTo>
                  <a:lnTo>
                    <a:pt x="1293240" y="48260"/>
                  </a:lnTo>
                  <a:lnTo>
                    <a:pt x="1293240" y="205104"/>
                  </a:lnTo>
                  <a:lnTo>
                    <a:pt x="1342136" y="410082"/>
                  </a:lnTo>
                  <a:lnTo>
                    <a:pt x="1232280" y="446277"/>
                  </a:lnTo>
                  <a:lnTo>
                    <a:pt x="927226" y="349757"/>
                  </a:lnTo>
                  <a:lnTo>
                    <a:pt x="488061" y="217042"/>
                  </a:lnTo>
                  <a:lnTo>
                    <a:pt x="80390" y="255142"/>
                  </a:lnTo>
                  <a:lnTo>
                    <a:pt x="0" y="349757"/>
                  </a:lnTo>
                  <a:lnTo>
                    <a:pt x="146430" y="385952"/>
                  </a:lnTo>
                  <a:lnTo>
                    <a:pt x="329438" y="361823"/>
                  </a:lnTo>
                  <a:lnTo>
                    <a:pt x="524637" y="410082"/>
                  </a:lnTo>
                  <a:lnTo>
                    <a:pt x="854075" y="518667"/>
                  </a:lnTo>
                  <a:lnTo>
                    <a:pt x="1073657" y="651382"/>
                  </a:lnTo>
                  <a:lnTo>
                    <a:pt x="1098168" y="856488"/>
                  </a:lnTo>
                  <a:lnTo>
                    <a:pt x="1159128" y="1121790"/>
                  </a:lnTo>
                  <a:lnTo>
                    <a:pt x="1195704" y="1254506"/>
                  </a:lnTo>
                  <a:lnTo>
                    <a:pt x="1366519" y="1230376"/>
                  </a:lnTo>
                  <a:lnTo>
                    <a:pt x="1439672" y="1423415"/>
                  </a:lnTo>
                  <a:lnTo>
                    <a:pt x="1610487" y="1543939"/>
                  </a:lnTo>
                  <a:lnTo>
                    <a:pt x="1708150" y="1459483"/>
                  </a:lnTo>
                  <a:lnTo>
                    <a:pt x="1713611" y="1320672"/>
                  </a:lnTo>
                  <a:lnTo>
                    <a:pt x="1671574" y="1206245"/>
                  </a:lnTo>
                  <a:lnTo>
                    <a:pt x="1647063" y="1097660"/>
                  </a:lnTo>
                  <a:lnTo>
                    <a:pt x="1805686" y="1049401"/>
                  </a:lnTo>
                  <a:lnTo>
                    <a:pt x="1939925" y="964945"/>
                  </a:lnTo>
                  <a:lnTo>
                    <a:pt x="1891156" y="1182115"/>
                  </a:lnTo>
                  <a:lnTo>
                    <a:pt x="2061972" y="1266570"/>
                  </a:lnTo>
                  <a:lnTo>
                    <a:pt x="2183891" y="1145920"/>
                  </a:lnTo>
                  <a:lnTo>
                    <a:pt x="2183891" y="1001140"/>
                  </a:lnTo>
                  <a:lnTo>
                    <a:pt x="2159507" y="832357"/>
                  </a:lnTo>
                  <a:lnTo>
                    <a:pt x="2074037" y="723773"/>
                  </a:lnTo>
                  <a:lnTo>
                    <a:pt x="2122931" y="627252"/>
                  </a:lnTo>
                  <a:lnTo>
                    <a:pt x="2171700" y="337819"/>
                  </a:lnTo>
                  <a:lnTo>
                    <a:pt x="2183891" y="36194"/>
                  </a:lnTo>
                  <a:lnTo>
                    <a:pt x="2098548" y="0"/>
                  </a:lnTo>
                  <a:close/>
                </a:path>
              </a:pathLst>
            </a:custGeom>
            <a:solidFill>
              <a:srgbClr val="FFD966"/>
            </a:solidFill>
          </p:spPr>
          <p:txBody>
            <a:bodyPr wrap="square" lIns="0" tIns="0" rIns="0" bIns="0" rtlCol="0"/>
            <a:lstStyle/>
            <a:p>
              <a:endParaRPr/>
            </a:p>
          </p:txBody>
        </p:sp>
        <p:sp>
          <p:nvSpPr>
            <p:cNvPr id="28" name="object 28"/>
            <p:cNvSpPr/>
            <p:nvPr/>
          </p:nvSpPr>
          <p:spPr>
            <a:xfrm>
              <a:off x="3159759" y="2753360"/>
              <a:ext cx="2184400" cy="1544320"/>
            </a:xfrm>
            <a:custGeom>
              <a:avLst/>
              <a:gdLst/>
              <a:ahLst/>
              <a:cxnLst/>
              <a:rect l="l" t="t" r="r" b="b"/>
              <a:pathLst>
                <a:path w="2184400" h="1544320">
                  <a:moveTo>
                    <a:pt x="80390" y="255142"/>
                  </a:moveTo>
                  <a:lnTo>
                    <a:pt x="488061" y="217042"/>
                  </a:lnTo>
                  <a:lnTo>
                    <a:pt x="927226" y="349757"/>
                  </a:lnTo>
                  <a:lnTo>
                    <a:pt x="1232280" y="446277"/>
                  </a:lnTo>
                  <a:lnTo>
                    <a:pt x="1342136" y="410082"/>
                  </a:lnTo>
                  <a:lnTo>
                    <a:pt x="1293240" y="205104"/>
                  </a:lnTo>
                  <a:lnTo>
                    <a:pt x="1293240" y="48260"/>
                  </a:lnTo>
                  <a:lnTo>
                    <a:pt x="1366519" y="36194"/>
                  </a:lnTo>
                  <a:lnTo>
                    <a:pt x="1573911" y="205104"/>
                  </a:lnTo>
                  <a:lnTo>
                    <a:pt x="1903349" y="180975"/>
                  </a:lnTo>
                  <a:lnTo>
                    <a:pt x="2098548" y="0"/>
                  </a:lnTo>
                  <a:lnTo>
                    <a:pt x="2183891" y="36194"/>
                  </a:lnTo>
                  <a:lnTo>
                    <a:pt x="2171700" y="337819"/>
                  </a:lnTo>
                  <a:lnTo>
                    <a:pt x="2122931" y="627252"/>
                  </a:lnTo>
                  <a:lnTo>
                    <a:pt x="2074037" y="723773"/>
                  </a:lnTo>
                  <a:lnTo>
                    <a:pt x="2159507" y="832357"/>
                  </a:lnTo>
                  <a:lnTo>
                    <a:pt x="2183891" y="1001140"/>
                  </a:lnTo>
                  <a:lnTo>
                    <a:pt x="2183891" y="1145920"/>
                  </a:lnTo>
                  <a:lnTo>
                    <a:pt x="2061972" y="1266570"/>
                  </a:lnTo>
                  <a:lnTo>
                    <a:pt x="1891156" y="1182115"/>
                  </a:lnTo>
                  <a:lnTo>
                    <a:pt x="1939925" y="964945"/>
                  </a:lnTo>
                  <a:lnTo>
                    <a:pt x="1805686" y="1049401"/>
                  </a:lnTo>
                  <a:lnTo>
                    <a:pt x="1647063" y="1097660"/>
                  </a:lnTo>
                  <a:lnTo>
                    <a:pt x="1671574" y="1206245"/>
                  </a:lnTo>
                  <a:lnTo>
                    <a:pt x="1713611" y="1320672"/>
                  </a:lnTo>
                  <a:lnTo>
                    <a:pt x="1708023" y="1459483"/>
                  </a:lnTo>
                  <a:lnTo>
                    <a:pt x="1610487" y="1543939"/>
                  </a:lnTo>
                  <a:lnTo>
                    <a:pt x="1439672" y="1423415"/>
                  </a:lnTo>
                  <a:lnTo>
                    <a:pt x="1366519" y="1230376"/>
                  </a:lnTo>
                  <a:lnTo>
                    <a:pt x="1195704" y="1254506"/>
                  </a:lnTo>
                  <a:lnTo>
                    <a:pt x="1159128" y="1121790"/>
                  </a:lnTo>
                  <a:lnTo>
                    <a:pt x="1098168" y="856488"/>
                  </a:lnTo>
                  <a:lnTo>
                    <a:pt x="1073657" y="651382"/>
                  </a:lnTo>
                  <a:lnTo>
                    <a:pt x="854075" y="518667"/>
                  </a:lnTo>
                  <a:lnTo>
                    <a:pt x="524637" y="410082"/>
                  </a:lnTo>
                  <a:lnTo>
                    <a:pt x="329438" y="361823"/>
                  </a:lnTo>
                  <a:lnTo>
                    <a:pt x="146430" y="385952"/>
                  </a:lnTo>
                  <a:lnTo>
                    <a:pt x="0" y="349757"/>
                  </a:lnTo>
                </a:path>
              </a:pathLst>
            </a:custGeom>
            <a:ln w="38100">
              <a:solidFill>
                <a:srgbClr val="FFD966"/>
              </a:solidFill>
            </a:ln>
          </p:spPr>
          <p:txBody>
            <a:bodyPr wrap="square" lIns="0" tIns="0" rIns="0" bIns="0" rtlCol="0"/>
            <a:lstStyle/>
            <a:p>
              <a:endParaRPr/>
            </a:p>
          </p:txBody>
        </p:sp>
        <p:sp>
          <p:nvSpPr>
            <p:cNvPr id="29" name="object 29"/>
            <p:cNvSpPr/>
            <p:nvPr/>
          </p:nvSpPr>
          <p:spPr>
            <a:xfrm>
              <a:off x="3078479" y="3149600"/>
              <a:ext cx="2844165" cy="1523365"/>
            </a:xfrm>
            <a:custGeom>
              <a:avLst/>
              <a:gdLst/>
              <a:ahLst/>
              <a:cxnLst/>
              <a:rect l="l" t="t" r="r" b="b"/>
              <a:pathLst>
                <a:path w="2844165" h="1523364">
                  <a:moveTo>
                    <a:pt x="2281173" y="0"/>
                  </a:moveTo>
                  <a:lnTo>
                    <a:pt x="2215387" y="322452"/>
                  </a:lnTo>
                  <a:lnTo>
                    <a:pt x="2334386" y="574548"/>
                  </a:lnTo>
                  <a:lnTo>
                    <a:pt x="2324989" y="777113"/>
                  </a:lnTo>
                  <a:lnTo>
                    <a:pt x="2158110" y="930401"/>
                  </a:lnTo>
                  <a:lnTo>
                    <a:pt x="1929510" y="836422"/>
                  </a:lnTo>
                  <a:lnTo>
                    <a:pt x="1962784" y="668401"/>
                  </a:lnTo>
                  <a:lnTo>
                    <a:pt x="1791334" y="742569"/>
                  </a:lnTo>
                  <a:lnTo>
                    <a:pt x="1805558" y="846327"/>
                  </a:lnTo>
                  <a:lnTo>
                    <a:pt x="1834260" y="989711"/>
                  </a:lnTo>
                  <a:lnTo>
                    <a:pt x="1819909" y="1137920"/>
                  </a:lnTo>
                  <a:lnTo>
                    <a:pt x="1648459" y="1182497"/>
                  </a:lnTo>
                  <a:lnTo>
                    <a:pt x="1505458" y="1068832"/>
                  </a:lnTo>
                  <a:lnTo>
                    <a:pt x="1436623" y="860551"/>
                  </a:lnTo>
                  <a:lnTo>
                    <a:pt x="1219581" y="861187"/>
                  </a:lnTo>
                  <a:lnTo>
                    <a:pt x="1119632" y="322452"/>
                  </a:lnTo>
                  <a:lnTo>
                    <a:pt x="948055" y="154432"/>
                  </a:lnTo>
                  <a:lnTo>
                    <a:pt x="0" y="268097"/>
                  </a:lnTo>
                  <a:lnTo>
                    <a:pt x="0" y="1523364"/>
                  </a:lnTo>
                  <a:lnTo>
                    <a:pt x="2825115" y="1523364"/>
                  </a:lnTo>
                  <a:lnTo>
                    <a:pt x="2844165" y="75437"/>
                  </a:lnTo>
                  <a:lnTo>
                    <a:pt x="2498724" y="115570"/>
                  </a:lnTo>
                  <a:lnTo>
                    <a:pt x="2453512" y="6223"/>
                  </a:lnTo>
                  <a:lnTo>
                    <a:pt x="2281173" y="0"/>
                  </a:lnTo>
                  <a:close/>
                </a:path>
              </a:pathLst>
            </a:custGeom>
            <a:solidFill>
              <a:srgbClr val="6AA84F"/>
            </a:solidFill>
          </p:spPr>
          <p:txBody>
            <a:bodyPr wrap="square" lIns="0" tIns="0" rIns="0" bIns="0" rtlCol="0"/>
            <a:lstStyle/>
            <a:p>
              <a:endParaRPr/>
            </a:p>
          </p:txBody>
        </p:sp>
        <p:sp>
          <p:nvSpPr>
            <p:cNvPr id="30" name="object 30"/>
            <p:cNvSpPr/>
            <p:nvPr/>
          </p:nvSpPr>
          <p:spPr>
            <a:xfrm>
              <a:off x="3078479" y="3149600"/>
              <a:ext cx="2844165" cy="1523365"/>
            </a:xfrm>
            <a:custGeom>
              <a:avLst/>
              <a:gdLst/>
              <a:ahLst/>
              <a:cxnLst/>
              <a:rect l="l" t="t" r="r" b="b"/>
              <a:pathLst>
                <a:path w="2844165" h="1523364">
                  <a:moveTo>
                    <a:pt x="0" y="268097"/>
                  </a:moveTo>
                  <a:lnTo>
                    <a:pt x="948055" y="154432"/>
                  </a:lnTo>
                  <a:lnTo>
                    <a:pt x="1119632" y="322452"/>
                  </a:lnTo>
                  <a:lnTo>
                    <a:pt x="1219581" y="861187"/>
                  </a:lnTo>
                  <a:lnTo>
                    <a:pt x="1436623" y="860551"/>
                  </a:lnTo>
                  <a:lnTo>
                    <a:pt x="1505458" y="1068832"/>
                  </a:lnTo>
                  <a:lnTo>
                    <a:pt x="1648459" y="1182497"/>
                  </a:lnTo>
                  <a:lnTo>
                    <a:pt x="1819909" y="1137920"/>
                  </a:lnTo>
                  <a:lnTo>
                    <a:pt x="1834260" y="989711"/>
                  </a:lnTo>
                  <a:lnTo>
                    <a:pt x="1805558" y="846327"/>
                  </a:lnTo>
                  <a:lnTo>
                    <a:pt x="1791334" y="742569"/>
                  </a:lnTo>
                  <a:lnTo>
                    <a:pt x="1962784" y="668401"/>
                  </a:lnTo>
                  <a:lnTo>
                    <a:pt x="1929510" y="836422"/>
                  </a:lnTo>
                  <a:lnTo>
                    <a:pt x="2158110" y="930401"/>
                  </a:lnTo>
                  <a:lnTo>
                    <a:pt x="2324989" y="777113"/>
                  </a:lnTo>
                  <a:lnTo>
                    <a:pt x="2334386" y="574548"/>
                  </a:lnTo>
                  <a:lnTo>
                    <a:pt x="2215387" y="322452"/>
                  </a:lnTo>
                  <a:lnTo>
                    <a:pt x="2281173" y="0"/>
                  </a:lnTo>
                  <a:lnTo>
                    <a:pt x="2453512" y="6223"/>
                  </a:lnTo>
                  <a:lnTo>
                    <a:pt x="2498724" y="115570"/>
                  </a:lnTo>
                  <a:lnTo>
                    <a:pt x="2844165" y="75437"/>
                  </a:lnTo>
                  <a:lnTo>
                    <a:pt x="2825115" y="1523364"/>
                  </a:lnTo>
                  <a:lnTo>
                    <a:pt x="0" y="1523364"/>
                  </a:lnTo>
                  <a:lnTo>
                    <a:pt x="0" y="268097"/>
                  </a:lnTo>
                  <a:close/>
                </a:path>
              </a:pathLst>
            </a:custGeom>
            <a:ln w="38100">
              <a:solidFill>
                <a:srgbClr val="6AA84F"/>
              </a:solidFill>
            </a:ln>
          </p:spPr>
          <p:txBody>
            <a:bodyPr wrap="square" lIns="0" tIns="0" rIns="0" bIns="0" rtlCol="0"/>
            <a:lstStyle/>
            <a:p>
              <a:endParaRPr/>
            </a:p>
          </p:txBody>
        </p:sp>
        <p:sp>
          <p:nvSpPr>
            <p:cNvPr id="31" name="object 31"/>
            <p:cNvSpPr/>
            <p:nvPr/>
          </p:nvSpPr>
          <p:spPr>
            <a:xfrm>
              <a:off x="3078479" y="2316480"/>
              <a:ext cx="2834640" cy="1066800"/>
            </a:xfrm>
            <a:custGeom>
              <a:avLst/>
              <a:gdLst/>
              <a:ahLst/>
              <a:cxnLst/>
              <a:rect l="l" t="t" r="r" b="b"/>
              <a:pathLst>
                <a:path w="2834640" h="1066800">
                  <a:moveTo>
                    <a:pt x="2834385" y="0"/>
                  </a:moveTo>
                  <a:lnTo>
                    <a:pt x="2677414" y="99187"/>
                  </a:lnTo>
                  <a:lnTo>
                    <a:pt x="2553843" y="138811"/>
                  </a:lnTo>
                  <a:lnTo>
                    <a:pt x="2292222" y="163703"/>
                  </a:lnTo>
                  <a:lnTo>
                    <a:pt x="1431417" y="411734"/>
                  </a:lnTo>
                  <a:lnTo>
                    <a:pt x="1217421" y="481075"/>
                  </a:lnTo>
                  <a:lnTo>
                    <a:pt x="915161" y="437388"/>
                  </a:lnTo>
                  <a:lnTo>
                    <a:pt x="651509" y="540639"/>
                  </a:lnTo>
                  <a:lnTo>
                    <a:pt x="4699" y="615061"/>
                  </a:lnTo>
                  <a:lnTo>
                    <a:pt x="0" y="1066419"/>
                  </a:lnTo>
                  <a:lnTo>
                    <a:pt x="851281" y="972185"/>
                  </a:lnTo>
                  <a:lnTo>
                    <a:pt x="399415" y="848106"/>
                  </a:lnTo>
                  <a:lnTo>
                    <a:pt x="218820" y="858012"/>
                  </a:lnTo>
                  <a:lnTo>
                    <a:pt x="33274" y="793623"/>
                  </a:lnTo>
                  <a:lnTo>
                    <a:pt x="156971" y="659638"/>
                  </a:lnTo>
                  <a:lnTo>
                    <a:pt x="599185" y="634873"/>
                  </a:lnTo>
                  <a:lnTo>
                    <a:pt x="1312545" y="843153"/>
                  </a:lnTo>
                  <a:lnTo>
                    <a:pt x="1383919" y="828294"/>
                  </a:lnTo>
                  <a:lnTo>
                    <a:pt x="1336674" y="553339"/>
                  </a:lnTo>
                  <a:lnTo>
                    <a:pt x="1421892" y="446405"/>
                  </a:lnTo>
                  <a:lnTo>
                    <a:pt x="1483741" y="461264"/>
                  </a:lnTo>
                  <a:lnTo>
                    <a:pt x="1683511" y="610108"/>
                  </a:lnTo>
                  <a:lnTo>
                    <a:pt x="1954530" y="600202"/>
                  </a:lnTo>
                  <a:lnTo>
                    <a:pt x="2140077" y="411734"/>
                  </a:lnTo>
                  <a:lnTo>
                    <a:pt x="2296922" y="476123"/>
                  </a:lnTo>
                  <a:lnTo>
                    <a:pt x="2294635" y="798322"/>
                  </a:lnTo>
                  <a:lnTo>
                    <a:pt x="2491994" y="823341"/>
                  </a:lnTo>
                  <a:lnTo>
                    <a:pt x="2511044" y="882904"/>
                  </a:lnTo>
                  <a:lnTo>
                    <a:pt x="2820161" y="882904"/>
                  </a:lnTo>
                  <a:lnTo>
                    <a:pt x="2834385" y="0"/>
                  </a:lnTo>
                  <a:close/>
                </a:path>
              </a:pathLst>
            </a:custGeom>
            <a:solidFill>
              <a:srgbClr val="C27A9F"/>
            </a:solidFill>
          </p:spPr>
          <p:txBody>
            <a:bodyPr wrap="square" lIns="0" tIns="0" rIns="0" bIns="0" rtlCol="0"/>
            <a:lstStyle/>
            <a:p>
              <a:endParaRPr/>
            </a:p>
          </p:txBody>
        </p:sp>
        <p:sp>
          <p:nvSpPr>
            <p:cNvPr id="32" name="object 32"/>
            <p:cNvSpPr/>
            <p:nvPr/>
          </p:nvSpPr>
          <p:spPr>
            <a:xfrm>
              <a:off x="3078479" y="2316480"/>
              <a:ext cx="2834640" cy="1066800"/>
            </a:xfrm>
            <a:custGeom>
              <a:avLst/>
              <a:gdLst/>
              <a:ahLst/>
              <a:cxnLst/>
              <a:rect l="l" t="t" r="r" b="b"/>
              <a:pathLst>
                <a:path w="2834640" h="1066800">
                  <a:moveTo>
                    <a:pt x="851281" y="972185"/>
                  </a:moveTo>
                  <a:lnTo>
                    <a:pt x="0" y="1066419"/>
                  </a:lnTo>
                  <a:lnTo>
                    <a:pt x="4699" y="615061"/>
                  </a:lnTo>
                  <a:lnTo>
                    <a:pt x="651509" y="540639"/>
                  </a:lnTo>
                  <a:lnTo>
                    <a:pt x="915161" y="437388"/>
                  </a:lnTo>
                  <a:lnTo>
                    <a:pt x="1217421" y="481075"/>
                  </a:lnTo>
                  <a:lnTo>
                    <a:pt x="1431417" y="411734"/>
                  </a:lnTo>
                  <a:lnTo>
                    <a:pt x="2292222" y="163703"/>
                  </a:lnTo>
                  <a:lnTo>
                    <a:pt x="2553843" y="138811"/>
                  </a:lnTo>
                  <a:lnTo>
                    <a:pt x="2677414" y="99187"/>
                  </a:lnTo>
                  <a:lnTo>
                    <a:pt x="2834385" y="0"/>
                  </a:lnTo>
                  <a:lnTo>
                    <a:pt x="2820161" y="882904"/>
                  </a:lnTo>
                  <a:lnTo>
                    <a:pt x="2511044" y="882904"/>
                  </a:lnTo>
                  <a:lnTo>
                    <a:pt x="2491994" y="823341"/>
                  </a:lnTo>
                  <a:lnTo>
                    <a:pt x="2294635" y="798322"/>
                  </a:lnTo>
                  <a:lnTo>
                    <a:pt x="2296922" y="476123"/>
                  </a:lnTo>
                  <a:lnTo>
                    <a:pt x="2140077" y="411734"/>
                  </a:lnTo>
                  <a:lnTo>
                    <a:pt x="1954530" y="600202"/>
                  </a:lnTo>
                  <a:lnTo>
                    <a:pt x="1683511" y="610108"/>
                  </a:lnTo>
                  <a:lnTo>
                    <a:pt x="1483741" y="461264"/>
                  </a:lnTo>
                  <a:lnTo>
                    <a:pt x="1421892" y="446405"/>
                  </a:lnTo>
                  <a:lnTo>
                    <a:pt x="1336674" y="553339"/>
                  </a:lnTo>
                  <a:lnTo>
                    <a:pt x="1383919" y="828294"/>
                  </a:lnTo>
                  <a:lnTo>
                    <a:pt x="1312545" y="843153"/>
                  </a:lnTo>
                  <a:lnTo>
                    <a:pt x="599185" y="634873"/>
                  </a:lnTo>
                  <a:lnTo>
                    <a:pt x="156971" y="659638"/>
                  </a:lnTo>
                  <a:lnTo>
                    <a:pt x="33274" y="793623"/>
                  </a:lnTo>
                  <a:lnTo>
                    <a:pt x="218820" y="858012"/>
                  </a:lnTo>
                  <a:lnTo>
                    <a:pt x="399415" y="848106"/>
                  </a:lnTo>
                  <a:lnTo>
                    <a:pt x="851281" y="972185"/>
                  </a:lnTo>
                  <a:close/>
                </a:path>
              </a:pathLst>
            </a:custGeom>
            <a:ln w="38100">
              <a:solidFill>
                <a:srgbClr val="C27A9F"/>
              </a:solidFill>
            </a:ln>
          </p:spPr>
          <p:txBody>
            <a:bodyPr wrap="square" lIns="0" tIns="0" rIns="0" bIns="0" rtlCol="0"/>
            <a:lstStyle/>
            <a:p>
              <a:endParaRPr/>
            </a:p>
          </p:txBody>
        </p:sp>
        <p:sp>
          <p:nvSpPr>
            <p:cNvPr id="33" name="object 33"/>
            <p:cNvSpPr/>
            <p:nvPr/>
          </p:nvSpPr>
          <p:spPr>
            <a:xfrm>
              <a:off x="3088639" y="2265680"/>
              <a:ext cx="2813685" cy="640080"/>
            </a:xfrm>
            <a:custGeom>
              <a:avLst/>
              <a:gdLst/>
              <a:ahLst/>
              <a:cxnLst/>
              <a:rect l="l" t="t" r="r" b="b"/>
              <a:pathLst>
                <a:path w="2813685" h="640080">
                  <a:moveTo>
                    <a:pt x="0" y="0"/>
                  </a:moveTo>
                  <a:lnTo>
                    <a:pt x="0" y="639826"/>
                  </a:lnTo>
                  <a:lnTo>
                    <a:pt x="618871" y="561086"/>
                  </a:lnTo>
                  <a:lnTo>
                    <a:pt x="904621" y="442975"/>
                  </a:lnTo>
                  <a:lnTo>
                    <a:pt x="1161669" y="497078"/>
                  </a:lnTo>
                  <a:lnTo>
                    <a:pt x="2237613" y="182118"/>
                  </a:lnTo>
                  <a:lnTo>
                    <a:pt x="2613787" y="137795"/>
                  </a:lnTo>
                  <a:lnTo>
                    <a:pt x="2813685" y="9779"/>
                  </a:lnTo>
                  <a:lnTo>
                    <a:pt x="0" y="0"/>
                  </a:lnTo>
                  <a:close/>
                </a:path>
              </a:pathLst>
            </a:custGeom>
            <a:solidFill>
              <a:srgbClr val="4985E8"/>
            </a:solidFill>
          </p:spPr>
          <p:txBody>
            <a:bodyPr wrap="square" lIns="0" tIns="0" rIns="0" bIns="0" rtlCol="0"/>
            <a:lstStyle/>
            <a:p>
              <a:endParaRPr/>
            </a:p>
          </p:txBody>
        </p:sp>
        <p:sp>
          <p:nvSpPr>
            <p:cNvPr id="34" name="object 34"/>
            <p:cNvSpPr/>
            <p:nvPr/>
          </p:nvSpPr>
          <p:spPr>
            <a:xfrm>
              <a:off x="3093719" y="2270760"/>
              <a:ext cx="2813685" cy="640080"/>
            </a:xfrm>
            <a:custGeom>
              <a:avLst/>
              <a:gdLst/>
              <a:ahLst/>
              <a:cxnLst/>
              <a:rect l="l" t="t" r="r" b="b"/>
              <a:pathLst>
                <a:path w="2813685" h="640080">
                  <a:moveTo>
                    <a:pt x="0" y="639826"/>
                  </a:moveTo>
                  <a:lnTo>
                    <a:pt x="0" y="0"/>
                  </a:lnTo>
                  <a:lnTo>
                    <a:pt x="2813685" y="9778"/>
                  </a:lnTo>
                  <a:lnTo>
                    <a:pt x="2613787" y="137794"/>
                  </a:lnTo>
                  <a:lnTo>
                    <a:pt x="2237613" y="182117"/>
                  </a:lnTo>
                  <a:lnTo>
                    <a:pt x="1161669" y="497077"/>
                  </a:lnTo>
                  <a:lnTo>
                    <a:pt x="904620" y="442975"/>
                  </a:lnTo>
                  <a:lnTo>
                    <a:pt x="618870" y="561086"/>
                  </a:lnTo>
                  <a:lnTo>
                    <a:pt x="0" y="639826"/>
                  </a:lnTo>
                  <a:close/>
                </a:path>
              </a:pathLst>
            </a:custGeom>
            <a:ln w="28575">
              <a:solidFill>
                <a:srgbClr val="4985E8"/>
              </a:solidFill>
            </a:ln>
          </p:spPr>
          <p:txBody>
            <a:bodyPr wrap="square" lIns="0" tIns="0" rIns="0" bIns="0" rtlCol="0"/>
            <a:lstStyle/>
            <a:p>
              <a:endParaRPr/>
            </a:p>
          </p:txBody>
        </p:sp>
      </p:grpSp>
      <p:sp>
        <p:nvSpPr>
          <p:cNvPr id="35" name="object 35"/>
          <p:cNvSpPr txBox="1"/>
          <p:nvPr/>
        </p:nvSpPr>
        <p:spPr>
          <a:xfrm>
            <a:off x="385762" y="5847238"/>
            <a:ext cx="2176145" cy="340995"/>
          </a:xfrm>
          <a:prstGeom prst="rect">
            <a:avLst/>
          </a:prstGeom>
        </p:spPr>
        <p:txBody>
          <a:bodyPr vert="horz" wrap="square" lIns="0" tIns="0" rIns="0" bIns="0" rtlCol="0">
            <a:spAutoFit/>
          </a:bodyPr>
          <a:lstStyle/>
          <a:p>
            <a:pPr marL="12700">
              <a:lnSpc>
                <a:spcPts val="2455"/>
              </a:lnSpc>
            </a:pPr>
            <a:r>
              <a:rPr sz="2450" dirty="0">
                <a:latin typeface="Calibri"/>
                <a:cs typeface="Calibri"/>
              </a:rPr>
              <a:t>No</a:t>
            </a:r>
            <a:r>
              <a:rPr sz="2450" spc="-35" dirty="0">
                <a:latin typeface="Calibri"/>
                <a:cs typeface="Calibri"/>
              </a:rPr>
              <a:t> </a:t>
            </a:r>
            <a:r>
              <a:rPr sz="2450" dirty="0">
                <a:latin typeface="Calibri"/>
                <a:cs typeface="Calibri"/>
              </a:rPr>
              <a:t>spatial</a:t>
            </a:r>
            <a:r>
              <a:rPr sz="2450" spc="10" dirty="0">
                <a:latin typeface="Calibri"/>
                <a:cs typeface="Calibri"/>
              </a:rPr>
              <a:t> </a:t>
            </a:r>
            <a:r>
              <a:rPr sz="2450" spc="-10" dirty="0">
                <a:latin typeface="Calibri"/>
                <a:cs typeface="Calibri"/>
              </a:rPr>
              <a:t>extent</a:t>
            </a:r>
            <a:endParaRPr sz="2450">
              <a:latin typeface="Calibri"/>
              <a:cs typeface="Calibri"/>
            </a:endParaRPr>
          </a:p>
        </p:txBody>
      </p:sp>
      <p:sp>
        <p:nvSpPr>
          <p:cNvPr id="36" name="object 36"/>
          <p:cNvSpPr txBox="1"/>
          <p:nvPr/>
        </p:nvSpPr>
        <p:spPr>
          <a:xfrm>
            <a:off x="3044570" y="5847238"/>
            <a:ext cx="2771775" cy="340995"/>
          </a:xfrm>
          <a:prstGeom prst="rect">
            <a:avLst/>
          </a:prstGeom>
        </p:spPr>
        <p:txBody>
          <a:bodyPr vert="horz" wrap="square" lIns="0" tIns="0" rIns="0" bIns="0" rtlCol="0">
            <a:spAutoFit/>
          </a:bodyPr>
          <a:lstStyle/>
          <a:p>
            <a:pPr marL="12700">
              <a:lnSpc>
                <a:spcPts val="2455"/>
              </a:lnSpc>
            </a:pPr>
            <a:r>
              <a:rPr sz="2450" dirty="0">
                <a:latin typeface="Calibri"/>
                <a:cs typeface="Calibri"/>
              </a:rPr>
              <a:t>No</a:t>
            </a:r>
            <a:r>
              <a:rPr sz="2450" spc="-70" dirty="0">
                <a:latin typeface="Calibri"/>
                <a:cs typeface="Calibri"/>
              </a:rPr>
              <a:t> </a:t>
            </a:r>
            <a:r>
              <a:rPr sz="2450" dirty="0">
                <a:latin typeface="Calibri"/>
                <a:cs typeface="Calibri"/>
              </a:rPr>
              <a:t>objects,</a:t>
            </a:r>
            <a:r>
              <a:rPr sz="2450" spc="130" dirty="0">
                <a:latin typeface="Calibri"/>
                <a:cs typeface="Calibri"/>
              </a:rPr>
              <a:t> </a:t>
            </a:r>
            <a:r>
              <a:rPr sz="2450" dirty="0">
                <a:latin typeface="Calibri"/>
                <a:cs typeface="Calibri"/>
              </a:rPr>
              <a:t>just</a:t>
            </a:r>
            <a:r>
              <a:rPr sz="2450" spc="-75" dirty="0">
                <a:latin typeface="Calibri"/>
                <a:cs typeface="Calibri"/>
              </a:rPr>
              <a:t> </a:t>
            </a:r>
            <a:r>
              <a:rPr sz="2450" spc="-10" dirty="0">
                <a:latin typeface="Calibri"/>
                <a:cs typeface="Calibri"/>
              </a:rPr>
              <a:t>pixels</a:t>
            </a:r>
            <a:endParaRPr sz="2450">
              <a:latin typeface="Calibri"/>
              <a:cs typeface="Calibri"/>
            </a:endParaRPr>
          </a:p>
        </p:txBody>
      </p:sp>
      <p:sp>
        <p:nvSpPr>
          <p:cNvPr id="37" name="object 37"/>
          <p:cNvSpPr txBox="1"/>
          <p:nvPr/>
        </p:nvSpPr>
        <p:spPr>
          <a:xfrm>
            <a:off x="7929244" y="5847238"/>
            <a:ext cx="2132965" cy="340995"/>
          </a:xfrm>
          <a:prstGeom prst="rect">
            <a:avLst/>
          </a:prstGeom>
        </p:spPr>
        <p:txBody>
          <a:bodyPr vert="horz" wrap="square" lIns="0" tIns="0" rIns="0" bIns="0" rtlCol="0">
            <a:spAutoFit/>
          </a:bodyPr>
          <a:lstStyle/>
          <a:p>
            <a:pPr marL="12700">
              <a:lnSpc>
                <a:spcPts val="2455"/>
              </a:lnSpc>
            </a:pPr>
            <a:r>
              <a:rPr sz="2450" dirty="0">
                <a:latin typeface="Calibri"/>
                <a:cs typeface="Calibri"/>
              </a:rPr>
              <a:t>Multiple</a:t>
            </a:r>
            <a:r>
              <a:rPr sz="2450" spc="30" dirty="0">
                <a:latin typeface="Calibri"/>
                <a:cs typeface="Calibri"/>
              </a:rPr>
              <a:t> </a:t>
            </a:r>
            <a:r>
              <a:rPr sz="2450" spc="-10" dirty="0">
                <a:latin typeface="Calibri"/>
                <a:cs typeface="Calibri"/>
              </a:rPr>
              <a:t>Objects</a:t>
            </a:r>
            <a:endParaRPr sz="2450">
              <a:latin typeface="Calibri"/>
              <a:cs typeface="Calibri"/>
            </a:endParaRPr>
          </a:p>
        </p:txBody>
      </p:sp>
      <p:sp>
        <p:nvSpPr>
          <p:cNvPr id="38" name="object 38"/>
          <p:cNvSpPr txBox="1"/>
          <p:nvPr/>
        </p:nvSpPr>
        <p:spPr>
          <a:xfrm>
            <a:off x="10702925" y="6175692"/>
            <a:ext cx="1320800" cy="127000"/>
          </a:xfrm>
          <a:prstGeom prst="rect">
            <a:avLst/>
          </a:prstGeom>
        </p:spPr>
        <p:txBody>
          <a:bodyPr vert="horz" wrap="square" lIns="0" tIns="0" rIns="0" bIns="0" rtlCol="0">
            <a:spAutoFit/>
          </a:bodyPr>
          <a:lstStyle/>
          <a:p>
            <a:pPr marL="12700">
              <a:lnSpc>
                <a:spcPts val="860"/>
              </a:lnSpc>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0" dirty="0">
                <a:solidFill>
                  <a:srgbClr val="0462C1"/>
                </a:solidFill>
                <a:latin typeface="Calibri"/>
                <a:cs typeface="Calibri"/>
              </a:rPr>
              <a:t> </a:t>
            </a:r>
            <a:r>
              <a:rPr sz="800" dirty="0">
                <a:solidFill>
                  <a:srgbClr val="999999"/>
                </a:solidFill>
                <a:latin typeface="Calibri"/>
                <a:cs typeface="Calibri"/>
              </a:rPr>
              <a:t>is</a:t>
            </a:r>
            <a:r>
              <a:rPr sz="800" spc="-25"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endParaRPr sz="80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697230"/>
          </a:xfrm>
          <a:prstGeom prst="rect">
            <a:avLst/>
          </a:prstGeom>
        </p:spPr>
        <p:txBody>
          <a:bodyPr vert="horz" wrap="square" lIns="0" tIns="13335" rIns="0" bIns="0" rtlCol="0">
            <a:spAutoFit/>
          </a:bodyPr>
          <a:lstStyle/>
          <a:p>
            <a:pPr marL="12700">
              <a:lnSpc>
                <a:spcPct val="100000"/>
              </a:lnSpc>
              <a:spcBef>
                <a:spcPts val="105"/>
              </a:spcBef>
            </a:pPr>
            <a:r>
              <a:rPr spc="-10" dirty="0"/>
              <a:t>R-</a:t>
            </a:r>
            <a:r>
              <a:rPr dirty="0"/>
              <a:t>CNN:</a:t>
            </a:r>
            <a:r>
              <a:rPr spc="-50" dirty="0"/>
              <a:t> </a:t>
            </a:r>
            <a:r>
              <a:rPr spc="-10" dirty="0"/>
              <a:t>Region-Based</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902969" y="2061210"/>
            <a:ext cx="4818380" cy="4157979"/>
            <a:chOff x="902969" y="2061210"/>
            <a:chExt cx="4818380" cy="4157979"/>
          </a:xfrm>
        </p:grpSpPr>
        <p:sp>
          <p:nvSpPr>
            <p:cNvPr id="5" name="object 5"/>
            <p:cNvSpPr/>
            <p:nvPr/>
          </p:nvSpPr>
          <p:spPr>
            <a:xfrm>
              <a:off x="2672080" y="3952239"/>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2677159"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pic>
          <p:nvPicPr>
            <p:cNvPr id="7" name="object 7"/>
            <p:cNvPicPr/>
            <p:nvPr/>
          </p:nvPicPr>
          <p:blipFill>
            <a:blip r:embed="rId2" cstate="print"/>
            <a:stretch>
              <a:fillRect/>
            </a:stretch>
          </p:blipFill>
          <p:spPr>
            <a:xfrm>
              <a:off x="913384" y="4598655"/>
              <a:ext cx="4796535" cy="1609104"/>
            </a:xfrm>
            <a:prstGeom prst="rect">
              <a:avLst/>
            </a:prstGeom>
          </p:spPr>
        </p:pic>
        <p:sp>
          <p:nvSpPr>
            <p:cNvPr id="8" name="object 8"/>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sp>
          <p:nvSpPr>
            <p:cNvPr id="9" name="object 9"/>
            <p:cNvSpPr/>
            <p:nvPr/>
          </p:nvSpPr>
          <p:spPr>
            <a:xfrm>
              <a:off x="1808480"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10" name="object 10"/>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1" name="object 11"/>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3" name="object 13"/>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5" name="object 15"/>
            <p:cNvSpPr/>
            <p:nvPr/>
          </p:nvSpPr>
          <p:spPr>
            <a:xfrm>
              <a:off x="3647440" y="2062480"/>
              <a:ext cx="355600" cy="1706880"/>
            </a:xfrm>
            <a:custGeom>
              <a:avLst/>
              <a:gdLst/>
              <a:ahLst/>
              <a:cxnLst/>
              <a:rect l="l" t="t" r="r" b="b"/>
              <a:pathLst>
                <a:path w="355600" h="1706879">
                  <a:moveTo>
                    <a:pt x="355346" y="0"/>
                  </a:moveTo>
                  <a:lnTo>
                    <a:pt x="0" y="348615"/>
                  </a:lnTo>
                  <a:lnTo>
                    <a:pt x="0" y="1706372"/>
                  </a:lnTo>
                  <a:lnTo>
                    <a:pt x="355346" y="1357884"/>
                  </a:lnTo>
                  <a:lnTo>
                    <a:pt x="355346" y="0"/>
                  </a:lnTo>
                  <a:close/>
                </a:path>
              </a:pathLst>
            </a:custGeom>
            <a:solidFill>
              <a:srgbClr val="CDCDCD">
                <a:alpha val="92939"/>
              </a:srgbClr>
            </a:solidFill>
          </p:spPr>
          <p:txBody>
            <a:bodyPr wrap="square" lIns="0" tIns="0" rIns="0" bIns="0" rtlCol="0"/>
            <a:lstStyle/>
            <a:p>
              <a:endParaRPr/>
            </a:p>
          </p:txBody>
        </p:sp>
        <p:sp>
          <p:nvSpPr>
            <p:cNvPr id="16" name="object 16"/>
            <p:cNvSpPr/>
            <p:nvPr/>
          </p:nvSpPr>
          <p:spPr>
            <a:xfrm>
              <a:off x="2600959" y="2062480"/>
              <a:ext cx="1402080" cy="345440"/>
            </a:xfrm>
            <a:custGeom>
              <a:avLst/>
              <a:gdLst/>
              <a:ahLst/>
              <a:cxnLst/>
              <a:rect l="l" t="t" r="r" b="b"/>
              <a:pathLst>
                <a:path w="1402079" h="345439">
                  <a:moveTo>
                    <a:pt x="1401572" y="0"/>
                  </a:moveTo>
                  <a:lnTo>
                    <a:pt x="350392" y="0"/>
                  </a:lnTo>
                  <a:lnTo>
                    <a:pt x="0" y="345186"/>
                  </a:lnTo>
                  <a:lnTo>
                    <a:pt x="1051178" y="345186"/>
                  </a:lnTo>
                  <a:lnTo>
                    <a:pt x="1401572" y="0"/>
                  </a:lnTo>
                  <a:close/>
                </a:path>
              </a:pathLst>
            </a:custGeom>
            <a:solidFill>
              <a:srgbClr val="FFFFFF">
                <a:alpha val="92939"/>
              </a:srgbClr>
            </a:solidFill>
          </p:spPr>
          <p:txBody>
            <a:bodyPr wrap="square" lIns="0" tIns="0" rIns="0" bIns="0" rtlCol="0"/>
            <a:lstStyle/>
            <a:p>
              <a:endParaRPr/>
            </a:p>
          </p:txBody>
        </p:sp>
        <p:sp>
          <p:nvSpPr>
            <p:cNvPr id="17" name="object 17"/>
            <p:cNvSpPr/>
            <p:nvPr/>
          </p:nvSpPr>
          <p:spPr>
            <a:xfrm>
              <a:off x="2606040" y="2067560"/>
              <a:ext cx="1402080" cy="1706880"/>
            </a:xfrm>
            <a:custGeom>
              <a:avLst/>
              <a:gdLst/>
              <a:ahLst/>
              <a:cxnLst/>
              <a:rect l="l" t="t" r="r" b="b"/>
              <a:pathLst>
                <a:path w="1402079" h="1706879">
                  <a:moveTo>
                    <a:pt x="0" y="348614"/>
                  </a:moveTo>
                  <a:lnTo>
                    <a:pt x="350393" y="0"/>
                  </a:lnTo>
                  <a:lnTo>
                    <a:pt x="1401572" y="0"/>
                  </a:lnTo>
                  <a:lnTo>
                    <a:pt x="1401572" y="1357884"/>
                  </a:lnTo>
                  <a:lnTo>
                    <a:pt x="1051179" y="1706371"/>
                  </a:lnTo>
                  <a:lnTo>
                    <a:pt x="0" y="1706371"/>
                  </a:lnTo>
                  <a:lnTo>
                    <a:pt x="0" y="348614"/>
                  </a:lnTo>
                  <a:close/>
                </a:path>
                <a:path w="1402079" h="1706879">
                  <a:moveTo>
                    <a:pt x="0" y="348614"/>
                  </a:moveTo>
                  <a:lnTo>
                    <a:pt x="1051179" y="348614"/>
                  </a:lnTo>
                  <a:lnTo>
                    <a:pt x="1401572" y="0"/>
                  </a:lnTo>
                </a:path>
                <a:path w="1402079" h="1706879">
                  <a:moveTo>
                    <a:pt x="1051179" y="348614"/>
                  </a:moveTo>
                  <a:lnTo>
                    <a:pt x="1051179" y="1706371"/>
                  </a:lnTo>
                </a:path>
              </a:pathLst>
            </a:custGeom>
            <a:ln w="12700">
              <a:solidFill>
                <a:srgbClr val="1D7E66"/>
              </a:solidFill>
            </a:ln>
          </p:spPr>
          <p:txBody>
            <a:bodyPr wrap="square" lIns="0" tIns="0" rIns="0" bIns="0" rtlCol="0"/>
            <a:lstStyle/>
            <a:p>
              <a:endParaRPr/>
            </a:p>
          </p:txBody>
        </p:sp>
      </p:grpSp>
      <p:sp>
        <p:nvSpPr>
          <p:cNvPr id="18" name="object 18"/>
          <p:cNvSpPr txBox="1"/>
          <p:nvPr/>
        </p:nvSpPr>
        <p:spPr>
          <a:xfrm>
            <a:off x="2805429" y="2662555"/>
            <a:ext cx="641985" cy="768985"/>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a:p>
            <a:pPr marL="103505">
              <a:lnSpc>
                <a:spcPct val="100000"/>
              </a:lnSpc>
              <a:spcBef>
                <a:spcPts val="85"/>
              </a:spcBef>
            </a:pPr>
            <a:r>
              <a:rPr sz="2400" spc="-25" dirty="0">
                <a:latin typeface="Calibri"/>
                <a:cs typeface="Calibri"/>
              </a:rPr>
              <a:t>Net</a:t>
            </a:r>
            <a:endParaRPr sz="2400">
              <a:latin typeface="Calibri"/>
              <a:cs typeface="Calibri"/>
            </a:endParaRPr>
          </a:p>
        </p:txBody>
      </p:sp>
      <p:grpSp>
        <p:nvGrpSpPr>
          <p:cNvPr id="19" name="object 19"/>
          <p:cNvGrpSpPr/>
          <p:nvPr/>
        </p:nvGrpSpPr>
        <p:grpSpPr>
          <a:xfrm>
            <a:off x="4255770" y="1675129"/>
            <a:ext cx="1414780" cy="1729739"/>
            <a:chOff x="4255770" y="1675129"/>
            <a:chExt cx="1414780" cy="1729739"/>
          </a:xfrm>
        </p:grpSpPr>
        <p:sp>
          <p:nvSpPr>
            <p:cNvPr id="20" name="object 20"/>
            <p:cNvSpPr/>
            <p:nvPr/>
          </p:nvSpPr>
          <p:spPr>
            <a:xfrm>
              <a:off x="5303520" y="1676399"/>
              <a:ext cx="355600" cy="1717039"/>
            </a:xfrm>
            <a:custGeom>
              <a:avLst/>
              <a:gdLst/>
              <a:ahLst/>
              <a:cxnLst/>
              <a:rect l="l" t="t" r="r" b="b"/>
              <a:pathLst>
                <a:path w="355600" h="1717039">
                  <a:moveTo>
                    <a:pt x="355345" y="0"/>
                  </a:moveTo>
                  <a:lnTo>
                    <a:pt x="0" y="350647"/>
                  </a:lnTo>
                  <a:lnTo>
                    <a:pt x="0" y="1716532"/>
                  </a:lnTo>
                  <a:lnTo>
                    <a:pt x="355345" y="1365885"/>
                  </a:lnTo>
                  <a:lnTo>
                    <a:pt x="355345" y="0"/>
                  </a:lnTo>
                  <a:close/>
                </a:path>
              </a:pathLst>
            </a:custGeom>
            <a:solidFill>
              <a:srgbClr val="CDCDCD">
                <a:alpha val="92939"/>
              </a:srgbClr>
            </a:solidFill>
          </p:spPr>
          <p:txBody>
            <a:bodyPr wrap="square" lIns="0" tIns="0" rIns="0" bIns="0" rtlCol="0"/>
            <a:lstStyle/>
            <a:p>
              <a:endParaRPr/>
            </a:p>
          </p:txBody>
        </p:sp>
        <p:sp>
          <p:nvSpPr>
            <p:cNvPr id="21" name="object 21"/>
            <p:cNvSpPr/>
            <p:nvPr/>
          </p:nvSpPr>
          <p:spPr>
            <a:xfrm>
              <a:off x="4257040" y="1676399"/>
              <a:ext cx="1402080" cy="355600"/>
            </a:xfrm>
            <a:custGeom>
              <a:avLst/>
              <a:gdLst/>
              <a:ahLst/>
              <a:cxnLst/>
              <a:rect l="l" t="t" r="r" b="b"/>
              <a:pathLst>
                <a:path w="1402079" h="355600">
                  <a:moveTo>
                    <a:pt x="1401572" y="0"/>
                  </a:moveTo>
                  <a:lnTo>
                    <a:pt x="350393" y="0"/>
                  </a:lnTo>
                  <a:lnTo>
                    <a:pt x="0" y="355346"/>
                  </a:lnTo>
                  <a:lnTo>
                    <a:pt x="1051179" y="355346"/>
                  </a:lnTo>
                  <a:lnTo>
                    <a:pt x="1401572" y="0"/>
                  </a:lnTo>
                  <a:close/>
                </a:path>
              </a:pathLst>
            </a:custGeom>
            <a:solidFill>
              <a:srgbClr val="FFFFFF">
                <a:alpha val="92939"/>
              </a:srgbClr>
            </a:solidFill>
          </p:spPr>
          <p:txBody>
            <a:bodyPr wrap="square" lIns="0" tIns="0" rIns="0" bIns="0" rtlCol="0"/>
            <a:lstStyle/>
            <a:p>
              <a:endParaRPr/>
            </a:p>
          </p:txBody>
        </p:sp>
        <p:sp>
          <p:nvSpPr>
            <p:cNvPr id="22" name="object 22"/>
            <p:cNvSpPr/>
            <p:nvPr/>
          </p:nvSpPr>
          <p:spPr>
            <a:xfrm>
              <a:off x="4262120" y="1681479"/>
              <a:ext cx="1402080" cy="1717039"/>
            </a:xfrm>
            <a:custGeom>
              <a:avLst/>
              <a:gdLst/>
              <a:ahLst/>
              <a:cxnLst/>
              <a:rect l="l" t="t" r="r" b="b"/>
              <a:pathLst>
                <a:path w="1402079" h="1717039">
                  <a:moveTo>
                    <a:pt x="0" y="350647"/>
                  </a:moveTo>
                  <a:lnTo>
                    <a:pt x="350392" y="0"/>
                  </a:lnTo>
                  <a:lnTo>
                    <a:pt x="1401571" y="0"/>
                  </a:lnTo>
                  <a:lnTo>
                    <a:pt x="1401571" y="1365885"/>
                  </a:lnTo>
                  <a:lnTo>
                    <a:pt x="1051178" y="1716532"/>
                  </a:lnTo>
                  <a:lnTo>
                    <a:pt x="0" y="1716532"/>
                  </a:lnTo>
                  <a:lnTo>
                    <a:pt x="0" y="350647"/>
                  </a:lnTo>
                  <a:close/>
                </a:path>
                <a:path w="1402079" h="1717039">
                  <a:moveTo>
                    <a:pt x="0" y="350647"/>
                  </a:moveTo>
                  <a:lnTo>
                    <a:pt x="1051178" y="350647"/>
                  </a:lnTo>
                  <a:lnTo>
                    <a:pt x="1401571" y="0"/>
                  </a:lnTo>
                </a:path>
                <a:path w="1402079" h="1717039">
                  <a:moveTo>
                    <a:pt x="1051178" y="350647"/>
                  </a:moveTo>
                  <a:lnTo>
                    <a:pt x="1051178" y="1716532"/>
                  </a:lnTo>
                </a:path>
              </a:pathLst>
            </a:custGeom>
            <a:ln w="12700">
              <a:solidFill>
                <a:srgbClr val="1D7E66"/>
              </a:solidFill>
            </a:ln>
          </p:spPr>
          <p:txBody>
            <a:bodyPr wrap="square" lIns="0" tIns="0" rIns="0" bIns="0" rtlCol="0"/>
            <a:lstStyle/>
            <a:p>
              <a:endParaRPr/>
            </a:p>
          </p:txBody>
        </p:sp>
      </p:grpSp>
      <p:sp>
        <p:nvSpPr>
          <p:cNvPr id="23" name="object 23"/>
          <p:cNvSpPr txBox="1"/>
          <p:nvPr/>
        </p:nvSpPr>
        <p:spPr>
          <a:xfrm>
            <a:off x="4463034" y="2280602"/>
            <a:ext cx="641350" cy="768350"/>
          </a:xfrm>
          <a:prstGeom prst="rect">
            <a:avLst/>
          </a:prstGeom>
        </p:spPr>
        <p:txBody>
          <a:bodyPr vert="horz" wrap="square" lIns="0" tIns="1905" rIns="0" bIns="0" rtlCol="0">
            <a:spAutoFit/>
          </a:bodyPr>
          <a:lstStyle/>
          <a:p>
            <a:pPr marL="104139" marR="5080" indent="-92075">
              <a:lnSpc>
                <a:spcPct val="103000"/>
              </a:lnSpc>
              <a:spcBef>
                <a:spcPts val="15"/>
              </a:spcBef>
            </a:pPr>
            <a:r>
              <a:rPr sz="2400" spc="-25" dirty="0">
                <a:latin typeface="Calibri"/>
                <a:cs typeface="Calibri"/>
              </a:rPr>
              <a:t>Conv Net</a:t>
            </a:r>
            <a:endParaRPr sz="2400">
              <a:latin typeface="Calibri"/>
              <a:cs typeface="Calibri"/>
            </a:endParaRPr>
          </a:p>
        </p:txBody>
      </p:sp>
      <p:grpSp>
        <p:nvGrpSpPr>
          <p:cNvPr id="24" name="object 24"/>
          <p:cNvGrpSpPr/>
          <p:nvPr/>
        </p:nvGrpSpPr>
        <p:grpSpPr>
          <a:xfrm>
            <a:off x="1075689" y="2589529"/>
            <a:ext cx="1404620" cy="1729739"/>
            <a:chOff x="1075689" y="2589529"/>
            <a:chExt cx="1404620" cy="1729739"/>
          </a:xfrm>
        </p:grpSpPr>
        <p:sp>
          <p:nvSpPr>
            <p:cNvPr id="25" name="object 25"/>
            <p:cNvSpPr/>
            <p:nvPr/>
          </p:nvSpPr>
          <p:spPr>
            <a:xfrm>
              <a:off x="2123439" y="2590799"/>
              <a:ext cx="345440" cy="1717039"/>
            </a:xfrm>
            <a:custGeom>
              <a:avLst/>
              <a:gdLst/>
              <a:ahLst/>
              <a:cxnLst/>
              <a:rect l="l" t="t" r="r" b="b"/>
              <a:pathLst>
                <a:path w="345439" h="1717039">
                  <a:moveTo>
                    <a:pt x="345186" y="0"/>
                  </a:moveTo>
                  <a:lnTo>
                    <a:pt x="0" y="350647"/>
                  </a:lnTo>
                  <a:lnTo>
                    <a:pt x="0" y="1716532"/>
                  </a:lnTo>
                  <a:lnTo>
                    <a:pt x="345186" y="1365885"/>
                  </a:lnTo>
                  <a:lnTo>
                    <a:pt x="345186" y="0"/>
                  </a:lnTo>
                  <a:close/>
                </a:path>
              </a:pathLst>
            </a:custGeom>
            <a:solidFill>
              <a:srgbClr val="CDCDCD">
                <a:alpha val="92939"/>
              </a:srgbClr>
            </a:solidFill>
          </p:spPr>
          <p:txBody>
            <a:bodyPr wrap="square" lIns="0" tIns="0" rIns="0" bIns="0" rtlCol="0"/>
            <a:lstStyle/>
            <a:p>
              <a:endParaRPr/>
            </a:p>
          </p:txBody>
        </p:sp>
        <p:sp>
          <p:nvSpPr>
            <p:cNvPr id="26" name="object 26"/>
            <p:cNvSpPr/>
            <p:nvPr/>
          </p:nvSpPr>
          <p:spPr>
            <a:xfrm>
              <a:off x="1076959" y="2590799"/>
              <a:ext cx="1391920" cy="345440"/>
            </a:xfrm>
            <a:custGeom>
              <a:avLst/>
              <a:gdLst/>
              <a:ahLst/>
              <a:cxnLst/>
              <a:rect l="l" t="t" r="r" b="b"/>
              <a:pathLst>
                <a:path w="1391920" h="345439">
                  <a:moveTo>
                    <a:pt x="1391412" y="0"/>
                  </a:moveTo>
                  <a:lnTo>
                    <a:pt x="347853" y="0"/>
                  </a:lnTo>
                  <a:lnTo>
                    <a:pt x="0" y="345186"/>
                  </a:lnTo>
                  <a:lnTo>
                    <a:pt x="1043559" y="345186"/>
                  </a:lnTo>
                  <a:lnTo>
                    <a:pt x="1391412" y="0"/>
                  </a:lnTo>
                  <a:close/>
                </a:path>
              </a:pathLst>
            </a:custGeom>
            <a:solidFill>
              <a:srgbClr val="FFFFFF">
                <a:alpha val="92939"/>
              </a:srgbClr>
            </a:solidFill>
          </p:spPr>
          <p:txBody>
            <a:bodyPr wrap="square" lIns="0" tIns="0" rIns="0" bIns="0" rtlCol="0"/>
            <a:lstStyle/>
            <a:p>
              <a:endParaRPr/>
            </a:p>
          </p:txBody>
        </p:sp>
        <p:sp>
          <p:nvSpPr>
            <p:cNvPr id="27" name="object 27"/>
            <p:cNvSpPr/>
            <p:nvPr/>
          </p:nvSpPr>
          <p:spPr>
            <a:xfrm>
              <a:off x="1082039" y="2595879"/>
              <a:ext cx="1391920" cy="1717039"/>
            </a:xfrm>
            <a:custGeom>
              <a:avLst/>
              <a:gdLst/>
              <a:ahLst/>
              <a:cxnLst/>
              <a:rect l="l" t="t" r="r" b="b"/>
              <a:pathLst>
                <a:path w="1391920" h="1717039">
                  <a:moveTo>
                    <a:pt x="0" y="350647"/>
                  </a:moveTo>
                  <a:lnTo>
                    <a:pt x="347853" y="0"/>
                  </a:lnTo>
                  <a:lnTo>
                    <a:pt x="1391411" y="0"/>
                  </a:lnTo>
                  <a:lnTo>
                    <a:pt x="1391411" y="1365885"/>
                  </a:lnTo>
                  <a:lnTo>
                    <a:pt x="1043559" y="1716532"/>
                  </a:lnTo>
                  <a:lnTo>
                    <a:pt x="0" y="1716532"/>
                  </a:lnTo>
                  <a:lnTo>
                    <a:pt x="0" y="350647"/>
                  </a:lnTo>
                  <a:close/>
                </a:path>
                <a:path w="1391920" h="1717039">
                  <a:moveTo>
                    <a:pt x="0" y="350647"/>
                  </a:moveTo>
                  <a:lnTo>
                    <a:pt x="1043559" y="350647"/>
                  </a:lnTo>
                  <a:lnTo>
                    <a:pt x="1391411" y="0"/>
                  </a:lnTo>
                </a:path>
                <a:path w="1391920" h="1717039">
                  <a:moveTo>
                    <a:pt x="1043559" y="350647"/>
                  </a:moveTo>
                  <a:lnTo>
                    <a:pt x="1043559" y="1716532"/>
                  </a:lnTo>
                </a:path>
              </a:pathLst>
            </a:custGeom>
            <a:ln w="12700">
              <a:solidFill>
                <a:srgbClr val="1D7E66"/>
              </a:solidFill>
            </a:ln>
          </p:spPr>
          <p:txBody>
            <a:bodyPr wrap="square" lIns="0" tIns="0" rIns="0" bIns="0" rtlCol="0"/>
            <a:lstStyle/>
            <a:p>
              <a:endParaRPr/>
            </a:p>
          </p:txBody>
        </p:sp>
      </p:grpSp>
      <p:sp>
        <p:nvSpPr>
          <p:cNvPr id="28" name="object 28"/>
          <p:cNvSpPr txBox="1"/>
          <p:nvPr/>
        </p:nvSpPr>
        <p:spPr>
          <a:xfrm>
            <a:off x="1275080" y="3193986"/>
            <a:ext cx="641350" cy="768350"/>
          </a:xfrm>
          <a:prstGeom prst="rect">
            <a:avLst/>
          </a:prstGeom>
        </p:spPr>
        <p:txBody>
          <a:bodyPr vert="horz" wrap="square" lIns="0" tIns="1905" rIns="0" bIns="0" rtlCol="0">
            <a:spAutoFit/>
          </a:bodyPr>
          <a:lstStyle/>
          <a:p>
            <a:pPr marL="103505" marR="5080" indent="-91440">
              <a:lnSpc>
                <a:spcPct val="103000"/>
              </a:lnSpc>
              <a:spcBef>
                <a:spcPts val="15"/>
              </a:spcBef>
            </a:pPr>
            <a:r>
              <a:rPr sz="2400" spc="-25" dirty="0">
                <a:latin typeface="Calibri"/>
                <a:cs typeface="Calibri"/>
              </a:rPr>
              <a:t>Conv Net</a:t>
            </a:r>
            <a:endParaRPr sz="2400">
              <a:latin typeface="Calibri"/>
              <a:cs typeface="Calibri"/>
            </a:endParaRPr>
          </a:p>
        </p:txBody>
      </p:sp>
      <p:grpSp>
        <p:nvGrpSpPr>
          <p:cNvPr id="29" name="object 29"/>
          <p:cNvGrpSpPr/>
          <p:nvPr/>
        </p:nvGrpSpPr>
        <p:grpSpPr>
          <a:xfrm>
            <a:off x="1299210" y="3625850"/>
            <a:ext cx="3964940" cy="1191260"/>
            <a:chOff x="1299210" y="3625850"/>
            <a:chExt cx="3964940" cy="1191260"/>
          </a:xfrm>
        </p:grpSpPr>
        <p:sp>
          <p:nvSpPr>
            <p:cNvPr id="30" name="object 30"/>
            <p:cNvSpPr/>
            <p:nvPr/>
          </p:nvSpPr>
          <p:spPr>
            <a:xfrm>
              <a:off x="1300480"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31" name="object 31"/>
            <p:cNvSpPr/>
            <p:nvPr/>
          </p:nvSpPr>
          <p:spPr>
            <a:xfrm>
              <a:off x="1305560"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32" name="object 32"/>
            <p:cNvSpPr/>
            <p:nvPr/>
          </p:nvSpPr>
          <p:spPr>
            <a:xfrm>
              <a:off x="4470400"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4475480"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grpSp>
      <p:sp>
        <p:nvSpPr>
          <p:cNvPr id="34" name="object 34"/>
          <p:cNvSpPr txBox="1"/>
          <p:nvPr/>
        </p:nvSpPr>
        <p:spPr>
          <a:xfrm>
            <a:off x="1361439" y="2062479"/>
            <a:ext cx="914400" cy="375920"/>
          </a:xfrm>
          <a:prstGeom prst="rect">
            <a:avLst/>
          </a:prstGeom>
          <a:ln w="19050">
            <a:solidFill>
              <a:srgbClr val="7B5FC5"/>
            </a:solidFill>
          </a:ln>
        </p:spPr>
        <p:txBody>
          <a:bodyPr vert="horz" wrap="square" lIns="0" tIns="0" rIns="0" bIns="0" rtlCol="0">
            <a:spAutoFit/>
          </a:bodyPr>
          <a:lstStyle/>
          <a:p>
            <a:pPr marL="143510">
              <a:lnSpc>
                <a:spcPts val="2665"/>
              </a:lnSpc>
            </a:pPr>
            <a:r>
              <a:rPr sz="2450" spc="-10" dirty="0">
                <a:latin typeface="Calibri"/>
                <a:cs typeface="Calibri"/>
              </a:rPr>
              <a:t>Class</a:t>
            </a:r>
            <a:endParaRPr sz="2450">
              <a:latin typeface="Calibri"/>
              <a:cs typeface="Calibri"/>
            </a:endParaRPr>
          </a:p>
        </p:txBody>
      </p:sp>
      <p:grpSp>
        <p:nvGrpSpPr>
          <p:cNvPr id="35" name="object 35"/>
          <p:cNvGrpSpPr/>
          <p:nvPr/>
        </p:nvGrpSpPr>
        <p:grpSpPr>
          <a:xfrm>
            <a:off x="1593850" y="2467610"/>
            <a:ext cx="256540" cy="327660"/>
            <a:chOff x="1593850" y="2467610"/>
            <a:chExt cx="256540" cy="327660"/>
          </a:xfrm>
        </p:grpSpPr>
        <p:sp>
          <p:nvSpPr>
            <p:cNvPr id="36" name="object 36"/>
            <p:cNvSpPr/>
            <p:nvPr/>
          </p:nvSpPr>
          <p:spPr>
            <a:xfrm>
              <a:off x="1595120" y="2468880"/>
              <a:ext cx="243840" cy="314960"/>
            </a:xfrm>
            <a:custGeom>
              <a:avLst/>
              <a:gdLst/>
              <a:ahLst/>
              <a:cxnLst/>
              <a:rect l="l" t="t" r="r" b="b"/>
              <a:pathLst>
                <a:path w="243839" h="314960">
                  <a:moveTo>
                    <a:pt x="121666" y="0"/>
                  </a:moveTo>
                  <a:lnTo>
                    <a:pt x="0" y="123825"/>
                  </a:lnTo>
                  <a:lnTo>
                    <a:pt x="60832" y="123825"/>
                  </a:lnTo>
                  <a:lnTo>
                    <a:pt x="60832" y="314706"/>
                  </a:lnTo>
                  <a:lnTo>
                    <a:pt x="182499" y="314706"/>
                  </a:lnTo>
                  <a:lnTo>
                    <a:pt x="182499" y="123825"/>
                  </a:lnTo>
                  <a:lnTo>
                    <a:pt x="243331" y="123825"/>
                  </a:lnTo>
                  <a:lnTo>
                    <a:pt x="121666" y="0"/>
                  </a:lnTo>
                  <a:close/>
                </a:path>
              </a:pathLst>
            </a:custGeom>
            <a:solidFill>
              <a:srgbClr val="29AE8B"/>
            </a:solidFill>
          </p:spPr>
          <p:txBody>
            <a:bodyPr wrap="square" lIns="0" tIns="0" rIns="0" bIns="0" rtlCol="0"/>
            <a:lstStyle/>
            <a:p>
              <a:endParaRPr/>
            </a:p>
          </p:txBody>
        </p:sp>
        <p:sp>
          <p:nvSpPr>
            <p:cNvPr id="37" name="object 37"/>
            <p:cNvSpPr/>
            <p:nvPr/>
          </p:nvSpPr>
          <p:spPr>
            <a:xfrm>
              <a:off x="1600200" y="2473960"/>
              <a:ext cx="243840" cy="314960"/>
            </a:xfrm>
            <a:custGeom>
              <a:avLst/>
              <a:gdLst/>
              <a:ahLst/>
              <a:cxnLst/>
              <a:rect l="l" t="t" r="r" b="b"/>
              <a:pathLst>
                <a:path w="243839" h="314960">
                  <a:moveTo>
                    <a:pt x="0" y="123825"/>
                  </a:moveTo>
                  <a:lnTo>
                    <a:pt x="121666" y="0"/>
                  </a:lnTo>
                  <a:lnTo>
                    <a:pt x="243331" y="123825"/>
                  </a:lnTo>
                  <a:lnTo>
                    <a:pt x="182499" y="123825"/>
                  </a:lnTo>
                  <a:lnTo>
                    <a:pt x="182499" y="314705"/>
                  </a:lnTo>
                  <a:lnTo>
                    <a:pt x="60832" y="314705"/>
                  </a:lnTo>
                  <a:lnTo>
                    <a:pt x="60832" y="123825"/>
                  </a:lnTo>
                  <a:lnTo>
                    <a:pt x="0" y="123825"/>
                  </a:lnTo>
                  <a:close/>
                </a:path>
              </a:pathLst>
            </a:custGeom>
            <a:ln w="12700">
              <a:solidFill>
                <a:srgbClr val="1D7E66"/>
              </a:solidFill>
            </a:ln>
          </p:spPr>
          <p:txBody>
            <a:bodyPr wrap="square" lIns="0" tIns="0" rIns="0" bIns="0" rtlCol="0"/>
            <a:lstStyle/>
            <a:p>
              <a:endParaRPr/>
            </a:p>
          </p:txBody>
        </p:sp>
      </p:grpSp>
      <p:sp>
        <p:nvSpPr>
          <p:cNvPr id="38" name="object 38"/>
          <p:cNvSpPr txBox="1"/>
          <p:nvPr/>
        </p:nvSpPr>
        <p:spPr>
          <a:xfrm>
            <a:off x="2682239" y="1554480"/>
            <a:ext cx="975360" cy="386080"/>
          </a:xfrm>
          <a:prstGeom prst="rect">
            <a:avLst/>
          </a:prstGeom>
          <a:ln w="19050">
            <a:solidFill>
              <a:srgbClr val="7B5FC5"/>
            </a:solidFill>
          </a:ln>
        </p:spPr>
        <p:txBody>
          <a:bodyPr vert="horz" wrap="square" lIns="0" tIns="0" rIns="0" bIns="0" rtlCol="0">
            <a:spAutoFit/>
          </a:bodyPr>
          <a:lstStyle/>
          <a:p>
            <a:pPr marL="163195">
              <a:lnSpc>
                <a:spcPts val="2680"/>
              </a:lnSpc>
            </a:pPr>
            <a:r>
              <a:rPr sz="2450" spc="-10" dirty="0">
                <a:latin typeface="Calibri"/>
                <a:cs typeface="Calibri"/>
              </a:rPr>
              <a:t>Class</a:t>
            </a:r>
            <a:endParaRPr sz="2450">
              <a:latin typeface="Calibri"/>
              <a:cs typeface="Calibri"/>
            </a:endParaRPr>
          </a:p>
        </p:txBody>
      </p:sp>
      <p:grpSp>
        <p:nvGrpSpPr>
          <p:cNvPr id="39" name="object 39"/>
          <p:cNvGrpSpPr/>
          <p:nvPr/>
        </p:nvGrpSpPr>
        <p:grpSpPr>
          <a:xfrm>
            <a:off x="1136650" y="1583689"/>
            <a:ext cx="4766310" cy="4390390"/>
            <a:chOff x="1136650" y="1583689"/>
            <a:chExt cx="4766310" cy="4390390"/>
          </a:xfrm>
        </p:grpSpPr>
        <p:sp>
          <p:nvSpPr>
            <p:cNvPr id="40" name="object 40"/>
            <p:cNvSpPr/>
            <p:nvPr/>
          </p:nvSpPr>
          <p:spPr>
            <a:xfrm>
              <a:off x="1503679"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41" name="object 41"/>
            <p:cNvSpPr/>
            <p:nvPr/>
          </p:nvSpPr>
          <p:spPr>
            <a:xfrm>
              <a:off x="1508759" y="4851399"/>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42" name="object 42"/>
            <p:cNvSpPr/>
            <p:nvPr/>
          </p:nvSpPr>
          <p:spPr>
            <a:xfrm>
              <a:off x="1503679" y="4328160"/>
              <a:ext cx="243840" cy="314960"/>
            </a:xfrm>
            <a:custGeom>
              <a:avLst/>
              <a:gdLst/>
              <a:ahLst/>
              <a:cxnLst/>
              <a:rect l="l" t="t" r="r" b="b"/>
              <a:pathLst>
                <a:path w="243839" h="314960">
                  <a:moveTo>
                    <a:pt x="121665" y="0"/>
                  </a:moveTo>
                  <a:lnTo>
                    <a:pt x="0" y="123825"/>
                  </a:lnTo>
                  <a:lnTo>
                    <a:pt x="60832" y="123825"/>
                  </a:lnTo>
                  <a:lnTo>
                    <a:pt x="60832" y="314706"/>
                  </a:lnTo>
                  <a:lnTo>
                    <a:pt x="182499" y="314706"/>
                  </a:lnTo>
                  <a:lnTo>
                    <a:pt x="182499" y="123825"/>
                  </a:lnTo>
                  <a:lnTo>
                    <a:pt x="243331" y="123825"/>
                  </a:lnTo>
                  <a:lnTo>
                    <a:pt x="121665" y="0"/>
                  </a:lnTo>
                  <a:close/>
                </a:path>
              </a:pathLst>
            </a:custGeom>
            <a:solidFill>
              <a:srgbClr val="29AE8B"/>
            </a:solidFill>
          </p:spPr>
          <p:txBody>
            <a:bodyPr wrap="square" lIns="0" tIns="0" rIns="0" bIns="0" rtlCol="0"/>
            <a:lstStyle/>
            <a:p>
              <a:endParaRPr/>
            </a:p>
          </p:txBody>
        </p:sp>
        <p:sp>
          <p:nvSpPr>
            <p:cNvPr id="43" name="object 43"/>
            <p:cNvSpPr/>
            <p:nvPr/>
          </p:nvSpPr>
          <p:spPr>
            <a:xfrm>
              <a:off x="1508759" y="4333239"/>
              <a:ext cx="243840" cy="314960"/>
            </a:xfrm>
            <a:custGeom>
              <a:avLst/>
              <a:gdLst/>
              <a:ahLst/>
              <a:cxnLst/>
              <a:rect l="l" t="t" r="r" b="b"/>
              <a:pathLst>
                <a:path w="243839" h="314960">
                  <a:moveTo>
                    <a:pt x="0" y="123825"/>
                  </a:moveTo>
                  <a:lnTo>
                    <a:pt x="121665" y="0"/>
                  </a:lnTo>
                  <a:lnTo>
                    <a:pt x="243332" y="123825"/>
                  </a:lnTo>
                  <a:lnTo>
                    <a:pt x="182498" y="123825"/>
                  </a:lnTo>
                  <a:lnTo>
                    <a:pt x="182498" y="314706"/>
                  </a:lnTo>
                  <a:lnTo>
                    <a:pt x="60833" y="314706"/>
                  </a:lnTo>
                  <a:lnTo>
                    <a:pt x="60833" y="123825"/>
                  </a:lnTo>
                  <a:lnTo>
                    <a:pt x="0" y="123825"/>
                  </a:lnTo>
                  <a:close/>
                </a:path>
              </a:pathLst>
            </a:custGeom>
            <a:ln w="12700">
              <a:solidFill>
                <a:srgbClr val="1D7E66"/>
              </a:solidFill>
            </a:ln>
          </p:spPr>
          <p:txBody>
            <a:bodyPr wrap="square" lIns="0" tIns="0" rIns="0" bIns="0" rtlCol="0"/>
            <a:lstStyle/>
            <a:p>
              <a:endParaRPr/>
            </a:p>
          </p:txBody>
        </p:sp>
        <p:sp>
          <p:nvSpPr>
            <p:cNvPr id="44" name="object 44"/>
            <p:cNvSpPr/>
            <p:nvPr/>
          </p:nvSpPr>
          <p:spPr>
            <a:xfrm>
              <a:off x="2936239" y="42773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45" name="object 45"/>
            <p:cNvSpPr/>
            <p:nvPr/>
          </p:nvSpPr>
          <p:spPr>
            <a:xfrm>
              <a:off x="2941320" y="4282439"/>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46" name="object 46"/>
            <p:cNvSpPr/>
            <p:nvPr/>
          </p:nvSpPr>
          <p:spPr>
            <a:xfrm>
              <a:off x="3119120" y="1971039"/>
              <a:ext cx="243840" cy="304800"/>
            </a:xfrm>
            <a:custGeom>
              <a:avLst/>
              <a:gdLst/>
              <a:ahLst/>
              <a:cxnLst/>
              <a:rect l="l" t="t" r="r" b="b"/>
              <a:pathLst>
                <a:path w="243839" h="304800">
                  <a:moveTo>
                    <a:pt x="121666" y="0"/>
                  </a:moveTo>
                  <a:lnTo>
                    <a:pt x="0" y="119887"/>
                  </a:lnTo>
                  <a:lnTo>
                    <a:pt x="60832" y="119887"/>
                  </a:lnTo>
                  <a:lnTo>
                    <a:pt x="60832" y="304546"/>
                  </a:lnTo>
                  <a:lnTo>
                    <a:pt x="182499" y="304546"/>
                  </a:lnTo>
                  <a:lnTo>
                    <a:pt x="182499" y="119887"/>
                  </a:lnTo>
                  <a:lnTo>
                    <a:pt x="243331" y="119887"/>
                  </a:lnTo>
                  <a:lnTo>
                    <a:pt x="121666" y="0"/>
                  </a:lnTo>
                  <a:close/>
                </a:path>
              </a:pathLst>
            </a:custGeom>
            <a:solidFill>
              <a:srgbClr val="29AE8B"/>
            </a:solidFill>
          </p:spPr>
          <p:txBody>
            <a:bodyPr wrap="square" lIns="0" tIns="0" rIns="0" bIns="0" rtlCol="0"/>
            <a:lstStyle/>
            <a:p>
              <a:endParaRPr/>
            </a:p>
          </p:txBody>
        </p:sp>
        <p:sp>
          <p:nvSpPr>
            <p:cNvPr id="47" name="object 47"/>
            <p:cNvSpPr/>
            <p:nvPr/>
          </p:nvSpPr>
          <p:spPr>
            <a:xfrm>
              <a:off x="3124200" y="1976119"/>
              <a:ext cx="243840" cy="304800"/>
            </a:xfrm>
            <a:custGeom>
              <a:avLst/>
              <a:gdLst/>
              <a:ahLst/>
              <a:cxnLst/>
              <a:rect l="l" t="t" r="r" b="b"/>
              <a:pathLst>
                <a:path w="243839" h="304800">
                  <a:moveTo>
                    <a:pt x="0" y="119887"/>
                  </a:moveTo>
                  <a:lnTo>
                    <a:pt x="121666" y="0"/>
                  </a:lnTo>
                  <a:lnTo>
                    <a:pt x="243332"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48" name="object 48"/>
            <p:cNvSpPr/>
            <p:nvPr/>
          </p:nvSpPr>
          <p:spPr>
            <a:xfrm>
              <a:off x="2936239" y="3799839"/>
              <a:ext cx="243840" cy="304800"/>
            </a:xfrm>
            <a:custGeom>
              <a:avLst/>
              <a:gdLst/>
              <a:ahLst/>
              <a:cxnLst/>
              <a:rect l="l" t="t" r="r" b="b"/>
              <a:pathLst>
                <a:path w="243839" h="304800">
                  <a:moveTo>
                    <a:pt x="121666" y="0"/>
                  </a:moveTo>
                  <a:lnTo>
                    <a:pt x="0" y="119887"/>
                  </a:lnTo>
                  <a:lnTo>
                    <a:pt x="60833" y="119887"/>
                  </a:lnTo>
                  <a:lnTo>
                    <a:pt x="60833" y="304546"/>
                  </a:lnTo>
                  <a:lnTo>
                    <a:pt x="182499" y="304546"/>
                  </a:lnTo>
                  <a:lnTo>
                    <a:pt x="182499" y="119887"/>
                  </a:lnTo>
                  <a:lnTo>
                    <a:pt x="243332" y="119887"/>
                  </a:lnTo>
                  <a:lnTo>
                    <a:pt x="121666" y="0"/>
                  </a:lnTo>
                  <a:close/>
                </a:path>
              </a:pathLst>
            </a:custGeom>
            <a:solidFill>
              <a:srgbClr val="29AE8B"/>
            </a:solidFill>
          </p:spPr>
          <p:txBody>
            <a:bodyPr wrap="square" lIns="0" tIns="0" rIns="0" bIns="0" rtlCol="0"/>
            <a:lstStyle/>
            <a:p>
              <a:endParaRPr/>
            </a:p>
          </p:txBody>
        </p:sp>
        <p:sp>
          <p:nvSpPr>
            <p:cNvPr id="49" name="object 49"/>
            <p:cNvSpPr/>
            <p:nvPr/>
          </p:nvSpPr>
          <p:spPr>
            <a:xfrm>
              <a:off x="2941320" y="3804919"/>
              <a:ext cx="243840" cy="304800"/>
            </a:xfrm>
            <a:custGeom>
              <a:avLst/>
              <a:gdLst/>
              <a:ahLst/>
              <a:cxnLst/>
              <a:rect l="l" t="t" r="r" b="b"/>
              <a:pathLst>
                <a:path w="243839" h="304800">
                  <a:moveTo>
                    <a:pt x="0" y="119887"/>
                  </a:moveTo>
                  <a:lnTo>
                    <a:pt x="121666" y="0"/>
                  </a:lnTo>
                  <a:lnTo>
                    <a:pt x="243331"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50" name="object 50"/>
            <p:cNvSpPr/>
            <p:nvPr/>
          </p:nvSpPr>
          <p:spPr>
            <a:xfrm>
              <a:off x="4704079" y="39217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51" name="object 51"/>
            <p:cNvSpPr/>
            <p:nvPr/>
          </p:nvSpPr>
          <p:spPr>
            <a:xfrm>
              <a:off x="4709159" y="3926839"/>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52" name="object 52"/>
            <p:cNvSpPr/>
            <p:nvPr/>
          </p:nvSpPr>
          <p:spPr>
            <a:xfrm>
              <a:off x="4958079" y="158495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3" name="object 53"/>
            <p:cNvSpPr/>
            <p:nvPr/>
          </p:nvSpPr>
          <p:spPr>
            <a:xfrm>
              <a:off x="4963159" y="1590039"/>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700">
              <a:solidFill>
                <a:srgbClr val="1D7E66"/>
              </a:solidFill>
            </a:ln>
          </p:spPr>
          <p:txBody>
            <a:bodyPr wrap="square" lIns="0" tIns="0" rIns="0" bIns="0" rtlCol="0"/>
            <a:lstStyle/>
            <a:p>
              <a:endParaRPr/>
            </a:p>
          </p:txBody>
        </p:sp>
        <p:sp>
          <p:nvSpPr>
            <p:cNvPr id="54" name="object 54"/>
            <p:cNvSpPr/>
            <p:nvPr/>
          </p:nvSpPr>
          <p:spPr>
            <a:xfrm>
              <a:off x="4704079" y="342391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5" name="object 55"/>
            <p:cNvSpPr/>
            <p:nvPr/>
          </p:nvSpPr>
          <p:spPr>
            <a:xfrm>
              <a:off x="4709159" y="3429000"/>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699">
              <a:solidFill>
                <a:srgbClr val="1D7E66"/>
              </a:solidFill>
            </a:ln>
          </p:spPr>
          <p:txBody>
            <a:bodyPr wrap="square" lIns="0" tIns="0" rIns="0" bIns="0" rtlCol="0"/>
            <a:lstStyle/>
            <a:p>
              <a:endParaRPr/>
            </a:p>
          </p:txBody>
        </p:sp>
        <p:sp>
          <p:nvSpPr>
            <p:cNvPr id="56" name="object 56"/>
            <p:cNvSpPr/>
            <p:nvPr/>
          </p:nvSpPr>
          <p:spPr>
            <a:xfrm>
              <a:off x="1574800" y="4805679"/>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65"/>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sp>
          <p:nvSpPr>
            <p:cNvPr id="57" name="object 57"/>
            <p:cNvSpPr/>
            <p:nvPr/>
          </p:nvSpPr>
          <p:spPr>
            <a:xfrm>
              <a:off x="4480559" y="1645919"/>
              <a:ext cx="264160" cy="264160"/>
            </a:xfrm>
            <a:custGeom>
              <a:avLst/>
              <a:gdLst/>
              <a:ahLst/>
              <a:cxnLst/>
              <a:rect l="l" t="t" r="r" b="b"/>
              <a:pathLst>
                <a:path w="264160" h="264160">
                  <a:moveTo>
                    <a:pt x="173100" y="0"/>
                  </a:moveTo>
                  <a:lnTo>
                    <a:pt x="0" y="0"/>
                  </a:lnTo>
                  <a:lnTo>
                    <a:pt x="0" y="173100"/>
                  </a:lnTo>
                  <a:lnTo>
                    <a:pt x="43306" y="129920"/>
                  </a:lnTo>
                  <a:lnTo>
                    <a:pt x="177037" y="263651"/>
                  </a:lnTo>
                  <a:lnTo>
                    <a:pt x="263651" y="177037"/>
                  </a:lnTo>
                  <a:lnTo>
                    <a:pt x="129920" y="43306"/>
                  </a:lnTo>
                  <a:lnTo>
                    <a:pt x="173100" y="0"/>
                  </a:lnTo>
                  <a:close/>
                </a:path>
              </a:pathLst>
            </a:custGeom>
            <a:solidFill>
              <a:srgbClr val="29AE8B"/>
            </a:solidFill>
          </p:spPr>
          <p:txBody>
            <a:bodyPr wrap="square" lIns="0" tIns="0" rIns="0" bIns="0" rtlCol="0"/>
            <a:lstStyle/>
            <a:p>
              <a:endParaRPr/>
            </a:p>
          </p:txBody>
        </p:sp>
        <p:sp>
          <p:nvSpPr>
            <p:cNvPr id="58" name="object 58"/>
            <p:cNvSpPr/>
            <p:nvPr/>
          </p:nvSpPr>
          <p:spPr>
            <a:xfrm>
              <a:off x="4485640" y="1650999"/>
              <a:ext cx="264160" cy="264160"/>
            </a:xfrm>
            <a:custGeom>
              <a:avLst/>
              <a:gdLst/>
              <a:ahLst/>
              <a:cxnLst/>
              <a:rect l="l" t="t" r="r" b="b"/>
              <a:pathLst>
                <a:path w="264160" h="264160">
                  <a:moveTo>
                    <a:pt x="0" y="173100"/>
                  </a:moveTo>
                  <a:lnTo>
                    <a:pt x="0" y="0"/>
                  </a:lnTo>
                  <a:lnTo>
                    <a:pt x="173100" y="0"/>
                  </a:lnTo>
                  <a:lnTo>
                    <a:pt x="129921" y="43307"/>
                  </a:lnTo>
                  <a:lnTo>
                    <a:pt x="263651" y="177037"/>
                  </a:lnTo>
                  <a:lnTo>
                    <a:pt x="177037" y="263651"/>
                  </a:lnTo>
                  <a:lnTo>
                    <a:pt x="43307" y="129921"/>
                  </a:lnTo>
                  <a:lnTo>
                    <a:pt x="0" y="173100"/>
                  </a:lnTo>
                  <a:close/>
                </a:path>
              </a:pathLst>
            </a:custGeom>
            <a:ln w="12700">
              <a:solidFill>
                <a:srgbClr val="1D7E66"/>
              </a:solidFill>
            </a:ln>
          </p:spPr>
          <p:txBody>
            <a:bodyPr wrap="square" lIns="0" tIns="0" rIns="0" bIns="0" rtlCol="0"/>
            <a:lstStyle/>
            <a:p>
              <a:endParaRPr/>
            </a:p>
          </p:txBody>
        </p:sp>
        <p:sp>
          <p:nvSpPr>
            <p:cNvPr id="59" name="object 59"/>
            <p:cNvSpPr/>
            <p:nvPr/>
          </p:nvSpPr>
          <p:spPr>
            <a:xfrm>
              <a:off x="2458719" y="2031999"/>
              <a:ext cx="264160" cy="264160"/>
            </a:xfrm>
            <a:custGeom>
              <a:avLst/>
              <a:gdLst/>
              <a:ahLst/>
              <a:cxnLst/>
              <a:rect l="l" t="t" r="r" b="b"/>
              <a:pathLst>
                <a:path w="264160" h="264160">
                  <a:moveTo>
                    <a:pt x="173100" y="0"/>
                  </a:moveTo>
                  <a:lnTo>
                    <a:pt x="0" y="0"/>
                  </a:lnTo>
                  <a:lnTo>
                    <a:pt x="0" y="173100"/>
                  </a:lnTo>
                  <a:lnTo>
                    <a:pt x="43306" y="129921"/>
                  </a:lnTo>
                  <a:lnTo>
                    <a:pt x="177037" y="263651"/>
                  </a:lnTo>
                  <a:lnTo>
                    <a:pt x="263652" y="177037"/>
                  </a:lnTo>
                  <a:lnTo>
                    <a:pt x="129921" y="43307"/>
                  </a:lnTo>
                  <a:lnTo>
                    <a:pt x="173100" y="0"/>
                  </a:lnTo>
                  <a:close/>
                </a:path>
              </a:pathLst>
            </a:custGeom>
            <a:solidFill>
              <a:srgbClr val="29AE8B"/>
            </a:solidFill>
          </p:spPr>
          <p:txBody>
            <a:bodyPr wrap="square" lIns="0" tIns="0" rIns="0" bIns="0" rtlCol="0"/>
            <a:lstStyle/>
            <a:p>
              <a:endParaRPr/>
            </a:p>
          </p:txBody>
        </p:sp>
        <p:sp>
          <p:nvSpPr>
            <p:cNvPr id="60" name="object 60"/>
            <p:cNvSpPr/>
            <p:nvPr/>
          </p:nvSpPr>
          <p:spPr>
            <a:xfrm>
              <a:off x="2463800" y="2037079"/>
              <a:ext cx="264160" cy="264160"/>
            </a:xfrm>
            <a:custGeom>
              <a:avLst/>
              <a:gdLst/>
              <a:ahLst/>
              <a:cxnLst/>
              <a:rect l="l" t="t" r="r" b="b"/>
              <a:pathLst>
                <a:path w="264160" h="264160">
                  <a:moveTo>
                    <a:pt x="0" y="173100"/>
                  </a:moveTo>
                  <a:lnTo>
                    <a:pt x="0" y="0"/>
                  </a:lnTo>
                  <a:lnTo>
                    <a:pt x="173100" y="0"/>
                  </a:lnTo>
                  <a:lnTo>
                    <a:pt x="129920" y="43307"/>
                  </a:lnTo>
                  <a:lnTo>
                    <a:pt x="263651" y="177037"/>
                  </a:lnTo>
                  <a:lnTo>
                    <a:pt x="177037" y="263652"/>
                  </a:lnTo>
                  <a:lnTo>
                    <a:pt x="43306" y="129921"/>
                  </a:lnTo>
                  <a:lnTo>
                    <a:pt x="0" y="173100"/>
                  </a:lnTo>
                  <a:close/>
                </a:path>
              </a:pathLst>
            </a:custGeom>
            <a:ln w="12700">
              <a:solidFill>
                <a:srgbClr val="1D7E66"/>
              </a:solidFill>
            </a:ln>
          </p:spPr>
          <p:txBody>
            <a:bodyPr wrap="square" lIns="0" tIns="0" rIns="0" bIns="0" rtlCol="0"/>
            <a:lstStyle/>
            <a:p>
              <a:endParaRPr/>
            </a:p>
          </p:txBody>
        </p:sp>
        <p:sp>
          <p:nvSpPr>
            <p:cNvPr id="61" name="object 61"/>
            <p:cNvSpPr/>
            <p:nvPr/>
          </p:nvSpPr>
          <p:spPr>
            <a:xfrm>
              <a:off x="1137920" y="2529839"/>
              <a:ext cx="264160" cy="264160"/>
            </a:xfrm>
            <a:custGeom>
              <a:avLst/>
              <a:gdLst/>
              <a:ahLst/>
              <a:cxnLst/>
              <a:rect l="l" t="t" r="r" b="b"/>
              <a:pathLst>
                <a:path w="264159" h="264160">
                  <a:moveTo>
                    <a:pt x="173101" y="0"/>
                  </a:moveTo>
                  <a:lnTo>
                    <a:pt x="0" y="0"/>
                  </a:lnTo>
                  <a:lnTo>
                    <a:pt x="0" y="173100"/>
                  </a:lnTo>
                  <a:lnTo>
                    <a:pt x="43294" y="129921"/>
                  </a:lnTo>
                  <a:lnTo>
                    <a:pt x="177038" y="263651"/>
                  </a:lnTo>
                  <a:lnTo>
                    <a:pt x="263652" y="177037"/>
                  </a:lnTo>
                  <a:lnTo>
                    <a:pt x="129870" y="43307"/>
                  </a:lnTo>
                  <a:lnTo>
                    <a:pt x="173101" y="0"/>
                  </a:lnTo>
                  <a:close/>
                </a:path>
              </a:pathLst>
            </a:custGeom>
            <a:solidFill>
              <a:srgbClr val="29AE8B"/>
            </a:solidFill>
          </p:spPr>
          <p:txBody>
            <a:bodyPr wrap="square" lIns="0" tIns="0" rIns="0" bIns="0" rtlCol="0"/>
            <a:lstStyle/>
            <a:p>
              <a:endParaRPr/>
            </a:p>
          </p:txBody>
        </p:sp>
        <p:sp>
          <p:nvSpPr>
            <p:cNvPr id="62" name="object 62"/>
            <p:cNvSpPr/>
            <p:nvPr/>
          </p:nvSpPr>
          <p:spPr>
            <a:xfrm>
              <a:off x="1143000" y="2534919"/>
              <a:ext cx="264160" cy="264160"/>
            </a:xfrm>
            <a:custGeom>
              <a:avLst/>
              <a:gdLst/>
              <a:ahLst/>
              <a:cxnLst/>
              <a:rect l="l" t="t" r="r" b="b"/>
              <a:pathLst>
                <a:path w="264159" h="264160">
                  <a:moveTo>
                    <a:pt x="0" y="173100"/>
                  </a:moveTo>
                  <a:lnTo>
                    <a:pt x="0" y="0"/>
                  </a:lnTo>
                  <a:lnTo>
                    <a:pt x="173100" y="0"/>
                  </a:lnTo>
                  <a:lnTo>
                    <a:pt x="129921" y="43306"/>
                  </a:lnTo>
                  <a:lnTo>
                    <a:pt x="263652" y="177037"/>
                  </a:lnTo>
                  <a:lnTo>
                    <a:pt x="177037" y="263651"/>
                  </a:lnTo>
                  <a:lnTo>
                    <a:pt x="43294" y="129920"/>
                  </a:lnTo>
                  <a:lnTo>
                    <a:pt x="0" y="173100"/>
                  </a:lnTo>
                  <a:close/>
                </a:path>
              </a:pathLst>
            </a:custGeom>
            <a:ln w="12700">
              <a:solidFill>
                <a:srgbClr val="1D7E66"/>
              </a:solidFill>
            </a:ln>
          </p:spPr>
          <p:txBody>
            <a:bodyPr wrap="square" lIns="0" tIns="0" rIns="0" bIns="0" rtlCol="0"/>
            <a:lstStyle/>
            <a:p>
              <a:endParaRPr/>
            </a:p>
          </p:txBody>
        </p:sp>
      </p:grpSp>
      <p:sp>
        <p:nvSpPr>
          <p:cNvPr id="63" name="object 63"/>
          <p:cNvSpPr txBox="1"/>
          <p:nvPr/>
        </p:nvSpPr>
        <p:spPr>
          <a:xfrm>
            <a:off x="4815840" y="1178560"/>
            <a:ext cx="894080" cy="375920"/>
          </a:xfrm>
          <a:prstGeom prst="rect">
            <a:avLst/>
          </a:prstGeom>
          <a:ln w="19050">
            <a:solidFill>
              <a:srgbClr val="7B5FC5"/>
            </a:solidFill>
          </a:ln>
        </p:spPr>
        <p:txBody>
          <a:bodyPr vert="horz" wrap="square" lIns="0" tIns="0" rIns="0" bIns="0" rtlCol="0">
            <a:spAutoFit/>
          </a:bodyPr>
          <a:lstStyle/>
          <a:p>
            <a:pPr marL="140335">
              <a:lnSpc>
                <a:spcPts val="2630"/>
              </a:lnSpc>
            </a:pPr>
            <a:r>
              <a:rPr sz="2450" spc="-10" dirty="0">
                <a:latin typeface="Calibri"/>
                <a:cs typeface="Calibri"/>
              </a:rPr>
              <a:t>Class</a:t>
            </a:r>
            <a:endParaRPr sz="2450">
              <a:latin typeface="Calibri"/>
              <a:cs typeface="Calibri"/>
            </a:endParaRPr>
          </a:p>
        </p:txBody>
      </p:sp>
      <p:sp>
        <p:nvSpPr>
          <p:cNvPr id="72" name="object 72"/>
          <p:cNvSpPr txBox="1"/>
          <p:nvPr/>
        </p:nvSpPr>
        <p:spPr>
          <a:xfrm>
            <a:off x="5907404" y="4788931"/>
            <a:ext cx="1974214" cy="1439545"/>
          </a:xfrm>
          <a:prstGeom prst="rect">
            <a:avLst/>
          </a:prstGeom>
        </p:spPr>
        <p:txBody>
          <a:bodyPr vert="horz" wrap="square" lIns="0" tIns="0" rIns="0" bIns="0" rtlCol="0">
            <a:spAutoFit/>
          </a:bodyPr>
          <a:lstStyle/>
          <a:p>
            <a:pPr marL="12700">
              <a:lnSpc>
                <a:spcPts val="2380"/>
              </a:lnSpc>
            </a:pPr>
            <a:r>
              <a:rPr sz="2400" dirty="0">
                <a:latin typeface="Calibri"/>
                <a:cs typeface="Calibri"/>
              </a:rPr>
              <a:t>Regions</a:t>
            </a:r>
            <a:r>
              <a:rPr sz="2400" spc="-125" dirty="0">
                <a:latin typeface="Calibri"/>
                <a:cs typeface="Calibri"/>
              </a:rPr>
              <a:t> </a:t>
            </a:r>
            <a:r>
              <a:rPr sz="2400" spc="-25" dirty="0">
                <a:latin typeface="Calibri"/>
                <a:cs typeface="Calibri"/>
              </a:rPr>
              <a:t>of</a:t>
            </a:r>
            <a:endParaRPr sz="2400">
              <a:latin typeface="Calibri"/>
              <a:cs typeface="Calibri"/>
            </a:endParaRPr>
          </a:p>
          <a:p>
            <a:pPr marL="12700" marR="5080">
              <a:lnSpc>
                <a:spcPct val="100000"/>
              </a:lnSpc>
              <a:spcBef>
                <a:spcPts val="85"/>
              </a:spcBef>
            </a:pPr>
            <a:r>
              <a:rPr sz="2400" spc="-10" dirty="0">
                <a:latin typeface="Calibri"/>
                <a:cs typeface="Calibri"/>
              </a:rPr>
              <a:t>Interest</a:t>
            </a:r>
            <a:r>
              <a:rPr sz="2400" spc="-204" dirty="0">
                <a:latin typeface="Calibri"/>
                <a:cs typeface="Calibri"/>
              </a:rPr>
              <a:t> </a:t>
            </a:r>
            <a:r>
              <a:rPr sz="2400" spc="-20" dirty="0">
                <a:latin typeface="Calibri"/>
                <a:cs typeface="Calibri"/>
              </a:rPr>
              <a:t>(RoI) 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a:t>
            </a:r>
            <a:r>
              <a:rPr sz="2400" dirty="0">
                <a:latin typeface="Calibri"/>
                <a:cs typeface="Calibri"/>
              </a:rPr>
              <a:t>method</a:t>
            </a:r>
            <a:r>
              <a:rPr sz="2400" spc="-100" dirty="0">
                <a:latin typeface="Calibri"/>
                <a:cs typeface="Calibri"/>
              </a:rPr>
              <a:t> </a:t>
            </a:r>
            <a:r>
              <a:rPr sz="2400" spc="-20" dirty="0">
                <a:latin typeface="Calibri"/>
                <a:cs typeface="Calibri"/>
              </a:rPr>
              <a:t>(~2k)</a:t>
            </a:r>
            <a:endParaRPr sz="2400">
              <a:latin typeface="Calibri"/>
              <a:cs typeface="Calibri"/>
            </a:endParaRPr>
          </a:p>
        </p:txBody>
      </p:sp>
      <p:sp>
        <p:nvSpPr>
          <p:cNvPr id="73" name="object 73"/>
          <p:cNvSpPr txBox="1"/>
          <p:nvPr/>
        </p:nvSpPr>
        <p:spPr>
          <a:xfrm>
            <a:off x="334962" y="5116353"/>
            <a:ext cx="813435" cy="727710"/>
          </a:xfrm>
          <a:prstGeom prst="rect">
            <a:avLst/>
          </a:prstGeom>
        </p:spPr>
        <p:txBody>
          <a:bodyPr vert="horz" wrap="square" lIns="0" tIns="0" rIns="0" bIns="0" rtlCol="0">
            <a:spAutoFit/>
          </a:bodyPr>
          <a:lstStyle/>
          <a:p>
            <a:pPr marL="12700">
              <a:lnSpc>
                <a:spcPts val="2455"/>
              </a:lnSpc>
            </a:pPr>
            <a:r>
              <a:rPr sz="2450" spc="-10" dirty="0">
                <a:latin typeface="Calibri"/>
                <a:cs typeface="Calibri"/>
              </a:rPr>
              <a:t>Input</a:t>
            </a:r>
            <a:endParaRPr sz="2450">
              <a:latin typeface="Calibri"/>
              <a:cs typeface="Calibri"/>
            </a:endParaRPr>
          </a:p>
          <a:p>
            <a:pPr marL="12700">
              <a:lnSpc>
                <a:spcPct val="100000"/>
              </a:lnSpc>
              <a:spcBef>
                <a:spcPts val="105"/>
              </a:spcBef>
            </a:pPr>
            <a:r>
              <a:rPr sz="2450" spc="-10" dirty="0">
                <a:latin typeface="Calibri"/>
                <a:cs typeface="Calibri"/>
              </a:rPr>
              <a:t>image</a:t>
            </a:r>
            <a:endParaRPr sz="2450">
              <a:latin typeface="Calibri"/>
              <a:cs typeface="Calibri"/>
            </a:endParaRPr>
          </a:p>
        </p:txBody>
      </p:sp>
      <p:sp>
        <p:nvSpPr>
          <p:cNvPr id="74" name="object 74"/>
          <p:cNvSpPr txBox="1"/>
          <p:nvPr/>
        </p:nvSpPr>
        <p:spPr>
          <a:xfrm>
            <a:off x="7940040" y="5876925"/>
            <a:ext cx="4114165" cy="483234"/>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5" dirty="0">
                <a:latin typeface="Calibri"/>
                <a:cs typeface="Calibri"/>
              </a:rPr>
              <a:t> </a:t>
            </a:r>
            <a:r>
              <a:rPr sz="1050" spc="-30" dirty="0">
                <a:latin typeface="Calibri"/>
                <a:cs typeface="Calibri"/>
              </a:rPr>
              <a:t>et</a:t>
            </a:r>
            <a:r>
              <a:rPr sz="1050" spc="-65" dirty="0">
                <a:latin typeface="Calibri"/>
                <a:cs typeface="Calibri"/>
              </a:rPr>
              <a:t> </a:t>
            </a:r>
            <a:r>
              <a:rPr sz="1050" dirty="0">
                <a:latin typeface="Calibri"/>
                <a:cs typeface="Calibri"/>
              </a:rPr>
              <a:t>al,</a:t>
            </a:r>
            <a:r>
              <a:rPr sz="1050" spc="-45" dirty="0">
                <a:latin typeface="Calibri"/>
                <a:cs typeface="Calibri"/>
              </a:rPr>
              <a:t> </a:t>
            </a:r>
            <a:r>
              <a:rPr sz="1050" dirty="0">
                <a:latin typeface="Calibri"/>
                <a:cs typeface="Calibri"/>
              </a:rPr>
              <a:t>“Rich</a:t>
            </a:r>
            <a:r>
              <a:rPr sz="1050" spc="-10" dirty="0">
                <a:latin typeface="Calibri"/>
                <a:cs typeface="Calibri"/>
              </a:rPr>
              <a:t> </a:t>
            </a:r>
            <a:r>
              <a:rPr sz="1050" dirty="0">
                <a:latin typeface="Calibri"/>
                <a:cs typeface="Calibri"/>
              </a:rPr>
              <a:t>feature</a:t>
            </a:r>
            <a:r>
              <a:rPr sz="1050" spc="145" dirty="0">
                <a:latin typeface="Calibri"/>
                <a:cs typeface="Calibri"/>
              </a:rPr>
              <a:t> </a:t>
            </a:r>
            <a:r>
              <a:rPr sz="1050" dirty="0">
                <a:latin typeface="Calibri"/>
                <a:cs typeface="Calibri"/>
              </a:rPr>
              <a:t>hierarchies</a:t>
            </a:r>
            <a:r>
              <a:rPr sz="1050" spc="114" dirty="0">
                <a:latin typeface="Calibri"/>
                <a:cs typeface="Calibri"/>
              </a:rPr>
              <a:t> </a:t>
            </a:r>
            <a:r>
              <a:rPr sz="1050" dirty="0">
                <a:latin typeface="Calibri"/>
                <a:cs typeface="Calibri"/>
              </a:rPr>
              <a:t>for</a:t>
            </a:r>
            <a:r>
              <a:rPr sz="1050" spc="35" dirty="0">
                <a:latin typeface="Calibri"/>
                <a:cs typeface="Calibri"/>
              </a:rPr>
              <a:t> </a:t>
            </a:r>
            <a:r>
              <a:rPr sz="1050" dirty="0">
                <a:latin typeface="Calibri"/>
                <a:cs typeface="Calibri"/>
              </a:rPr>
              <a:t>accurate</a:t>
            </a:r>
            <a:r>
              <a:rPr sz="1050" spc="-80" dirty="0">
                <a:latin typeface="Calibri"/>
                <a:cs typeface="Calibri"/>
              </a:rPr>
              <a:t> </a:t>
            </a:r>
            <a:r>
              <a:rPr sz="1050" dirty="0">
                <a:latin typeface="Calibri"/>
                <a:cs typeface="Calibri"/>
              </a:rPr>
              <a:t>object</a:t>
            </a:r>
            <a:r>
              <a:rPr sz="1050" spc="-50" dirty="0">
                <a:latin typeface="Calibri"/>
                <a:cs typeface="Calibri"/>
              </a:rPr>
              <a:t> </a:t>
            </a:r>
            <a:r>
              <a:rPr sz="1050" dirty="0">
                <a:latin typeface="Calibri"/>
                <a:cs typeface="Calibri"/>
              </a:rPr>
              <a:t>detection</a:t>
            </a:r>
            <a:r>
              <a:rPr sz="1050" spc="100" dirty="0">
                <a:latin typeface="Calibri"/>
                <a:cs typeface="Calibri"/>
              </a:rPr>
              <a:t> </a:t>
            </a:r>
            <a:r>
              <a:rPr sz="1050" spc="-25" dirty="0">
                <a:latin typeface="Calibri"/>
                <a:cs typeface="Calibri"/>
              </a:rPr>
              <a:t>and</a:t>
            </a:r>
            <a:endParaRPr sz="1050">
              <a:latin typeface="Calibri"/>
              <a:cs typeface="Calibri"/>
            </a:endParaRPr>
          </a:p>
          <a:p>
            <a:pPr marL="12700">
              <a:lnSpc>
                <a:spcPct val="100000"/>
              </a:lnSpc>
              <a:spcBef>
                <a:spcPts val="20"/>
              </a:spcBef>
            </a:pPr>
            <a:r>
              <a:rPr sz="1050" dirty="0">
                <a:latin typeface="Calibri"/>
                <a:cs typeface="Calibri"/>
              </a:rPr>
              <a:t>semantic</a:t>
            </a:r>
            <a:r>
              <a:rPr sz="1050" spc="-40" dirty="0">
                <a:latin typeface="Calibri"/>
                <a:cs typeface="Calibri"/>
              </a:rPr>
              <a:t> </a:t>
            </a:r>
            <a:r>
              <a:rPr sz="1050" dirty="0">
                <a:latin typeface="Calibri"/>
                <a:cs typeface="Calibri"/>
              </a:rPr>
              <a:t>segmentation”,</a:t>
            </a:r>
            <a:r>
              <a:rPr sz="1050" spc="70" dirty="0">
                <a:latin typeface="Calibri"/>
                <a:cs typeface="Calibri"/>
              </a:rPr>
              <a:t> </a:t>
            </a:r>
            <a:r>
              <a:rPr sz="1050" dirty="0">
                <a:latin typeface="Calibri"/>
                <a:cs typeface="Calibri"/>
              </a:rPr>
              <a:t>CVPR </a:t>
            </a:r>
            <a:r>
              <a:rPr sz="1050" spc="-10" dirty="0">
                <a:latin typeface="Calibri"/>
                <a:cs typeface="Calibri"/>
              </a:rPr>
              <a:t>2014.</a:t>
            </a:r>
            <a:endParaRPr sz="1050">
              <a:latin typeface="Calibri"/>
              <a:cs typeface="Calibri"/>
            </a:endParaRPr>
          </a:p>
          <a:p>
            <a:pPr marL="12700">
              <a:lnSpc>
                <a:spcPct val="100000"/>
              </a:lnSpc>
              <a:spcBef>
                <a:spcPts val="20"/>
              </a:spcBef>
            </a:pPr>
            <a:r>
              <a:rPr sz="1050" dirty="0">
                <a:latin typeface="Calibri"/>
                <a:cs typeface="Calibri"/>
              </a:rPr>
              <a:t>Figure</a:t>
            </a:r>
            <a:r>
              <a:rPr sz="1050" spc="55" dirty="0">
                <a:latin typeface="Calibri"/>
                <a:cs typeface="Calibri"/>
              </a:rPr>
              <a:t> </a:t>
            </a:r>
            <a:r>
              <a:rPr sz="1050" dirty="0">
                <a:latin typeface="Calibri"/>
                <a:cs typeface="Calibri"/>
              </a:rPr>
              <a:t>copyright</a:t>
            </a:r>
            <a:r>
              <a:rPr sz="1050" spc="-35" dirty="0">
                <a:latin typeface="Calibri"/>
                <a:cs typeface="Calibri"/>
              </a:rPr>
              <a:t> </a:t>
            </a:r>
            <a:r>
              <a:rPr sz="1050" dirty="0">
                <a:latin typeface="Calibri"/>
                <a:cs typeface="Calibri"/>
              </a:rPr>
              <a:t>Ross</a:t>
            </a:r>
            <a:r>
              <a:rPr sz="1050" spc="95" dirty="0">
                <a:latin typeface="Calibri"/>
                <a:cs typeface="Calibri"/>
              </a:rPr>
              <a:t> </a:t>
            </a:r>
            <a:r>
              <a:rPr sz="1050" dirty="0">
                <a:latin typeface="Calibri"/>
                <a:cs typeface="Calibri"/>
              </a:rPr>
              <a:t>Girshick,</a:t>
            </a:r>
            <a:r>
              <a:rPr sz="1050" spc="-55" dirty="0">
                <a:latin typeface="Calibri"/>
                <a:cs typeface="Calibri"/>
              </a:rPr>
              <a:t> </a:t>
            </a:r>
            <a:r>
              <a:rPr sz="1050" dirty="0">
                <a:latin typeface="Calibri"/>
                <a:cs typeface="Calibri"/>
              </a:rPr>
              <a:t>2015;</a:t>
            </a:r>
            <a:r>
              <a:rPr sz="1050" spc="-65"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50" dirty="0">
                <a:latin typeface="Calibri"/>
                <a:cs typeface="Calibri"/>
              </a:rPr>
              <a:t> </a:t>
            </a:r>
            <a:r>
              <a:rPr sz="1050" spc="-10" dirty="0">
                <a:latin typeface="Calibri"/>
                <a:cs typeface="Calibri"/>
              </a:rPr>
              <a:t>Reproduced</a:t>
            </a:r>
            <a:r>
              <a:rPr sz="1050" spc="25" dirty="0">
                <a:latin typeface="Calibri"/>
                <a:cs typeface="Calibri"/>
              </a:rPr>
              <a:t> </a:t>
            </a:r>
            <a:r>
              <a:rPr sz="1050" dirty="0">
                <a:latin typeface="Calibri"/>
                <a:cs typeface="Calibri"/>
              </a:rPr>
              <a:t>with</a:t>
            </a:r>
            <a:r>
              <a:rPr sz="1050" spc="114" dirty="0">
                <a:latin typeface="Calibri"/>
                <a:cs typeface="Calibri"/>
              </a:rPr>
              <a:t> </a:t>
            </a:r>
            <a:r>
              <a:rPr sz="1050" spc="-10" dirty="0">
                <a:latin typeface="Calibri"/>
                <a:cs typeface="Calibri"/>
              </a:rPr>
              <a:t>permission.</a:t>
            </a:r>
            <a:endParaRPr sz="1050">
              <a:latin typeface="Calibri"/>
              <a:cs typeface="Calibri"/>
            </a:endParaRPr>
          </a:p>
        </p:txBody>
      </p:sp>
      <p:sp>
        <p:nvSpPr>
          <p:cNvPr id="64" name="object 64"/>
          <p:cNvSpPr txBox="1"/>
          <p:nvPr/>
        </p:nvSpPr>
        <p:spPr>
          <a:xfrm>
            <a:off x="5848984" y="2179891"/>
            <a:ext cx="1852930" cy="1124585"/>
          </a:xfrm>
          <a:prstGeom prst="rect">
            <a:avLst/>
          </a:prstGeom>
        </p:spPr>
        <p:txBody>
          <a:bodyPr vert="horz" wrap="square" lIns="0" tIns="12700" rIns="0" bIns="0" rtlCol="0">
            <a:spAutoFit/>
          </a:bodyPr>
          <a:lstStyle/>
          <a:p>
            <a:pPr marL="12700" marR="5080">
              <a:lnSpc>
                <a:spcPct val="100000"/>
              </a:lnSpc>
              <a:spcBef>
                <a:spcPts val="100"/>
              </a:spcBef>
            </a:pPr>
            <a:r>
              <a:rPr sz="2400" spc="-25" dirty="0">
                <a:latin typeface="Calibri"/>
                <a:cs typeface="Calibri"/>
              </a:rPr>
              <a:t>Forward</a:t>
            </a:r>
            <a:r>
              <a:rPr sz="2400" spc="-80" dirty="0">
                <a:latin typeface="Calibri"/>
                <a:cs typeface="Calibri"/>
              </a:rPr>
              <a:t> </a:t>
            </a:r>
            <a:r>
              <a:rPr sz="2400" spc="-20" dirty="0">
                <a:latin typeface="Calibri"/>
                <a:cs typeface="Calibri"/>
              </a:rPr>
              <a:t>each </a:t>
            </a:r>
            <a:r>
              <a:rPr sz="2400" spc="-10" dirty="0">
                <a:latin typeface="Calibri"/>
                <a:cs typeface="Calibri"/>
              </a:rPr>
              <a:t>region</a:t>
            </a:r>
            <a:r>
              <a:rPr sz="2400" spc="-180" dirty="0">
                <a:latin typeface="Calibri"/>
                <a:cs typeface="Calibri"/>
              </a:rPr>
              <a:t> </a:t>
            </a:r>
            <a:r>
              <a:rPr sz="2400" spc="-10" dirty="0">
                <a:latin typeface="Calibri"/>
                <a:cs typeface="Calibri"/>
              </a:rPr>
              <a:t>through ConvNet</a:t>
            </a:r>
            <a:endParaRPr sz="2400">
              <a:latin typeface="Calibri"/>
              <a:cs typeface="Calibri"/>
            </a:endParaRPr>
          </a:p>
        </p:txBody>
      </p:sp>
      <p:sp>
        <p:nvSpPr>
          <p:cNvPr id="65" name="object 65"/>
          <p:cNvSpPr txBox="1"/>
          <p:nvPr/>
        </p:nvSpPr>
        <p:spPr>
          <a:xfrm>
            <a:off x="5330571" y="3523043"/>
            <a:ext cx="2212975" cy="768350"/>
          </a:xfrm>
          <a:prstGeom prst="rect">
            <a:avLst/>
          </a:prstGeom>
        </p:spPr>
        <p:txBody>
          <a:bodyPr vert="horz" wrap="square" lIns="0" tIns="1905" rIns="0" bIns="0" rtlCol="0">
            <a:spAutoFit/>
          </a:bodyPr>
          <a:lstStyle/>
          <a:p>
            <a:pPr marL="12700" marR="5080">
              <a:lnSpc>
                <a:spcPct val="102899"/>
              </a:lnSpc>
              <a:spcBef>
                <a:spcPts val="15"/>
              </a:spcBef>
            </a:pPr>
            <a:r>
              <a:rPr sz="2400" spc="-25" dirty="0">
                <a:latin typeface="Calibri"/>
                <a:cs typeface="Calibri"/>
              </a:rPr>
              <a:t>Warped</a:t>
            </a:r>
            <a:r>
              <a:rPr sz="2400" spc="-80" dirty="0">
                <a:latin typeface="Calibri"/>
                <a:cs typeface="Calibri"/>
              </a:rPr>
              <a:t> </a:t>
            </a:r>
            <a:r>
              <a:rPr sz="2400" spc="-20" dirty="0">
                <a:latin typeface="Calibri"/>
                <a:cs typeface="Calibri"/>
              </a:rPr>
              <a:t>image </a:t>
            </a:r>
            <a:r>
              <a:rPr sz="2400" spc="-10" dirty="0">
                <a:latin typeface="Calibri"/>
                <a:cs typeface="Calibri"/>
              </a:rPr>
              <a:t>regions</a:t>
            </a:r>
            <a:r>
              <a:rPr sz="2400" spc="-140" dirty="0">
                <a:latin typeface="Calibri"/>
                <a:cs typeface="Calibri"/>
              </a:rPr>
              <a:t> </a:t>
            </a:r>
            <a:r>
              <a:rPr sz="2400" spc="-20" dirty="0">
                <a:latin typeface="Calibri"/>
                <a:cs typeface="Calibri"/>
              </a:rPr>
              <a:t>(224x224)</a:t>
            </a:r>
            <a:endParaRPr sz="2400">
              <a:latin typeface="Calibri"/>
              <a:cs typeface="Calibri"/>
            </a:endParaRPr>
          </a:p>
        </p:txBody>
      </p:sp>
      <p:sp>
        <p:nvSpPr>
          <p:cNvPr id="66" name="object 66"/>
          <p:cNvSpPr txBox="1"/>
          <p:nvPr/>
        </p:nvSpPr>
        <p:spPr>
          <a:xfrm>
            <a:off x="6619240" y="320040"/>
            <a:ext cx="4490720" cy="467359"/>
          </a:xfrm>
          <a:prstGeom prst="rect">
            <a:avLst/>
          </a:prstGeom>
          <a:ln w="25400">
            <a:solidFill>
              <a:srgbClr val="7B5FC5"/>
            </a:solidFill>
          </a:ln>
        </p:spPr>
        <p:txBody>
          <a:bodyPr vert="horz" wrap="square" lIns="0" tIns="3810" rIns="0" bIns="0" rtlCol="0">
            <a:spAutoFit/>
          </a:bodyPr>
          <a:lstStyle/>
          <a:p>
            <a:pPr marL="1028700">
              <a:lnSpc>
                <a:spcPct val="100000"/>
              </a:lnSpc>
              <a:spcBef>
                <a:spcPts val="30"/>
              </a:spcBef>
            </a:pPr>
            <a:r>
              <a:rPr sz="2400" dirty="0">
                <a:latin typeface="Calibri"/>
                <a:cs typeface="Calibri"/>
              </a:rPr>
              <a:t>Classify</a:t>
            </a:r>
            <a:r>
              <a:rPr sz="2400" spc="-120" dirty="0">
                <a:latin typeface="Calibri"/>
                <a:cs typeface="Calibri"/>
              </a:rPr>
              <a:t> </a:t>
            </a:r>
            <a:r>
              <a:rPr sz="2400" dirty="0">
                <a:latin typeface="Calibri"/>
                <a:cs typeface="Calibri"/>
              </a:rPr>
              <a:t>each</a:t>
            </a:r>
            <a:r>
              <a:rPr sz="2400" spc="25" dirty="0">
                <a:latin typeface="Calibri"/>
                <a:cs typeface="Calibri"/>
              </a:rPr>
              <a:t> </a:t>
            </a:r>
            <a:r>
              <a:rPr sz="2400" spc="-10" dirty="0">
                <a:latin typeface="Calibri"/>
                <a:cs typeface="Calibri"/>
              </a:rPr>
              <a:t>region</a:t>
            </a:r>
            <a:endParaRPr sz="2400">
              <a:latin typeface="Calibri"/>
              <a:cs typeface="Calibri"/>
            </a:endParaRPr>
          </a:p>
        </p:txBody>
      </p:sp>
      <p:sp>
        <p:nvSpPr>
          <p:cNvPr id="67" name="object 67"/>
          <p:cNvSpPr txBox="1"/>
          <p:nvPr/>
        </p:nvSpPr>
        <p:spPr>
          <a:xfrm>
            <a:off x="3789679" y="1178560"/>
            <a:ext cx="924560" cy="375920"/>
          </a:xfrm>
          <a:prstGeom prst="rect">
            <a:avLst/>
          </a:prstGeom>
          <a:ln w="19050">
            <a:solidFill>
              <a:srgbClr val="0000FF"/>
            </a:solidFill>
          </a:ln>
        </p:spPr>
        <p:txBody>
          <a:bodyPr vert="horz" wrap="square" lIns="0" tIns="0" rIns="0" bIns="0" rtlCol="0">
            <a:spAutoFit/>
          </a:bodyPr>
          <a:lstStyle/>
          <a:p>
            <a:pPr marL="146685">
              <a:lnSpc>
                <a:spcPts val="2630"/>
              </a:lnSpc>
            </a:pPr>
            <a:r>
              <a:rPr sz="2450" spc="-20" dirty="0">
                <a:latin typeface="Calibri"/>
                <a:cs typeface="Calibri"/>
              </a:rPr>
              <a:t>Bbox</a:t>
            </a:r>
            <a:endParaRPr sz="2450">
              <a:latin typeface="Calibri"/>
              <a:cs typeface="Calibri"/>
            </a:endParaRPr>
          </a:p>
        </p:txBody>
      </p:sp>
      <p:sp>
        <p:nvSpPr>
          <p:cNvPr id="68" name="object 68"/>
          <p:cNvSpPr txBox="1"/>
          <p:nvPr/>
        </p:nvSpPr>
        <p:spPr>
          <a:xfrm>
            <a:off x="6619240" y="889000"/>
            <a:ext cx="4490720" cy="1239520"/>
          </a:xfrm>
          <a:prstGeom prst="rect">
            <a:avLst/>
          </a:prstGeom>
          <a:ln w="25400">
            <a:solidFill>
              <a:srgbClr val="0000FF"/>
            </a:solidFill>
          </a:ln>
        </p:spPr>
        <p:txBody>
          <a:bodyPr vert="horz" wrap="square" lIns="0" tIns="23495" rIns="0" bIns="0" rtlCol="0">
            <a:spAutoFit/>
          </a:bodyPr>
          <a:lstStyle/>
          <a:p>
            <a:pPr marL="123189">
              <a:lnSpc>
                <a:spcPct val="100000"/>
              </a:lnSpc>
              <a:spcBef>
                <a:spcPts val="185"/>
              </a:spcBef>
            </a:pPr>
            <a:r>
              <a:rPr sz="2400" dirty="0">
                <a:latin typeface="Calibri"/>
                <a:cs typeface="Calibri"/>
              </a:rPr>
              <a:t>Bounding</a:t>
            </a:r>
            <a:r>
              <a:rPr sz="2400" spc="-150" dirty="0">
                <a:latin typeface="Calibri"/>
                <a:cs typeface="Calibri"/>
              </a:rPr>
              <a:t> </a:t>
            </a:r>
            <a:r>
              <a:rPr sz="2400" dirty="0">
                <a:latin typeface="Calibri"/>
                <a:cs typeface="Calibri"/>
              </a:rPr>
              <a:t>box</a:t>
            </a:r>
            <a:r>
              <a:rPr sz="2400" spc="-65" dirty="0">
                <a:latin typeface="Calibri"/>
                <a:cs typeface="Calibri"/>
              </a:rPr>
              <a:t> </a:t>
            </a:r>
            <a:r>
              <a:rPr sz="2400" spc="-10" dirty="0">
                <a:latin typeface="Calibri"/>
                <a:cs typeface="Calibri"/>
              </a:rPr>
              <a:t>regression:</a:t>
            </a:r>
            <a:endParaRPr sz="2400">
              <a:latin typeface="Calibri"/>
              <a:cs typeface="Calibri"/>
            </a:endParaRPr>
          </a:p>
          <a:p>
            <a:pPr marL="123189">
              <a:lnSpc>
                <a:spcPct val="100000"/>
              </a:lnSpc>
              <a:spcBef>
                <a:spcPts val="5"/>
              </a:spcBef>
            </a:pPr>
            <a:r>
              <a:rPr sz="2400" dirty="0">
                <a:latin typeface="Calibri"/>
                <a:cs typeface="Calibri"/>
              </a:rPr>
              <a:t>Predict</a:t>
            </a:r>
            <a:r>
              <a:rPr sz="2400" spc="-110" dirty="0">
                <a:latin typeface="Calibri"/>
                <a:cs typeface="Calibri"/>
              </a:rPr>
              <a:t> </a:t>
            </a:r>
            <a:r>
              <a:rPr sz="2400" spc="-30" dirty="0">
                <a:latin typeface="Calibri"/>
                <a:cs typeface="Calibri"/>
              </a:rPr>
              <a:t>“transform”</a:t>
            </a:r>
            <a:r>
              <a:rPr sz="2400" spc="-160" dirty="0">
                <a:latin typeface="Calibri"/>
                <a:cs typeface="Calibri"/>
              </a:rPr>
              <a:t> </a:t>
            </a:r>
            <a:r>
              <a:rPr sz="2400" dirty="0">
                <a:latin typeface="Calibri"/>
                <a:cs typeface="Calibri"/>
              </a:rPr>
              <a:t>to</a:t>
            </a:r>
            <a:r>
              <a:rPr sz="2400" spc="15" dirty="0">
                <a:latin typeface="Calibri"/>
                <a:cs typeface="Calibri"/>
              </a:rPr>
              <a:t> </a:t>
            </a:r>
            <a:r>
              <a:rPr sz="2400" spc="-10" dirty="0">
                <a:latin typeface="Calibri"/>
                <a:cs typeface="Calibri"/>
              </a:rPr>
              <a:t>correct</a:t>
            </a:r>
            <a:r>
              <a:rPr sz="2400" spc="-95" dirty="0">
                <a:latin typeface="Calibri"/>
                <a:cs typeface="Calibri"/>
              </a:rPr>
              <a:t> </a:t>
            </a:r>
            <a:r>
              <a:rPr sz="2400" spc="-25" dirty="0">
                <a:latin typeface="Calibri"/>
                <a:cs typeface="Calibri"/>
              </a:rPr>
              <a:t>the</a:t>
            </a:r>
            <a:endParaRPr sz="2400">
              <a:latin typeface="Calibri"/>
              <a:cs typeface="Calibri"/>
            </a:endParaRPr>
          </a:p>
          <a:p>
            <a:pPr marL="123189">
              <a:lnSpc>
                <a:spcPct val="100000"/>
              </a:lnSpc>
              <a:spcBef>
                <a:spcPts val="85"/>
              </a:spcBef>
            </a:pPr>
            <a:r>
              <a:rPr sz="2400" spc="-25" dirty="0">
                <a:latin typeface="Calibri"/>
                <a:cs typeface="Calibri"/>
              </a:rPr>
              <a:t>RoI:</a:t>
            </a:r>
            <a:r>
              <a:rPr sz="2400" spc="-145" dirty="0">
                <a:latin typeface="Calibri"/>
                <a:cs typeface="Calibri"/>
              </a:rPr>
              <a:t> </a:t>
            </a:r>
            <a:r>
              <a:rPr sz="2400" dirty="0">
                <a:latin typeface="Calibri"/>
                <a:cs typeface="Calibri"/>
              </a:rPr>
              <a:t>4</a:t>
            </a:r>
            <a:r>
              <a:rPr sz="2400" spc="-10" dirty="0">
                <a:latin typeface="Calibri"/>
                <a:cs typeface="Calibri"/>
              </a:rPr>
              <a:t> </a:t>
            </a:r>
            <a:r>
              <a:rPr sz="2400" dirty="0">
                <a:latin typeface="Calibri"/>
                <a:cs typeface="Calibri"/>
              </a:rPr>
              <a:t>numbers</a:t>
            </a:r>
            <a:r>
              <a:rPr sz="2400" spc="-45" dirty="0">
                <a:latin typeface="Calibri"/>
                <a:cs typeface="Calibri"/>
              </a:rPr>
              <a:t> </a:t>
            </a:r>
            <a:r>
              <a:rPr sz="2400" dirty="0">
                <a:latin typeface="Calibri"/>
                <a:cs typeface="Calibri"/>
              </a:rPr>
              <a:t>(t</a:t>
            </a:r>
            <a:r>
              <a:rPr sz="2400" baseline="-13888" dirty="0">
                <a:latin typeface="Calibri"/>
                <a:cs typeface="Calibri"/>
              </a:rPr>
              <a:t>x</a:t>
            </a:r>
            <a:r>
              <a:rPr sz="2400" dirty="0">
                <a:latin typeface="Calibri"/>
                <a:cs typeface="Calibri"/>
              </a:rPr>
              <a:t>,</a:t>
            </a:r>
            <a:r>
              <a:rPr sz="2400" spc="-100" dirty="0">
                <a:latin typeface="Calibri"/>
                <a:cs typeface="Calibri"/>
              </a:rPr>
              <a:t> </a:t>
            </a:r>
            <a:r>
              <a:rPr sz="2400" spc="-80" dirty="0">
                <a:latin typeface="Calibri"/>
                <a:cs typeface="Calibri"/>
              </a:rPr>
              <a:t>t</a:t>
            </a:r>
            <a:r>
              <a:rPr sz="2400" spc="-120" baseline="-13888" dirty="0">
                <a:latin typeface="Calibri"/>
                <a:cs typeface="Calibri"/>
              </a:rPr>
              <a:t>y</a:t>
            </a:r>
            <a:r>
              <a:rPr sz="2400" spc="-80" dirty="0">
                <a:latin typeface="Calibri"/>
                <a:cs typeface="Calibri"/>
              </a:rPr>
              <a:t>,</a:t>
            </a:r>
            <a:r>
              <a:rPr sz="2400" spc="-25" dirty="0">
                <a:latin typeface="Calibri"/>
                <a:cs typeface="Calibri"/>
              </a:rPr>
              <a:t> </a:t>
            </a:r>
            <a:r>
              <a:rPr sz="2400" dirty="0">
                <a:latin typeface="Calibri"/>
                <a:cs typeface="Calibri"/>
              </a:rPr>
              <a:t>t</a:t>
            </a:r>
            <a:r>
              <a:rPr sz="2400" baseline="-13888" dirty="0">
                <a:latin typeface="Calibri"/>
                <a:cs typeface="Calibri"/>
              </a:rPr>
              <a:t>h</a:t>
            </a:r>
            <a:r>
              <a:rPr sz="2400" dirty="0">
                <a:latin typeface="Calibri"/>
                <a:cs typeface="Calibri"/>
              </a:rPr>
              <a:t>,</a:t>
            </a:r>
            <a:r>
              <a:rPr sz="2400" spc="-25" dirty="0">
                <a:latin typeface="Calibri"/>
                <a:cs typeface="Calibri"/>
              </a:rPr>
              <a:t> t</a:t>
            </a:r>
            <a:r>
              <a:rPr sz="2400" spc="-37" baseline="-13888" dirty="0">
                <a:latin typeface="Calibri"/>
                <a:cs typeface="Calibri"/>
              </a:rPr>
              <a:t>w</a:t>
            </a:r>
            <a:r>
              <a:rPr sz="2400" spc="-25" dirty="0">
                <a:latin typeface="Calibri"/>
                <a:cs typeface="Calibri"/>
              </a:rPr>
              <a:t>)</a:t>
            </a:r>
            <a:endParaRPr sz="2400">
              <a:latin typeface="Calibri"/>
              <a:cs typeface="Calibri"/>
            </a:endParaRPr>
          </a:p>
        </p:txBody>
      </p:sp>
      <p:sp>
        <p:nvSpPr>
          <p:cNvPr id="69" name="object 69"/>
          <p:cNvSpPr txBox="1"/>
          <p:nvPr/>
        </p:nvSpPr>
        <p:spPr>
          <a:xfrm>
            <a:off x="1584960" y="1554480"/>
            <a:ext cx="914400" cy="386080"/>
          </a:xfrm>
          <a:prstGeom prst="rect">
            <a:avLst/>
          </a:prstGeom>
          <a:ln w="19050">
            <a:solidFill>
              <a:srgbClr val="0000FF"/>
            </a:solidFill>
          </a:ln>
        </p:spPr>
        <p:txBody>
          <a:bodyPr vert="horz" wrap="square" lIns="0" tIns="0" rIns="0" bIns="0" rtlCol="0">
            <a:spAutoFit/>
          </a:bodyPr>
          <a:lstStyle/>
          <a:p>
            <a:pPr marL="139700">
              <a:lnSpc>
                <a:spcPts val="2675"/>
              </a:lnSpc>
            </a:pPr>
            <a:r>
              <a:rPr sz="2450" spc="-20" dirty="0">
                <a:latin typeface="Calibri"/>
                <a:cs typeface="Calibri"/>
              </a:rPr>
              <a:t>Bbox</a:t>
            </a:r>
            <a:endParaRPr sz="2450">
              <a:latin typeface="Calibri"/>
              <a:cs typeface="Calibri"/>
            </a:endParaRPr>
          </a:p>
        </p:txBody>
      </p:sp>
      <p:sp>
        <p:nvSpPr>
          <p:cNvPr id="70" name="object 70"/>
          <p:cNvSpPr txBox="1"/>
          <p:nvPr/>
        </p:nvSpPr>
        <p:spPr>
          <a:xfrm>
            <a:off x="284479" y="2062479"/>
            <a:ext cx="924560" cy="386080"/>
          </a:xfrm>
          <a:prstGeom prst="rect">
            <a:avLst/>
          </a:prstGeom>
          <a:ln w="19050">
            <a:solidFill>
              <a:srgbClr val="0000FF"/>
            </a:solidFill>
          </a:ln>
        </p:spPr>
        <p:txBody>
          <a:bodyPr vert="horz" wrap="square" lIns="0" tIns="0" rIns="0" bIns="0" rtlCol="0">
            <a:spAutoFit/>
          </a:bodyPr>
          <a:lstStyle/>
          <a:p>
            <a:pPr marL="145415">
              <a:lnSpc>
                <a:spcPts val="2705"/>
              </a:lnSpc>
            </a:pPr>
            <a:r>
              <a:rPr sz="2450" spc="-20" dirty="0">
                <a:latin typeface="Calibri"/>
                <a:cs typeface="Calibri"/>
              </a:rPr>
              <a:t>Bbox</a:t>
            </a:r>
            <a:endParaRPr sz="2450">
              <a:latin typeface="Calibri"/>
              <a:cs typeface="Calibri"/>
            </a:endParaRPr>
          </a:p>
        </p:txBody>
      </p:sp>
      <p:sp>
        <p:nvSpPr>
          <p:cNvPr id="71" name="object 71"/>
          <p:cNvSpPr txBox="1"/>
          <p:nvPr/>
        </p:nvSpPr>
        <p:spPr>
          <a:xfrm>
            <a:off x="8134731" y="2434843"/>
            <a:ext cx="3446145" cy="1308100"/>
          </a:xfrm>
          <a:prstGeom prst="rect">
            <a:avLst/>
          </a:prstGeom>
        </p:spPr>
        <p:txBody>
          <a:bodyPr vert="horz" wrap="square" lIns="0" tIns="13335" rIns="0" bIns="0" rtlCol="0">
            <a:spAutoFit/>
          </a:bodyPr>
          <a:lstStyle/>
          <a:p>
            <a:pPr marL="12700" marR="5080">
              <a:lnSpc>
                <a:spcPct val="100000"/>
              </a:lnSpc>
              <a:spcBef>
                <a:spcPts val="105"/>
              </a:spcBef>
            </a:pPr>
            <a:r>
              <a:rPr sz="2800" b="1" dirty="0">
                <a:solidFill>
                  <a:srgbClr val="CC0000"/>
                </a:solidFill>
                <a:latin typeface="Calibri"/>
                <a:cs typeface="Calibri"/>
              </a:rPr>
              <a:t>Problem</a:t>
            </a:r>
            <a:r>
              <a:rPr sz="2800" dirty="0">
                <a:solidFill>
                  <a:srgbClr val="CC0000"/>
                </a:solidFill>
                <a:latin typeface="Calibri"/>
                <a:cs typeface="Calibri"/>
              </a:rPr>
              <a:t>:</a:t>
            </a:r>
            <a:r>
              <a:rPr sz="2800" spc="-185" dirty="0">
                <a:solidFill>
                  <a:srgbClr val="CC0000"/>
                </a:solidFill>
                <a:latin typeface="Calibri"/>
                <a:cs typeface="Calibri"/>
              </a:rPr>
              <a:t> </a:t>
            </a:r>
            <a:r>
              <a:rPr sz="2800" spc="-45" dirty="0">
                <a:solidFill>
                  <a:srgbClr val="CC0000"/>
                </a:solidFill>
                <a:latin typeface="Calibri"/>
                <a:cs typeface="Calibri"/>
              </a:rPr>
              <a:t>Very</a:t>
            </a:r>
            <a:r>
              <a:rPr sz="2800" spc="-70" dirty="0">
                <a:solidFill>
                  <a:srgbClr val="CC0000"/>
                </a:solidFill>
                <a:latin typeface="Calibri"/>
                <a:cs typeface="Calibri"/>
              </a:rPr>
              <a:t> </a:t>
            </a:r>
            <a:r>
              <a:rPr sz="2800" spc="-10" dirty="0">
                <a:solidFill>
                  <a:srgbClr val="CC0000"/>
                </a:solidFill>
                <a:latin typeface="Calibri"/>
                <a:cs typeface="Calibri"/>
              </a:rPr>
              <a:t>slow! </a:t>
            </a:r>
            <a:r>
              <a:rPr sz="2800" dirty="0">
                <a:solidFill>
                  <a:srgbClr val="CC0000"/>
                </a:solidFill>
                <a:latin typeface="Calibri"/>
                <a:cs typeface="Calibri"/>
              </a:rPr>
              <a:t>Need</a:t>
            </a:r>
            <a:r>
              <a:rPr sz="2800" spc="-50" dirty="0">
                <a:solidFill>
                  <a:srgbClr val="CC0000"/>
                </a:solidFill>
                <a:latin typeface="Calibri"/>
                <a:cs typeface="Calibri"/>
              </a:rPr>
              <a:t> </a:t>
            </a:r>
            <a:r>
              <a:rPr sz="2800" dirty="0">
                <a:solidFill>
                  <a:srgbClr val="CC0000"/>
                </a:solidFill>
                <a:latin typeface="Calibri"/>
                <a:cs typeface="Calibri"/>
              </a:rPr>
              <a:t>to</a:t>
            </a:r>
            <a:r>
              <a:rPr sz="2800" spc="-135" dirty="0">
                <a:solidFill>
                  <a:srgbClr val="CC0000"/>
                </a:solidFill>
                <a:latin typeface="Calibri"/>
                <a:cs typeface="Calibri"/>
              </a:rPr>
              <a:t> </a:t>
            </a:r>
            <a:r>
              <a:rPr sz="2800" dirty="0">
                <a:solidFill>
                  <a:srgbClr val="CC0000"/>
                </a:solidFill>
                <a:latin typeface="Calibri"/>
                <a:cs typeface="Calibri"/>
              </a:rPr>
              <a:t>do</a:t>
            </a:r>
            <a:r>
              <a:rPr sz="2800" spc="25" dirty="0">
                <a:solidFill>
                  <a:srgbClr val="CC0000"/>
                </a:solidFill>
                <a:latin typeface="Calibri"/>
                <a:cs typeface="Calibri"/>
              </a:rPr>
              <a:t> </a:t>
            </a:r>
            <a:r>
              <a:rPr sz="2800" dirty="0">
                <a:solidFill>
                  <a:srgbClr val="CC0000"/>
                </a:solidFill>
                <a:latin typeface="Calibri"/>
                <a:cs typeface="Calibri"/>
              </a:rPr>
              <a:t>~2k</a:t>
            </a:r>
            <a:r>
              <a:rPr sz="2800" spc="-10" dirty="0">
                <a:solidFill>
                  <a:srgbClr val="CC0000"/>
                </a:solidFill>
                <a:latin typeface="Calibri"/>
                <a:cs typeface="Calibri"/>
              </a:rPr>
              <a:t> </a:t>
            </a:r>
            <a:r>
              <a:rPr sz="2800" spc="-20" dirty="0">
                <a:solidFill>
                  <a:srgbClr val="CC0000"/>
                </a:solidFill>
                <a:latin typeface="Calibri"/>
                <a:cs typeface="Calibri"/>
              </a:rPr>
              <a:t>forward </a:t>
            </a:r>
            <a:r>
              <a:rPr sz="2800" dirty="0">
                <a:solidFill>
                  <a:srgbClr val="CC0000"/>
                </a:solidFill>
                <a:latin typeface="Calibri"/>
                <a:cs typeface="Calibri"/>
              </a:rPr>
              <a:t>passes</a:t>
            </a:r>
            <a:r>
              <a:rPr sz="2800" spc="-95" dirty="0">
                <a:solidFill>
                  <a:srgbClr val="CC0000"/>
                </a:solidFill>
                <a:latin typeface="Calibri"/>
                <a:cs typeface="Calibri"/>
              </a:rPr>
              <a:t> </a:t>
            </a:r>
            <a:r>
              <a:rPr sz="2800" dirty="0">
                <a:solidFill>
                  <a:srgbClr val="CC0000"/>
                </a:solidFill>
                <a:latin typeface="Calibri"/>
                <a:cs typeface="Calibri"/>
              </a:rPr>
              <a:t>for</a:t>
            </a:r>
            <a:r>
              <a:rPr sz="2800" spc="-60" dirty="0">
                <a:solidFill>
                  <a:srgbClr val="CC0000"/>
                </a:solidFill>
                <a:latin typeface="Calibri"/>
                <a:cs typeface="Calibri"/>
              </a:rPr>
              <a:t> </a:t>
            </a:r>
            <a:r>
              <a:rPr sz="2800" dirty="0">
                <a:solidFill>
                  <a:srgbClr val="CC0000"/>
                </a:solidFill>
                <a:latin typeface="Calibri"/>
                <a:cs typeface="Calibri"/>
              </a:rPr>
              <a:t>each</a:t>
            </a:r>
            <a:r>
              <a:rPr sz="2800" spc="-70" dirty="0">
                <a:solidFill>
                  <a:srgbClr val="CC0000"/>
                </a:solidFill>
                <a:latin typeface="Calibri"/>
                <a:cs typeface="Calibri"/>
              </a:rPr>
              <a:t> </a:t>
            </a:r>
            <a:r>
              <a:rPr sz="2800" spc="-10" dirty="0">
                <a:solidFill>
                  <a:srgbClr val="CC0000"/>
                </a:solidFill>
                <a:latin typeface="Calibri"/>
                <a:cs typeface="Calibri"/>
              </a:rPr>
              <a:t>image!</a:t>
            </a:r>
            <a:endParaRPr sz="28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4820920" cy="697230"/>
          </a:xfrm>
          <a:prstGeom prst="rect">
            <a:avLst/>
          </a:prstGeom>
        </p:spPr>
        <p:txBody>
          <a:bodyPr vert="horz" wrap="square" lIns="0" tIns="13335" rIns="0" bIns="0" rtlCol="0">
            <a:spAutoFit/>
          </a:bodyPr>
          <a:lstStyle/>
          <a:p>
            <a:pPr marL="12700">
              <a:lnSpc>
                <a:spcPct val="100000"/>
              </a:lnSpc>
              <a:spcBef>
                <a:spcPts val="105"/>
              </a:spcBef>
            </a:pPr>
            <a:r>
              <a:rPr spc="-10" dirty="0"/>
              <a:t>R-</a:t>
            </a:r>
            <a:r>
              <a:rPr dirty="0"/>
              <a:t>CNN:</a:t>
            </a:r>
            <a:r>
              <a:rPr spc="-50" dirty="0"/>
              <a:t> </a:t>
            </a:r>
            <a:r>
              <a:rPr spc="-10" dirty="0"/>
              <a:t>Region-Based</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902969" y="2061210"/>
            <a:ext cx="4818380" cy="4157979"/>
            <a:chOff x="902969" y="2061210"/>
            <a:chExt cx="4818380" cy="4157979"/>
          </a:xfrm>
        </p:grpSpPr>
        <p:sp>
          <p:nvSpPr>
            <p:cNvPr id="5" name="object 5"/>
            <p:cNvSpPr/>
            <p:nvPr/>
          </p:nvSpPr>
          <p:spPr>
            <a:xfrm>
              <a:off x="2672080" y="3952239"/>
              <a:ext cx="782320" cy="254000"/>
            </a:xfrm>
            <a:custGeom>
              <a:avLst/>
              <a:gdLst/>
              <a:ahLst/>
              <a:cxnLst/>
              <a:rect l="l" t="t" r="r" b="b"/>
              <a:pathLst>
                <a:path w="782320" h="254000">
                  <a:moveTo>
                    <a:pt x="782066" y="0"/>
                  </a:moveTo>
                  <a:lnTo>
                    <a:pt x="232790" y="0"/>
                  </a:lnTo>
                  <a:lnTo>
                    <a:pt x="0" y="254000"/>
                  </a:lnTo>
                  <a:lnTo>
                    <a:pt x="549275" y="254000"/>
                  </a:lnTo>
                  <a:lnTo>
                    <a:pt x="782066"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2677159" y="3957320"/>
              <a:ext cx="782320" cy="254000"/>
            </a:xfrm>
            <a:custGeom>
              <a:avLst/>
              <a:gdLst/>
              <a:ahLst/>
              <a:cxnLst/>
              <a:rect l="l" t="t" r="r" b="b"/>
              <a:pathLst>
                <a:path w="782320" h="254000">
                  <a:moveTo>
                    <a:pt x="0" y="253999"/>
                  </a:moveTo>
                  <a:lnTo>
                    <a:pt x="232790" y="0"/>
                  </a:lnTo>
                  <a:lnTo>
                    <a:pt x="782065" y="0"/>
                  </a:lnTo>
                  <a:lnTo>
                    <a:pt x="549275" y="253999"/>
                  </a:lnTo>
                  <a:lnTo>
                    <a:pt x="0" y="253999"/>
                  </a:lnTo>
                  <a:close/>
                </a:path>
              </a:pathLst>
            </a:custGeom>
            <a:ln w="12699">
              <a:solidFill>
                <a:srgbClr val="1D7E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913384" y="4598655"/>
              <a:ext cx="4796535" cy="1609104"/>
            </a:xfrm>
            <a:prstGeom prst="rect">
              <a:avLst/>
            </a:prstGeom>
          </p:spPr>
        </p:pic>
        <p:sp>
          <p:nvSpPr>
            <p:cNvPr id="8" name="object 8"/>
            <p:cNvSpPr/>
            <p:nvPr/>
          </p:nvSpPr>
          <p:spPr>
            <a:xfrm>
              <a:off x="909319" y="4597400"/>
              <a:ext cx="4805680" cy="1615440"/>
            </a:xfrm>
            <a:custGeom>
              <a:avLst/>
              <a:gdLst/>
              <a:ahLst/>
              <a:cxnLst/>
              <a:rect l="l" t="t" r="r" b="b"/>
              <a:pathLst>
                <a:path w="4805680" h="1615439">
                  <a:moveTo>
                    <a:pt x="0" y="1615351"/>
                  </a:moveTo>
                  <a:lnTo>
                    <a:pt x="1499743" y="0"/>
                  </a:lnTo>
                  <a:lnTo>
                    <a:pt x="4805172" y="0"/>
                  </a:lnTo>
                  <a:lnTo>
                    <a:pt x="3305429" y="1615351"/>
                  </a:lnTo>
                  <a:lnTo>
                    <a:pt x="0" y="1615351"/>
                  </a:lnTo>
                  <a:close/>
                </a:path>
              </a:pathLst>
            </a:custGeom>
            <a:ln w="12699">
              <a:solidFill>
                <a:srgbClr val="1D7E66"/>
              </a:solidFill>
            </a:ln>
          </p:spPr>
          <p:txBody>
            <a:bodyPr wrap="square" lIns="0" tIns="0" rIns="0" bIns="0" rtlCol="0"/>
            <a:lstStyle/>
            <a:p>
              <a:endParaRPr/>
            </a:p>
          </p:txBody>
        </p:sp>
        <p:sp>
          <p:nvSpPr>
            <p:cNvPr id="9" name="object 9"/>
            <p:cNvSpPr/>
            <p:nvPr/>
          </p:nvSpPr>
          <p:spPr>
            <a:xfrm>
              <a:off x="1808480" y="4673600"/>
              <a:ext cx="2428240" cy="1046480"/>
            </a:xfrm>
            <a:custGeom>
              <a:avLst/>
              <a:gdLst/>
              <a:ahLst/>
              <a:cxnLst/>
              <a:rect l="l" t="t" r="r" b="b"/>
              <a:pathLst>
                <a:path w="2428240" h="1046479">
                  <a:moveTo>
                    <a:pt x="2428112" y="0"/>
                  </a:moveTo>
                  <a:lnTo>
                    <a:pt x="960119" y="0"/>
                  </a:lnTo>
                  <a:lnTo>
                    <a:pt x="0" y="1046416"/>
                  </a:lnTo>
                  <a:lnTo>
                    <a:pt x="1467993" y="1046416"/>
                  </a:lnTo>
                  <a:lnTo>
                    <a:pt x="2428112" y="0"/>
                  </a:lnTo>
                  <a:close/>
                </a:path>
              </a:pathLst>
            </a:custGeom>
            <a:solidFill>
              <a:srgbClr val="E7E6E6">
                <a:alpha val="79998"/>
              </a:srgbClr>
            </a:solidFill>
          </p:spPr>
          <p:txBody>
            <a:bodyPr wrap="square" lIns="0" tIns="0" rIns="0" bIns="0" rtlCol="0"/>
            <a:lstStyle/>
            <a:p>
              <a:endParaRPr/>
            </a:p>
          </p:txBody>
        </p:sp>
        <p:sp>
          <p:nvSpPr>
            <p:cNvPr id="10" name="object 10"/>
            <p:cNvSpPr/>
            <p:nvPr/>
          </p:nvSpPr>
          <p:spPr>
            <a:xfrm>
              <a:off x="1813559" y="4678680"/>
              <a:ext cx="2428240" cy="1046480"/>
            </a:xfrm>
            <a:custGeom>
              <a:avLst/>
              <a:gdLst/>
              <a:ahLst/>
              <a:cxnLst/>
              <a:rect l="l" t="t" r="r" b="b"/>
              <a:pathLst>
                <a:path w="2428240" h="1046479">
                  <a:moveTo>
                    <a:pt x="0" y="1046416"/>
                  </a:moveTo>
                  <a:lnTo>
                    <a:pt x="960119" y="0"/>
                  </a:lnTo>
                  <a:lnTo>
                    <a:pt x="2428113" y="0"/>
                  </a:lnTo>
                  <a:lnTo>
                    <a:pt x="1467992" y="1046416"/>
                  </a:lnTo>
                  <a:lnTo>
                    <a:pt x="0" y="1046416"/>
                  </a:lnTo>
                  <a:close/>
                </a:path>
              </a:pathLst>
            </a:custGeom>
            <a:ln w="12699">
              <a:solidFill>
                <a:srgbClr val="1D7E66"/>
              </a:solidFill>
            </a:ln>
          </p:spPr>
          <p:txBody>
            <a:bodyPr wrap="square" lIns="0" tIns="0" rIns="0" bIns="0" rtlCol="0"/>
            <a:lstStyle/>
            <a:p>
              <a:endParaRPr/>
            </a:p>
          </p:txBody>
        </p:sp>
        <p:sp>
          <p:nvSpPr>
            <p:cNvPr id="11" name="object 11"/>
            <p:cNvSpPr/>
            <p:nvPr/>
          </p:nvSpPr>
          <p:spPr>
            <a:xfrm>
              <a:off x="4236719" y="4693920"/>
              <a:ext cx="1168400" cy="426084"/>
            </a:xfrm>
            <a:custGeom>
              <a:avLst/>
              <a:gdLst/>
              <a:ahLst/>
              <a:cxnLst/>
              <a:rect l="l" t="t" r="r" b="b"/>
              <a:pathLst>
                <a:path w="1168400" h="426085">
                  <a:moveTo>
                    <a:pt x="1168272" y="0"/>
                  </a:moveTo>
                  <a:lnTo>
                    <a:pt x="397763" y="0"/>
                  </a:lnTo>
                  <a:lnTo>
                    <a:pt x="0" y="426084"/>
                  </a:lnTo>
                  <a:lnTo>
                    <a:pt x="770635" y="426084"/>
                  </a:lnTo>
                  <a:lnTo>
                    <a:pt x="1168272"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4241799" y="4699000"/>
              <a:ext cx="1168400" cy="426084"/>
            </a:xfrm>
            <a:custGeom>
              <a:avLst/>
              <a:gdLst/>
              <a:ahLst/>
              <a:cxnLst/>
              <a:rect l="l" t="t" r="r" b="b"/>
              <a:pathLst>
                <a:path w="1168400" h="426085">
                  <a:moveTo>
                    <a:pt x="0" y="426085"/>
                  </a:moveTo>
                  <a:lnTo>
                    <a:pt x="397763" y="0"/>
                  </a:lnTo>
                  <a:lnTo>
                    <a:pt x="1168273" y="0"/>
                  </a:lnTo>
                  <a:lnTo>
                    <a:pt x="770636" y="426085"/>
                  </a:lnTo>
                  <a:lnTo>
                    <a:pt x="0" y="426085"/>
                  </a:lnTo>
                  <a:close/>
                </a:path>
              </a:pathLst>
            </a:custGeom>
            <a:ln w="12700">
              <a:solidFill>
                <a:srgbClr val="1D7E66"/>
              </a:solidFill>
            </a:ln>
          </p:spPr>
          <p:txBody>
            <a:bodyPr wrap="square" lIns="0" tIns="0" rIns="0" bIns="0" rtlCol="0"/>
            <a:lstStyle/>
            <a:p>
              <a:endParaRPr/>
            </a:p>
          </p:txBody>
        </p:sp>
        <p:sp>
          <p:nvSpPr>
            <p:cNvPr id="13" name="object 13"/>
            <p:cNvSpPr/>
            <p:nvPr/>
          </p:nvSpPr>
          <p:spPr>
            <a:xfrm>
              <a:off x="975359" y="5527039"/>
              <a:ext cx="1127760" cy="660400"/>
            </a:xfrm>
            <a:custGeom>
              <a:avLst/>
              <a:gdLst/>
              <a:ahLst/>
              <a:cxnLst/>
              <a:rect l="l" t="t" r="r" b="b"/>
              <a:pathLst>
                <a:path w="1127760" h="660400">
                  <a:moveTo>
                    <a:pt x="1127633" y="0"/>
                  </a:moveTo>
                  <a:lnTo>
                    <a:pt x="615315" y="0"/>
                  </a:lnTo>
                  <a:lnTo>
                    <a:pt x="0" y="659841"/>
                  </a:lnTo>
                  <a:lnTo>
                    <a:pt x="512318" y="659841"/>
                  </a:lnTo>
                  <a:lnTo>
                    <a:pt x="1127633"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980439" y="5532119"/>
              <a:ext cx="1127760" cy="660400"/>
            </a:xfrm>
            <a:custGeom>
              <a:avLst/>
              <a:gdLst/>
              <a:ahLst/>
              <a:cxnLst/>
              <a:rect l="l" t="t" r="r" b="b"/>
              <a:pathLst>
                <a:path w="1127760" h="660400">
                  <a:moveTo>
                    <a:pt x="0" y="659841"/>
                  </a:moveTo>
                  <a:lnTo>
                    <a:pt x="615315" y="0"/>
                  </a:lnTo>
                  <a:lnTo>
                    <a:pt x="1127633" y="0"/>
                  </a:lnTo>
                  <a:lnTo>
                    <a:pt x="512318" y="659841"/>
                  </a:lnTo>
                  <a:lnTo>
                    <a:pt x="0" y="659841"/>
                  </a:lnTo>
                  <a:close/>
                </a:path>
              </a:pathLst>
            </a:custGeom>
            <a:ln w="12700">
              <a:solidFill>
                <a:srgbClr val="1D7E66"/>
              </a:solidFill>
            </a:ln>
          </p:spPr>
          <p:txBody>
            <a:bodyPr wrap="square" lIns="0" tIns="0" rIns="0" bIns="0" rtlCol="0"/>
            <a:lstStyle/>
            <a:p>
              <a:endParaRPr/>
            </a:p>
          </p:txBody>
        </p:sp>
        <p:sp>
          <p:nvSpPr>
            <p:cNvPr id="15" name="object 15"/>
            <p:cNvSpPr/>
            <p:nvPr/>
          </p:nvSpPr>
          <p:spPr>
            <a:xfrm>
              <a:off x="3647440" y="2062480"/>
              <a:ext cx="355600" cy="1706880"/>
            </a:xfrm>
            <a:custGeom>
              <a:avLst/>
              <a:gdLst/>
              <a:ahLst/>
              <a:cxnLst/>
              <a:rect l="l" t="t" r="r" b="b"/>
              <a:pathLst>
                <a:path w="355600" h="1706879">
                  <a:moveTo>
                    <a:pt x="355346" y="0"/>
                  </a:moveTo>
                  <a:lnTo>
                    <a:pt x="0" y="348615"/>
                  </a:lnTo>
                  <a:lnTo>
                    <a:pt x="0" y="1706372"/>
                  </a:lnTo>
                  <a:lnTo>
                    <a:pt x="355346" y="1357884"/>
                  </a:lnTo>
                  <a:lnTo>
                    <a:pt x="355346" y="0"/>
                  </a:lnTo>
                  <a:close/>
                </a:path>
              </a:pathLst>
            </a:custGeom>
            <a:solidFill>
              <a:srgbClr val="CDCDCD">
                <a:alpha val="92939"/>
              </a:srgbClr>
            </a:solidFill>
          </p:spPr>
          <p:txBody>
            <a:bodyPr wrap="square" lIns="0" tIns="0" rIns="0" bIns="0" rtlCol="0"/>
            <a:lstStyle/>
            <a:p>
              <a:endParaRPr/>
            </a:p>
          </p:txBody>
        </p:sp>
        <p:sp>
          <p:nvSpPr>
            <p:cNvPr id="16" name="object 16"/>
            <p:cNvSpPr/>
            <p:nvPr/>
          </p:nvSpPr>
          <p:spPr>
            <a:xfrm>
              <a:off x="2600959" y="2062480"/>
              <a:ext cx="1402080" cy="345440"/>
            </a:xfrm>
            <a:custGeom>
              <a:avLst/>
              <a:gdLst/>
              <a:ahLst/>
              <a:cxnLst/>
              <a:rect l="l" t="t" r="r" b="b"/>
              <a:pathLst>
                <a:path w="1402079" h="345439">
                  <a:moveTo>
                    <a:pt x="1401572" y="0"/>
                  </a:moveTo>
                  <a:lnTo>
                    <a:pt x="350392" y="0"/>
                  </a:lnTo>
                  <a:lnTo>
                    <a:pt x="0" y="345186"/>
                  </a:lnTo>
                  <a:lnTo>
                    <a:pt x="1051178" y="345186"/>
                  </a:lnTo>
                  <a:lnTo>
                    <a:pt x="1401572" y="0"/>
                  </a:lnTo>
                  <a:close/>
                </a:path>
              </a:pathLst>
            </a:custGeom>
            <a:solidFill>
              <a:srgbClr val="FFFFFF">
                <a:alpha val="92939"/>
              </a:srgbClr>
            </a:solidFill>
          </p:spPr>
          <p:txBody>
            <a:bodyPr wrap="square" lIns="0" tIns="0" rIns="0" bIns="0" rtlCol="0"/>
            <a:lstStyle/>
            <a:p>
              <a:endParaRPr/>
            </a:p>
          </p:txBody>
        </p:sp>
        <p:sp>
          <p:nvSpPr>
            <p:cNvPr id="17" name="object 17"/>
            <p:cNvSpPr/>
            <p:nvPr/>
          </p:nvSpPr>
          <p:spPr>
            <a:xfrm>
              <a:off x="2606040" y="2067560"/>
              <a:ext cx="1402080" cy="1706880"/>
            </a:xfrm>
            <a:custGeom>
              <a:avLst/>
              <a:gdLst/>
              <a:ahLst/>
              <a:cxnLst/>
              <a:rect l="l" t="t" r="r" b="b"/>
              <a:pathLst>
                <a:path w="1402079" h="1706879">
                  <a:moveTo>
                    <a:pt x="0" y="348614"/>
                  </a:moveTo>
                  <a:lnTo>
                    <a:pt x="350393" y="0"/>
                  </a:lnTo>
                  <a:lnTo>
                    <a:pt x="1401572" y="0"/>
                  </a:lnTo>
                  <a:lnTo>
                    <a:pt x="1401572" y="1357884"/>
                  </a:lnTo>
                  <a:lnTo>
                    <a:pt x="1051179" y="1706371"/>
                  </a:lnTo>
                  <a:lnTo>
                    <a:pt x="0" y="1706371"/>
                  </a:lnTo>
                  <a:lnTo>
                    <a:pt x="0" y="348614"/>
                  </a:lnTo>
                  <a:close/>
                </a:path>
                <a:path w="1402079" h="1706879">
                  <a:moveTo>
                    <a:pt x="0" y="348614"/>
                  </a:moveTo>
                  <a:lnTo>
                    <a:pt x="1051179" y="348614"/>
                  </a:lnTo>
                  <a:lnTo>
                    <a:pt x="1401572" y="0"/>
                  </a:lnTo>
                </a:path>
                <a:path w="1402079" h="1706879">
                  <a:moveTo>
                    <a:pt x="1051179" y="348614"/>
                  </a:moveTo>
                  <a:lnTo>
                    <a:pt x="1051179" y="1706371"/>
                  </a:lnTo>
                </a:path>
              </a:pathLst>
            </a:custGeom>
            <a:ln w="12700">
              <a:solidFill>
                <a:srgbClr val="1D7E66"/>
              </a:solidFill>
            </a:ln>
          </p:spPr>
          <p:txBody>
            <a:bodyPr wrap="square" lIns="0" tIns="0" rIns="0" bIns="0" rtlCol="0"/>
            <a:lstStyle/>
            <a:p>
              <a:endParaRPr/>
            </a:p>
          </p:txBody>
        </p:sp>
      </p:grpSp>
      <p:sp>
        <p:nvSpPr>
          <p:cNvPr id="18" name="object 18"/>
          <p:cNvSpPr txBox="1"/>
          <p:nvPr/>
        </p:nvSpPr>
        <p:spPr>
          <a:xfrm>
            <a:off x="2805429" y="2662555"/>
            <a:ext cx="641985" cy="768985"/>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a:p>
            <a:pPr marL="103505">
              <a:lnSpc>
                <a:spcPct val="100000"/>
              </a:lnSpc>
              <a:spcBef>
                <a:spcPts val="85"/>
              </a:spcBef>
            </a:pPr>
            <a:r>
              <a:rPr sz="2400" spc="-25" dirty="0">
                <a:latin typeface="Calibri"/>
                <a:cs typeface="Calibri"/>
              </a:rPr>
              <a:t>Net</a:t>
            </a:r>
            <a:endParaRPr sz="2400">
              <a:latin typeface="Calibri"/>
              <a:cs typeface="Calibri"/>
            </a:endParaRPr>
          </a:p>
        </p:txBody>
      </p:sp>
      <p:grpSp>
        <p:nvGrpSpPr>
          <p:cNvPr id="19" name="object 19"/>
          <p:cNvGrpSpPr/>
          <p:nvPr/>
        </p:nvGrpSpPr>
        <p:grpSpPr>
          <a:xfrm>
            <a:off x="4255770" y="1675129"/>
            <a:ext cx="1414780" cy="1729739"/>
            <a:chOff x="4255770" y="1675129"/>
            <a:chExt cx="1414780" cy="1729739"/>
          </a:xfrm>
        </p:grpSpPr>
        <p:sp>
          <p:nvSpPr>
            <p:cNvPr id="20" name="object 20"/>
            <p:cNvSpPr/>
            <p:nvPr/>
          </p:nvSpPr>
          <p:spPr>
            <a:xfrm>
              <a:off x="5303520" y="1676399"/>
              <a:ext cx="355600" cy="1717039"/>
            </a:xfrm>
            <a:custGeom>
              <a:avLst/>
              <a:gdLst/>
              <a:ahLst/>
              <a:cxnLst/>
              <a:rect l="l" t="t" r="r" b="b"/>
              <a:pathLst>
                <a:path w="355600" h="1717039">
                  <a:moveTo>
                    <a:pt x="355345" y="0"/>
                  </a:moveTo>
                  <a:lnTo>
                    <a:pt x="0" y="350647"/>
                  </a:lnTo>
                  <a:lnTo>
                    <a:pt x="0" y="1716532"/>
                  </a:lnTo>
                  <a:lnTo>
                    <a:pt x="355345" y="1365885"/>
                  </a:lnTo>
                  <a:lnTo>
                    <a:pt x="355345" y="0"/>
                  </a:lnTo>
                  <a:close/>
                </a:path>
              </a:pathLst>
            </a:custGeom>
            <a:solidFill>
              <a:srgbClr val="CDCDCD">
                <a:alpha val="92939"/>
              </a:srgbClr>
            </a:solidFill>
          </p:spPr>
          <p:txBody>
            <a:bodyPr wrap="square" lIns="0" tIns="0" rIns="0" bIns="0" rtlCol="0"/>
            <a:lstStyle/>
            <a:p>
              <a:endParaRPr/>
            </a:p>
          </p:txBody>
        </p:sp>
        <p:sp>
          <p:nvSpPr>
            <p:cNvPr id="21" name="object 21"/>
            <p:cNvSpPr/>
            <p:nvPr/>
          </p:nvSpPr>
          <p:spPr>
            <a:xfrm>
              <a:off x="4257040" y="1676399"/>
              <a:ext cx="1402080" cy="355600"/>
            </a:xfrm>
            <a:custGeom>
              <a:avLst/>
              <a:gdLst/>
              <a:ahLst/>
              <a:cxnLst/>
              <a:rect l="l" t="t" r="r" b="b"/>
              <a:pathLst>
                <a:path w="1402079" h="355600">
                  <a:moveTo>
                    <a:pt x="1401572" y="0"/>
                  </a:moveTo>
                  <a:lnTo>
                    <a:pt x="350393" y="0"/>
                  </a:lnTo>
                  <a:lnTo>
                    <a:pt x="0" y="355346"/>
                  </a:lnTo>
                  <a:lnTo>
                    <a:pt x="1051179" y="355346"/>
                  </a:lnTo>
                  <a:lnTo>
                    <a:pt x="1401572" y="0"/>
                  </a:lnTo>
                  <a:close/>
                </a:path>
              </a:pathLst>
            </a:custGeom>
            <a:solidFill>
              <a:srgbClr val="FFFFFF">
                <a:alpha val="92939"/>
              </a:srgbClr>
            </a:solidFill>
          </p:spPr>
          <p:txBody>
            <a:bodyPr wrap="square" lIns="0" tIns="0" rIns="0" bIns="0" rtlCol="0"/>
            <a:lstStyle/>
            <a:p>
              <a:endParaRPr/>
            </a:p>
          </p:txBody>
        </p:sp>
        <p:sp>
          <p:nvSpPr>
            <p:cNvPr id="22" name="object 22"/>
            <p:cNvSpPr/>
            <p:nvPr/>
          </p:nvSpPr>
          <p:spPr>
            <a:xfrm>
              <a:off x="4262120" y="1681479"/>
              <a:ext cx="1402080" cy="1717039"/>
            </a:xfrm>
            <a:custGeom>
              <a:avLst/>
              <a:gdLst/>
              <a:ahLst/>
              <a:cxnLst/>
              <a:rect l="l" t="t" r="r" b="b"/>
              <a:pathLst>
                <a:path w="1402079" h="1717039">
                  <a:moveTo>
                    <a:pt x="0" y="350647"/>
                  </a:moveTo>
                  <a:lnTo>
                    <a:pt x="350392" y="0"/>
                  </a:lnTo>
                  <a:lnTo>
                    <a:pt x="1401571" y="0"/>
                  </a:lnTo>
                  <a:lnTo>
                    <a:pt x="1401571" y="1365885"/>
                  </a:lnTo>
                  <a:lnTo>
                    <a:pt x="1051178" y="1716532"/>
                  </a:lnTo>
                  <a:lnTo>
                    <a:pt x="0" y="1716532"/>
                  </a:lnTo>
                  <a:lnTo>
                    <a:pt x="0" y="350647"/>
                  </a:lnTo>
                  <a:close/>
                </a:path>
                <a:path w="1402079" h="1717039">
                  <a:moveTo>
                    <a:pt x="0" y="350647"/>
                  </a:moveTo>
                  <a:lnTo>
                    <a:pt x="1051178" y="350647"/>
                  </a:lnTo>
                  <a:lnTo>
                    <a:pt x="1401571" y="0"/>
                  </a:lnTo>
                </a:path>
                <a:path w="1402079" h="1717039">
                  <a:moveTo>
                    <a:pt x="1051178" y="350647"/>
                  </a:moveTo>
                  <a:lnTo>
                    <a:pt x="1051178" y="1716532"/>
                  </a:lnTo>
                </a:path>
              </a:pathLst>
            </a:custGeom>
            <a:ln w="12700">
              <a:solidFill>
                <a:srgbClr val="1D7E66"/>
              </a:solidFill>
            </a:ln>
          </p:spPr>
          <p:txBody>
            <a:bodyPr wrap="square" lIns="0" tIns="0" rIns="0" bIns="0" rtlCol="0"/>
            <a:lstStyle/>
            <a:p>
              <a:endParaRPr/>
            </a:p>
          </p:txBody>
        </p:sp>
      </p:grpSp>
      <p:sp>
        <p:nvSpPr>
          <p:cNvPr id="23" name="object 23"/>
          <p:cNvSpPr txBox="1"/>
          <p:nvPr/>
        </p:nvSpPr>
        <p:spPr>
          <a:xfrm>
            <a:off x="4463034" y="2280602"/>
            <a:ext cx="641350" cy="768350"/>
          </a:xfrm>
          <a:prstGeom prst="rect">
            <a:avLst/>
          </a:prstGeom>
        </p:spPr>
        <p:txBody>
          <a:bodyPr vert="horz" wrap="square" lIns="0" tIns="1905" rIns="0" bIns="0" rtlCol="0">
            <a:spAutoFit/>
          </a:bodyPr>
          <a:lstStyle/>
          <a:p>
            <a:pPr marL="104139" marR="5080" indent="-92075">
              <a:lnSpc>
                <a:spcPct val="103000"/>
              </a:lnSpc>
              <a:spcBef>
                <a:spcPts val="15"/>
              </a:spcBef>
            </a:pPr>
            <a:r>
              <a:rPr sz="2400" spc="-25" dirty="0">
                <a:latin typeface="Calibri"/>
                <a:cs typeface="Calibri"/>
              </a:rPr>
              <a:t>Conv Net</a:t>
            </a:r>
            <a:endParaRPr sz="2400">
              <a:latin typeface="Calibri"/>
              <a:cs typeface="Calibri"/>
            </a:endParaRPr>
          </a:p>
        </p:txBody>
      </p:sp>
      <p:grpSp>
        <p:nvGrpSpPr>
          <p:cNvPr id="24" name="object 24"/>
          <p:cNvGrpSpPr/>
          <p:nvPr/>
        </p:nvGrpSpPr>
        <p:grpSpPr>
          <a:xfrm>
            <a:off x="1075689" y="2589529"/>
            <a:ext cx="1404620" cy="1729739"/>
            <a:chOff x="1075689" y="2589529"/>
            <a:chExt cx="1404620" cy="1729739"/>
          </a:xfrm>
        </p:grpSpPr>
        <p:sp>
          <p:nvSpPr>
            <p:cNvPr id="25" name="object 25"/>
            <p:cNvSpPr/>
            <p:nvPr/>
          </p:nvSpPr>
          <p:spPr>
            <a:xfrm>
              <a:off x="2123439" y="2590799"/>
              <a:ext cx="345440" cy="1717039"/>
            </a:xfrm>
            <a:custGeom>
              <a:avLst/>
              <a:gdLst/>
              <a:ahLst/>
              <a:cxnLst/>
              <a:rect l="l" t="t" r="r" b="b"/>
              <a:pathLst>
                <a:path w="345439" h="1717039">
                  <a:moveTo>
                    <a:pt x="345186" y="0"/>
                  </a:moveTo>
                  <a:lnTo>
                    <a:pt x="0" y="350647"/>
                  </a:lnTo>
                  <a:lnTo>
                    <a:pt x="0" y="1716532"/>
                  </a:lnTo>
                  <a:lnTo>
                    <a:pt x="345186" y="1365885"/>
                  </a:lnTo>
                  <a:lnTo>
                    <a:pt x="345186" y="0"/>
                  </a:lnTo>
                  <a:close/>
                </a:path>
              </a:pathLst>
            </a:custGeom>
            <a:solidFill>
              <a:srgbClr val="CDCDCD">
                <a:alpha val="92939"/>
              </a:srgbClr>
            </a:solidFill>
          </p:spPr>
          <p:txBody>
            <a:bodyPr wrap="square" lIns="0" tIns="0" rIns="0" bIns="0" rtlCol="0"/>
            <a:lstStyle/>
            <a:p>
              <a:endParaRPr/>
            </a:p>
          </p:txBody>
        </p:sp>
        <p:sp>
          <p:nvSpPr>
            <p:cNvPr id="26" name="object 26"/>
            <p:cNvSpPr/>
            <p:nvPr/>
          </p:nvSpPr>
          <p:spPr>
            <a:xfrm>
              <a:off x="1076959" y="2590799"/>
              <a:ext cx="1391920" cy="345440"/>
            </a:xfrm>
            <a:custGeom>
              <a:avLst/>
              <a:gdLst/>
              <a:ahLst/>
              <a:cxnLst/>
              <a:rect l="l" t="t" r="r" b="b"/>
              <a:pathLst>
                <a:path w="1391920" h="345439">
                  <a:moveTo>
                    <a:pt x="1391412" y="0"/>
                  </a:moveTo>
                  <a:lnTo>
                    <a:pt x="347853" y="0"/>
                  </a:lnTo>
                  <a:lnTo>
                    <a:pt x="0" y="345186"/>
                  </a:lnTo>
                  <a:lnTo>
                    <a:pt x="1043559" y="345186"/>
                  </a:lnTo>
                  <a:lnTo>
                    <a:pt x="1391412" y="0"/>
                  </a:lnTo>
                  <a:close/>
                </a:path>
              </a:pathLst>
            </a:custGeom>
            <a:solidFill>
              <a:srgbClr val="FFFFFF">
                <a:alpha val="92939"/>
              </a:srgbClr>
            </a:solidFill>
          </p:spPr>
          <p:txBody>
            <a:bodyPr wrap="square" lIns="0" tIns="0" rIns="0" bIns="0" rtlCol="0"/>
            <a:lstStyle/>
            <a:p>
              <a:endParaRPr/>
            </a:p>
          </p:txBody>
        </p:sp>
        <p:sp>
          <p:nvSpPr>
            <p:cNvPr id="27" name="object 27"/>
            <p:cNvSpPr/>
            <p:nvPr/>
          </p:nvSpPr>
          <p:spPr>
            <a:xfrm>
              <a:off x="1082039" y="2595879"/>
              <a:ext cx="1391920" cy="1717039"/>
            </a:xfrm>
            <a:custGeom>
              <a:avLst/>
              <a:gdLst/>
              <a:ahLst/>
              <a:cxnLst/>
              <a:rect l="l" t="t" r="r" b="b"/>
              <a:pathLst>
                <a:path w="1391920" h="1717039">
                  <a:moveTo>
                    <a:pt x="0" y="350647"/>
                  </a:moveTo>
                  <a:lnTo>
                    <a:pt x="347853" y="0"/>
                  </a:lnTo>
                  <a:lnTo>
                    <a:pt x="1391411" y="0"/>
                  </a:lnTo>
                  <a:lnTo>
                    <a:pt x="1391411" y="1365885"/>
                  </a:lnTo>
                  <a:lnTo>
                    <a:pt x="1043559" y="1716532"/>
                  </a:lnTo>
                  <a:lnTo>
                    <a:pt x="0" y="1716532"/>
                  </a:lnTo>
                  <a:lnTo>
                    <a:pt x="0" y="350647"/>
                  </a:lnTo>
                  <a:close/>
                </a:path>
                <a:path w="1391920" h="1717039">
                  <a:moveTo>
                    <a:pt x="0" y="350647"/>
                  </a:moveTo>
                  <a:lnTo>
                    <a:pt x="1043559" y="350647"/>
                  </a:lnTo>
                  <a:lnTo>
                    <a:pt x="1391411" y="0"/>
                  </a:lnTo>
                </a:path>
                <a:path w="1391920" h="1717039">
                  <a:moveTo>
                    <a:pt x="1043559" y="350647"/>
                  </a:moveTo>
                  <a:lnTo>
                    <a:pt x="1043559" y="1716532"/>
                  </a:lnTo>
                </a:path>
              </a:pathLst>
            </a:custGeom>
            <a:ln w="12700">
              <a:solidFill>
                <a:srgbClr val="1D7E66"/>
              </a:solidFill>
            </a:ln>
          </p:spPr>
          <p:txBody>
            <a:bodyPr wrap="square" lIns="0" tIns="0" rIns="0" bIns="0" rtlCol="0"/>
            <a:lstStyle/>
            <a:p>
              <a:endParaRPr/>
            </a:p>
          </p:txBody>
        </p:sp>
      </p:grpSp>
      <p:sp>
        <p:nvSpPr>
          <p:cNvPr id="28" name="object 28"/>
          <p:cNvSpPr txBox="1"/>
          <p:nvPr/>
        </p:nvSpPr>
        <p:spPr>
          <a:xfrm>
            <a:off x="1275080" y="3193986"/>
            <a:ext cx="641350" cy="768350"/>
          </a:xfrm>
          <a:prstGeom prst="rect">
            <a:avLst/>
          </a:prstGeom>
        </p:spPr>
        <p:txBody>
          <a:bodyPr vert="horz" wrap="square" lIns="0" tIns="1905" rIns="0" bIns="0" rtlCol="0">
            <a:spAutoFit/>
          </a:bodyPr>
          <a:lstStyle/>
          <a:p>
            <a:pPr marL="103505" marR="5080" indent="-91440">
              <a:lnSpc>
                <a:spcPct val="103000"/>
              </a:lnSpc>
              <a:spcBef>
                <a:spcPts val="15"/>
              </a:spcBef>
            </a:pPr>
            <a:r>
              <a:rPr sz="2400" spc="-25" dirty="0">
                <a:latin typeface="Calibri"/>
                <a:cs typeface="Calibri"/>
              </a:rPr>
              <a:t>Conv Net</a:t>
            </a:r>
            <a:endParaRPr sz="2400">
              <a:latin typeface="Calibri"/>
              <a:cs typeface="Calibri"/>
            </a:endParaRPr>
          </a:p>
        </p:txBody>
      </p:sp>
      <p:grpSp>
        <p:nvGrpSpPr>
          <p:cNvPr id="29" name="object 29"/>
          <p:cNvGrpSpPr/>
          <p:nvPr/>
        </p:nvGrpSpPr>
        <p:grpSpPr>
          <a:xfrm>
            <a:off x="1299210" y="3625850"/>
            <a:ext cx="3964940" cy="1191260"/>
            <a:chOff x="1299210" y="3625850"/>
            <a:chExt cx="3964940" cy="1191260"/>
          </a:xfrm>
        </p:grpSpPr>
        <p:sp>
          <p:nvSpPr>
            <p:cNvPr id="30" name="object 30"/>
            <p:cNvSpPr/>
            <p:nvPr/>
          </p:nvSpPr>
          <p:spPr>
            <a:xfrm>
              <a:off x="1300480" y="4551680"/>
              <a:ext cx="792480" cy="254000"/>
            </a:xfrm>
            <a:custGeom>
              <a:avLst/>
              <a:gdLst/>
              <a:ahLst/>
              <a:cxnLst/>
              <a:rect l="l" t="t" r="r" b="b"/>
              <a:pathLst>
                <a:path w="792480" h="254000">
                  <a:moveTo>
                    <a:pt x="792226" y="0"/>
                  </a:moveTo>
                  <a:lnTo>
                    <a:pt x="235838" y="0"/>
                  </a:lnTo>
                  <a:lnTo>
                    <a:pt x="0" y="254000"/>
                  </a:lnTo>
                  <a:lnTo>
                    <a:pt x="556387" y="254000"/>
                  </a:lnTo>
                  <a:lnTo>
                    <a:pt x="792226" y="0"/>
                  </a:lnTo>
                  <a:close/>
                </a:path>
              </a:pathLst>
            </a:custGeom>
            <a:solidFill>
              <a:srgbClr val="E7E6E6">
                <a:alpha val="79998"/>
              </a:srgbClr>
            </a:solidFill>
          </p:spPr>
          <p:txBody>
            <a:bodyPr wrap="square" lIns="0" tIns="0" rIns="0" bIns="0" rtlCol="0"/>
            <a:lstStyle/>
            <a:p>
              <a:endParaRPr/>
            </a:p>
          </p:txBody>
        </p:sp>
        <p:sp>
          <p:nvSpPr>
            <p:cNvPr id="31" name="object 31"/>
            <p:cNvSpPr/>
            <p:nvPr/>
          </p:nvSpPr>
          <p:spPr>
            <a:xfrm>
              <a:off x="1305560" y="4556760"/>
              <a:ext cx="792480" cy="254000"/>
            </a:xfrm>
            <a:custGeom>
              <a:avLst/>
              <a:gdLst/>
              <a:ahLst/>
              <a:cxnLst/>
              <a:rect l="l" t="t" r="r" b="b"/>
              <a:pathLst>
                <a:path w="792480" h="254000">
                  <a:moveTo>
                    <a:pt x="0" y="254000"/>
                  </a:moveTo>
                  <a:lnTo>
                    <a:pt x="235839" y="0"/>
                  </a:lnTo>
                  <a:lnTo>
                    <a:pt x="792226" y="0"/>
                  </a:lnTo>
                  <a:lnTo>
                    <a:pt x="556387" y="254000"/>
                  </a:lnTo>
                  <a:lnTo>
                    <a:pt x="0" y="254000"/>
                  </a:lnTo>
                  <a:close/>
                </a:path>
              </a:pathLst>
            </a:custGeom>
            <a:ln w="12699">
              <a:solidFill>
                <a:srgbClr val="1D7E66"/>
              </a:solidFill>
            </a:ln>
          </p:spPr>
          <p:txBody>
            <a:bodyPr wrap="square" lIns="0" tIns="0" rIns="0" bIns="0" rtlCol="0"/>
            <a:lstStyle/>
            <a:p>
              <a:endParaRPr/>
            </a:p>
          </p:txBody>
        </p:sp>
        <p:sp>
          <p:nvSpPr>
            <p:cNvPr id="32" name="object 32"/>
            <p:cNvSpPr/>
            <p:nvPr/>
          </p:nvSpPr>
          <p:spPr>
            <a:xfrm>
              <a:off x="4470400" y="3627120"/>
              <a:ext cx="782320" cy="254000"/>
            </a:xfrm>
            <a:custGeom>
              <a:avLst/>
              <a:gdLst/>
              <a:ahLst/>
              <a:cxnLst/>
              <a:rect l="l" t="t" r="r" b="b"/>
              <a:pathLst>
                <a:path w="782320" h="254000">
                  <a:moveTo>
                    <a:pt x="782065" y="0"/>
                  </a:moveTo>
                  <a:lnTo>
                    <a:pt x="232790" y="0"/>
                  </a:lnTo>
                  <a:lnTo>
                    <a:pt x="0" y="253999"/>
                  </a:lnTo>
                  <a:lnTo>
                    <a:pt x="549275" y="253999"/>
                  </a:lnTo>
                  <a:lnTo>
                    <a:pt x="782065"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4475480" y="3632200"/>
              <a:ext cx="782320" cy="254000"/>
            </a:xfrm>
            <a:custGeom>
              <a:avLst/>
              <a:gdLst/>
              <a:ahLst/>
              <a:cxnLst/>
              <a:rect l="l" t="t" r="r" b="b"/>
              <a:pathLst>
                <a:path w="782320" h="254000">
                  <a:moveTo>
                    <a:pt x="0" y="254000"/>
                  </a:moveTo>
                  <a:lnTo>
                    <a:pt x="232791" y="0"/>
                  </a:lnTo>
                  <a:lnTo>
                    <a:pt x="782066" y="0"/>
                  </a:lnTo>
                  <a:lnTo>
                    <a:pt x="549275" y="254000"/>
                  </a:lnTo>
                  <a:lnTo>
                    <a:pt x="0" y="254000"/>
                  </a:lnTo>
                  <a:close/>
                </a:path>
              </a:pathLst>
            </a:custGeom>
            <a:ln w="12700">
              <a:solidFill>
                <a:srgbClr val="1D7E66"/>
              </a:solidFill>
            </a:ln>
          </p:spPr>
          <p:txBody>
            <a:bodyPr wrap="square" lIns="0" tIns="0" rIns="0" bIns="0" rtlCol="0"/>
            <a:lstStyle/>
            <a:p>
              <a:endParaRPr/>
            </a:p>
          </p:txBody>
        </p:sp>
      </p:grpSp>
      <p:sp>
        <p:nvSpPr>
          <p:cNvPr id="34" name="object 34"/>
          <p:cNvSpPr txBox="1"/>
          <p:nvPr/>
        </p:nvSpPr>
        <p:spPr>
          <a:xfrm>
            <a:off x="1361439" y="2062479"/>
            <a:ext cx="914400" cy="375920"/>
          </a:xfrm>
          <a:prstGeom prst="rect">
            <a:avLst/>
          </a:prstGeom>
          <a:ln w="19050">
            <a:solidFill>
              <a:srgbClr val="7B5FC5"/>
            </a:solidFill>
          </a:ln>
        </p:spPr>
        <p:txBody>
          <a:bodyPr vert="horz" wrap="square" lIns="0" tIns="0" rIns="0" bIns="0" rtlCol="0">
            <a:spAutoFit/>
          </a:bodyPr>
          <a:lstStyle/>
          <a:p>
            <a:pPr marL="143510">
              <a:lnSpc>
                <a:spcPts val="2665"/>
              </a:lnSpc>
            </a:pPr>
            <a:r>
              <a:rPr sz="2450" spc="-10" dirty="0">
                <a:latin typeface="Calibri"/>
                <a:cs typeface="Calibri"/>
              </a:rPr>
              <a:t>Class</a:t>
            </a:r>
            <a:endParaRPr sz="2450">
              <a:latin typeface="Calibri"/>
              <a:cs typeface="Calibri"/>
            </a:endParaRPr>
          </a:p>
        </p:txBody>
      </p:sp>
      <p:grpSp>
        <p:nvGrpSpPr>
          <p:cNvPr id="35" name="object 35"/>
          <p:cNvGrpSpPr/>
          <p:nvPr/>
        </p:nvGrpSpPr>
        <p:grpSpPr>
          <a:xfrm>
            <a:off x="1593850" y="2467610"/>
            <a:ext cx="256540" cy="327660"/>
            <a:chOff x="1593850" y="2467610"/>
            <a:chExt cx="256540" cy="327660"/>
          </a:xfrm>
        </p:grpSpPr>
        <p:sp>
          <p:nvSpPr>
            <p:cNvPr id="36" name="object 36"/>
            <p:cNvSpPr/>
            <p:nvPr/>
          </p:nvSpPr>
          <p:spPr>
            <a:xfrm>
              <a:off x="1595120" y="2468880"/>
              <a:ext cx="243840" cy="314960"/>
            </a:xfrm>
            <a:custGeom>
              <a:avLst/>
              <a:gdLst/>
              <a:ahLst/>
              <a:cxnLst/>
              <a:rect l="l" t="t" r="r" b="b"/>
              <a:pathLst>
                <a:path w="243839" h="314960">
                  <a:moveTo>
                    <a:pt x="121666" y="0"/>
                  </a:moveTo>
                  <a:lnTo>
                    <a:pt x="0" y="123825"/>
                  </a:lnTo>
                  <a:lnTo>
                    <a:pt x="60832" y="123825"/>
                  </a:lnTo>
                  <a:lnTo>
                    <a:pt x="60832" y="314706"/>
                  </a:lnTo>
                  <a:lnTo>
                    <a:pt x="182499" y="314706"/>
                  </a:lnTo>
                  <a:lnTo>
                    <a:pt x="182499" y="123825"/>
                  </a:lnTo>
                  <a:lnTo>
                    <a:pt x="243331" y="123825"/>
                  </a:lnTo>
                  <a:lnTo>
                    <a:pt x="121666" y="0"/>
                  </a:lnTo>
                  <a:close/>
                </a:path>
              </a:pathLst>
            </a:custGeom>
            <a:solidFill>
              <a:srgbClr val="29AE8B"/>
            </a:solidFill>
          </p:spPr>
          <p:txBody>
            <a:bodyPr wrap="square" lIns="0" tIns="0" rIns="0" bIns="0" rtlCol="0"/>
            <a:lstStyle/>
            <a:p>
              <a:endParaRPr/>
            </a:p>
          </p:txBody>
        </p:sp>
        <p:sp>
          <p:nvSpPr>
            <p:cNvPr id="37" name="object 37"/>
            <p:cNvSpPr/>
            <p:nvPr/>
          </p:nvSpPr>
          <p:spPr>
            <a:xfrm>
              <a:off x="1600200" y="2473960"/>
              <a:ext cx="243840" cy="314960"/>
            </a:xfrm>
            <a:custGeom>
              <a:avLst/>
              <a:gdLst/>
              <a:ahLst/>
              <a:cxnLst/>
              <a:rect l="l" t="t" r="r" b="b"/>
              <a:pathLst>
                <a:path w="243839" h="314960">
                  <a:moveTo>
                    <a:pt x="0" y="123825"/>
                  </a:moveTo>
                  <a:lnTo>
                    <a:pt x="121666" y="0"/>
                  </a:lnTo>
                  <a:lnTo>
                    <a:pt x="243331" y="123825"/>
                  </a:lnTo>
                  <a:lnTo>
                    <a:pt x="182499" y="123825"/>
                  </a:lnTo>
                  <a:lnTo>
                    <a:pt x="182499" y="314705"/>
                  </a:lnTo>
                  <a:lnTo>
                    <a:pt x="60832" y="314705"/>
                  </a:lnTo>
                  <a:lnTo>
                    <a:pt x="60832" y="123825"/>
                  </a:lnTo>
                  <a:lnTo>
                    <a:pt x="0" y="123825"/>
                  </a:lnTo>
                  <a:close/>
                </a:path>
              </a:pathLst>
            </a:custGeom>
            <a:ln w="12700">
              <a:solidFill>
                <a:srgbClr val="1D7E66"/>
              </a:solidFill>
            </a:ln>
          </p:spPr>
          <p:txBody>
            <a:bodyPr wrap="square" lIns="0" tIns="0" rIns="0" bIns="0" rtlCol="0"/>
            <a:lstStyle/>
            <a:p>
              <a:endParaRPr/>
            </a:p>
          </p:txBody>
        </p:sp>
      </p:grpSp>
      <p:sp>
        <p:nvSpPr>
          <p:cNvPr id="38" name="object 38"/>
          <p:cNvSpPr txBox="1"/>
          <p:nvPr/>
        </p:nvSpPr>
        <p:spPr>
          <a:xfrm>
            <a:off x="2682239" y="1554480"/>
            <a:ext cx="975360" cy="386080"/>
          </a:xfrm>
          <a:prstGeom prst="rect">
            <a:avLst/>
          </a:prstGeom>
          <a:ln w="19050">
            <a:solidFill>
              <a:srgbClr val="7B5FC5"/>
            </a:solidFill>
          </a:ln>
        </p:spPr>
        <p:txBody>
          <a:bodyPr vert="horz" wrap="square" lIns="0" tIns="0" rIns="0" bIns="0" rtlCol="0">
            <a:spAutoFit/>
          </a:bodyPr>
          <a:lstStyle/>
          <a:p>
            <a:pPr marL="163195">
              <a:lnSpc>
                <a:spcPts val="2680"/>
              </a:lnSpc>
            </a:pPr>
            <a:r>
              <a:rPr sz="2450" spc="-10" dirty="0">
                <a:latin typeface="Calibri"/>
                <a:cs typeface="Calibri"/>
              </a:rPr>
              <a:t>Class</a:t>
            </a:r>
            <a:endParaRPr sz="2450">
              <a:latin typeface="Calibri"/>
              <a:cs typeface="Calibri"/>
            </a:endParaRPr>
          </a:p>
        </p:txBody>
      </p:sp>
      <p:grpSp>
        <p:nvGrpSpPr>
          <p:cNvPr id="39" name="object 39"/>
          <p:cNvGrpSpPr/>
          <p:nvPr/>
        </p:nvGrpSpPr>
        <p:grpSpPr>
          <a:xfrm>
            <a:off x="314959" y="1583689"/>
            <a:ext cx="5588000" cy="4390390"/>
            <a:chOff x="314959" y="1583689"/>
            <a:chExt cx="5588000" cy="4390390"/>
          </a:xfrm>
        </p:grpSpPr>
        <p:sp>
          <p:nvSpPr>
            <p:cNvPr id="40" name="object 40"/>
            <p:cNvSpPr/>
            <p:nvPr/>
          </p:nvSpPr>
          <p:spPr>
            <a:xfrm>
              <a:off x="1503679" y="4846319"/>
              <a:ext cx="243840" cy="1026160"/>
            </a:xfrm>
            <a:custGeom>
              <a:avLst/>
              <a:gdLst/>
              <a:ahLst/>
              <a:cxnLst/>
              <a:rect l="l" t="t" r="r" b="b"/>
              <a:pathLst>
                <a:path w="243839" h="1026160">
                  <a:moveTo>
                    <a:pt x="121665" y="0"/>
                  </a:moveTo>
                  <a:lnTo>
                    <a:pt x="0" y="122554"/>
                  </a:lnTo>
                  <a:lnTo>
                    <a:pt x="60832" y="122554"/>
                  </a:lnTo>
                  <a:lnTo>
                    <a:pt x="60832" y="1026083"/>
                  </a:lnTo>
                  <a:lnTo>
                    <a:pt x="182499" y="1026083"/>
                  </a:lnTo>
                  <a:lnTo>
                    <a:pt x="182499" y="122554"/>
                  </a:lnTo>
                  <a:lnTo>
                    <a:pt x="243331" y="122554"/>
                  </a:lnTo>
                  <a:lnTo>
                    <a:pt x="121665" y="0"/>
                  </a:lnTo>
                  <a:close/>
                </a:path>
              </a:pathLst>
            </a:custGeom>
            <a:solidFill>
              <a:srgbClr val="29AE8B"/>
            </a:solidFill>
          </p:spPr>
          <p:txBody>
            <a:bodyPr wrap="square" lIns="0" tIns="0" rIns="0" bIns="0" rtlCol="0"/>
            <a:lstStyle/>
            <a:p>
              <a:endParaRPr/>
            </a:p>
          </p:txBody>
        </p:sp>
        <p:sp>
          <p:nvSpPr>
            <p:cNvPr id="41" name="object 41"/>
            <p:cNvSpPr/>
            <p:nvPr/>
          </p:nvSpPr>
          <p:spPr>
            <a:xfrm>
              <a:off x="1508759" y="4851399"/>
              <a:ext cx="243840" cy="1026160"/>
            </a:xfrm>
            <a:custGeom>
              <a:avLst/>
              <a:gdLst/>
              <a:ahLst/>
              <a:cxnLst/>
              <a:rect l="l" t="t" r="r" b="b"/>
              <a:pathLst>
                <a:path w="243839" h="1026160">
                  <a:moveTo>
                    <a:pt x="0" y="122555"/>
                  </a:moveTo>
                  <a:lnTo>
                    <a:pt x="121665" y="0"/>
                  </a:lnTo>
                  <a:lnTo>
                    <a:pt x="243332" y="122555"/>
                  </a:lnTo>
                  <a:lnTo>
                    <a:pt x="182498" y="122555"/>
                  </a:lnTo>
                  <a:lnTo>
                    <a:pt x="182498" y="1026083"/>
                  </a:lnTo>
                  <a:lnTo>
                    <a:pt x="60833" y="1026083"/>
                  </a:lnTo>
                  <a:lnTo>
                    <a:pt x="60833" y="122555"/>
                  </a:lnTo>
                  <a:lnTo>
                    <a:pt x="0" y="122555"/>
                  </a:lnTo>
                  <a:close/>
                </a:path>
              </a:pathLst>
            </a:custGeom>
            <a:ln w="12699">
              <a:solidFill>
                <a:srgbClr val="1D7E66"/>
              </a:solidFill>
            </a:ln>
          </p:spPr>
          <p:txBody>
            <a:bodyPr wrap="square" lIns="0" tIns="0" rIns="0" bIns="0" rtlCol="0"/>
            <a:lstStyle/>
            <a:p>
              <a:endParaRPr/>
            </a:p>
          </p:txBody>
        </p:sp>
        <p:sp>
          <p:nvSpPr>
            <p:cNvPr id="42" name="object 42"/>
            <p:cNvSpPr/>
            <p:nvPr/>
          </p:nvSpPr>
          <p:spPr>
            <a:xfrm>
              <a:off x="1503679" y="4328160"/>
              <a:ext cx="243840" cy="314960"/>
            </a:xfrm>
            <a:custGeom>
              <a:avLst/>
              <a:gdLst/>
              <a:ahLst/>
              <a:cxnLst/>
              <a:rect l="l" t="t" r="r" b="b"/>
              <a:pathLst>
                <a:path w="243839" h="314960">
                  <a:moveTo>
                    <a:pt x="121665" y="0"/>
                  </a:moveTo>
                  <a:lnTo>
                    <a:pt x="0" y="123825"/>
                  </a:lnTo>
                  <a:lnTo>
                    <a:pt x="60832" y="123825"/>
                  </a:lnTo>
                  <a:lnTo>
                    <a:pt x="60832" y="314706"/>
                  </a:lnTo>
                  <a:lnTo>
                    <a:pt x="182499" y="314706"/>
                  </a:lnTo>
                  <a:lnTo>
                    <a:pt x="182499" y="123825"/>
                  </a:lnTo>
                  <a:lnTo>
                    <a:pt x="243331" y="123825"/>
                  </a:lnTo>
                  <a:lnTo>
                    <a:pt x="121665" y="0"/>
                  </a:lnTo>
                  <a:close/>
                </a:path>
              </a:pathLst>
            </a:custGeom>
            <a:solidFill>
              <a:srgbClr val="29AE8B"/>
            </a:solidFill>
          </p:spPr>
          <p:txBody>
            <a:bodyPr wrap="square" lIns="0" tIns="0" rIns="0" bIns="0" rtlCol="0"/>
            <a:lstStyle/>
            <a:p>
              <a:endParaRPr/>
            </a:p>
          </p:txBody>
        </p:sp>
        <p:sp>
          <p:nvSpPr>
            <p:cNvPr id="43" name="object 43"/>
            <p:cNvSpPr/>
            <p:nvPr/>
          </p:nvSpPr>
          <p:spPr>
            <a:xfrm>
              <a:off x="1508759" y="4333239"/>
              <a:ext cx="243840" cy="314960"/>
            </a:xfrm>
            <a:custGeom>
              <a:avLst/>
              <a:gdLst/>
              <a:ahLst/>
              <a:cxnLst/>
              <a:rect l="l" t="t" r="r" b="b"/>
              <a:pathLst>
                <a:path w="243839" h="314960">
                  <a:moveTo>
                    <a:pt x="0" y="123825"/>
                  </a:moveTo>
                  <a:lnTo>
                    <a:pt x="121665" y="0"/>
                  </a:lnTo>
                  <a:lnTo>
                    <a:pt x="243332" y="123825"/>
                  </a:lnTo>
                  <a:lnTo>
                    <a:pt x="182498" y="123825"/>
                  </a:lnTo>
                  <a:lnTo>
                    <a:pt x="182498" y="314706"/>
                  </a:lnTo>
                  <a:lnTo>
                    <a:pt x="60833" y="314706"/>
                  </a:lnTo>
                  <a:lnTo>
                    <a:pt x="60833" y="123825"/>
                  </a:lnTo>
                  <a:lnTo>
                    <a:pt x="0" y="123825"/>
                  </a:lnTo>
                  <a:close/>
                </a:path>
              </a:pathLst>
            </a:custGeom>
            <a:ln w="12700">
              <a:solidFill>
                <a:srgbClr val="1D7E66"/>
              </a:solidFill>
            </a:ln>
          </p:spPr>
          <p:txBody>
            <a:bodyPr wrap="square" lIns="0" tIns="0" rIns="0" bIns="0" rtlCol="0"/>
            <a:lstStyle/>
            <a:p>
              <a:endParaRPr/>
            </a:p>
          </p:txBody>
        </p:sp>
        <p:sp>
          <p:nvSpPr>
            <p:cNvPr id="44" name="object 44"/>
            <p:cNvSpPr/>
            <p:nvPr/>
          </p:nvSpPr>
          <p:spPr>
            <a:xfrm>
              <a:off x="2936239" y="42773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45" name="object 45"/>
            <p:cNvSpPr/>
            <p:nvPr/>
          </p:nvSpPr>
          <p:spPr>
            <a:xfrm>
              <a:off x="2941320" y="4282439"/>
              <a:ext cx="243840" cy="1026160"/>
            </a:xfrm>
            <a:custGeom>
              <a:avLst/>
              <a:gdLst/>
              <a:ahLst/>
              <a:cxnLst/>
              <a:rect l="l" t="t" r="r" b="b"/>
              <a:pathLst>
                <a:path w="243839" h="1026160">
                  <a:moveTo>
                    <a:pt x="0" y="122555"/>
                  </a:moveTo>
                  <a:lnTo>
                    <a:pt x="121666"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46" name="object 46"/>
            <p:cNvSpPr/>
            <p:nvPr/>
          </p:nvSpPr>
          <p:spPr>
            <a:xfrm>
              <a:off x="3119120" y="1971039"/>
              <a:ext cx="243840" cy="304800"/>
            </a:xfrm>
            <a:custGeom>
              <a:avLst/>
              <a:gdLst/>
              <a:ahLst/>
              <a:cxnLst/>
              <a:rect l="l" t="t" r="r" b="b"/>
              <a:pathLst>
                <a:path w="243839" h="304800">
                  <a:moveTo>
                    <a:pt x="121666" y="0"/>
                  </a:moveTo>
                  <a:lnTo>
                    <a:pt x="0" y="119887"/>
                  </a:lnTo>
                  <a:lnTo>
                    <a:pt x="60832" y="119887"/>
                  </a:lnTo>
                  <a:lnTo>
                    <a:pt x="60832" y="304546"/>
                  </a:lnTo>
                  <a:lnTo>
                    <a:pt x="182499" y="304546"/>
                  </a:lnTo>
                  <a:lnTo>
                    <a:pt x="182499" y="119887"/>
                  </a:lnTo>
                  <a:lnTo>
                    <a:pt x="243331" y="119887"/>
                  </a:lnTo>
                  <a:lnTo>
                    <a:pt x="121666" y="0"/>
                  </a:lnTo>
                  <a:close/>
                </a:path>
              </a:pathLst>
            </a:custGeom>
            <a:solidFill>
              <a:srgbClr val="29AE8B"/>
            </a:solidFill>
          </p:spPr>
          <p:txBody>
            <a:bodyPr wrap="square" lIns="0" tIns="0" rIns="0" bIns="0" rtlCol="0"/>
            <a:lstStyle/>
            <a:p>
              <a:endParaRPr/>
            </a:p>
          </p:txBody>
        </p:sp>
        <p:sp>
          <p:nvSpPr>
            <p:cNvPr id="47" name="object 47"/>
            <p:cNvSpPr/>
            <p:nvPr/>
          </p:nvSpPr>
          <p:spPr>
            <a:xfrm>
              <a:off x="3124199" y="1976119"/>
              <a:ext cx="243840" cy="304800"/>
            </a:xfrm>
            <a:custGeom>
              <a:avLst/>
              <a:gdLst/>
              <a:ahLst/>
              <a:cxnLst/>
              <a:rect l="l" t="t" r="r" b="b"/>
              <a:pathLst>
                <a:path w="243839" h="304800">
                  <a:moveTo>
                    <a:pt x="0" y="119887"/>
                  </a:moveTo>
                  <a:lnTo>
                    <a:pt x="121666" y="0"/>
                  </a:lnTo>
                  <a:lnTo>
                    <a:pt x="243332"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48" name="object 48"/>
            <p:cNvSpPr/>
            <p:nvPr/>
          </p:nvSpPr>
          <p:spPr>
            <a:xfrm>
              <a:off x="2936239" y="3799839"/>
              <a:ext cx="243840" cy="304800"/>
            </a:xfrm>
            <a:custGeom>
              <a:avLst/>
              <a:gdLst/>
              <a:ahLst/>
              <a:cxnLst/>
              <a:rect l="l" t="t" r="r" b="b"/>
              <a:pathLst>
                <a:path w="243839" h="304800">
                  <a:moveTo>
                    <a:pt x="121666" y="0"/>
                  </a:moveTo>
                  <a:lnTo>
                    <a:pt x="0" y="119887"/>
                  </a:lnTo>
                  <a:lnTo>
                    <a:pt x="60833" y="119887"/>
                  </a:lnTo>
                  <a:lnTo>
                    <a:pt x="60833" y="304546"/>
                  </a:lnTo>
                  <a:lnTo>
                    <a:pt x="182499" y="304546"/>
                  </a:lnTo>
                  <a:lnTo>
                    <a:pt x="182499" y="119887"/>
                  </a:lnTo>
                  <a:lnTo>
                    <a:pt x="243332" y="119887"/>
                  </a:lnTo>
                  <a:lnTo>
                    <a:pt x="121666" y="0"/>
                  </a:lnTo>
                  <a:close/>
                </a:path>
              </a:pathLst>
            </a:custGeom>
            <a:solidFill>
              <a:srgbClr val="29AE8B"/>
            </a:solidFill>
          </p:spPr>
          <p:txBody>
            <a:bodyPr wrap="square" lIns="0" tIns="0" rIns="0" bIns="0" rtlCol="0"/>
            <a:lstStyle/>
            <a:p>
              <a:endParaRPr/>
            </a:p>
          </p:txBody>
        </p:sp>
        <p:sp>
          <p:nvSpPr>
            <p:cNvPr id="49" name="object 49"/>
            <p:cNvSpPr/>
            <p:nvPr/>
          </p:nvSpPr>
          <p:spPr>
            <a:xfrm>
              <a:off x="2941320" y="3804919"/>
              <a:ext cx="243840" cy="304800"/>
            </a:xfrm>
            <a:custGeom>
              <a:avLst/>
              <a:gdLst/>
              <a:ahLst/>
              <a:cxnLst/>
              <a:rect l="l" t="t" r="r" b="b"/>
              <a:pathLst>
                <a:path w="243839" h="304800">
                  <a:moveTo>
                    <a:pt x="0" y="119887"/>
                  </a:moveTo>
                  <a:lnTo>
                    <a:pt x="121666" y="0"/>
                  </a:lnTo>
                  <a:lnTo>
                    <a:pt x="243331" y="119887"/>
                  </a:lnTo>
                  <a:lnTo>
                    <a:pt x="182499" y="119887"/>
                  </a:lnTo>
                  <a:lnTo>
                    <a:pt x="182499" y="304545"/>
                  </a:lnTo>
                  <a:lnTo>
                    <a:pt x="60832" y="304545"/>
                  </a:lnTo>
                  <a:lnTo>
                    <a:pt x="60832" y="119887"/>
                  </a:lnTo>
                  <a:lnTo>
                    <a:pt x="0" y="119887"/>
                  </a:lnTo>
                  <a:close/>
                </a:path>
              </a:pathLst>
            </a:custGeom>
            <a:ln w="12700">
              <a:solidFill>
                <a:srgbClr val="1D7E66"/>
              </a:solidFill>
            </a:ln>
          </p:spPr>
          <p:txBody>
            <a:bodyPr wrap="square" lIns="0" tIns="0" rIns="0" bIns="0" rtlCol="0"/>
            <a:lstStyle/>
            <a:p>
              <a:endParaRPr/>
            </a:p>
          </p:txBody>
        </p:sp>
        <p:sp>
          <p:nvSpPr>
            <p:cNvPr id="50" name="object 50"/>
            <p:cNvSpPr/>
            <p:nvPr/>
          </p:nvSpPr>
          <p:spPr>
            <a:xfrm>
              <a:off x="4704080" y="3921760"/>
              <a:ext cx="243840" cy="1026160"/>
            </a:xfrm>
            <a:custGeom>
              <a:avLst/>
              <a:gdLst/>
              <a:ahLst/>
              <a:cxnLst/>
              <a:rect l="l" t="t" r="r" b="b"/>
              <a:pathLst>
                <a:path w="243839" h="1026160">
                  <a:moveTo>
                    <a:pt x="121666" y="0"/>
                  </a:moveTo>
                  <a:lnTo>
                    <a:pt x="0" y="122554"/>
                  </a:lnTo>
                  <a:lnTo>
                    <a:pt x="60833" y="122554"/>
                  </a:lnTo>
                  <a:lnTo>
                    <a:pt x="60833" y="1026032"/>
                  </a:lnTo>
                  <a:lnTo>
                    <a:pt x="182499" y="1026032"/>
                  </a:lnTo>
                  <a:lnTo>
                    <a:pt x="182499" y="122554"/>
                  </a:lnTo>
                  <a:lnTo>
                    <a:pt x="243332" y="122554"/>
                  </a:lnTo>
                  <a:lnTo>
                    <a:pt x="121666" y="0"/>
                  </a:lnTo>
                  <a:close/>
                </a:path>
              </a:pathLst>
            </a:custGeom>
            <a:solidFill>
              <a:srgbClr val="29AE8B"/>
            </a:solidFill>
          </p:spPr>
          <p:txBody>
            <a:bodyPr wrap="square" lIns="0" tIns="0" rIns="0" bIns="0" rtlCol="0"/>
            <a:lstStyle/>
            <a:p>
              <a:endParaRPr/>
            </a:p>
          </p:txBody>
        </p:sp>
        <p:sp>
          <p:nvSpPr>
            <p:cNvPr id="51" name="object 51"/>
            <p:cNvSpPr/>
            <p:nvPr/>
          </p:nvSpPr>
          <p:spPr>
            <a:xfrm>
              <a:off x="4709159" y="3926839"/>
              <a:ext cx="243840" cy="1026160"/>
            </a:xfrm>
            <a:custGeom>
              <a:avLst/>
              <a:gdLst/>
              <a:ahLst/>
              <a:cxnLst/>
              <a:rect l="l" t="t" r="r" b="b"/>
              <a:pathLst>
                <a:path w="243839" h="1026160">
                  <a:moveTo>
                    <a:pt x="0" y="122555"/>
                  </a:moveTo>
                  <a:lnTo>
                    <a:pt x="121665" y="0"/>
                  </a:lnTo>
                  <a:lnTo>
                    <a:pt x="243331" y="122555"/>
                  </a:lnTo>
                  <a:lnTo>
                    <a:pt x="182499" y="122555"/>
                  </a:lnTo>
                  <a:lnTo>
                    <a:pt x="182499" y="1026033"/>
                  </a:lnTo>
                  <a:lnTo>
                    <a:pt x="60832" y="1026033"/>
                  </a:lnTo>
                  <a:lnTo>
                    <a:pt x="60832" y="122555"/>
                  </a:lnTo>
                  <a:lnTo>
                    <a:pt x="0" y="122555"/>
                  </a:lnTo>
                  <a:close/>
                </a:path>
              </a:pathLst>
            </a:custGeom>
            <a:ln w="12700">
              <a:solidFill>
                <a:srgbClr val="1D7E66"/>
              </a:solidFill>
            </a:ln>
          </p:spPr>
          <p:txBody>
            <a:bodyPr wrap="square" lIns="0" tIns="0" rIns="0" bIns="0" rtlCol="0"/>
            <a:lstStyle/>
            <a:p>
              <a:endParaRPr/>
            </a:p>
          </p:txBody>
        </p:sp>
        <p:sp>
          <p:nvSpPr>
            <p:cNvPr id="52" name="object 52"/>
            <p:cNvSpPr/>
            <p:nvPr/>
          </p:nvSpPr>
          <p:spPr>
            <a:xfrm>
              <a:off x="4958080" y="158495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3" name="object 53"/>
            <p:cNvSpPr/>
            <p:nvPr/>
          </p:nvSpPr>
          <p:spPr>
            <a:xfrm>
              <a:off x="4963159" y="1590039"/>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700">
              <a:solidFill>
                <a:srgbClr val="1D7E66"/>
              </a:solidFill>
            </a:ln>
          </p:spPr>
          <p:txBody>
            <a:bodyPr wrap="square" lIns="0" tIns="0" rIns="0" bIns="0" rtlCol="0"/>
            <a:lstStyle/>
            <a:p>
              <a:endParaRPr/>
            </a:p>
          </p:txBody>
        </p:sp>
        <p:sp>
          <p:nvSpPr>
            <p:cNvPr id="54" name="object 54"/>
            <p:cNvSpPr/>
            <p:nvPr/>
          </p:nvSpPr>
          <p:spPr>
            <a:xfrm>
              <a:off x="4704080" y="3423919"/>
              <a:ext cx="243840" cy="314960"/>
            </a:xfrm>
            <a:custGeom>
              <a:avLst/>
              <a:gdLst/>
              <a:ahLst/>
              <a:cxnLst/>
              <a:rect l="l" t="t" r="r" b="b"/>
              <a:pathLst>
                <a:path w="243839" h="314960">
                  <a:moveTo>
                    <a:pt x="121666" y="0"/>
                  </a:moveTo>
                  <a:lnTo>
                    <a:pt x="0" y="123825"/>
                  </a:lnTo>
                  <a:lnTo>
                    <a:pt x="60833" y="123825"/>
                  </a:lnTo>
                  <a:lnTo>
                    <a:pt x="60833" y="314705"/>
                  </a:lnTo>
                  <a:lnTo>
                    <a:pt x="182499" y="314705"/>
                  </a:lnTo>
                  <a:lnTo>
                    <a:pt x="182499" y="123825"/>
                  </a:lnTo>
                  <a:lnTo>
                    <a:pt x="243332" y="123825"/>
                  </a:lnTo>
                  <a:lnTo>
                    <a:pt x="121666" y="0"/>
                  </a:lnTo>
                  <a:close/>
                </a:path>
              </a:pathLst>
            </a:custGeom>
            <a:solidFill>
              <a:srgbClr val="29AE8B"/>
            </a:solidFill>
          </p:spPr>
          <p:txBody>
            <a:bodyPr wrap="square" lIns="0" tIns="0" rIns="0" bIns="0" rtlCol="0"/>
            <a:lstStyle/>
            <a:p>
              <a:endParaRPr/>
            </a:p>
          </p:txBody>
        </p:sp>
        <p:sp>
          <p:nvSpPr>
            <p:cNvPr id="55" name="object 55"/>
            <p:cNvSpPr/>
            <p:nvPr/>
          </p:nvSpPr>
          <p:spPr>
            <a:xfrm>
              <a:off x="4709159" y="3429000"/>
              <a:ext cx="243840" cy="314960"/>
            </a:xfrm>
            <a:custGeom>
              <a:avLst/>
              <a:gdLst/>
              <a:ahLst/>
              <a:cxnLst/>
              <a:rect l="l" t="t" r="r" b="b"/>
              <a:pathLst>
                <a:path w="243839" h="314960">
                  <a:moveTo>
                    <a:pt x="0" y="123825"/>
                  </a:moveTo>
                  <a:lnTo>
                    <a:pt x="121665" y="0"/>
                  </a:lnTo>
                  <a:lnTo>
                    <a:pt x="243331" y="123825"/>
                  </a:lnTo>
                  <a:lnTo>
                    <a:pt x="182499" y="123825"/>
                  </a:lnTo>
                  <a:lnTo>
                    <a:pt x="182499" y="314706"/>
                  </a:lnTo>
                  <a:lnTo>
                    <a:pt x="60832" y="314706"/>
                  </a:lnTo>
                  <a:lnTo>
                    <a:pt x="60832" y="123825"/>
                  </a:lnTo>
                  <a:lnTo>
                    <a:pt x="0" y="123825"/>
                  </a:lnTo>
                  <a:close/>
                </a:path>
              </a:pathLst>
            </a:custGeom>
            <a:ln w="12699">
              <a:solidFill>
                <a:srgbClr val="1D7E66"/>
              </a:solidFill>
            </a:ln>
          </p:spPr>
          <p:txBody>
            <a:bodyPr wrap="square" lIns="0" tIns="0" rIns="0" bIns="0" rtlCol="0"/>
            <a:lstStyle/>
            <a:p>
              <a:endParaRPr/>
            </a:p>
          </p:txBody>
        </p:sp>
        <p:sp>
          <p:nvSpPr>
            <p:cNvPr id="56" name="object 56"/>
            <p:cNvSpPr/>
            <p:nvPr/>
          </p:nvSpPr>
          <p:spPr>
            <a:xfrm>
              <a:off x="1574799" y="4805679"/>
              <a:ext cx="4328160" cy="1168400"/>
            </a:xfrm>
            <a:custGeom>
              <a:avLst/>
              <a:gdLst/>
              <a:ahLst/>
              <a:cxnLst/>
              <a:rect l="l" t="t" r="r" b="b"/>
              <a:pathLst>
                <a:path w="4328160" h="1168400">
                  <a:moveTo>
                    <a:pt x="3480816" y="0"/>
                  </a:moveTo>
                  <a:lnTo>
                    <a:pt x="3404616" y="38100"/>
                  </a:lnTo>
                  <a:lnTo>
                    <a:pt x="3480816" y="76327"/>
                  </a:lnTo>
                  <a:lnTo>
                    <a:pt x="3480816" y="47625"/>
                  </a:lnTo>
                  <a:lnTo>
                    <a:pt x="4200271" y="47625"/>
                  </a:lnTo>
                  <a:lnTo>
                    <a:pt x="1715515" y="424688"/>
                  </a:lnTo>
                  <a:lnTo>
                    <a:pt x="1711198" y="396367"/>
                  </a:lnTo>
                  <a:lnTo>
                    <a:pt x="1641602" y="445516"/>
                  </a:lnTo>
                  <a:lnTo>
                    <a:pt x="1722627" y="471805"/>
                  </a:lnTo>
                  <a:lnTo>
                    <a:pt x="1718437" y="443484"/>
                  </a:lnTo>
                  <a:lnTo>
                    <a:pt x="4133469" y="77089"/>
                  </a:lnTo>
                  <a:lnTo>
                    <a:pt x="71500" y="1121765"/>
                  </a:lnTo>
                  <a:lnTo>
                    <a:pt x="64388" y="1094054"/>
                  </a:lnTo>
                  <a:lnTo>
                    <a:pt x="0" y="1149985"/>
                  </a:lnTo>
                  <a:lnTo>
                    <a:pt x="83312" y="1167930"/>
                  </a:lnTo>
                  <a:lnTo>
                    <a:pt x="76200" y="1140231"/>
                  </a:lnTo>
                  <a:lnTo>
                    <a:pt x="4294378" y="55372"/>
                  </a:lnTo>
                  <a:lnTo>
                    <a:pt x="4293616" y="52832"/>
                  </a:lnTo>
                  <a:lnTo>
                    <a:pt x="4328033" y="47625"/>
                  </a:lnTo>
                  <a:lnTo>
                    <a:pt x="4326636" y="38100"/>
                  </a:lnTo>
                  <a:lnTo>
                    <a:pt x="4326636" y="28575"/>
                  </a:lnTo>
                  <a:lnTo>
                    <a:pt x="3480816" y="28575"/>
                  </a:lnTo>
                  <a:lnTo>
                    <a:pt x="3480816" y="0"/>
                  </a:lnTo>
                  <a:close/>
                </a:path>
              </a:pathLst>
            </a:custGeom>
            <a:solidFill>
              <a:srgbClr val="C8482C"/>
            </a:solidFill>
          </p:spPr>
          <p:txBody>
            <a:bodyPr wrap="square" lIns="0" tIns="0" rIns="0" bIns="0" rtlCol="0"/>
            <a:lstStyle/>
            <a:p>
              <a:endParaRPr/>
            </a:p>
          </p:txBody>
        </p:sp>
        <p:sp>
          <p:nvSpPr>
            <p:cNvPr id="57" name="object 57"/>
            <p:cNvSpPr/>
            <p:nvPr/>
          </p:nvSpPr>
          <p:spPr>
            <a:xfrm>
              <a:off x="4480559" y="1645919"/>
              <a:ext cx="264160" cy="264160"/>
            </a:xfrm>
            <a:custGeom>
              <a:avLst/>
              <a:gdLst/>
              <a:ahLst/>
              <a:cxnLst/>
              <a:rect l="l" t="t" r="r" b="b"/>
              <a:pathLst>
                <a:path w="264160" h="264160">
                  <a:moveTo>
                    <a:pt x="173100" y="0"/>
                  </a:moveTo>
                  <a:lnTo>
                    <a:pt x="0" y="0"/>
                  </a:lnTo>
                  <a:lnTo>
                    <a:pt x="0" y="173100"/>
                  </a:lnTo>
                  <a:lnTo>
                    <a:pt x="43306" y="129920"/>
                  </a:lnTo>
                  <a:lnTo>
                    <a:pt x="177037" y="263651"/>
                  </a:lnTo>
                  <a:lnTo>
                    <a:pt x="263651" y="177037"/>
                  </a:lnTo>
                  <a:lnTo>
                    <a:pt x="129920" y="43306"/>
                  </a:lnTo>
                  <a:lnTo>
                    <a:pt x="173100" y="0"/>
                  </a:lnTo>
                  <a:close/>
                </a:path>
              </a:pathLst>
            </a:custGeom>
            <a:solidFill>
              <a:srgbClr val="29AE8B"/>
            </a:solidFill>
          </p:spPr>
          <p:txBody>
            <a:bodyPr wrap="square" lIns="0" tIns="0" rIns="0" bIns="0" rtlCol="0"/>
            <a:lstStyle/>
            <a:p>
              <a:endParaRPr/>
            </a:p>
          </p:txBody>
        </p:sp>
        <p:sp>
          <p:nvSpPr>
            <p:cNvPr id="58" name="object 58"/>
            <p:cNvSpPr/>
            <p:nvPr/>
          </p:nvSpPr>
          <p:spPr>
            <a:xfrm>
              <a:off x="4485639" y="1650999"/>
              <a:ext cx="264160" cy="264160"/>
            </a:xfrm>
            <a:custGeom>
              <a:avLst/>
              <a:gdLst/>
              <a:ahLst/>
              <a:cxnLst/>
              <a:rect l="l" t="t" r="r" b="b"/>
              <a:pathLst>
                <a:path w="264160" h="264160">
                  <a:moveTo>
                    <a:pt x="0" y="173100"/>
                  </a:moveTo>
                  <a:lnTo>
                    <a:pt x="0" y="0"/>
                  </a:lnTo>
                  <a:lnTo>
                    <a:pt x="173100" y="0"/>
                  </a:lnTo>
                  <a:lnTo>
                    <a:pt x="129921" y="43307"/>
                  </a:lnTo>
                  <a:lnTo>
                    <a:pt x="263651" y="177037"/>
                  </a:lnTo>
                  <a:lnTo>
                    <a:pt x="177037" y="263651"/>
                  </a:lnTo>
                  <a:lnTo>
                    <a:pt x="43307" y="129921"/>
                  </a:lnTo>
                  <a:lnTo>
                    <a:pt x="0" y="173100"/>
                  </a:lnTo>
                  <a:close/>
                </a:path>
              </a:pathLst>
            </a:custGeom>
            <a:ln w="12700">
              <a:solidFill>
                <a:srgbClr val="1D7E66"/>
              </a:solidFill>
            </a:ln>
          </p:spPr>
          <p:txBody>
            <a:bodyPr wrap="square" lIns="0" tIns="0" rIns="0" bIns="0" rtlCol="0"/>
            <a:lstStyle/>
            <a:p>
              <a:endParaRPr/>
            </a:p>
          </p:txBody>
        </p:sp>
        <p:sp>
          <p:nvSpPr>
            <p:cNvPr id="59" name="object 59"/>
            <p:cNvSpPr/>
            <p:nvPr/>
          </p:nvSpPr>
          <p:spPr>
            <a:xfrm>
              <a:off x="2458720" y="2031999"/>
              <a:ext cx="264160" cy="264160"/>
            </a:xfrm>
            <a:custGeom>
              <a:avLst/>
              <a:gdLst/>
              <a:ahLst/>
              <a:cxnLst/>
              <a:rect l="l" t="t" r="r" b="b"/>
              <a:pathLst>
                <a:path w="264160" h="264160">
                  <a:moveTo>
                    <a:pt x="173100" y="0"/>
                  </a:moveTo>
                  <a:lnTo>
                    <a:pt x="0" y="0"/>
                  </a:lnTo>
                  <a:lnTo>
                    <a:pt x="0" y="173100"/>
                  </a:lnTo>
                  <a:lnTo>
                    <a:pt x="43306" y="129921"/>
                  </a:lnTo>
                  <a:lnTo>
                    <a:pt x="177037" y="263651"/>
                  </a:lnTo>
                  <a:lnTo>
                    <a:pt x="263652" y="177037"/>
                  </a:lnTo>
                  <a:lnTo>
                    <a:pt x="129921" y="43307"/>
                  </a:lnTo>
                  <a:lnTo>
                    <a:pt x="173100" y="0"/>
                  </a:lnTo>
                  <a:close/>
                </a:path>
              </a:pathLst>
            </a:custGeom>
            <a:solidFill>
              <a:srgbClr val="29AE8B"/>
            </a:solidFill>
          </p:spPr>
          <p:txBody>
            <a:bodyPr wrap="square" lIns="0" tIns="0" rIns="0" bIns="0" rtlCol="0"/>
            <a:lstStyle/>
            <a:p>
              <a:endParaRPr/>
            </a:p>
          </p:txBody>
        </p:sp>
        <p:sp>
          <p:nvSpPr>
            <p:cNvPr id="60" name="object 60"/>
            <p:cNvSpPr/>
            <p:nvPr/>
          </p:nvSpPr>
          <p:spPr>
            <a:xfrm>
              <a:off x="2463799" y="2037079"/>
              <a:ext cx="264160" cy="264160"/>
            </a:xfrm>
            <a:custGeom>
              <a:avLst/>
              <a:gdLst/>
              <a:ahLst/>
              <a:cxnLst/>
              <a:rect l="l" t="t" r="r" b="b"/>
              <a:pathLst>
                <a:path w="264160" h="264160">
                  <a:moveTo>
                    <a:pt x="0" y="173100"/>
                  </a:moveTo>
                  <a:lnTo>
                    <a:pt x="0" y="0"/>
                  </a:lnTo>
                  <a:lnTo>
                    <a:pt x="173100" y="0"/>
                  </a:lnTo>
                  <a:lnTo>
                    <a:pt x="129920" y="43307"/>
                  </a:lnTo>
                  <a:lnTo>
                    <a:pt x="263651" y="177037"/>
                  </a:lnTo>
                  <a:lnTo>
                    <a:pt x="177037" y="263652"/>
                  </a:lnTo>
                  <a:lnTo>
                    <a:pt x="43306" y="129921"/>
                  </a:lnTo>
                  <a:lnTo>
                    <a:pt x="0" y="173100"/>
                  </a:lnTo>
                  <a:close/>
                </a:path>
              </a:pathLst>
            </a:custGeom>
            <a:ln w="12700">
              <a:solidFill>
                <a:srgbClr val="1D7E66"/>
              </a:solidFill>
            </a:ln>
          </p:spPr>
          <p:txBody>
            <a:bodyPr wrap="square" lIns="0" tIns="0" rIns="0" bIns="0" rtlCol="0"/>
            <a:lstStyle/>
            <a:p>
              <a:endParaRPr/>
            </a:p>
          </p:txBody>
        </p:sp>
        <p:sp>
          <p:nvSpPr>
            <p:cNvPr id="61" name="object 61"/>
            <p:cNvSpPr/>
            <p:nvPr/>
          </p:nvSpPr>
          <p:spPr>
            <a:xfrm>
              <a:off x="1137920" y="2529839"/>
              <a:ext cx="264160" cy="264160"/>
            </a:xfrm>
            <a:custGeom>
              <a:avLst/>
              <a:gdLst/>
              <a:ahLst/>
              <a:cxnLst/>
              <a:rect l="l" t="t" r="r" b="b"/>
              <a:pathLst>
                <a:path w="264159" h="264160">
                  <a:moveTo>
                    <a:pt x="173101" y="0"/>
                  </a:moveTo>
                  <a:lnTo>
                    <a:pt x="0" y="0"/>
                  </a:lnTo>
                  <a:lnTo>
                    <a:pt x="0" y="173100"/>
                  </a:lnTo>
                  <a:lnTo>
                    <a:pt x="43294" y="129921"/>
                  </a:lnTo>
                  <a:lnTo>
                    <a:pt x="177038" y="263651"/>
                  </a:lnTo>
                  <a:lnTo>
                    <a:pt x="263652" y="177037"/>
                  </a:lnTo>
                  <a:lnTo>
                    <a:pt x="129870" y="43307"/>
                  </a:lnTo>
                  <a:lnTo>
                    <a:pt x="173101" y="0"/>
                  </a:lnTo>
                  <a:close/>
                </a:path>
              </a:pathLst>
            </a:custGeom>
            <a:solidFill>
              <a:srgbClr val="29AE8B"/>
            </a:solidFill>
          </p:spPr>
          <p:txBody>
            <a:bodyPr wrap="square" lIns="0" tIns="0" rIns="0" bIns="0" rtlCol="0"/>
            <a:lstStyle/>
            <a:p>
              <a:endParaRPr/>
            </a:p>
          </p:txBody>
        </p:sp>
        <p:sp>
          <p:nvSpPr>
            <p:cNvPr id="62" name="object 62"/>
            <p:cNvSpPr/>
            <p:nvPr/>
          </p:nvSpPr>
          <p:spPr>
            <a:xfrm>
              <a:off x="1142999" y="2534919"/>
              <a:ext cx="264160" cy="264160"/>
            </a:xfrm>
            <a:custGeom>
              <a:avLst/>
              <a:gdLst/>
              <a:ahLst/>
              <a:cxnLst/>
              <a:rect l="l" t="t" r="r" b="b"/>
              <a:pathLst>
                <a:path w="264159" h="264160">
                  <a:moveTo>
                    <a:pt x="0" y="173100"/>
                  </a:moveTo>
                  <a:lnTo>
                    <a:pt x="0" y="0"/>
                  </a:lnTo>
                  <a:lnTo>
                    <a:pt x="173100" y="0"/>
                  </a:lnTo>
                  <a:lnTo>
                    <a:pt x="129921" y="43306"/>
                  </a:lnTo>
                  <a:lnTo>
                    <a:pt x="263652" y="177037"/>
                  </a:lnTo>
                  <a:lnTo>
                    <a:pt x="177037" y="263651"/>
                  </a:lnTo>
                  <a:lnTo>
                    <a:pt x="43294" y="129920"/>
                  </a:lnTo>
                  <a:lnTo>
                    <a:pt x="0" y="173100"/>
                  </a:lnTo>
                  <a:close/>
                </a:path>
              </a:pathLst>
            </a:custGeom>
            <a:ln w="12700">
              <a:solidFill>
                <a:srgbClr val="1D7E66"/>
              </a:solidFill>
            </a:ln>
          </p:spPr>
          <p:txBody>
            <a:bodyPr wrap="square" lIns="0" tIns="0" rIns="0" bIns="0" rtlCol="0"/>
            <a:lstStyle/>
            <a:p>
              <a:endParaRPr/>
            </a:p>
          </p:txBody>
        </p:sp>
        <p:sp>
          <p:nvSpPr>
            <p:cNvPr id="63" name="object 63"/>
            <p:cNvSpPr/>
            <p:nvPr/>
          </p:nvSpPr>
          <p:spPr>
            <a:xfrm>
              <a:off x="314959" y="3373119"/>
              <a:ext cx="629920" cy="1473200"/>
            </a:xfrm>
            <a:custGeom>
              <a:avLst/>
              <a:gdLst/>
              <a:ahLst/>
              <a:cxnLst/>
              <a:rect l="l" t="t" r="r" b="b"/>
              <a:pathLst>
                <a:path w="629919" h="1473200">
                  <a:moveTo>
                    <a:pt x="306603" y="0"/>
                  </a:moveTo>
                  <a:lnTo>
                    <a:pt x="321513" y="105790"/>
                  </a:lnTo>
                  <a:lnTo>
                    <a:pt x="289369" y="113918"/>
                  </a:lnTo>
                  <a:lnTo>
                    <a:pt x="239356" y="152653"/>
                  </a:lnTo>
                  <a:lnTo>
                    <a:pt x="198361" y="191896"/>
                  </a:lnTo>
                  <a:lnTo>
                    <a:pt x="160502" y="235965"/>
                  </a:lnTo>
                  <a:lnTo>
                    <a:pt x="126022" y="284860"/>
                  </a:lnTo>
                  <a:lnTo>
                    <a:pt x="95148" y="337946"/>
                  </a:lnTo>
                  <a:lnTo>
                    <a:pt x="68122" y="395096"/>
                  </a:lnTo>
                  <a:lnTo>
                    <a:pt x="45186" y="456183"/>
                  </a:lnTo>
                  <a:lnTo>
                    <a:pt x="26606" y="520826"/>
                  </a:lnTo>
                  <a:lnTo>
                    <a:pt x="12623" y="588644"/>
                  </a:lnTo>
                  <a:lnTo>
                    <a:pt x="3708" y="657986"/>
                  </a:lnTo>
                  <a:lnTo>
                    <a:pt x="0" y="726947"/>
                  </a:lnTo>
                  <a:lnTo>
                    <a:pt x="1295" y="795019"/>
                  </a:lnTo>
                  <a:lnTo>
                    <a:pt x="7416" y="861821"/>
                  </a:lnTo>
                  <a:lnTo>
                    <a:pt x="18186" y="927099"/>
                  </a:lnTo>
                  <a:lnTo>
                    <a:pt x="33439" y="990345"/>
                  </a:lnTo>
                  <a:lnTo>
                    <a:pt x="53009" y="1051178"/>
                  </a:lnTo>
                  <a:lnTo>
                    <a:pt x="76758" y="1109217"/>
                  </a:lnTo>
                  <a:lnTo>
                    <a:pt x="104546" y="1164208"/>
                  </a:lnTo>
                  <a:lnTo>
                    <a:pt x="136271" y="1215770"/>
                  </a:lnTo>
                  <a:lnTo>
                    <a:pt x="171805" y="1263268"/>
                  </a:lnTo>
                  <a:lnTo>
                    <a:pt x="211048" y="1306448"/>
                  </a:lnTo>
                  <a:lnTo>
                    <a:pt x="258940" y="1349247"/>
                  </a:lnTo>
                  <a:lnTo>
                    <a:pt x="302869" y="1365630"/>
                  </a:lnTo>
                  <a:lnTo>
                    <a:pt x="281736" y="1472818"/>
                  </a:lnTo>
                  <a:lnTo>
                    <a:pt x="609968" y="1382267"/>
                  </a:lnTo>
                  <a:lnTo>
                    <a:pt x="340741" y="1173606"/>
                  </a:lnTo>
                  <a:lnTo>
                    <a:pt x="322795" y="1264665"/>
                  </a:lnTo>
                  <a:lnTo>
                    <a:pt x="312267" y="1260728"/>
                  </a:lnTo>
                  <a:lnTo>
                    <a:pt x="282574" y="1234185"/>
                  </a:lnTo>
                  <a:lnTo>
                    <a:pt x="250139" y="1198498"/>
                  </a:lnTo>
                  <a:lnTo>
                    <a:pt x="220256" y="1158493"/>
                  </a:lnTo>
                  <a:lnTo>
                    <a:pt x="193179" y="1114552"/>
                  </a:lnTo>
                  <a:lnTo>
                    <a:pt x="169151" y="1067053"/>
                  </a:lnTo>
                  <a:lnTo>
                    <a:pt x="148424" y="1016253"/>
                  </a:lnTo>
                  <a:lnTo>
                    <a:pt x="131203" y="962786"/>
                  </a:lnTo>
                  <a:lnTo>
                    <a:pt x="117716" y="906779"/>
                  </a:lnTo>
                  <a:lnTo>
                    <a:pt x="108153" y="848867"/>
                  </a:lnTo>
                  <a:lnTo>
                    <a:pt x="102704" y="789431"/>
                  </a:lnTo>
                  <a:lnTo>
                    <a:pt x="101549" y="728725"/>
                  </a:lnTo>
                  <a:lnTo>
                    <a:pt x="104863" y="667257"/>
                  </a:lnTo>
                  <a:lnTo>
                    <a:pt x="112814" y="605408"/>
                  </a:lnTo>
                  <a:lnTo>
                    <a:pt x="125221" y="545210"/>
                  </a:lnTo>
                  <a:lnTo>
                    <a:pt x="141605" y="488187"/>
                  </a:lnTo>
                  <a:lnTo>
                    <a:pt x="161645" y="434847"/>
                  </a:lnTo>
                  <a:lnTo>
                    <a:pt x="185051" y="385317"/>
                  </a:lnTo>
                  <a:lnTo>
                    <a:pt x="211480" y="339851"/>
                  </a:lnTo>
                  <a:lnTo>
                    <a:pt x="240614" y="298576"/>
                  </a:lnTo>
                  <a:lnTo>
                    <a:pt x="272110" y="261873"/>
                  </a:lnTo>
                  <a:lnTo>
                    <a:pt x="305625" y="229742"/>
                  </a:lnTo>
                  <a:lnTo>
                    <a:pt x="335788" y="207009"/>
                  </a:lnTo>
                  <a:lnTo>
                    <a:pt x="349173" y="301878"/>
                  </a:lnTo>
                  <a:lnTo>
                    <a:pt x="629386" y="108330"/>
                  </a:lnTo>
                  <a:lnTo>
                    <a:pt x="306603" y="0"/>
                  </a:lnTo>
                  <a:close/>
                </a:path>
              </a:pathLst>
            </a:custGeom>
            <a:solidFill>
              <a:srgbClr val="6FAC46"/>
            </a:solidFill>
          </p:spPr>
          <p:txBody>
            <a:bodyPr wrap="square" lIns="0" tIns="0" rIns="0" bIns="0" rtlCol="0"/>
            <a:lstStyle/>
            <a:p>
              <a:endParaRPr/>
            </a:p>
          </p:txBody>
        </p:sp>
      </p:grpSp>
      <p:sp>
        <p:nvSpPr>
          <p:cNvPr id="64" name="object 64"/>
          <p:cNvSpPr txBox="1"/>
          <p:nvPr/>
        </p:nvSpPr>
        <p:spPr>
          <a:xfrm>
            <a:off x="4815840" y="1178560"/>
            <a:ext cx="894080" cy="375920"/>
          </a:xfrm>
          <a:prstGeom prst="rect">
            <a:avLst/>
          </a:prstGeom>
          <a:ln w="19050">
            <a:solidFill>
              <a:srgbClr val="7B5FC5"/>
            </a:solidFill>
          </a:ln>
        </p:spPr>
        <p:txBody>
          <a:bodyPr vert="horz" wrap="square" lIns="0" tIns="0" rIns="0" bIns="0" rtlCol="0">
            <a:spAutoFit/>
          </a:bodyPr>
          <a:lstStyle/>
          <a:p>
            <a:pPr marL="140335">
              <a:lnSpc>
                <a:spcPts val="2630"/>
              </a:lnSpc>
            </a:pPr>
            <a:r>
              <a:rPr sz="2450" spc="-10" dirty="0">
                <a:latin typeface="Calibri"/>
                <a:cs typeface="Calibri"/>
              </a:rPr>
              <a:t>Class</a:t>
            </a:r>
            <a:endParaRPr sz="2450">
              <a:latin typeface="Calibri"/>
              <a:cs typeface="Calibri"/>
            </a:endParaRPr>
          </a:p>
        </p:txBody>
      </p:sp>
      <p:sp>
        <p:nvSpPr>
          <p:cNvPr id="74" name="object 74"/>
          <p:cNvSpPr txBox="1"/>
          <p:nvPr/>
        </p:nvSpPr>
        <p:spPr>
          <a:xfrm>
            <a:off x="8330310" y="4598193"/>
            <a:ext cx="2661920" cy="381635"/>
          </a:xfrm>
          <a:prstGeom prst="rect">
            <a:avLst/>
          </a:prstGeom>
        </p:spPr>
        <p:txBody>
          <a:bodyPr vert="horz" wrap="square" lIns="0" tIns="0" rIns="0" bIns="0" rtlCol="0">
            <a:spAutoFit/>
          </a:bodyPr>
          <a:lstStyle/>
          <a:p>
            <a:pPr marL="12700">
              <a:lnSpc>
                <a:spcPts val="2765"/>
              </a:lnSpc>
            </a:pPr>
            <a:r>
              <a:rPr sz="2800" spc="-25" dirty="0">
                <a:solidFill>
                  <a:srgbClr val="6FAC46"/>
                </a:solidFill>
                <a:latin typeface="Calibri"/>
                <a:cs typeface="Calibri"/>
              </a:rPr>
              <a:t>*before*</a:t>
            </a:r>
            <a:r>
              <a:rPr sz="2800" spc="-100" dirty="0">
                <a:solidFill>
                  <a:srgbClr val="6FAC46"/>
                </a:solidFill>
                <a:latin typeface="Calibri"/>
                <a:cs typeface="Calibri"/>
              </a:rPr>
              <a:t> </a:t>
            </a:r>
            <a:r>
              <a:rPr sz="2800" spc="-10" dirty="0">
                <a:solidFill>
                  <a:srgbClr val="6FAC46"/>
                </a:solidFill>
                <a:latin typeface="Calibri"/>
                <a:cs typeface="Calibri"/>
              </a:rPr>
              <a:t>warping!</a:t>
            </a:r>
            <a:endParaRPr sz="2800">
              <a:latin typeface="Calibri"/>
              <a:cs typeface="Calibri"/>
            </a:endParaRPr>
          </a:p>
        </p:txBody>
      </p:sp>
      <p:sp>
        <p:nvSpPr>
          <p:cNvPr id="75" name="object 75"/>
          <p:cNvSpPr txBox="1"/>
          <p:nvPr/>
        </p:nvSpPr>
        <p:spPr>
          <a:xfrm>
            <a:off x="5907404" y="4788931"/>
            <a:ext cx="1974214" cy="1439545"/>
          </a:xfrm>
          <a:prstGeom prst="rect">
            <a:avLst/>
          </a:prstGeom>
        </p:spPr>
        <p:txBody>
          <a:bodyPr vert="horz" wrap="square" lIns="0" tIns="0" rIns="0" bIns="0" rtlCol="0">
            <a:spAutoFit/>
          </a:bodyPr>
          <a:lstStyle/>
          <a:p>
            <a:pPr marL="12700">
              <a:lnSpc>
                <a:spcPts val="2380"/>
              </a:lnSpc>
            </a:pPr>
            <a:r>
              <a:rPr sz="2400" dirty="0">
                <a:latin typeface="Calibri"/>
                <a:cs typeface="Calibri"/>
              </a:rPr>
              <a:t>Regions</a:t>
            </a:r>
            <a:r>
              <a:rPr sz="2400" spc="-125" dirty="0">
                <a:latin typeface="Calibri"/>
                <a:cs typeface="Calibri"/>
              </a:rPr>
              <a:t> </a:t>
            </a:r>
            <a:r>
              <a:rPr sz="2400" spc="-25" dirty="0">
                <a:latin typeface="Calibri"/>
                <a:cs typeface="Calibri"/>
              </a:rPr>
              <a:t>of</a:t>
            </a:r>
            <a:endParaRPr sz="2400">
              <a:latin typeface="Calibri"/>
              <a:cs typeface="Calibri"/>
            </a:endParaRPr>
          </a:p>
          <a:p>
            <a:pPr marL="12700" marR="5080">
              <a:lnSpc>
                <a:spcPct val="100000"/>
              </a:lnSpc>
              <a:spcBef>
                <a:spcPts val="85"/>
              </a:spcBef>
            </a:pPr>
            <a:r>
              <a:rPr sz="2400" spc="-10" dirty="0">
                <a:latin typeface="Calibri"/>
                <a:cs typeface="Calibri"/>
              </a:rPr>
              <a:t>Interest</a:t>
            </a:r>
            <a:r>
              <a:rPr sz="2400" spc="-204" dirty="0">
                <a:latin typeface="Calibri"/>
                <a:cs typeface="Calibri"/>
              </a:rPr>
              <a:t> </a:t>
            </a:r>
            <a:r>
              <a:rPr sz="2400" spc="-20" dirty="0">
                <a:latin typeface="Calibri"/>
                <a:cs typeface="Calibri"/>
              </a:rPr>
              <a:t>(RoI) 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a:t>
            </a:r>
            <a:r>
              <a:rPr sz="2400" dirty="0">
                <a:latin typeface="Calibri"/>
                <a:cs typeface="Calibri"/>
              </a:rPr>
              <a:t>method</a:t>
            </a:r>
            <a:r>
              <a:rPr sz="2400" spc="-100" dirty="0">
                <a:latin typeface="Calibri"/>
                <a:cs typeface="Calibri"/>
              </a:rPr>
              <a:t> </a:t>
            </a:r>
            <a:r>
              <a:rPr sz="2400" spc="-10" dirty="0">
                <a:latin typeface="Calibri"/>
                <a:cs typeface="Calibri"/>
              </a:rPr>
              <a:t>(~2k)</a:t>
            </a:r>
            <a:endParaRPr sz="2400">
              <a:latin typeface="Calibri"/>
              <a:cs typeface="Calibri"/>
            </a:endParaRPr>
          </a:p>
        </p:txBody>
      </p:sp>
      <p:sp>
        <p:nvSpPr>
          <p:cNvPr id="76" name="object 76"/>
          <p:cNvSpPr txBox="1"/>
          <p:nvPr/>
        </p:nvSpPr>
        <p:spPr>
          <a:xfrm>
            <a:off x="334962" y="5116353"/>
            <a:ext cx="813435" cy="727710"/>
          </a:xfrm>
          <a:prstGeom prst="rect">
            <a:avLst/>
          </a:prstGeom>
        </p:spPr>
        <p:txBody>
          <a:bodyPr vert="horz" wrap="square" lIns="0" tIns="0" rIns="0" bIns="0" rtlCol="0">
            <a:spAutoFit/>
          </a:bodyPr>
          <a:lstStyle/>
          <a:p>
            <a:pPr marL="12700">
              <a:lnSpc>
                <a:spcPts val="2455"/>
              </a:lnSpc>
            </a:pPr>
            <a:r>
              <a:rPr sz="2450" spc="-10" dirty="0">
                <a:latin typeface="Calibri"/>
                <a:cs typeface="Calibri"/>
              </a:rPr>
              <a:t>Input</a:t>
            </a:r>
            <a:endParaRPr sz="2450">
              <a:latin typeface="Calibri"/>
              <a:cs typeface="Calibri"/>
            </a:endParaRPr>
          </a:p>
          <a:p>
            <a:pPr marL="12700">
              <a:lnSpc>
                <a:spcPct val="100000"/>
              </a:lnSpc>
              <a:spcBef>
                <a:spcPts val="105"/>
              </a:spcBef>
            </a:pPr>
            <a:r>
              <a:rPr sz="2450" spc="-10" dirty="0">
                <a:latin typeface="Calibri"/>
                <a:cs typeface="Calibri"/>
              </a:rPr>
              <a:t>image</a:t>
            </a:r>
            <a:endParaRPr sz="2450">
              <a:latin typeface="Calibri"/>
              <a:cs typeface="Calibri"/>
            </a:endParaRPr>
          </a:p>
        </p:txBody>
      </p:sp>
      <p:sp>
        <p:nvSpPr>
          <p:cNvPr id="77" name="object 77"/>
          <p:cNvSpPr txBox="1"/>
          <p:nvPr/>
        </p:nvSpPr>
        <p:spPr>
          <a:xfrm>
            <a:off x="7940040" y="5876925"/>
            <a:ext cx="4114165" cy="483234"/>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10" dirty="0">
                <a:latin typeface="Calibri"/>
                <a:cs typeface="Calibri"/>
              </a:rPr>
              <a:t> </a:t>
            </a:r>
            <a:r>
              <a:rPr sz="1050" spc="-30" dirty="0">
                <a:latin typeface="Calibri"/>
                <a:cs typeface="Calibri"/>
              </a:rPr>
              <a:t>et</a:t>
            </a:r>
            <a:r>
              <a:rPr sz="1050" spc="-55" dirty="0">
                <a:latin typeface="Calibri"/>
                <a:cs typeface="Calibri"/>
              </a:rPr>
              <a:t> </a:t>
            </a:r>
            <a:r>
              <a:rPr sz="1050" dirty="0">
                <a:latin typeface="Calibri"/>
                <a:cs typeface="Calibri"/>
              </a:rPr>
              <a:t>al,</a:t>
            </a:r>
            <a:r>
              <a:rPr sz="1050" spc="-40" dirty="0">
                <a:latin typeface="Calibri"/>
                <a:cs typeface="Calibri"/>
              </a:rPr>
              <a:t> </a:t>
            </a:r>
            <a:r>
              <a:rPr sz="1050" dirty="0">
                <a:latin typeface="Calibri"/>
                <a:cs typeface="Calibri"/>
              </a:rPr>
              <a:t>“Rich</a:t>
            </a:r>
            <a:r>
              <a:rPr sz="1050" spc="5" dirty="0">
                <a:latin typeface="Calibri"/>
                <a:cs typeface="Calibri"/>
              </a:rPr>
              <a:t> </a:t>
            </a:r>
            <a:r>
              <a:rPr sz="1050" dirty="0">
                <a:latin typeface="Calibri"/>
                <a:cs typeface="Calibri"/>
              </a:rPr>
              <a:t>feature</a:t>
            </a:r>
            <a:r>
              <a:rPr sz="1050" spc="165" dirty="0">
                <a:latin typeface="Calibri"/>
                <a:cs typeface="Calibri"/>
              </a:rPr>
              <a:t> </a:t>
            </a:r>
            <a:r>
              <a:rPr sz="1050" dirty="0">
                <a:latin typeface="Calibri"/>
                <a:cs typeface="Calibri"/>
              </a:rPr>
              <a:t>hierarchies</a:t>
            </a:r>
            <a:r>
              <a:rPr sz="1050" spc="45" dirty="0">
                <a:latin typeface="Calibri"/>
                <a:cs typeface="Calibri"/>
              </a:rPr>
              <a:t> </a:t>
            </a:r>
            <a:r>
              <a:rPr sz="1050" dirty="0">
                <a:latin typeface="Calibri"/>
                <a:cs typeface="Calibri"/>
              </a:rPr>
              <a:t>for</a:t>
            </a:r>
            <a:r>
              <a:rPr sz="1050" spc="45" dirty="0">
                <a:latin typeface="Calibri"/>
                <a:cs typeface="Calibri"/>
              </a:rPr>
              <a:t> </a:t>
            </a:r>
            <a:r>
              <a:rPr sz="1050" dirty="0">
                <a:latin typeface="Calibri"/>
                <a:cs typeface="Calibri"/>
              </a:rPr>
              <a:t>accurate</a:t>
            </a:r>
            <a:r>
              <a:rPr sz="1050" spc="-80" dirty="0">
                <a:latin typeface="Calibri"/>
                <a:cs typeface="Calibri"/>
              </a:rPr>
              <a:t> </a:t>
            </a:r>
            <a:r>
              <a:rPr sz="1050" dirty="0">
                <a:latin typeface="Calibri"/>
                <a:cs typeface="Calibri"/>
              </a:rPr>
              <a:t>object</a:t>
            </a:r>
            <a:r>
              <a:rPr sz="1050" spc="-45" dirty="0">
                <a:latin typeface="Calibri"/>
                <a:cs typeface="Calibri"/>
              </a:rPr>
              <a:t> </a:t>
            </a:r>
            <a:r>
              <a:rPr sz="1050" dirty="0">
                <a:latin typeface="Calibri"/>
                <a:cs typeface="Calibri"/>
              </a:rPr>
              <a:t>detection</a:t>
            </a:r>
            <a:r>
              <a:rPr sz="1050" spc="110" dirty="0">
                <a:latin typeface="Calibri"/>
                <a:cs typeface="Calibri"/>
              </a:rPr>
              <a:t> </a:t>
            </a:r>
            <a:r>
              <a:rPr sz="1050" spc="-25" dirty="0">
                <a:latin typeface="Calibri"/>
                <a:cs typeface="Calibri"/>
              </a:rPr>
              <a:t>and</a:t>
            </a:r>
            <a:endParaRPr sz="1050">
              <a:latin typeface="Calibri"/>
              <a:cs typeface="Calibri"/>
            </a:endParaRPr>
          </a:p>
          <a:p>
            <a:pPr marL="12700">
              <a:lnSpc>
                <a:spcPct val="100000"/>
              </a:lnSpc>
              <a:spcBef>
                <a:spcPts val="20"/>
              </a:spcBef>
            </a:pPr>
            <a:r>
              <a:rPr sz="1050" dirty="0">
                <a:latin typeface="Calibri"/>
                <a:cs typeface="Calibri"/>
              </a:rPr>
              <a:t>semantic</a:t>
            </a:r>
            <a:r>
              <a:rPr sz="1050" spc="-35" dirty="0">
                <a:latin typeface="Calibri"/>
                <a:cs typeface="Calibri"/>
              </a:rPr>
              <a:t> </a:t>
            </a:r>
            <a:r>
              <a:rPr sz="1050" dirty="0">
                <a:latin typeface="Calibri"/>
                <a:cs typeface="Calibri"/>
              </a:rPr>
              <a:t>segmentation”,</a:t>
            </a:r>
            <a:r>
              <a:rPr sz="1050" spc="60" dirty="0">
                <a:latin typeface="Calibri"/>
                <a:cs typeface="Calibri"/>
              </a:rPr>
              <a:t> </a:t>
            </a:r>
            <a:r>
              <a:rPr sz="1050" dirty="0">
                <a:latin typeface="Calibri"/>
                <a:cs typeface="Calibri"/>
              </a:rPr>
              <a:t>CVPR </a:t>
            </a:r>
            <a:r>
              <a:rPr sz="1050" spc="-10" dirty="0">
                <a:latin typeface="Calibri"/>
                <a:cs typeface="Calibri"/>
              </a:rPr>
              <a:t>2014.</a:t>
            </a:r>
            <a:endParaRPr sz="1050">
              <a:latin typeface="Calibri"/>
              <a:cs typeface="Calibri"/>
            </a:endParaRPr>
          </a:p>
          <a:p>
            <a:pPr marL="12700">
              <a:lnSpc>
                <a:spcPct val="100000"/>
              </a:lnSpc>
              <a:spcBef>
                <a:spcPts val="20"/>
              </a:spcBef>
            </a:pPr>
            <a:r>
              <a:rPr sz="1050" dirty="0">
                <a:latin typeface="Calibri"/>
                <a:cs typeface="Calibri"/>
              </a:rPr>
              <a:t>Figure</a:t>
            </a:r>
            <a:r>
              <a:rPr sz="1050" spc="55" dirty="0">
                <a:latin typeface="Calibri"/>
                <a:cs typeface="Calibri"/>
              </a:rPr>
              <a:t> </a:t>
            </a:r>
            <a:r>
              <a:rPr sz="1050" dirty="0">
                <a:latin typeface="Calibri"/>
                <a:cs typeface="Calibri"/>
              </a:rPr>
              <a:t>copyright</a:t>
            </a:r>
            <a:r>
              <a:rPr sz="1050" spc="-35" dirty="0">
                <a:latin typeface="Calibri"/>
                <a:cs typeface="Calibri"/>
              </a:rPr>
              <a:t> </a:t>
            </a:r>
            <a:r>
              <a:rPr sz="1050" dirty="0">
                <a:latin typeface="Calibri"/>
                <a:cs typeface="Calibri"/>
              </a:rPr>
              <a:t>Ross</a:t>
            </a:r>
            <a:r>
              <a:rPr sz="1050" spc="95" dirty="0">
                <a:latin typeface="Calibri"/>
                <a:cs typeface="Calibri"/>
              </a:rPr>
              <a:t> </a:t>
            </a:r>
            <a:r>
              <a:rPr sz="1050" dirty="0">
                <a:latin typeface="Calibri"/>
                <a:cs typeface="Calibri"/>
              </a:rPr>
              <a:t>Girshick,</a:t>
            </a:r>
            <a:r>
              <a:rPr sz="1050" spc="-55" dirty="0">
                <a:latin typeface="Calibri"/>
                <a:cs typeface="Calibri"/>
              </a:rPr>
              <a:t> </a:t>
            </a:r>
            <a:r>
              <a:rPr sz="1050" dirty="0">
                <a:latin typeface="Calibri"/>
                <a:cs typeface="Calibri"/>
              </a:rPr>
              <a:t>2015;</a:t>
            </a:r>
            <a:r>
              <a:rPr sz="1050" spc="-70" dirty="0">
                <a:latin typeface="Calibri"/>
                <a:cs typeface="Calibri"/>
              </a:rPr>
              <a:t> </a:t>
            </a:r>
            <a:r>
              <a:rPr sz="1050" u="sng" dirty="0">
                <a:solidFill>
                  <a:srgbClr val="0462C1"/>
                </a:solidFill>
                <a:uFill>
                  <a:solidFill>
                    <a:srgbClr val="0462C1"/>
                  </a:solidFill>
                </a:uFill>
                <a:latin typeface="Calibri"/>
                <a:cs typeface="Calibri"/>
              </a:rPr>
              <a:t>source</a:t>
            </a:r>
            <a:r>
              <a:rPr sz="1050" dirty="0">
                <a:latin typeface="Calibri"/>
                <a:cs typeface="Calibri"/>
              </a:rPr>
              <a:t>.</a:t>
            </a:r>
            <a:r>
              <a:rPr sz="1050" spc="-50" dirty="0">
                <a:latin typeface="Calibri"/>
                <a:cs typeface="Calibri"/>
              </a:rPr>
              <a:t> </a:t>
            </a:r>
            <a:r>
              <a:rPr sz="1050" spc="-10" dirty="0">
                <a:latin typeface="Calibri"/>
                <a:cs typeface="Calibri"/>
              </a:rPr>
              <a:t>Reproduced</a:t>
            </a:r>
            <a:r>
              <a:rPr sz="1050" spc="25" dirty="0">
                <a:latin typeface="Calibri"/>
                <a:cs typeface="Calibri"/>
              </a:rPr>
              <a:t> </a:t>
            </a:r>
            <a:r>
              <a:rPr sz="1050" dirty="0">
                <a:latin typeface="Calibri"/>
                <a:cs typeface="Calibri"/>
              </a:rPr>
              <a:t>with</a:t>
            </a:r>
            <a:r>
              <a:rPr sz="1050" spc="114" dirty="0">
                <a:latin typeface="Calibri"/>
                <a:cs typeface="Calibri"/>
              </a:rPr>
              <a:t> </a:t>
            </a:r>
            <a:r>
              <a:rPr sz="1050" spc="-10" dirty="0">
                <a:latin typeface="Calibri"/>
                <a:cs typeface="Calibri"/>
              </a:rPr>
              <a:t>permission.</a:t>
            </a:r>
            <a:endParaRPr sz="1050">
              <a:latin typeface="Calibri"/>
              <a:cs typeface="Calibri"/>
            </a:endParaRPr>
          </a:p>
        </p:txBody>
      </p:sp>
      <p:sp>
        <p:nvSpPr>
          <p:cNvPr id="65" name="object 65"/>
          <p:cNvSpPr txBox="1"/>
          <p:nvPr/>
        </p:nvSpPr>
        <p:spPr>
          <a:xfrm>
            <a:off x="5848984" y="2179891"/>
            <a:ext cx="1852930" cy="1124585"/>
          </a:xfrm>
          <a:prstGeom prst="rect">
            <a:avLst/>
          </a:prstGeom>
        </p:spPr>
        <p:txBody>
          <a:bodyPr vert="horz" wrap="square" lIns="0" tIns="12700" rIns="0" bIns="0" rtlCol="0">
            <a:spAutoFit/>
          </a:bodyPr>
          <a:lstStyle/>
          <a:p>
            <a:pPr marL="12700" marR="5080">
              <a:lnSpc>
                <a:spcPct val="100000"/>
              </a:lnSpc>
              <a:spcBef>
                <a:spcPts val="100"/>
              </a:spcBef>
            </a:pPr>
            <a:r>
              <a:rPr sz="2400" spc="-25" dirty="0">
                <a:latin typeface="Calibri"/>
                <a:cs typeface="Calibri"/>
              </a:rPr>
              <a:t>Forward</a:t>
            </a:r>
            <a:r>
              <a:rPr sz="2400" spc="-80" dirty="0">
                <a:latin typeface="Calibri"/>
                <a:cs typeface="Calibri"/>
              </a:rPr>
              <a:t> </a:t>
            </a:r>
            <a:r>
              <a:rPr sz="2400" spc="-20" dirty="0">
                <a:latin typeface="Calibri"/>
                <a:cs typeface="Calibri"/>
              </a:rPr>
              <a:t>each </a:t>
            </a:r>
            <a:r>
              <a:rPr sz="2400" spc="-10" dirty="0">
                <a:latin typeface="Calibri"/>
                <a:cs typeface="Calibri"/>
              </a:rPr>
              <a:t>region</a:t>
            </a:r>
            <a:r>
              <a:rPr sz="2400" spc="-180" dirty="0">
                <a:latin typeface="Calibri"/>
                <a:cs typeface="Calibri"/>
              </a:rPr>
              <a:t> </a:t>
            </a:r>
            <a:r>
              <a:rPr sz="2400" spc="-10" dirty="0">
                <a:latin typeface="Calibri"/>
                <a:cs typeface="Calibri"/>
              </a:rPr>
              <a:t>through ConvNet</a:t>
            </a:r>
            <a:endParaRPr sz="2400">
              <a:latin typeface="Calibri"/>
              <a:cs typeface="Calibri"/>
            </a:endParaRPr>
          </a:p>
        </p:txBody>
      </p:sp>
      <p:sp>
        <p:nvSpPr>
          <p:cNvPr id="66" name="object 66"/>
          <p:cNvSpPr txBox="1"/>
          <p:nvPr/>
        </p:nvSpPr>
        <p:spPr>
          <a:xfrm>
            <a:off x="5330571" y="3523043"/>
            <a:ext cx="2212975" cy="768350"/>
          </a:xfrm>
          <a:prstGeom prst="rect">
            <a:avLst/>
          </a:prstGeom>
        </p:spPr>
        <p:txBody>
          <a:bodyPr vert="horz" wrap="square" lIns="0" tIns="1905" rIns="0" bIns="0" rtlCol="0">
            <a:spAutoFit/>
          </a:bodyPr>
          <a:lstStyle/>
          <a:p>
            <a:pPr marL="12700" marR="5080">
              <a:lnSpc>
                <a:spcPct val="102899"/>
              </a:lnSpc>
              <a:spcBef>
                <a:spcPts val="15"/>
              </a:spcBef>
            </a:pPr>
            <a:r>
              <a:rPr sz="2400" spc="-25" dirty="0">
                <a:latin typeface="Calibri"/>
                <a:cs typeface="Calibri"/>
              </a:rPr>
              <a:t>Warped</a:t>
            </a:r>
            <a:r>
              <a:rPr sz="2400" spc="-80" dirty="0">
                <a:latin typeface="Calibri"/>
                <a:cs typeface="Calibri"/>
              </a:rPr>
              <a:t> </a:t>
            </a:r>
            <a:r>
              <a:rPr sz="2400" spc="-20" dirty="0">
                <a:latin typeface="Calibri"/>
                <a:cs typeface="Calibri"/>
              </a:rPr>
              <a:t>image </a:t>
            </a:r>
            <a:r>
              <a:rPr sz="2400" spc="-10" dirty="0">
                <a:latin typeface="Calibri"/>
                <a:cs typeface="Calibri"/>
              </a:rPr>
              <a:t>regions</a:t>
            </a:r>
            <a:r>
              <a:rPr sz="2400" spc="-140" dirty="0">
                <a:latin typeface="Calibri"/>
                <a:cs typeface="Calibri"/>
              </a:rPr>
              <a:t> </a:t>
            </a:r>
            <a:r>
              <a:rPr sz="2400" spc="-20" dirty="0">
                <a:latin typeface="Calibri"/>
                <a:cs typeface="Calibri"/>
              </a:rPr>
              <a:t>(224x224)</a:t>
            </a:r>
            <a:endParaRPr sz="2400">
              <a:latin typeface="Calibri"/>
              <a:cs typeface="Calibri"/>
            </a:endParaRPr>
          </a:p>
        </p:txBody>
      </p:sp>
      <p:sp>
        <p:nvSpPr>
          <p:cNvPr id="67" name="object 67"/>
          <p:cNvSpPr txBox="1"/>
          <p:nvPr/>
        </p:nvSpPr>
        <p:spPr>
          <a:xfrm>
            <a:off x="6619240" y="320040"/>
            <a:ext cx="4490720" cy="467359"/>
          </a:xfrm>
          <a:prstGeom prst="rect">
            <a:avLst/>
          </a:prstGeom>
          <a:ln w="25400">
            <a:solidFill>
              <a:srgbClr val="7B5FC5"/>
            </a:solidFill>
          </a:ln>
        </p:spPr>
        <p:txBody>
          <a:bodyPr vert="horz" wrap="square" lIns="0" tIns="3810" rIns="0" bIns="0" rtlCol="0">
            <a:spAutoFit/>
          </a:bodyPr>
          <a:lstStyle/>
          <a:p>
            <a:pPr marL="1028700">
              <a:lnSpc>
                <a:spcPct val="100000"/>
              </a:lnSpc>
              <a:spcBef>
                <a:spcPts val="30"/>
              </a:spcBef>
            </a:pPr>
            <a:r>
              <a:rPr sz="2400" dirty="0">
                <a:latin typeface="Calibri"/>
                <a:cs typeface="Calibri"/>
              </a:rPr>
              <a:t>Classify</a:t>
            </a:r>
            <a:r>
              <a:rPr sz="2400" spc="-120" dirty="0">
                <a:latin typeface="Calibri"/>
                <a:cs typeface="Calibri"/>
              </a:rPr>
              <a:t> </a:t>
            </a:r>
            <a:r>
              <a:rPr sz="2400" dirty="0">
                <a:latin typeface="Calibri"/>
                <a:cs typeface="Calibri"/>
              </a:rPr>
              <a:t>each</a:t>
            </a:r>
            <a:r>
              <a:rPr sz="2400" spc="25" dirty="0">
                <a:latin typeface="Calibri"/>
                <a:cs typeface="Calibri"/>
              </a:rPr>
              <a:t> </a:t>
            </a:r>
            <a:r>
              <a:rPr sz="2400" spc="-10" dirty="0">
                <a:latin typeface="Calibri"/>
                <a:cs typeface="Calibri"/>
              </a:rPr>
              <a:t>region</a:t>
            </a:r>
            <a:endParaRPr sz="2400">
              <a:latin typeface="Calibri"/>
              <a:cs typeface="Calibri"/>
            </a:endParaRPr>
          </a:p>
        </p:txBody>
      </p:sp>
      <p:sp>
        <p:nvSpPr>
          <p:cNvPr id="68" name="object 68"/>
          <p:cNvSpPr txBox="1"/>
          <p:nvPr/>
        </p:nvSpPr>
        <p:spPr>
          <a:xfrm>
            <a:off x="3789679" y="1178560"/>
            <a:ext cx="924560" cy="375920"/>
          </a:xfrm>
          <a:prstGeom prst="rect">
            <a:avLst/>
          </a:prstGeom>
          <a:ln w="19050">
            <a:solidFill>
              <a:srgbClr val="0000FF"/>
            </a:solidFill>
          </a:ln>
        </p:spPr>
        <p:txBody>
          <a:bodyPr vert="horz" wrap="square" lIns="0" tIns="0" rIns="0" bIns="0" rtlCol="0">
            <a:spAutoFit/>
          </a:bodyPr>
          <a:lstStyle/>
          <a:p>
            <a:pPr marL="146685">
              <a:lnSpc>
                <a:spcPts val="2630"/>
              </a:lnSpc>
            </a:pPr>
            <a:r>
              <a:rPr sz="2450" spc="-20" dirty="0">
                <a:latin typeface="Calibri"/>
                <a:cs typeface="Calibri"/>
              </a:rPr>
              <a:t>Bbox</a:t>
            </a:r>
            <a:endParaRPr sz="2450">
              <a:latin typeface="Calibri"/>
              <a:cs typeface="Calibri"/>
            </a:endParaRPr>
          </a:p>
        </p:txBody>
      </p:sp>
      <p:sp>
        <p:nvSpPr>
          <p:cNvPr id="69" name="object 69"/>
          <p:cNvSpPr txBox="1"/>
          <p:nvPr/>
        </p:nvSpPr>
        <p:spPr>
          <a:xfrm>
            <a:off x="6619240" y="889000"/>
            <a:ext cx="4490720" cy="1239520"/>
          </a:xfrm>
          <a:prstGeom prst="rect">
            <a:avLst/>
          </a:prstGeom>
          <a:ln w="25400">
            <a:solidFill>
              <a:srgbClr val="0000FF"/>
            </a:solidFill>
          </a:ln>
        </p:spPr>
        <p:txBody>
          <a:bodyPr vert="horz" wrap="square" lIns="0" tIns="23495" rIns="0" bIns="0" rtlCol="0">
            <a:spAutoFit/>
          </a:bodyPr>
          <a:lstStyle/>
          <a:p>
            <a:pPr marL="123189">
              <a:lnSpc>
                <a:spcPct val="100000"/>
              </a:lnSpc>
              <a:spcBef>
                <a:spcPts val="185"/>
              </a:spcBef>
            </a:pPr>
            <a:r>
              <a:rPr sz="2400" dirty="0">
                <a:latin typeface="Calibri"/>
                <a:cs typeface="Calibri"/>
              </a:rPr>
              <a:t>Bounding</a:t>
            </a:r>
            <a:r>
              <a:rPr sz="2400" spc="-150" dirty="0">
                <a:latin typeface="Calibri"/>
                <a:cs typeface="Calibri"/>
              </a:rPr>
              <a:t> </a:t>
            </a:r>
            <a:r>
              <a:rPr sz="2400" dirty="0">
                <a:latin typeface="Calibri"/>
                <a:cs typeface="Calibri"/>
              </a:rPr>
              <a:t>box</a:t>
            </a:r>
            <a:r>
              <a:rPr sz="2400" spc="-65" dirty="0">
                <a:latin typeface="Calibri"/>
                <a:cs typeface="Calibri"/>
              </a:rPr>
              <a:t> </a:t>
            </a:r>
            <a:r>
              <a:rPr sz="2400" spc="-10" dirty="0">
                <a:latin typeface="Calibri"/>
                <a:cs typeface="Calibri"/>
              </a:rPr>
              <a:t>regression:</a:t>
            </a:r>
            <a:endParaRPr sz="2400">
              <a:latin typeface="Calibri"/>
              <a:cs typeface="Calibri"/>
            </a:endParaRPr>
          </a:p>
          <a:p>
            <a:pPr marL="123189">
              <a:lnSpc>
                <a:spcPct val="100000"/>
              </a:lnSpc>
              <a:spcBef>
                <a:spcPts val="5"/>
              </a:spcBef>
            </a:pPr>
            <a:r>
              <a:rPr sz="2400" dirty="0">
                <a:latin typeface="Calibri"/>
                <a:cs typeface="Calibri"/>
              </a:rPr>
              <a:t>Predict</a:t>
            </a:r>
            <a:r>
              <a:rPr sz="2400" spc="-110" dirty="0">
                <a:latin typeface="Calibri"/>
                <a:cs typeface="Calibri"/>
              </a:rPr>
              <a:t> </a:t>
            </a:r>
            <a:r>
              <a:rPr sz="2400" spc="-30" dirty="0">
                <a:latin typeface="Calibri"/>
                <a:cs typeface="Calibri"/>
              </a:rPr>
              <a:t>“transform”</a:t>
            </a:r>
            <a:r>
              <a:rPr sz="2400" spc="-160" dirty="0">
                <a:latin typeface="Calibri"/>
                <a:cs typeface="Calibri"/>
              </a:rPr>
              <a:t> </a:t>
            </a:r>
            <a:r>
              <a:rPr sz="2400" dirty="0">
                <a:latin typeface="Calibri"/>
                <a:cs typeface="Calibri"/>
              </a:rPr>
              <a:t>to</a:t>
            </a:r>
            <a:r>
              <a:rPr sz="2400" spc="15" dirty="0">
                <a:latin typeface="Calibri"/>
                <a:cs typeface="Calibri"/>
              </a:rPr>
              <a:t> </a:t>
            </a:r>
            <a:r>
              <a:rPr sz="2400" spc="-10" dirty="0">
                <a:latin typeface="Calibri"/>
                <a:cs typeface="Calibri"/>
              </a:rPr>
              <a:t>correct</a:t>
            </a:r>
            <a:r>
              <a:rPr sz="2400" spc="-95" dirty="0">
                <a:latin typeface="Calibri"/>
                <a:cs typeface="Calibri"/>
              </a:rPr>
              <a:t> </a:t>
            </a:r>
            <a:r>
              <a:rPr sz="2400" spc="-25" dirty="0">
                <a:latin typeface="Calibri"/>
                <a:cs typeface="Calibri"/>
              </a:rPr>
              <a:t>the</a:t>
            </a:r>
            <a:endParaRPr sz="2400">
              <a:latin typeface="Calibri"/>
              <a:cs typeface="Calibri"/>
            </a:endParaRPr>
          </a:p>
          <a:p>
            <a:pPr marL="123189">
              <a:lnSpc>
                <a:spcPct val="100000"/>
              </a:lnSpc>
              <a:spcBef>
                <a:spcPts val="85"/>
              </a:spcBef>
            </a:pPr>
            <a:r>
              <a:rPr sz="2400" spc="-25" dirty="0">
                <a:latin typeface="Calibri"/>
                <a:cs typeface="Calibri"/>
              </a:rPr>
              <a:t>RoI:</a:t>
            </a:r>
            <a:r>
              <a:rPr sz="2400" spc="-145" dirty="0">
                <a:latin typeface="Calibri"/>
                <a:cs typeface="Calibri"/>
              </a:rPr>
              <a:t> </a:t>
            </a:r>
            <a:r>
              <a:rPr sz="2400" dirty="0">
                <a:latin typeface="Calibri"/>
                <a:cs typeface="Calibri"/>
              </a:rPr>
              <a:t>4</a:t>
            </a:r>
            <a:r>
              <a:rPr sz="2400" spc="-10" dirty="0">
                <a:latin typeface="Calibri"/>
                <a:cs typeface="Calibri"/>
              </a:rPr>
              <a:t> </a:t>
            </a:r>
            <a:r>
              <a:rPr sz="2400" dirty="0">
                <a:latin typeface="Calibri"/>
                <a:cs typeface="Calibri"/>
              </a:rPr>
              <a:t>numbers</a:t>
            </a:r>
            <a:r>
              <a:rPr sz="2400" spc="-45" dirty="0">
                <a:latin typeface="Calibri"/>
                <a:cs typeface="Calibri"/>
              </a:rPr>
              <a:t> </a:t>
            </a:r>
            <a:r>
              <a:rPr sz="2400" dirty="0">
                <a:latin typeface="Calibri"/>
                <a:cs typeface="Calibri"/>
              </a:rPr>
              <a:t>(t</a:t>
            </a:r>
            <a:r>
              <a:rPr sz="2400" baseline="-13888" dirty="0">
                <a:latin typeface="Calibri"/>
                <a:cs typeface="Calibri"/>
              </a:rPr>
              <a:t>x</a:t>
            </a:r>
            <a:r>
              <a:rPr sz="2400" dirty="0">
                <a:latin typeface="Calibri"/>
                <a:cs typeface="Calibri"/>
              </a:rPr>
              <a:t>,</a:t>
            </a:r>
            <a:r>
              <a:rPr sz="2400" spc="-100" dirty="0">
                <a:latin typeface="Calibri"/>
                <a:cs typeface="Calibri"/>
              </a:rPr>
              <a:t> </a:t>
            </a:r>
            <a:r>
              <a:rPr sz="2400" spc="-80" dirty="0">
                <a:latin typeface="Calibri"/>
                <a:cs typeface="Calibri"/>
              </a:rPr>
              <a:t>t</a:t>
            </a:r>
            <a:r>
              <a:rPr sz="2400" spc="-120" baseline="-13888" dirty="0">
                <a:latin typeface="Calibri"/>
                <a:cs typeface="Calibri"/>
              </a:rPr>
              <a:t>y</a:t>
            </a:r>
            <a:r>
              <a:rPr sz="2400" spc="-80" dirty="0">
                <a:latin typeface="Calibri"/>
                <a:cs typeface="Calibri"/>
              </a:rPr>
              <a:t>,</a:t>
            </a:r>
            <a:r>
              <a:rPr sz="2400" spc="-25" dirty="0">
                <a:latin typeface="Calibri"/>
                <a:cs typeface="Calibri"/>
              </a:rPr>
              <a:t> </a:t>
            </a:r>
            <a:r>
              <a:rPr sz="2400" dirty="0">
                <a:latin typeface="Calibri"/>
                <a:cs typeface="Calibri"/>
              </a:rPr>
              <a:t>t</a:t>
            </a:r>
            <a:r>
              <a:rPr sz="2400" baseline="-13888" dirty="0">
                <a:latin typeface="Calibri"/>
                <a:cs typeface="Calibri"/>
              </a:rPr>
              <a:t>h</a:t>
            </a:r>
            <a:r>
              <a:rPr sz="2400" dirty="0">
                <a:latin typeface="Calibri"/>
                <a:cs typeface="Calibri"/>
              </a:rPr>
              <a:t>,</a:t>
            </a:r>
            <a:r>
              <a:rPr sz="2400" spc="-25" dirty="0">
                <a:latin typeface="Calibri"/>
                <a:cs typeface="Calibri"/>
              </a:rPr>
              <a:t> t</a:t>
            </a:r>
            <a:r>
              <a:rPr sz="2400" spc="-37" baseline="-13888" dirty="0">
                <a:latin typeface="Calibri"/>
                <a:cs typeface="Calibri"/>
              </a:rPr>
              <a:t>w</a:t>
            </a:r>
            <a:r>
              <a:rPr sz="2400" spc="-25" dirty="0">
                <a:latin typeface="Calibri"/>
                <a:cs typeface="Calibri"/>
              </a:rPr>
              <a:t>)</a:t>
            </a:r>
            <a:endParaRPr sz="2400">
              <a:latin typeface="Calibri"/>
              <a:cs typeface="Calibri"/>
            </a:endParaRPr>
          </a:p>
        </p:txBody>
      </p:sp>
      <p:sp>
        <p:nvSpPr>
          <p:cNvPr id="70" name="object 70"/>
          <p:cNvSpPr txBox="1"/>
          <p:nvPr/>
        </p:nvSpPr>
        <p:spPr>
          <a:xfrm>
            <a:off x="1584960" y="1554480"/>
            <a:ext cx="914400" cy="386080"/>
          </a:xfrm>
          <a:prstGeom prst="rect">
            <a:avLst/>
          </a:prstGeom>
          <a:ln w="19050">
            <a:solidFill>
              <a:srgbClr val="0000FF"/>
            </a:solidFill>
          </a:ln>
        </p:spPr>
        <p:txBody>
          <a:bodyPr vert="horz" wrap="square" lIns="0" tIns="0" rIns="0" bIns="0" rtlCol="0">
            <a:spAutoFit/>
          </a:bodyPr>
          <a:lstStyle/>
          <a:p>
            <a:pPr marL="139700">
              <a:lnSpc>
                <a:spcPts val="2675"/>
              </a:lnSpc>
            </a:pPr>
            <a:r>
              <a:rPr sz="2450" spc="-20" dirty="0">
                <a:latin typeface="Calibri"/>
                <a:cs typeface="Calibri"/>
              </a:rPr>
              <a:t>Bbox</a:t>
            </a:r>
            <a:endParaRPr sz="2450">
              <a:latin typeface="Calibri"/>
              <a:cs typeface="Calibri"/>
            </a:endParaRPr>
          </a:p>
        </p:txBody>
      </p:sp>
      <p:sp>
        <p:nvSpPr>
          <p:cNvPr id="71" name="object 71"/>
          <p:cNvSpPr txBox="1"/>
          <p:nvPr/>
        </p:nvSpPr>
        <p:spPr>
          <a:xfrm>
            <a:off x="284479" y="2062479"/>
            <a:ext cx="924560" cy="386080"/>
          </a:xfrm>
          <a:prstGeom prst="rect">
            <a:avLst/>
          </a:prstGeom>
          <a:ln w="19050">
            <a:solidFill>
              <a:srgbClr val="0000FF"/>
            </a:solidFill>
          </a:ln>
        </p:spPr>
        <p:txBody>
          <a:bodyPr vert="horz" wrap="square" lIns="0" tIns="0" rIns="0" bIns="0" rtlCol="0">
            <a:spAutoFit/>
          </a:bodyPr>
          <a:lstStyle/>
          <a:p>
            <a:pPr marL="145415">
              <a:lnSpc>
                <a:spcPts val="2705"/>
              </a:lnSpc>
            </a:pPr>
            <a:r>
              <a:rPr sz="2450" spc="-20" dirty="0">
                <a:latin typeface="Calibri"/>
                <a:cs typeface="Calibri"/>
              </a:rPr>
              <a:t>Bbox</a:t>
            </a:r>
            <a:endParaRPr sz="2450">
              <a:latin typeface="Calibri"/>
              <a:cs typeface="Calibri"/>
            </a:endParaRPr>
          </a:p>
        </p:txBody>
      </p:sp>
      <p:sp>
        <p:nvSpPr>
          <p:cNvPr id="72" name="object 72"/>
          <p:cNvSpPr txBox="1"/>
          <p:nvPr/>
        </p:nvSpPr>
        <p:spPr>
          <a:xfrm>
            <a:off x="8134731" y="2434843"/>
            <a:ext cx="3446145" cy="1308100"/>
          </a:xfrm>
          <a:prstGeom prst="rect">
            <a:avLst/>
          </a:prstGeom>
        </p:spPr>
        <p:txBody>
          <a:bodyPr vert="horz" wrap="square" lIns="0" tIns="13335" rIns="0" bIns="0" rtlCol="0">
            <a:spAutoFit/>
          </a:bodyPr>
          <a:lstStyle/>
          <a:p>
            <a:pPr marL="12700" marR="5080">
              <a:lnSpc>
                <a:spcPct val="100000"/>
              </a:lnSpc>
              <a:spcBef>
                <a:spcPts val="105"/>
              </a:spcBef>
            </a:pPr>
            <a:r>
              <a:rPr sz="2800" b="1" dirty="0">
                <a:solidFill>
                  <a:srgbClr val="CC0000"/>
                </a:solidFill>
                <a:latin typeface="Calibri"/>
                <a:cs typeface="Calibri"/>
              </a:rPr>
              <a:t>Problem</a:t>
            </a:r>
            <a:r>
              <a:rPr sz="2800" dirty="0">
                <a:solidFill>
                  <a:srgbClr val="CC0000"/>
                </a:solidFill>
                <a:latin typeface="Calibri"/>
                <a:cs typeface="Calibri"/>
              </a:rPr>
              <a:t>:</a:t>
            </a:r>
            <a:r>
              <a:rPr sz="2800" spc="-185" dirty="0">
                <a:solidFill>
                  <a:srgbClr val="CC0000"/>
                </a:solidFill>
                <a:latin typeface="Calibri"/>
                <a:cs typeface="Calibri"/>
              </a:rPr>
              <a:t> </a:t>
            </a:r>
            <a:r>
              <a:rPr sz="2800" spc="-45" dirty="0">
                <a:solidFill>
                  <a:srgbClr val="CC0000"/>
                </a:solidFill>
                <a:latin typeface="Calibri"/>
                <a:cs typeface="Calibri"/>
              </a:rPr>
              <a:t>Very</a:t>
            </a:r>
            <a:r>
              <a:rPr sz="2800" spc="-70" dirty="0">
                <a:solidFill>
                  <a:srgbClr val="CC0000"/>
                </a:solidFill>
                <a:latin typeface="Calibri"/>
                <a:cs typeface="Calibri"/>
              </a:rPr>
              <a:t> </a:t>
            </a:r>
            <a:r>
              <a:rPr sz="2800" spc="-10" dirty="0">
                <a:solidFill>
                  <a:srgbClr val="CC0000"/>
                </a:solidFill>
                <a:latin typeface="Calibri"/>
                <a:cs typeface="Calibri"/>
              </a:rPr>
              <a:t>slow! </a:t>
            </a:r>
            <a:r>
              <a:rPr sz="2800" dirty="0">
                <a:solidFill>
                  <a:srgbClr val="CC0000"/>
                </a:solidFill>
                <a:latin typeface="Calibri"/>
                <a:cs typeface="Calibri"/>
              </a:rPr>
              <a:t>Need</a:t>
            </a:r>
            <a:r>
              <a:rPr sz="2800" spc="-50" dirty="0">
                <a:solidFill>
                  <a:srgbClr val="CC0000"/>
                </a:solidFill>
                <a:latin typeface="Calibri"/>
                <a:cs typeface="Calibri"/>
              </a:rPr>
              <a:t> </a:t>
            </a:r>
            <a:r>
              <a:rPr sz="2800" dirty="0">
                <a:solidFill>
                  <a:srgbClr val="CC0000"/>
                </a:solidFill>
                <a:latin typeface="Calibri"/>
                <a:cs typeface="Calibri"/>
              </a:rPr>
              <a:t>to</a:t>
            </a:r>
            <a:r>
              <a:rPr sz="2800" spc="-135" dirty="0">
                <a:solidFill>
                  <a:srgbClr val="CC0000"/>
                </a:solidFill>
                <a:latin typeface="Calibri"/>
                <a:cs typeface="Calibri"/>
              </a:rPr>
              <a:t> </a:t>
            </a:r>
            <a:r>
              <a:rPr sz="2800" dirty="0">
                <a:solidFill>
                  <a:srgbClr val="CC0000"/>
                </a:solidFill>
                <a:latin typeface="Calibri"/>
                <a:cs typeface="Calibri"/>
              </a:rPr>
              <a:t>do</a:t>
            </a:r>
            <a:r>
              <a:rPr sz="2800" spc="25" dirty="0">
                <a:solidFill>
                  <a:srgbClr val="CC0000"/>
                </a:solidFill>
                <a:latin typeface="Calibri"/>
                <a:cs typeface="Calibri"/>
              </a:rPr>
              <a:t> </a:t>
            </a:r>
            <a:r>
              <a:rPr sz="2800" dirty="0">
                <a:solidFill>
                  <a:srgbClr val="CC0000"/>
                </a:solidFill>
                <a:latin typeface="Calibri"/>
                <a:cs typeface="Calibri"/>
              </a:rPr>
              <a:t>~2k</a:t>
            </a:r>
            <a:r>
              <a:rPr sz="2800" spc="-10" dirty="0">
                <a:solidFill>
                  <a:srgbClr val="CC0000"/>
                </a:solidFill>
                <a:latin typeface="Calibri"/>
                <a:cs typeface="Calibri"/>
              </a:rPr>
              <a:t> </a:t>
            </a:r>
            <a:r>
              <a:rPr sz="2800" spc="-20" dirty="0">
                <a:solidFill>
                  <a:srgbClr val="CC0000"/>
                </a:solidFill>
                <a:latin typeface="Calibri"/>
                <a:cs typeface="Calibri"/>
              </a:rPr>
              <a:t>forward </a:t>
            </a:r>
            <a:r>
              <a:rPr sz="2800" dirty="0">
                <a:solidFill>
                  <a:srgbClr val="CC0000"/>
                </a:solidFill>
                <a:latin typeface="Calibri"/>
                <a:cs typeface="Calibri"/>
              </a:rPr>
              <a:t>passes</a:t>
            </a:r>
            <a:r>
              <a:rPr sz="2800" spc="-95" dirty="0">
                <a:solidFill>
                  <a:srgbClr val="CC0000"/>
                </a:solidFill>
                <a:latin typeface="Calibri"/>
                <a:cs typeface="Calibri"/>
              </a:rPr>
              <a:t> </a:t>
            </a:r>
            <a:r>
              <a:rPr sz="2800" dirty="0">
                <a:solidFill>
                  <a:srgbClr val="CC0000"/>
                </a:solidFill>
                <a:latin typeface="Calibri"/>
                <a:cs typeface="Calibri"/>
              </a:rPr>
              <a:t>for</a:t>
            </a:r>
            <a:r>
              <a:rPr sz="2800" spc="-60" dirty="0">
                <a:solidFill>
                  <a:srgbClr val="CC0000"/>
                </a:solidFill>
                <a:latin typeface="Calibri"/>
                <a:cs typeface="Calibri"/>
              </a:rPr>
              <a:t> </a:t>
            </a:r>
            <a:r>
              <a:rPr sz="2800" dirty="0">
                <a:solidFill>
                  <a:srgbClr val="CC0000"/>
                </a:solidFill>
                <a:latin typeface="Calibri"/>
                <a:cs typeface="Calibri"/>
              </a:rPr>
              <a:t>each</a:t>
            </a:r>
            <a:r>
              <a:rPr sz="2800" spc="-70" dirty="0">
                <a:solidFill>
                  <a:srgbClr val="CC0000"/>
                </a:solidFill>
                <a:latin typeface="Calibri"/>
                <a:cs typeface="Calibri"/>
              </a:rPr>
              <a:t> </a:t>
            </a:r>
            <a:r>
              <a:rPr sz="2800" spc="-10" dirty="0">
                <a:solidFill>
                  <a:srgbClr val="CC0000"/>
                </a:solidFill>
                <a:latin typeface="Calibri"/>
                <a:cs typeface="Calibri"/>
              </a:rPr>
              <a:t>image!</a:t>
            </a:r>
            <a:endParaRPr sz="2800">
              <a:latin typeface="Calibri"/>
              <a:cs typeface="Calibri"/>
            </a:endParaRPr>
          </a:p>
        </p:txBody>
      </p:sp>
      <p:sp>
        <p:nvSpPr>
          <p:cNvPr id="73" name="object 73"/>
          <p:cNvSpPr txBox="1"/>
          <p:nvPr/>
        </p:nvSpPr>
        <p:spPr>
          <a:xfrm>
            <a:off x="8330310" y="4091940"/>
            <a:ext cx="2726055" cy="453390"/>
          </a:xfrm>
          <a:prstGeom prst="rect">
            <a:avLst/>
          </a:prstGeom>
        </p:spPr>
        <p:txBody>
          <a:bodyPr vert="horz" wrap="square" lIns="0" tIns="13335" rIns="0" bIns="0" rtlCol="0">
            <a:spAutoFit/>
          </a:bodyPr>
          <a:lstStyle/>
          <a:p>
            <a:pPr marL="12700">
              <a:lnSpc>
                <a:spcPct val="100000"/>
              </a:lnSpc>
              <a:spcBef>
                <a:spcPts val="105"/>
              </a:spcBef>
            </a:pPr>
            <a:r>
              <a:rPr sz="2800" b="1" dirty="0">
                <a:solidFill>
                  <a:srgbClr val="6FAC46"/>
                </a:solidFill>
                <a:latin typeface="Calibri"/>
                <a:cs typeface="Calibri"/>
              </a:rPr>
              <a:t>Solution</a:t>
            </a:r>
            <a:r>
              <a:rPr sz="2800" dirty="0">
                <a:solidFill>
                  <a:srgbClr val="6FAC46"/>
                </a:solidFill>
                <a:latin typeface="Calibri"/>
                <a:cs typeface="Calibri"/>
              </a:rPr>
              <a:t>:</a:t>
            </a:r>
            <a:r>
              <a:rPr sz="2800" spc="-240" dirty="0">
                <a:solidFill>
                  <a:srgbClr val="6FAC46"/>
                </a:solidFill>
                <a:latin typeface="Calibri"/>
                <a:cs typeface="Calibri"/>
              </a:rPr>
              <a:t> </a:t>
            </a:r>
            <a:r>
              <a:rPr sz="2800" dirty="0">
                <a:solidFill>
                  <a:srgbClr val="6FAC46"/>
                </a:solidFill>
                <a:latin typeface="Calibri"/>
                <a:cs typeface="Calibri"/>
              </a:rPr>
              <a:t>Run</a:t>
            </a:r>
            <a:r>
              <a:rPr sz="2800" spc="110" dirty="0">
                <a:solidFill>
                  <a:srgbClr val="6FAC46"/>
                </a:solidFill>
                <a:latin typeface="Calibri"/>
                <a:cs typeface="Calibri"/>
              </a:rPr>
              <a:t> </a:t>
            </a:r>
            <a:r>
              <a:rPr sz="2800" spc="-25" dirty="0">
                <a:solidFill>
                  <a:srgbClr val="6FAC46"/>
                </a:solidFill>
                <a:latin typeface="Calibri"/>
                <a:cs typeface="Calibri"/>
              </a:rPr>
              <a:t>CNN</a:t>
            </a:r>
            <a:endParaRPr sz="28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9591040" y="4409440"/>
            <a:ext cx="589280" cy="192405"/>
            <a:chOff x="9591040" y="4409440"/>
            <a:chExt cx="589280" cy="192405"/>
          </a:xfrm>
        </p:grpSpPr>
        <p:sp>
          <p:nvSpPr>
            <p:cNvPr id="3" name="object 3"/>
            <p:cNvSpPr/>
            <p:nvPr/>
          </p:nvSpPr>
          <p:spPr>
            <a:xfrm>
              <a:off x="9591040" y="4409440"/>
              <a:ext cx="579120" cy="182880"/>
            </a:xfrm>
            <a:custGeom>
              <a:avLst/>
              <a:gdLst/>
              <a:ahLst/>
              <a:cxnLst/>
              <a:rect l="l" t="t" r="r" b="b"/>
              <a:pathLst>
                <a:path w="579120" h="182879">
                  <a:moveTo>
                    <a:pt x="579119" y="0"/>
                  </a:moveTo>
                  <a:lnTo>
                    <a:pt x="172719" y="0"/>
                  </a:lnTo>
                  <a:lnTo>
                    <a:pt x="0" y="182499"/>
                  </a:lnTo>
                  <a:lnTo>
                    <a:pt x="406400" y="182499"/>
                  </a:lnTo>
                  <a:lnTo>
                    <a:pt x="579119" y="0"/>
                  </a:lnTo>
                  <a:close/>
                </a:path>
              </a:pathLst>
            </a:custGeom>
            <a:solidFill>
              <a:srgbClr val="E7E6E6">
                <a:alpha val="79998"/>
              </a:srgbClr>
            </a:solidFill>
          </p:spPr>
          <p:txBody>
            <a:bodyPr wrap="square" lIns="0" tIns="0" rIns="0" bIns="0" rtlCol="0"/>
            <a:lstStyle/>
            <a:p>
              <a:endParaRPr/>
            </a:p>
          </p:txBody>
        </p:sp>
        <p:sp>
          <p:nvSpPr>
            <p:cNvPr id="4" name="object 4"/>
            <p:cNvSpPr/>
            <p:nvPr/>
          </p:nvSpPr>
          <p:spPr>
            <a:xfrm>
              <a:off x="9596120" y="4414520"/>
              <a:ext cx="579120" cy="182880"/>
            </a:xfrm>
            <a:custGeom>
              <a:avLst/>
              <a:gdLst/>
              <a:ahLst/>
              <a:cxnLst/>
              <a:rect l="l" t="t" r="r" b="b"/>
              <a:pathLst>
                <a:path w="579120" h="182879">
                  <a:moveTo>
                    <a:pt x="0" y="182498"/>
                  </a:moveTo>
                  <a:lnTo>
                    <a:pt x="172720" y="0"/>
                  </a:lnTo>
                  <a:lnTo>
                    <a:pt x="579120" y="0"/>
                  </a:lnTo>
                  <a:lnTo>
                    <a:pt x="406400" y="182498"/>
                  </a:lnTo>
                  <a:lnTo>
                    <a:pt x="0" y="182498"/>
                  </a:lnTo>
                  <a:close/>
                </a:path>
              </a:pathLst>
            </a:custGeom>
            <a:ln w="9186">
              <a:solidFill>
                <a:srgbClr val="1D7E66"/>
              </a:solidFill>
            </a:ln>
          </p:spPr>
          <p:txBody>
            <a:bodyPr wrap="square" lIns="0" tIns="0" rIns="0" bIns="0" rtlCol="0"/>
            <a:lstStyle/>
            <a:p>
              <a:endParaRPr/>
            </a:p>
          </p:txBody>
        </p:sp>
      </p:grpSp>
      <p:grpSp>
        <p:nvGrpSpPr>
          <p:cNvPr id="5" name="object 5"/>
          <p:cNvGrpSpPr/>
          <p:nvPr/>
        </p:nvGrpSpPr>
        <p:grpSpPr>
          <a:xfrm>
            <a:off x="8321357" y="4866957"/>
            <a:ext cx="3484245" cy="1188085"/>
            <a:chOff x="8321357" y="4866957"/>
            <a:chExt cx="3484245" cy="1188085"/>
          </a:xfrm>
        </p:grpSpPr>
        <p:pic>
          <p:nvPicPr>
            <p:cNvPr id="6" name="object 6"/>
            <p:cNvPicPr/>
            <p:nvPr/>
          </p:nvPicPr>
          <p:blipFill>
            <a:blip r:embed="rId2" cstate="print"/>
            <a:stretch>
              <a:fillRect/>
            </a:stretch>
          </p:blipFill>
          <p:spPr>
            <a:xfrm>
              <a:off x="8334773" y="4873010"/>
              <a:ext cx="3460985" cy="1172189"/>
            </a:xfrm>
            <a:prstGeom prst="rect">
              <a:avLst/>
            </a:prstGeom>
          </p:spPr>
        </p:pic>
        <p:sp>
          <p:nvSpPr>
            <p:cNvPr id="7" name="object 7"/>
            <p:cNvSpPr/>
            <p:nvPr/>
          </p:nvSpPr>
          <p:spPr>
            <a:xfrm>
              <a:off x="8326119" y="4871720"/>
              <a:ext cx="3474720" cy="1178560"/>
            </a:xfrm>
            <a:custGeom>
              <a:avLst/>
              <a:gdLst/>
              <a:ahLst/>
              <a:cxnLst/>
              <a:rect l="l" t="t" r="r" b="b"/>
              <a:pathLst>
                <a:path w="3474720" h="1178560">
                  <a:moveTo>
                    <a:pt x="0" y="1178407"/>
                  </a:moveTo>
                  <a:lnTo>
                    <a:pt x="1087501" y="0"/>
                  </a:lnTo>
                  <a:lnTo>
                    <a:pt x="3474338" y="0"/>
                  </a:lnTo>
                  <a:lnTo>
                    <a:pt x="2386964" y="1178407"/>
                  </a:lnTo>
                  <a:lnTo>
                    <a:pt x="0" y="1178407"/>
                  </a:lnTo>
                  <a:close/>
                </a:path>
              </a:pathLst>
            </a:custGeom>
            <a:ln w="9186">
              <a:solidFill>
                <a:srgbClr val="1D7E66"/>
              </a:solidFill>
            </a:ln>
          </p:spPr>
          <p:txBody>
            <a:bodyPr wrap="square" lIns="0" tIns="0" rIns="0" bIns="0" rtlCol="0"/>
            <a:lstStyle/>
            <a:p>
              <a:endParaRPr/>
            </a:p>
          </p:txBody>
        </p:sp>
      </p:grpSp>
      <p:sp>
        <p:nvSpPr>
          <p:cNvPr id="8" name="object 8"/>
          <p:cNvSpPr txBox="1"/>
          <p:nvPr/>
        </p:nvSpPr>
        <p:spPr>
          <a:xfrm>
            <a:off x="7906384" y="5165788"/>
            <a:ext cx="599440" cy="581660"/>
          </a:xfrm>
          <a:prstGeom prst="rect">
            <a:avLst/>
          </a:prstGeom>
        </p:spPr>
        <p:txBody>
          <a:bodyPr vert="horz" wrap="square" lIns="0" tIns="27305" rIns="0" bIns="0" rtlCol="0">
            <a:spAutoFit/>
          </a:bodyPr>
          <a:lstStyle/>
          <a:p>
            <a:pPr marL="12700" marR="5080">
              <a:lnSpc>
                <a:spcPts val="2160"/>
              </a:lnSpc>
              <a:spcBef>
                <a:spcPts val="215"/>
              </a:spcBef>
            </a:pPr>
            <a:r>
              <a:rPr sz="1850" spc="-10" dirty="0">
                <a:latin typeface="Calibri"/>
                <a:cs typeface="Calibri"/>
              </a:rPr>
              <a:t>Input </a:t>
            </a:r>
            <a:r>
              <a:rPr sz="1850" spc="-20" dirty="0">
                <a:latin typeface="Calibri"/>
                <a:cs typeface="Calibri"/>
              </a:rPr>
              <a:t>image</a:t>
            </a:r>
            <a:endParaRPr sz="1850">
              <a:latin typeface="Calibri"/>
              <a:cs typeface="Calibri"/>
            </a:endParaRPr>
          </a:p>
        </p:txBody>
      </p:sp>
      <p:grpSp>
        <p:nvGrpSpPr>
          <p:cNvPr id="9" name="object 9"/>
          <p:cNvGrpSpPr/>
          <p:nvPr/>
        </p:nvGrpSpPr>
        <p:grpSpPr>
          <a:xfrm>
            <a:off x="8371840" y="3037839"/>
            <a:ext cx="3209925" cy="2996565"/>
            <a:chOff x="8371840" y="3037839"/>
            <a:chExt cx="3209925" cy="2996565"/>
          </a:xfrm>
        </p:grpSpPr>
        <p:sp>
          <p:nvSpPr>
            <p:cNvPr id="10" name="object 10"/>
            <p:cNvSpPr/>
            <p:nvPr/>
          </p:nvSpPr>
          <p:spPr>
            <a:xfrm>
              <a:off x="8981440" y="4927600"/>
              <a:ext cx="1757680" cy="751840"/>
            </a:xfrm>
            <a:custGeom>
              <a:avLst/>
              <a:gdLst/>
              <a:ahLst/>
              <a:cxnLst/>
              <a:rect l="l" t="t" r="r" b="b"/>
              <a:pathLst>
                <a:path w="1757679" h="751839">
                  <a:moveTo>
                    <a:pt x="1757171" y="0"/>
                  </a:moveTo>
                  <a:lnTo>
                    <a:pt x="697229" y="0"/>
                  </a:lnTo>
                  <a:lnTo>
                    <a:pt x="0" y="751382"/>
                  </a:lnTo>
                  <a:lnTo>
                    <a:pt x="1059941" y="751382"/>
                  </a:lnTo>
                  <a:lnTo>
                    <a:pt x="1757171" y="0"/>
                  </a:lnTo>
                  <a:close/>
                </a:path>
              </a:pathLst>
            </a:custGeom>
            <a:solidFill>
              <a:srgbClr val="E7E6E6">
                <a:alpha val="79998"/>
              </a:srgbClr>
            </a:solidFill>
          </p:spPr>
          <p:txBody>
            <a:bodyPr wrap="square" lIns="0" tIns="0" rIns="0" bIns="0" rtlCol="0"/>
            <a:lstStyle/>
            <a:p>
              <a:endParaRPr/>
            </a:p>
          </p:txBody>
        </p:sp>
        <p:sp>
          <p:nvSpPr>
            <p:cNvPr id="11" name="object 11"/>
            <p:cNvSpPr/>
            <p:nvPr/>
          </p:nvSpPr>
          <p:spPr>
            <a:xfrm>
              <a:off x="8986520" y="4932679"/>
              <a:ext cx="1757680" cy="751840"/>
            </a:xfrm>
            <a:custGeom>
              <a:avLst/>
              <a:gdLst/>
              <a:ahLst/>
              <a:cxnLst/>
              <a:rect l="l" t="t" r="r" b="b"/>
              <a:pathLst>
                <a:path w="1757679" h="751839">
                  <a:moveTo>
                    <a:pt x="0" y="751382"/>
                  </a:moveTo>
                  <a:lnTo>
                    <a:pt x="697229" y="0"/>
                  </a:lnTo>
                  <a:lnTo>
                    <a:pt x="1757172" y="0"/>
                  </a:lnTo>
                  <a:lnTo>
                    <a:pt x="1059941" y="751382"/>
                  </a:lnTo>
                  <a:lnTo>
                    <a:pt x="0" y="751382"/>
                  </a:lnTo>
                  <a:close/>
                </a:path>
              </a:pathLst>
            </a:custGeom>
            <a:ln w="9186">
              <a:solidFill>
                <a:srgbClr val="1D7E66"/>
              </a:solidFill>
            </a:ln>
          </p:spPr>
          <p:txBody>
            <a:bodyPr wrap="square" lIns="0" tIns="0" rIns="0" bIns="0" rtlCol="0"/>
            <a:lstStyle/>
            <a:p>
              <a:endParaRPr/>
            </a:p>
          </p:txBody>
        </p:sp>
        <p:sp>
          <p:nvSpPr>
            <p:cNvPr id="12" name="object 12"/>
            <p:cNvSpPr/>
            <p:nvPr/>
          </p:nvSpPr>
          <p:spPr>
            <a:xfrm>
              <a:off x="10739120" y="4947919"/>
              <a:ext cx="833119" cy="314960"/>
            </a:xfrm>
            <a:custGeom>
              <a:avLst/>
              <a:gdLst/>
              <a:ahLst/>
              <a:cxnLst/>
              <a:rect l="l" t="t" r="r" b="b"/>
              <a:pathLst>
                <a:path w="833120" h="314960">
                  <a:moveTo>
                    <a:pt x="832738" y="0"/>
                  </a:moveTo>
                  <a:lnTo>
                    <a:pt x="287654" y="0"/>
                  </a:lnTo>
                  <a:lnTo>
                    <a:pt x="0" y="314832"/>
                  </a:lnTo>
                  <a:lnTo>
                    <a:pt x="545210" y="314832"/>
                  </a:lnTo>
                  <a:lnTo>
                    <a:pt x="832738" y="0"/>
                  </a:lnTo>
                  <a:close/>
                </a:path>
              </a:pathLst>
            </a:custGeom>
            <a:solidFill>
              <a:srgbClr val="E7E6E6">
                <a:alpha val="79998"/>
              </a:srgbClr>
            </a:solidFill>
          </p:spPr>
          <p:txBody>
            <a:bodyPr wrap="square" lIns="0" tIns="0" rIns="0" bIns="0" rtlCol="0"/>
            <a:lstStyle/>
            <a:p>
              <a:endParaRPr/>
            </a:p>
          </p:txBody>
        </p:sp>
        <p:sp>
          <p:nvSpPr>
            <p:cNvPr id="13" name="object 13"/>
            <p:cNvSpPr/>
            <p:nvPr/>
          </p:nvSpPr>
          <p:spPr>
            <a:xfrm>
              <a:off x="10744200" y="4953000"/>
              <a:ext cx="833119" cy="314960"/>
            </a:xfrm>
            <a:custGeom>
              <a:avLst/>
              <a:gdLst/>
              <a:ahLst/>
              <a:cxnLst/>
              <a:rect l="l" t="t" r="r" b="b"/>
              <a:pathLst>
                <a:path w="833120" h="314960">
                  <a:moveTo>
                    <a:pt x="0" y="314833"/>
                  </a:moveTo>
                  <a:lnTo>
                    <a:pt x="287654" y="0"/>
                  </a:lnTo>
                  <a:lnTo>
                    <a:pt x="832739" y="0"/>
                  </a:lnTo>
                  <a:lnTo>
                    <a:pt x="545210" y="314833"/>
                  </a:lnTo>
                  <a:lnTo>
                    <a:pt x="0" y="314833"/>
                  </a:lnTo>
                  <a:close/>
                </a:path>
              </a:pathLst>
            </a:custGeom>
            <a:ln w="9186">
              <a:solidFill>
                <a:srgbClr val="1D7E66"/>
              </a:solidFill>
            </a:ln>
          </p:spPr>
          <p:txBody>
            <a:bodyPr wrap="square" lIns="0" tIns="0" rIns="0" bIns="0" rtlCol="0"/>
            <a:lstStyle/>
            <a:p>
              <a:endParaRPr/>
            </a:p>
          </p:txBody>
        </p:sp>
        <p:sp>
          <p:nvSpPr>
            <p:cNvPr id="14" name="object 14"/>
            <p:cNvSpPr/>
            <p:nvPr/>
          </p:nvSpPr>
          <p:spPr>
            <a:xfrm>
              <a:off x="8371840" y="5547360"/>
              <a:ext cx="822960" cy="477520"/>
            </a:xfrm>
            <a:custGeom>
              <a:avLst/>
              <a:gdLst/>
              <a:ahLst/>
              <a:cxnLst/>
              <a:rect l="l" t="t" r="r" b="b"/>
              <a:pathLst>
                <a:path w="822959" h="477520">
                  <a:moveTo>
                    <a:pt x="822705" y="0"/>
                  </a:moveTo>
                  <a:lnTo>
                    <a:pt x="444245" y="0"/>
                  </a:lnTo>
                  <a:lnTo>
                    <a:pt x="0" y="477062"/>
                  </a:lnTo>
                  <a:lnTo>
                    <a:pt x="378459" y="477062"/>
                  </a:lnTo>
                  <a:lnTo>
                    <a:pt x="822705" y="0"/>
                  </a:lnTo>
                  <a:close/>
                </a:path>
              </a:pathLst>
            </a:custGeom>
            <a:solidFill>
              <a:srgbClr val="E7E6E6">
                <a:alpha val="79998"/>
              </a:srgbClr>
            </a:solidFill>
          </p:spPr>
          <p:txBody>
            <a:bodyPr wrap="square" lIns="0" tIns="0" rIns="0" bIns="0" rtlCol="0"/>
            <a:lstStyle/>
            <a:p>
              <a:endParaRPr/>
            </a:p>
          </p:txBody>
        </p:sp>
        <p:sp>
          <p:nvSpPr>
            <p:cNvPr id="15" name="object 15"/>
            <p:cNvSpPr/>
            <p:nvPr/>
          </p:nvSpPr>
          <p:spPr>
            <a:xfrm>
              <a:off x="8376920" y="5552439"/>
              <a:ext cx="822960" cy="477520"/>
            </a:xfrm>
            <a:custGeom>
              <a:avLst/>
              <a:gdLst/>
              <a:ahLst/>
              <a:cxnLst/>
              <a:rect l="l" t="t" r="r" b="b"/>
              <a:pathLst>
                <a:path w="822959" h="477520">
                  <a:moveTo>
                    <a:pt x="0" y="477062"/>
                  </a:moveTo>
                  <a:lnTo>
                    <a:pt x="444246" y="0"/>
                  </a:lnTo>
                  <a:lnTo>
                    <a:pt x="822705" y="0"/>
                  </a:lnTo>
                  <a:lnTo>
                    <a:pt x="378459" y="477062"/>
                  </a:lnTo>
                  <a:lnTo>
                    <a:pt x="0" y="477062"/>
                  </a:lnTo>
                  <a:close/>
                </a:path>
              </a:pathLst>
            </a:custGeom>
            <a:ln w="9186">
              <a:solidFill>
                <a:srgbClr val="1D7E66"/>
              </a:solidFill>
            </a:ln>
          </p:spPr>
          <p:txBody>
            <a:bodyPr wrap="square" lIns="0" tIns="0" rIns="0" bIns="0" rtlCol="0"/>
            <a:lstStyle/>
            <a:p>
              <a:endParaRPr/>
            </a:p>
          </p:txBody>
        </p:sp>
        <p:sp>
          <p:nvSpPr>
            <p:cNvPr id="16" name="object 16"/>
            <p:cNvSpPr/>
            <p:nvPr/>
          </p:nvSpPr>
          <p:spPr>
            <a:xfrm>
              <a:off x="10312400" y="3037839"/>
              <a:ext cx="243840" cy="1238885"/>
            </a:xfrm>
            <a:custGeom>
              <a:avLst/>
              <a:gdLst/>
              <a:ahLst/>
              <a:cxnLst/>
              <a:rect l="l" t="t" r="r" b="b"/>
              <a:pathLst>
                <a:path w="243840" h="1238885">
                  <a:moveTo>
                    <a:pt x="243713" y="0"/>
                  </a:moveTo>
                  <a:lnTo>
                    <a:pt x="0" y="252349"/>
                  </a:lnTo>
                  <a:lnTo>
                    <a:pt x="0" y="1238885"/>
                  </a:lnTo>
                  <a:lnTo>
                    <a:pt x="243713" y="986536"/>
                  </a:lnTo>
                  <a:lnTo>
                    <a:pt x="243713" y="0"/>
                  </a:lnTo>
                  <a:close/>
                </a:path>
              </a:pathLst>
            </a:custGeom>
            <a:solidFill>
              <a:srgbClr val="CDCDCD">
                <a:alpha val="92939"/>
              </a:srgbClr>
            </a:solidFill>
          </p:spPr>
          <p:txBody>
            <a:bodyPr wrap="square" lIns="0" tIns="0" rIns="0" bIns="0" rtlCol="0"/>
            <a:lstStyle/>
            <a:p>
              <a:endParaRPr/>
            </a:p>
          </p:txBody>
        </p:sp>
        <p:sp>
          <p:nvSpPr>
            <p:cNvPr id="17" name="object 17"/>
            <p:cNvSpPr/>
            <p:nvPr/>
          </p:nvSpPr>
          <p:spPr>
            <a:xfrm>
              <a:off x="9550400" y="3037839"/>
              <a:ext cx="1005840" cy="254000"/>
            </a:xfrm>
            <a:custGeom>
              <a:avLst/>
              <a:gdLst/>
              <a:ahLst/>
              <a:cxnLst/>
              <a:rect l="l" t="t" r="r" b="b"/>
              <a:pathLst>
                <a:path w="1005840" h="254000">
                  <a:moveTo>
                    <a:pt x="1005458" y="0"/>
                  </a:moveTo>
                  <a:lnTo>
                    <a:pt x="251332" y="0"/>
                  </a:lnTo>
                  <a:lnTo>
                    <a:pt x="0" y="253873"/>
                  </a:lnTo>
                  <a:lnTo>
                    <a:pt x="754126" y="253873"/>
                  </a:lnTo>
                  <a:lnTo>
                    <a:pt x="1005458" y="0"/>
                  </a:lnTo>
                  <a:close/>
                </a:path>
              </a:pathLst>
            </a:custGeom>
            <a:solidFill>
              <a:srgbClr val="FFFFFF">
                <a:alpha val="92939"/>
              </a:srgbClr>
            </a:solidFill>
          </p:spPr>
          <p:txBody>
            <a:bodyPr wrap="square" lIns="0" tIns="0" rIns="0" bIns="0" rtlCol="0"/>
            <a:lstStyle/>
            <a:p>
              <a:endParaRPr/>
            </a:p>
          </p:txBody>
        </p:sp>
        <p:sp>
          <p:nvSpPr>
            <p:cNvPr id="18" name="object 18"/>
            <p:cNvSpPr/>
            <p:nvPr/>
          </p:nvSpPr>
          <p:spPr>
            <a:xfrm>
              <a:off x="9555480" y="3042919"/>
              <a:ext cx="1005840" cy="1238885"/>
            </a:xfrm>
            <a:custGeom>
              <a:avLst/>
              <a:gdLst/>
              <a:ahLst/>
              <a:cxnLst/>
              <a:rect l="l" t="t" r="r" b="b"/>
              <a:pathLst>
                <a:path w="1005840" h="1238885">
                  <a:moveTo>
                    <a:pt x="0" y="252349"/>
                  </a:moveTo>
                  <a:lnTo>
                    <a:pt x="251333" y="0"/>
                  </a:lnTo>
                  <a:lnTo>
                    <a:pt x="1005459" y="0"/>
                  </a:lnTo>
                  <a:lnTo>
                    <a:pt x="1005459" y="986535"/>
                  </a:lnTo>
                  <a:lnTo>
                    <a:pt x="754126" y="1238884"/>
                  </a:lnTo>
                  <a:lnTo>
                    <a:pt x="0" y="1238884"/>
                  </a:lnTo>
                  <a:lnTo>
                    <a:pt x="0" y="252349"/>
                  </a:lnTo>
                  <a:close/>
                </a:path>
                <a:path w="1005840" h="1238885">
                  <a:moveTo>
                    <a:pt x="0" y="252349"/>
                  </a:moveTo>
                  <a:lnTo>
                    <a:pt x="754126" y="252349"/>
                  </a:lnTo>
                  <a:lnTo>
                    <a:pt x="1005459" y="0"/>
                  </a:lnTo>
                </a:path>
                <a:path w="1005840" h="1238885">
                  <a:moveTo>
                    <a:pt x="754126" y="252349"/>
                  </a:moveTo>
                  <a:lnTo>
                    <a:pt x="754126" y="1238884"/>
                  </a:lnTo>
                </a:path>
              </a:pathLst>
            </a:custGeom>
            <a:ln w="9186">
              <a:solidFill>
                <a:srgbClr val="1D7E66"/>
              </a:solidFill>
            </a:ln>
          </p:spPr>
          <p:txBody>
            <a:bodyPr wrap="square" lIns="0" tIns="0" rIns="0" bIns="0" rtlCol="0"/>
            <a:lstStyle/>
            <a:p>
              <a:endParaRPr/>
            </a:p>
          </p:txBody>
        </p:sp>
      </p:grpSp>
      <p:sp>
        <p:nvSpPr>
          <p:cNvPr id="19" name="object 19"/>
          <p:cNvSpPr txBox="1"/>
          <p:nvPr/>
        </p:nvSpPr>
        <p:spPr>
          <a:xfrm>
            <a:off x="9680320" y="3475672"/>
            <a:ext cx="457834" cy="546735"/>
          </a:xfrm>
          <a:prstGeom prst="rect">
            <a:avLst/>
          </a:prstGeom>
        </p:spPr>
        <p:txBody>
          <a:bodyPr vert="horz" wrap="square" lIns="0" tIns="3175" rIns="0" bIns="0" rtlCol="0">
            <a:spAutoFit/>
          </a:bodyPr>
          <a:lstStyle/>
          <a:p>
            <a:pPr marL="83820" marR="5080" indent="-71120">
              <a:lnSpc>
                <a:spcPct val="105300"/>
              </a:lnSpc>
              <a:spcBef>
                <a:spcPts val="25"/>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0" name="object 20"/>
          <p:cNvGrpSpPr/>
          <p:nvPr/>
        </p:nvGrpSpPr>
        <p:grpSpPr>
          <a:xfrm>
            <a:off x="10739119" y="2763520"/>
            <a:ext cx="1025525" cy="1249045"/>
            <a:chOff x="10739119" y="2763520"/>
            <a:chExt cx="1025525" cy="1249045"/>
          </a:xfrm>
        </p:grpSpPr>
        <p:sp>
          <p:nvSpPr>
            <p:cNvPr id="21" name="object 21"/>
            <p:cNvSpPr/>
            <p:nvPr/>
          </p:nvSpPr>
          <p:spPr>
            <a:xfrm>
              <a:off x="11501119" y="2763520"/>
              <a:ext cx="254000" cy="1238885"/>
            </a:xfrm>
            <a:custGeom>
              <a:avLst/>
              <a:gdLst/>
              <a:ahLst/>
              <a:cxnLst/>
              <a:rect l="l" t="t" r="r" b="b"/>
              <a:pathLst>
                <a:path w="254000" h="1238885">
                  <a:moveTo>
                    <a:pt x="253873" y="0"/>
                  </a:moveTo>
                  <a:lnTo>
                    <a:pt x="0" y="252349"/>
                  </a:lnTo>
                  <a:lnTo>
                    <a:pt x="0" y="1238884"/>
                  </a:lnTo>
                  <a:lnTo>
                    <a:pt x="253873" y="986535"/>
                  </a:lnTo>
                  <a:lnTo>
                    <a:pt x="253873" y="0"/>
                  </a:lnTo>
                  <a:close/>
                </a:path>
              </a:pathLst>
            </a:custGeom>
            <a:solidFill>
              <a:srgbClr val="CDCDCD">
                <a:alpha val="92939"/>
              </a:srgbClr>
            </a:solidFill>
          </p:spPr>
          <p:txBody>
            <a:bodyPr wrap="square" lIns="0" tIns="0" rIns="0" bIns="0" rtlCol="0"/>
            <a:lstStyle/>
            <a:p>
              <a:endParaRPr/>
            </a:p>
          </p:txBody>
        </p:sp>
        <p:sp>
          <p:nvSpPr>
            <p:cNvPr id="22" name="object 22"/>
            <p:cNvSpPr/>
            <p:nvPr/>
          </p:nvSpPr>
          <p:spPr>
            <a:xfrm>
              <a:off x="10739119" y="2763520"/>
              <a:ext cx="1016000" cy="254000"/>
            </a:xfrm>
            <a:custGeom>
              <a:avLst/>
              <a:gdLst/>
              <a:ahLst/>
              <a:cxnLst/>
              <a:rect l="l" t="t" r="r" b="b"/>
              <a:pathLst>
                <a:path w="1016000" h="254000">
                  <a:moveTo>
                    <a:pt x="1015619" y="0"/>
                  </a:moveTo>
                  <a:lnTo>
                    <a:pt x="253873" y="0"/>
                  </a:lnTo>
                  <a:lnTo>
                    <a:pt x="0" y="253872"/>
                  </a:lnTo>
                  <a:lnTo>
                    <a:pt x="761746" y="253872"/>
                  </a:lnTo>
                  <a:lnTo>
                    <a:pt x="1015619" y="0"/>
                  </a:lnTo>
                  <a:close/>
                </a:path>
              </a:pathLst>
            </a:custGeom>
            <a:solidFill>
              <a:srgbClr val="FFFFFF">
                <a:alpha val="92939"/>
              </a:srgbClr>
            </a:solidFill>
          </p:spPr>
          <p:txBody>
            <a:bodyPr wrap="square" lIns="0" tIns="0" rIns="0" bIns="0" rtlCol="0"/>
            <a:lstStyle/>
            <a:p>
              <a:endParaRPr/>
            </a:p>
          </p:txBody>
        </p:sp>
        <p:sp>
          <p:nvSpPr>
            <p:cNvPr id="23" name="object 23"/>
            <p:cNvSpPr/>
            <p:nvPr/>
          </p:nvSpPr>
          <p:spPr>
            <a:xfrm>
              <a:off x="10744199" y="2768600"/>
              <a:ext cx="1016000" cy="1238885"/>
            </a:xfrm>
            <a:custGeom>
              <a:avLst/>
              <a:gdLst/>
              <a:ahLst/>
              <a:cxnLst/>
              <a:rect l="l" t="t" r="r" b="b"/>
              <a:pathLst>
                <a:path w="1016000" h="1238885">
                  <a:moveTo>
                    <a:pt x="0" y="252349"/>
                  </a:moveTo>
                  <a:lnTo>
                    <a:pt x="253873" y="0"/>
                  </a:lnTo>
                  <a:lnTo>
                    <a:pt x="1015619" y="0"/>
                  </a:lnTo>
                  <a:lnTo>
                    <a:pt x="1015619" y="986536"/>
                  </a:lnTo>
                  <a:lnTo>
                    <a:pt x="761746" y="1238885"/>
                  </a:lnTo>
                  <a:lnTo>
                    <a:pt x="0" y="1238885"/>
                  </a:lnTo>
                  <a:lnTo>
                    <a:pt x="0" y="252349"/>
                  </a:lnTo>
                  <a:close/>
                </a:path>
                <a:path w="1016000" h="1238885">
                  <a:moveTo>
                    <a:pt x="0" y="252349"/>
                  </a:moveTo>
                  <a:lnTo>
                    <a:pt x="761746" y="252349"/>
                  </a:lnTo>
                  <a:lnTo>
                    <a:pt x="1015619" y="0"/>
                  </a:lnTo>
                </a:path>
                <a:path w="1016000" h="1238885">
                  <a:moveTo>
                    <a:pt x="761746" y="252349"/>
                  </a:moveTo>
                  <a:lnTo>
                    <a:pt x="761746" y="1238885"/>
                  </a:lnTo>
                </a:path>
              </a:pathLst>
            </a:custGeom>
            <a:ln w="9186">
              <a:solidFill>
                <a:srgbClr val="1D7E66"/>
              </a:solidFill>
            </a:ln>
          </p:spPr>
          <p:txBody>
            <a:bodyPr wrap="square" lIns="0" tIns="0" rIns="0" bIns="0" rtlCol="0"/>
            <a:lstStyle/>
            <a:p>
              <a:endParaRPr/>
            </a:p>
          </p:txBody>
        </p:sp>
      </p:grpSp>
      <p:sp>
        <p:nvSpPr>
          <p:cNvPr id="24" name="object 24"/>
          <p:cNvSpPr txBox="1"/>
          <p:nvPr/>
        </p:nvSpPr>
        <p:spPr>
          <a:xfrm>
            <a:off x="10879201" y="3199193"/>
            <a:ext cx="457834" cy="546735"/>
          </a:xfrm>
          <a:prstGeom prst="rect">
            <a:avLst/>
          </a:prstGeom>
        </p:spPr>
        <p:txBody>
          <a:bodyPr vert="horz" wrap="square" lIns="0" tIns="3810" rIns="0" bIns="0" rtlCol="0">
            <a:spAutoFit/>
          </a:bodyPr>
          <a:lstStyle/>
          <a:p>
            <a:pPr marL="83185"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5" name="object 25"/>
          <p:cNvGrpSpPr/>
          <p:nvPr/>
        </p:nvGrpSpPr>
        <p:grpSpPr>
          <a:xfrm>
            <a:off x="8442959" y="3423920"/>
            <a:ext cx="1026160" cy="1249045"/>
            <a:chOff x="8442959" y="3423920"/>
            <a:chExt cx="1026160" cy="1249045"/>
          </a:xfrm>
        </p:grpSpPr>
        <p:sp>
          <p:nvSpPr>
            <p:cNvPr id="26" name="object 26"/>
            <p:cNvSpPr/>
            <p:nvPr/>
          </p:nvSpPr>
          <p:spPr>
            <a:xfrm>
              <a:off x="9204959" y="3423920"/>
              <a:ext cx="254000" cy="1238885"/>
            </a:xfrm>
            <a:custGeom>
              <a:avLst/>
              <a:gdLst/>
              <a:ahLst/>
              <a:cxnLst/>
              <a:rect l="l" t="t" r="r" b="b"/>
              <a:pathLst>
                <a:path w="254000" h="1238885">
                  <a:moveTo>
                    <a:pt x="253619" y="0"/>
                  </a:moveTo>
                  <a:lnTo>
                    <a:pt x="0" y="254634"/>
                  </a:lnTo>
                  <a:lnTo>
                    <a:pt x="0" y="1238884"/>
                  </a:lnTo>
                  <a:lnTo>
                    <a:pt x="253619" y="984249"/>
                  </a:lnTo>
                  <a:lnTo>
                    <a:pt x="253619" y="0"/>
                  </a:lnTo>
                  <a:close/>
                </a:path>
              </a:pathLst>
            </a:custGeom>
            <a:solidFill>
              <a:srgbClr val="CDCDCD">
                <a:alpha val="92939"/>
              </a:srgbClr>
            </a:solidFill>
          </p:spPr>
          <p:txBody>
            <a:bodyPr wrap="square" lIns="0" tIns="0" rIns="0" bIns="0" rtlCol="0"/>
            <a:lstStyle/>
            <a:p>
              <a:endParaRPr/>
            </a:p>
          </p:txBody>
        </p:sp>
        <p:sp>
          <p:nvSpPr>
            <p:cNvPr id="27" name="object 27"/>
            <p:cNvSpPr/>
            <p:nvPr/>
          </p:nvSpPr>
          <p:spPr>
            <a:xfrm>
              <a:off x="8442959" y="3423920"/>
              <a:ext cx="1016000" cy="254000"/>
            </a:xfrm>
            <a:custGeom>
              <a:avLst/>
              <a:gdLst/>
              <a:ahLst/>
              <a:cxnLst/>
              <a:rect l="l" t="t" r="r" b="b"/>
              <a:pathLst>
                <a:path w="1016000" h="254000">
                  <a:moveTo>
                    <a:pt x="1015873" y="0"/>
                  </a:moveTo>
                  <a:lnTo>
                    <a:pt x="254000" y="0"/>
                  </a:lnTo>
                  <a:lnTo>
                    <a:pt x="0" y="253618"/>
                  </a:lnTo>
                  <a:lnTo>
                    <a:pt x="761873" y="253618"/>
                  </a:lnTo>
                  <a:lnTo>
                    <a:pt x="1015873" y="0"/>
                  </a:lnTo>
                  <a:close/>
                </a:path>
              </a:pathLst>
            </a:custGeom>
            <a:solidFill>
              <a:srgbClr val="FFFFFF">
                <a:alpha val="92939"/>
              </a:srgbClr>
            </a:solidFill>
          </p:spPr>
          <p:txBody>
            <a:bodyPr wrap="square" lIns="0" tIns="0" rIns="0" bIns="0" rtlCol="0"/>
            <a:lstStyle/>
            <a:p>
              <a:endParaRPr/>
            </a:p>
          </p:txBody>
        </p:sp>
        <p:sp>
          <p:nvSpPr>
            <p:cNvPr id="28" name="object 28"/>
            <p:cNvSpPr/>
            <p:nvPr/>
          </p:nvSpPr>
          <p:spPr>
            <a:xfrm>
              <a:off x="8448039" y="3429000"/>
              <a:ext cx="1016000" cy="1238885"/>
            </a:xfrm>
            <a:custGeom>
              <a:avLst/>
              <a:gdLst/>
              <a:ahLst/>
              <a:cxnLst/>
              <a:rect l="l" t="t" r="r" b="b"/>
              <a:pathLst>
                <a:path w="1016000" h="1238885">
                  <a:moveTo>
                    <a:pt x="0" y="254635"/>
                  </a:moveTo>
                  <a:lnTo>
                    <a:pt x="254000" y="0"/>
                  </a:lnTo>
                  <a:lnTo>
                    <a:pt x="1015873" y="0"/>
                  </a:lnTo>
                  <a:lnTo>
                    <a:pt x="1015873" y="984250"/>
                  </a:lnTo>
                  <a:lnTo>
                    <a:pt x="761873" y="1238885"/>
                  </a:lnTo>
                  <a:lnTo>
                    <a:pt x="0" y="1238885"/>
                  </a:lnTo>
                  <a:lnTo>
                    <a:pt x="0" y="254635"/>
                  </a:lnTo>
                  <a:close/>
                </a:path>
                <a:path w="1016000" h="1238885">
                  <a:moveTo>
                    <a:pt x="0" y="254635"/>
                  </a:moveTo>
                  <a:lnTo>
                    <a:pt x="761873" y="254635"/>
                  </a:lnTo>
                  <a:lnTo>
                    <a:pt x="1015873" y="0"/>
                  </a:lnTo>
                </a:path>
                <a:path w="1016000" h="1238885">
                  <a:moveTo>
                    <a:pt x="761873" y="254635"/>
                  </a:moveTo>
                  <a:lnTo>
                    <a:pt x="761873" y="1238885"/>
                  </a:lnTo>
                </a:path>
              </a:pathLst>
            </a:custGeom>
            <a:ln w="9186">
              <a:solidFill>
                <a:srgbClr val="1D7E66"/>
              </a:solidFill>
            </a:ln>
          </p:spPr>
          <p:txBody>
            <a:bodyPr wrap="square" lIns="0" tIns="0" rIns="0" bIns="0" rtlCol="0"/>
            <a:lstStyle/>
            <a:p>
              <a:endParaRPr/>
            </a:p>
          </p:txBody>
        </p:sp>
      </p:grpSp>
      <p:sp>
        <p:nvSpPr>
          <p:cNvPr id="29" name="object 29"/>
          <p:cNvSpPr txBox="1"/>
          <p:nvPr/>
        </p:nvSpPr>
        <p:spPr>
          <a:xfrm>
            <a:off x="8573134" y="3859847"/>
            <a:ext cx="457834" cy="546735"/>
          </a:xfrm>
          <a:prstGeom prst="rect">
            <a:avLst/>
          </a:prstGeom>
        </p:spPr>
        <p:txBody>
          <a:bodyPr vert="horz" wrap="square" lIns="0" tIns="3810" rIns="0" bIns="0" rtlCol="0">
            <a:spAutoFit/>
          </a:bodyPr>
          <a:lstStyle/>
          <a:p>
            <a:pPr marL="83820"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30" name="object 30"/>
          <p:cNvGrpSpPr/>
          <p:nvPr/>
        </p:nvGrpSpPr>
        <p:grpSpPr>
          <a:xfrm>
            <a:off x="8615680" y="4175759"/>
            <a:ext cx="2865120" cy="862965"/>
            <a:chOff x="8615680" y="4175759"/>
            <a:chExt cx="2865120" cy="862965"/>
          </a:xfrm>
        </p:grpSpPr>
        <p:sp>
          <p:nvSpPr>
            <p:cNvPr id="31" name="object 31"/>
            <p:cNvSpPr/>
            <p:nvPr/>
          </p:nvSpPr>
          <p:spPr>
            <a:xfrm>
              <a:off x="8615680" y="484631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2" name="object 32"/>
            <p:cNvSpPr/>
            <p:nvPr/>
          </p:nvSpPr>
          <p:spPr>
            <a:xfrm>
              <a:off x="8620760" y="485139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sp>
          <p:nvSpPr>
            <p:cNvPr id="33" name="object 33"/>
            <p:cNvSpPr/>
            <p:nvPr/>
          </p:nvSpPr>
          <p:spPr>
            <a:xfrm>
              <a:off x="10901680" y="417575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4" name="object 34"/>
            <p:cNvSpPr/>
            <p:nvPr/>
          </p:nvSpPr>
          <p:spPr>
            <a:xfrm>
              <a:off x="10906760" y="418083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grpSp>
      <p:sp>
        <p:nvSpPr>
          <p:cNvPr id="35" name="object 35"/>
          <p:cNvSpPr txBox="1"/>
          <p:nvPr/>
        </p:nvSpPr>
        <p:spPr>
          <a:xfrm>
            <a:off x="8646159" y="3027679"/>
            <a:ext cx="660400" cy="284480"/>
          </a:xfrm>
          <a:prstGeom prst="rect">
            <a:avLst/>
          </a:prstGeom>
          <a:ln w="18371">
            <a:solidFill>
              <a:srgbClr val="7B5FC5"/>
            </a:solidFill>
          </a:ln>
        </p:spPr>
        <p:txBody>
          <a:bodyPr vert="horz" wrap="square" lIns="0" tIns="0" rIns="0" bIns="0" rtlCol="0">
            <a:spAutoFit/>
          </a:bodyPr>
          <a:lstStyle/>
          <a:p>
            <a:pPr marL="107314">
              <a:lnSpc>
                <a:spcPts val="2039"/>
              </a:lnSpc>
            </a:pPr>
            <a:r>
              <a:rPr sz="1850" spc="-10" dirty="0">
                <a:latin typeface="Calibri"/>
                <a:cs typeface="Calibri"/>
              </a:rPr>
              <a:t>Class</a:t>
            </a:r>
            <a:endParaRPr sz="1850">
              <a:latin typeface="Calibri"/>
              <a:cs typeface="Calibri"/>
            </a:endParaRPr>
          </a:p>
        </p:txBody>
      </p:sp>
      <p:pic>
        <p:nvPicPr>
          <p:cNvPr id="36" name="object 36"/>
          <p:cNvPicPr/>
          <p:nvPr/>
        </p:nvPicPr>
        <p:blipFill>
          <a:blip r:embed="rId3" cstate="print"/>
          <a:stretch>
            <a:fillRect/>
          </a:stretch>
        </p:blipFill>
        <p:spPr>
          <a:xfrm>
            <a:off x="8818880" y="3332479"/>
            <a:ext cx="182879" cy="233679"/>
          </a:xfrm>
          <a:prstGeom prst="rect">
            <a:avLst/>
          </a:prstGeom>
        </p:spPr>
      </p:pic>
      <p:sp>
        <p:nvSpPr>
          <p:cNvPr id="37" name="object 37"/>
          <p:cNvSpPr txBox="1"/>
          <p:nvPr/>
        </p:nvSpPr>
        <p:spPr>
          <a:xfrm>
            <a:off x="9601200" y="2661920"/>
            <a:ext cx="711200" cy="284480"/>
          </a:xfrm>
          <a:prstGeom prst="rect">
            <a:avLst/>
          </a:prstGeom>
          <a:ln w="18371">
            <a:solidFill>
              <a:srgbClr val="7B5FC5"/>
            </a:solidFill>
          </a:ln>
        </p:spPr>
        <p:txBody>
          <a:bodyPr vert="horz" wrap="square" lIns="0" tIns="0" rIns="0" bIns="0" rtlCol="0">
            <a:spAutoFit/>
          </a:bodyPr>
          <a:lstStyle/>
          <a:p>
            <a:pPr marL="128270">
              <a:lnSpc>
                <a:spcPts val="2020"/>
              </a:lnSpc>
            </a:pPr>
            <a:r>
              <a:rPr sz="1850" spc="-10" dirty="0">
                <a:latin typeface="Calibri"/>
                <a:cs typeface="Calibri"/>
              </a:rPr>
              <a:t>Class</a:t>
            </a:r>
            <a:endParaRPr sz="1850">
              <a:latin typeface="Calibri"/>
              <a:cs typeface="Calibri"/>
            </a:endParaRPr>
          </a:p>
        </p:txBody>
      </p:sp>
      <p:grpSp>
        <p:nvGrpSpPr>
          <p:cNvPr id="38" name="object 38"/>
          <p:cNvGrpSpPr/>
          <p:nvPr/>
        </p:nvGrpSpPr>
        <p:grpSpPr>
          <a:xfrm>
            <a:off x="8473440" y="2692400"/>
            <a:ext cx="2956560" cy="3108960"/>
            <a:chOff x="8473440" y="2692400"/>
            <a:chExt cx="2956560" cy="3108960"/>
          </a:xfrm>
        </p:grpSpPr>
        <p:sp>
          <p:nvSpPr>
            <p:cNvPr id="39" name="object 39"/>
            <p:cNvSpPr/>
            <p:nvPr/>
          </p:nvSpPr>
          <p:spPr>
            <a:xfrm>
              <a:off x="8747760" y="5049520"/>
              <a:ext cx="182880" cy="741680"/>
            </a:xfrm>
            <a:custGeom>
              <a:avLst/>
              <a:gdLst/>
              <a:ahLst/>
              <a:cxnLst/>
              <a:rect l="l" t="t" r="r" b="b"/>
              <a:pathLst>
                <a:path w="182879" h="741679">
                  <a:moveTo>
                    <a:pt x="91186" y="0"/>
                  </a:moveTo>
                  <a:lnTo>
                    <a:pt x="0" y="91566"/>
                  </a:lnTo>
                  <a:lnTo>
                    <a:pt x="45593" y="91566"/>
                  </a:lnTo>
                  <a:lnTo>
                    <a:pt x="45593" y="741565"/>
                  </a:lnTo>
                  <a:lnTo>
                    <a:pt x="136906" y="741565"/>
                  </a:lnTo>
                  <a:lnTo>
                    <a:pt x="136906" y="91566"/>
                  </a:lnTo>
                  <a:lnTo>
                    <a:pt x="182499" y="91566"/>
                  </a:lnTo>
                  <a:lnTo>
                    <a:pt x="91186" y="0"/>
                  </a:lnTo>
                  <a:close/>
                </a:path>
              </a:pathLst>
            </a:custGeom>
            <a:solidFill>
              <a:srgbClr val="29AE8B"/>
            </a:solidFill>
          </p:spPr>
          <p:txBody>
            <a:bodyPr wrap="square" lIns="0" tIns="0" rIns="0" bIns="0" rtlCol="0"/>
            <a:lstStyle/>
            <a:p>
              <a:endParaRPr/>
            </a:p>
          </p:txBody>
        </p:sp>
        <p:sp>
          <p:nvSpPr>
            <p:cNvPr id="40" name="object 40"/>
            <p:cNvSpPr/>
            <p:nvPr/>
          </p:nvSpPr>
          <p:spPr>
            <a:xfrm>
              <a:off x="8752840" y="5054600"/>
              <a:ext cx="182880" cy="741680"/>
            </a:xfrm>
            <a:custGeom>
              <a:avLst/>
              <a:gdLst/>
              <a:ahLst/>
              <a:cxnLst/>
              <a:rect l="l" t="t" r="r" b="b"/>
              <a:pathLst>
                <a:path w="182879" h="741679">
                  <a:moveTo>
                    <a:pt x="0" y="91567"/>
                  </a:moveTo>
                  <a:lnTo>
                    <a:pt x="91185" y="0"/>
                  </a:lnTo>
                  <a:lnTo>
                    <a:pt x="182499" y="91567"/>
                  </a:lnTo>
                  <a:lnTo>
                    <a:pt x="136905" y="91567"/>
                  </a:lnTo>
                  <a:lnTo>
                    <a:pt x="136905" y="741565"/>
                  </a:lnTo>
                  <a:lnTo>
                    <a:pt x="45592" y="741565"/>
                  </a:lnTo>
                  <a:lnTo>
                    <a:pt x="45592" y="91567"/>
                  </a:lnTo>
                  <a:lnTo>
                    <a:pt x="0" y="91567"/>
                  </a:lnTo>
                  <a:close/>
                </a:path>
              </a:pathLst>
            </a:custGeom>
            <a:ln w="9186">
              <a:solidFill>
                <a:srgbClr val="1D7E66"/>
              </a:solidFill>
            </a:ln>
          </p:spPr>
          <p:txBody>
            <a:bodyPr wrap="square" lIns="0" tIns="0" rIns="0" bIns="0" rtlCol="0"/>
            <a:lstStyle/>
            <a:p>
              <a:endParaRPr/>
            </a:p>
          </p:txBody>
        </p:sp>
        <p:pic>
          <p:nvPicPr>
            <p:cNvPr id="41" name="object 41"/>
            <p:cNvPicPr/>
            <p:nvPr/>
          </p:nvPicPr>
          <p:blipFill>
            <a:blip r:embed="rId4" cstate="print"/>
            <a:stretch>
              <a:fillRect/>
            </a:stretch>
          </p:blipFill>
          <p:spPr>
            <a:xfrm>
              <a:off x="8757920" y="4673600"/>
              <a:ext cx="182879" cy="233680"/>
            </a:xfrm>
            <a:prstGeom prst="rect">
              <a:avLst/>
            </a:prstGeom>
          </p:spPr>
        </p:pic>
        <p:sp>
          <p:nvSpPr>
            <p:cNvPr id="42" name="object 42"/>
            <p:cNvSpPr/>
            <p:nvPr/>
          </p:nvSpPr>
          <p:spPr>
            <a:xfrm>
              <a:off x="9784080" y="4643120"/>
              <a:ext cx="193040" cy="731520"/>
            </a:xfrm>
            <a:custGeom>
              <a:avLst/>
              <a:gdLst/>
              <a:ahLst/>
              <a:cxnLst/>
              <a:rect l="l" t="t" r="r" b="b"/>
              <a:pathLst>
                <a:path w="193040" h="731520">
                  <a:moveTo>
                    <a:pt x="96266" y="0"/>
                  </a:moveTo>
                  <a:lnTo>
                    <a:pt x="0" y="91439"/>
                  </a:lnTo>
                  <a:lnTo>
                    <a:pt x="48133" y="91439"/>
                  </a:lnTo>
                  <a:lnTo>
                    <a:pt x="48133" y="731138"/>
                  </a:lnTo>
                  <a:lnTo>
                    <a:pt x="144399" y="731138"/>
                  </a:lnTo>
                  <a:lnTo>
                    <a:pt x="144399" y="91439"/>
                  </a:lnTo>
                  <a:lnTo>
                    <a:pt x="192659" y="91439"/>
                  </a:lnTo>
                  <a:lnTo>
                    <a:pt x="96266" y="0"/>
                  </a:lnTo>
                  <a:close/>
                </a:path>
              </a:pathLst>
            </a:custGeom>
            <a:solidFill>
              <a:srgbClr val="29AE8B"/>
            </a:solidFill>
          </p:spPr>
          <p:txBody>
            <a:bodyPr wrap="square" lIns="0" tIns="0" rIns="0" bIns="0" rtlCol="0"/>
            <a:lstStyle/>
            <a:p>
              <a:endParaRPr/>
            </a:p>
          </p:txBody>
        </p:sp>
        <p:sp>
          <p:nvSpPr>
            <p:cNvPr id="43" name="object 43"/>
            <p:cNvSpPr/>
            <p:nvPr/>
          </p:nvSpPr>
          <p:spPr>
            <a:xfrm>
              <a:off x="9789160" y="4648200"/>
              <a:ext cx="193040" cy="731520"/>
            </a:xfrm>
            <a:custGeom>
              <a:avLst/>
              <a:gdLst/>
              <a:ahLst/>
              <a:cxnLst/>
              <a:rect l="l" t="t" r="r" b="b"/>
              <a:pathLst>
                <a:path w="193040" h="731520">
                  <a:moveTo>
                    <a:pt x="0" y="91439"/>
                  </a:moveTo>
                  <a:lnTo>
                    <a:pt x="96266" y="0"/>
                  </a:lnTo>
                  <a:lnTo>
                    <a:pt x="192659" y="91439"/>
                  </a:lnTo>
                  <a:lnTo>
                    <a:pt x="144399" y="91439"/>
                  </a:lnTo>
                  <a:lnTo>
                    <a:pt x="144399" y="731138"/>
                  </a:lnTo>
                  <a:lnTo>
                    <a:pt x="48133" y="731138"/>
                  </a:lnTo>
                  <a:lnTo>
                    <a:pt x="48133" y="91439"/>
                  </a:lnTo>
                  <a:lnTo>
                    <a:pt x="0" y="91439"/>
                  </a:lnTo>
                  <a:close/>
                </a:path>
              </a:pathLst>
            </a:custGeom>
            <a:ln w="9186">
              <a:solidFill>
                <a:srgbClr val="1D7E66"/>
              </a:solidFill>
            </a:ln>
          </p:spPr>
          <p:txBody>
            <a:bodyPr wrap="square" lIns="0" tIns="0" rIns="0" bIns="0" rtlCol="0"/>
            <a:lstStyle/>
            <a:p>
              <a:endParaRPr/>
            </a:p>
          </p:txBody>
        </p:sp>
        <p:pic>
          <p:nvPicPr>
            <p:cNvPr id="44" name="object 44"/>
            <p:cNvPicPr/>
            <p:nvPr/>
          </p:nvPicPr>
          <p:blipFill>
            <a:blip r:embed="rId4" cstate="print"/>
            <a:stretch>
              <a:fillRect/>
            </a:stretch>
          </p:blipFill>
          <p:spPr>
            <a:xfrm>
              <a:off x="9926320" y="2966720"/>
              <a:ext cx="182879" cy="233679"/>
            </a:xfrm>
            <a:prstGeom prst="rect">
              <a:avLst/>
            </a:prstGeom>
          </p:spPr>
        </p:pic>
        <p:pic>
          <p:nvPicPr>
            <p:cNvPr id="45" name="object 45"/>
            <p:cNvPicPr/>
            <p:nvPr/>
          </p:nvPicPr>
          <p:blipFill>
            <a:blip r:embed="rId5" cstate="print"/>
            <a:stretch>
              <a:fillRect/>
            </a:stretch>
          </p:blipFill>
          <p:spPr>
            <a:xfrm>
              <a:off x="9784080" y="4287519"/>
              <a:ext cx="193040" cy="233680"/>
            </a:xfrm>
            <a:prstGeom prst="rect">
              <a:avLst/>
            </a:prstGeom>
          </p:spPr>
        </p:pic>
        <p:sp>
          <p:nvSpPr>
            <p:cNvPr id="46" name="object 46"/>
            <p:cNvSpPr/>
            <p:nvPr/>
          </p:nvSpPr>
          <p:spPr>
            <a:xfrm>
              <a:off x="11064240" y="4389120"/>
              <a:ext cx="182880" cy="731520"/>
            </a:xfrm>
            <a:custGeom>
              <a:avLst/>
              <a:gdLst/>
              <a:ahLst/>
              <a:cxnLst/>
              <a:rect l="l" t="t" r="r" b="b"/>
              <a:pathLst>
                <a:path w="182879" h="731520">
                  <a:moveTo>
                    <a:pt x="91185" y="0"/>
                  </a:moveTo>
                  <a:lnTo>
                    <a:pt x="0" y="91439"/>
                  </a:lnTo>
                  <a:lnTo>
                    <a:pt x="45592" y="91439"/>
                  </a:lnTo>
                  <a:lnTo>
                    <a:pt x="45592" y="731138"/>
                  </a:lnTo>
                  <a:lnTo>
                    <a:pt x="136905" y="731138"/>
                  </a:lnTo>
                  <a:lnTo>
                    <a:pt x="136905" y="91439"/>
                  </a:lnTo>
                  <a:lnTo>
                    <a:pt x="182499" y="91439"/>
                  </a:lnTo>
                  <a:lnTo>
                    <a:pt x="91185" y="0"/>
                  </a:lnTo>
                  <a:close/>
                </a:path>
              </a:pathLst>
            </a:custGeom>
            <a:solidFill>
              <a:srgbClr val="29AE8B"/>
            </a:solidFill>
          </p:spPr>
          <p:txBody>
            <a:bodyPr wrap="square" lIns="0" tIns="0" rIns="0" bIns="0" rtlCol="0"/>
            <a:lstStyle/>
            <a:p>
              <a:endParaRPr/>
            </a:p>
          </p:txBody>
        </p:sp>
        <p:sp>
          <p:nvSpPr>
            <p:cNvPr id="47" name="object 47"/>
            <p:cNvSpPr/>
            <p:nvPr/>
          </p:nvSpPr>
          <p:spPr>
            <a:xfrm>
              <a:off x="11069320" y="4394200"/>
              <a:ext cx="182880" cy="731520"/>
            </a:xfrm>
            <a:custGeom>
              <a:avLst/>
              <a:gdLst/>
              <a:ahLst/>
              <a:cxnLst/>
              <a:rect l="l" t="t" r="r" b="b"/>
              <a:pathLst>
                <a:path w="182879" h="731520">
                  <a:moveTo>
                    <a:pt x="0" y="91439"/>
                  </a:moveTo>
                  <a:lnTo>
                    <a:pt x="91185" y="0"/>
                  </a:lnTo>
                  <a:lnTo>
                    <a:pt x="182499" y="91439"/>
                  </a:lnTo>
                  <a:lnTo>
                    <a:pt x="136905" y="91439"/>
                  </a:lnTo>
                  <a:lnTo>
                    <a:pt x="136905" y="731138"/>
                  </a:lnTo>
                  <a:lnTo>
                    <a:pt x="45593" y="731138"/>
                  </a:lnTo>
                  <a:lnTo>
                    <a:pt x="45593" y="91439"/>
                  </a:lnTo>
                  <a:lnTo>
                    <a:pt x="0" y="91439"/>
                  </a:lnTo>
                  <a:close/>
                </a:path>
              </a:pathLst>
            </a:custGeom>
            <a:ln w="9186">
              <a:solidFill>
                <a:srgbClr val="1D7E66"/>
              </a:solidFill>
            </a:ln>
          </p:spPr>
          <p:txBody>
            <a:bodyPr wrap="square" lIns="0" tIns="0" rIns="0" bIns="0" rtlCol="0"/>
            <a:lstStyle/>
            <a:p>
              <a:endParaRPr/>
            </a:p>
          </p:txBody>
        </p:sp>
        <p:pic>
          <p:nvPicPr>
            <p:cNvPr id="48" name="object 48"/>
            <p:cNvPicPr/>
            <p:nvPr/>
          </p:nvPicPr>
          <p:blipFill>
            <a:blip r:embed="rId6" cstate="print"/>
            <a:stretch>
              <a:fillRect/>
            </a:stretch>
          </p:blipFill>
          <p:spPr>
            <a:xfrm>
              <a:off x="11247120" y="2692400"/>
              <a:ext cx="182879" cy="233679"/>
            </a:xfrm>
            <a:prstGeom prst="rect">
              <a:avLst/>
            </a:prstGeom>
          </p:spPr>
        </p:pic>
        <p:pic>
          <p:nvPicPr>
            <p:cNvPr id="49" name="object 49"/>
            <p:cNvPicPr/>
            <p:nvPr/>
          </p:nvPicPr>
          <p:blipFill>
            <a:blip r:embed="rId5" cstate="print"/>
            <a:stretch>
              <a:fillRect/>
            </a:stretch>
          </p:blipFill>
          <p:spPr>
            <a:xfrm>
              <a:off x="11064240" y="4023360"/>
              <a:ext cx="193040" cy="233680"/>
            </a:xfrm>
            <a:prstGeom prst="rect">
              <a:avLst/>
            </a:prstGeom>
          </p:spPr>
        </p:pic>
        <p:pic>
          <p:nvPicPr>
            <p:cNvPr id="50" name="object 50"/>
            <p:cNvPicPr/>
            <p:nvPr/>
          </p:nvPicPr>
          <p:blipFill>
            <a:blip r:embed="rId7" cstate="print"/>
            <a:stretch>
              <a:fillRect/>
            </a:stretch>
          </p:blipFill>
          <p:spPr>
            <a:xfrm>
              <a:off x="10891520" y="2722880"/>
              <a:ext cx="203200" cy="203200"/>
            </a:xfrm>
            <a:prstGeom prst="rect">
              <a:avLst/>
            </a:prstGeom>
          </p:spPr>
        </p:pic>
        <p:pic>
          <p:nvPicPr>
            <p:cNvPr id="51" name="object 51"/>
            <p:cNvPicPr/>
            <p:nvPr/>
          </p:nvPicPr>
          <p:blipFill>
            <a:blip r:embed="rId8" cstate="print"/>
            <a:stretch>
              <a:fillRect/>
            </a:stretch>
          </p:blipFill>
          <p:spPr>
            <a:xfrm>
              <a:off x="9438640" y="3007359"/>
              <a:ext cx="203200" cy="203200"/>
            </a:xfrm>
            <a:prstGeom prst="rect">
              <a:avLst/>
            </a:prstGeom>
          </p:spPr>
        </p:pic>
        <p:pic>
          <p:nvPicPr>
            <p:cNvPr id="52" name="object 52"/>
            <p:cNvPicPr/>
            <p:nvPr/>
          </p:nvPicPr>
          <p:blipFill>
            <a:blip r:embed="rId7" cstate="print"/>
            <a:stretch>
              <a:fillRect/>
            </a:stretch>
          </p:blipFill>
          <p:spPr>
            <a:xfrm>
              <a:off x="8473440" y="3373119"/>
              <a:ext cx="203200" cy="193039"/>
            </a:xfrm>
            <a:prstGeom prst="rect">
              <a:avLst/>
            </a:prstGeom>
          </p:spPr>
        </p:pic>
      </p:grpSp>
      <p:sp>
        <p:nvSpPr>
          <p:cNvPr id="53" name="object 53"/>
          <p:cNvSpPr txBox="1"/>
          <p:nvPr/>
        </p:nvSpPr>
        <p:spPr>
          <a:xfrm>
            <a:off x="11155680" y="2387600"/>
            <a:ext cx="640080" cy="274320"/>
          </a:xfrm>
          <a:prstGeom prst="rect">
            <a:avLst/>
          </a:prstGeom>
          <a:ln w="18371">
            <a:solidFill>
              <a:srgbClr val="7B5FC5"/>
            </a:solidFill>
          </a:ln>
        </p:spPr>
        <p:txBody>
          <a:bodyPr vert="horz" wrap="square" lIns="0" tIns="0" rIns="0" bIns="0" rtlCol="0">
            <a:spAutoFit/>
          </a:bodyPr>
          <a:lstStyle/>
          <a:p>
            <a:pPr marL="86995">
              <a:lnSpc>
                <a:spcPts val="2005"/>
              </a:lnSpc>
            </a:pPr>
            <a:r>
              <a:rPr sz="1850" spc="-10" dirty="0">
                <a:latin typeface="Calibri"/>
                <a:cs typeface="Calibri"/>
              </a:rPr>
              <a:t>Class</a:t>
            </a:r>
            <a:endParaRPr sz="1850">
              <a:latin typeface="Calibri"/>
              <a:cs typeface="Calibri"/>
            </a:endParaRPr>
          </a:p>
        </p:txBody>
      </p:sp>
      <p:sp>
        <p:nvSpPr>
          <p:cNvPr id="54" name="object 54"/>
          <p:cNvSpPr txBox="1"/>
          <p:nvPr/>
        </p:nvSpPr>
        <p:spPr>
          <a:xfrm>
            <a:off x="10403840" y="2387600"/>
            <a:ext cx="670560" cy="274320"/>
          </a:xfrm>
          <a:prstGeom prst="rect">
            <a:avLst/>
          </a:prstGeom>
          <a:ln w="18371">
            <a:solidFill>
              <a:srgbClr val="0000FF"/>
            </a:solidFill>
          </a:ln>
        </p:spPr>
        <p:txBody>
          <a:bodyPr vert="horz" wrap="square" lIns="0" tIns="0" rIns="0" bIns="0" rtlCol="0">
            <a:spAutoFit/>
          </a:bodyPr>
          <a:lstStyle/>
          <a:p>
            <a:pPr marL="104775">
              <a:lnSpc>
                <a:spcPts val="2005"/>
              </a:lnSpc>
            </a:pPr>
            <a:r>
              <a:rPr sz="1850" spc="-20" dirty="0">
                <a:latin typeface="Calibri"/>
                <a:cs typeface="Calibri"/>
              </a:rPr>
              <a:t>Bbox</a:t>
            </a:r>
            <a:endParaRPr sz="1850">
              <a:latin typeface="Calibri"/>
              <a:cs typeface="Calibri"/>
            </a:endParaRPr>
          </a:p>
        </p:txBody>
      </p:sp>
      <p:sp>
        <p:nvSpPr>
          <p:cNvPr id="55" name="object 55"/>
          <p:cNvSpPr txBox="1"/>
          <p:nvPr/>
        </p:nvSpPr>
        <p:spPr>
          <a:xfrm>
            <a:off x="8808719" y="2661920"/>
            <a:ext cx="660400" cy="274320"/>
          </a:xfrm>
          <a:prstGeom prst="rect">
            <a:avLst/>
          </a:prstGeom>
          <a:ln w="18371">
            <a:solidFill>
              <a:srgbClr val="0000FF"/>
            </a:solidFill>
          </a:ln>
        </p:spPr>
        <p:txBody>
          <a:bodyPr vert="horz" wrap="square" lIns="0" tIns="0" rIns="0" bIns="0" rtlCol="0">
            <a:spAutoFit/>
          </a:bodyPr>
          <a:lstStyle/>
          <a:p>
            <a:pPr marL="99695">
              <a:lnSpc>
                <a:spcPts val="2020"/>
              </a:lnSpc>
            </a:pPr>
            <a:r>
              <a:rPr sz="1850" spc="-20" dirty="0">
                <a:latin typeface="Calibri"/>
                <a:cs typeface="Calibri"/>
              </a:rPr>
              <a:t>Bbox</a:t>
            </a:r>
            <a:endParaRPr sz="1850">
              <a:latin typeface="Calibri"/>
              <a:cs typeface="Calibri"/>
            </a:endParaRPr>
          </a:p>
        </p:txBody>
      </p:sp>
      <p:sp>
        <p:nvSpPr>
          <p:cNvPr id="56" name="object 56"/>
          <p:cNvSpPr txBox="1"/>
          <p:nvPr/>
        </p:nvSpPr>
        <p:spPr>
          <a:xfrm>
            <a:off x="7874000" y="3037839"/>
            <a:ext cx="660400" cy="274320"/>
          </a:xfrm>
          <a:prstGeom prst="rect">
            <a:avLst/>
          </a:prstGeom>
          <a:ln w="18371">
            <a:solidFill>
              <a:srgbClr val="0000FF"/>
            </a:solidFill>
          </a:ln>
        </p:spPr>
        <p:txBody>
          <a:bodyPr vert="horz" wrap="square" lIns="0" tIns="0" rIns="0" bIns="0" rtlCol="0">
            <a:spAutoFit/>
          </a:bodyPr>
          <a:lstStyle/>
          <a:p>
            <a:pPr marL="96520">
              <a:lnSpc>
                <a:spcPts val="1950"/>
              </a:lnSpc>
            </a:pPr>
            <a:r>
              <a:rPr sz="1850" spc="-20" dirty="0">
                <a:latin typeface="Calibri"/>
                <a:cs typeface="Calibri"/>
              </a:rPr>
              <a:t>Bbox</a:t>
            </a:r>
            <a:endParaRPr sz="1850">
              <a:latin typeface="Calibri"/>
              <a:cs typeface="Calibri"/>
            </a:endParaRPr>
          </a:p>
        </p:txBody>
      </p:sp>
      <p:sp>
        <p:nvSpPr>
          <p:cNvPr id="57" name="object 57"/>
          <p:cNvSpPr txBox="1">
            <a:spLocks noGrp="1"/>
          </p:cNvSpPr>
          <p:nvPr>
            <p:ph type="title"/>
          </p:nvPr>
        </p:nvSpPr>
        <p:spPr>
          <a:xfrm>
            <a:off x="8735694" y="1032510"/>
            <a:ext cx="2453005" cy="1135380"/>
          </a:xfrm>
          <a:prstGeom prst="rect">
            <a:avLst/>
          </a:prstGeom>
        </p:spPr>
        <p:txBody>
          <a:bodyPr vert="horz" wrap="square" lIns="0" tIns="13335" rIns="0" bIns="0" rtlCol="0">
            <a:spAutoFit/>
          </a:bodyPr>
          <a:lstStyle/>
          <a:p>
            <a:pPr marL="6985" algn="ctr">
              <a:lnSpc>
                <a:spcPct val="100000"/>
              </a:lnSpc>
              <a:spcBef>
                <a:spcPts val="105"/>
              </a:spcBef>
            </a:pPr>
            <a:r>
              <a:rPr sz="2400" b="0" u="heavy" dirty="0">
                <a:uFill>
                  <a:solidFill>
                    <a:srgbClr val="000000"/>
                  </a:solidFill>
                </a:uFill>
                <a:latin typeface="Calibri"/>
                <a:cs typeface="Calibri"/>
              </a:rPr>
              <a:t>“Slow”</a:t>
            </a:r>
            <a:r>
              <a:rPr sz="2400" b="0" u="heavy" spc="-5" dirty="0">
                <a:uFill>
                  <a:solidFill>
                    <a:srgbClr val="000000"/>
                  </a:solidFill>
                </a:uFill>
                <a:latin typeface="Calibri"/>
                <a:cs typeface="Calibri"/>
              </a:rPr>
              <a:t> </a:t>
            </a:r>
            <a:r>
              <a:rPr sz="2400" b="0" u="heavy" spc="-25" dirty="0">
                <a:uFill>
                  <a:solidFill>
                    <a:srgbClr val="000000"/>
                  </a:solidFill>
                </a:uFill>
                <a:latin typeface="Calibri"/>
                <a:cs typeface="Calibri"/>
              </a:rPr>
              <a:t>R-CNN</a:t>
            </a:r>
            <a:endParaRPr sz="2400">
              <a:latin typeface="Calibri"/>
              <a:cs typeface="Calibri"/>
            </a:endParaRPr>
          </a:p>
          <a:p>
            <a:pPr marL="12700" marR="5080" algn="ctr">
              <a:lnSpc>
                <a:spcPts val="2960"/>
              </a:lnSpc>
              <a:spcBef>
                <a:spcPts val="30"/>
              </a:spcBef>
            </a:pPr>
            <a:r>
              <a:rPr sz="2400" b="0" dirty="0">
                <a:latin typeface="Calibri"/>
                <a:cs typeface="Calibri"/>
              </a:rPr>
              <a:t>Process</a:t>
            </a:r>
            <a:r>
              <a:rPr sz="2400" b="0" spc="-190" dirty="0">
                <a:latin typeface="Calibri"/>
                <a:cs typeface="Calibri"/>
              </a:rPr>
              <a:t> </a:t>
            </a:r>
            <a:r>
              <a:rPr sz="2400" b="0" dirty="0">
                <a:latin typeface="Calibri"/>
                <a:cs typeface="Calibri"/>
              </a:rPr>
              <a:t>each</a:t>
            </a:r>
            <a:r>
              <a:rPr sz="2400" b="0" spc="-95" dirty="0">
                <a:latin typeface="Calibri"/>
                <a:cs typeface="Calibri"/>
              </a:rPr>
              <a:t> </a:t>
            </a:r>
            <a:r>
              <a:rPr sz="2400" b="0" spc="-10" dirty="0">
                <a:latin typeface="Calibri"/>
                <a:cs typeface="Calibri"/>
              </a:rPr>
              <a:t>region independently</a:t>
            </a:r>
            <a:endParaRPr sz="24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8321357" y="3037839"/>
            <a:ext cx="3484245" cy="3017520"/>
            <a:chOff x="8321357" y="3037839"/>
            <a:chExt cx="3484245" cy="3017520"/>
          </a:xfrm>
        </p:grpSpPr>
        <p:sp>
          <p:nvSpPr>
            <p:cNvPr id="5" name="object 5"/>
            <p:cNvSpPr/>
            <p:nvPr/>
          </p:nvSpPr>
          <p:spPr>
            <a:xfrm>
              <a:off x="9591039" y="4409439"/>
              <a:ext cx="579120" cy="182880"/>
            </a:xfrm>
            <a:custGeom>
              <a:avLst/>
              <a:gdLst/>
              <a:ahLst/>
              <a:cxnLst/>
              <a:rect l="l" t="t" r="r" b="b"/>
              <a:pathLst>
                <a:path w="579120" h="182879">
                  <a:moveTo>
                    <a:pt x="579119" y="0"/>
                  </a:moveTo>
                  <a:lnTo>
                    <a:pt x="172719" y="0"/>
                  </a:lnTo>
                  <a:lnTo>
                    <a:pt x="0" y="182499"/>
                  </a:lnTo>
                  <a:lnTo>
                    <a:pt x="406400" y="182499"/>
                  </a:lnTo>
                  <a:lnTo>
                    <a:pt x="579119"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9596119" y="4414519"/>
              <a:ext cx="579120" cy="182880"/>
            </a:xfrm>
            <a:custGeom>
              <a:avLst/>
              <a:gdLst/>
              <a:ahLst/>
              <a:cxnLst/>
              <a:rect l="l" t="t" r="r" b="b"/>
              <a:pathLst>
                <a:path w="579120" h="182879">
                  <a:moveTo>
                    <a:pt x="0" y="182498"/>
                  </a:moveTo>
                  <a:lnTo>
                    <a:pt x="172720" y="0"/>
                  </a:lnTo>
                  <a:lnTo>
                    <a:pt x="579120" y="0"/>
                  </a:lnTo>
                  <a:lnTo>
                    <a:pt x="406400" y="182498"/>
                  </a:lnTo>
                  <a:lnTo>
                    <a:pt x="0" y="182498"/>
                  </a:lnTo>
                  <a:close/>
                </a:path>
              </a:pathLst>
            </a:custGeom>
            <a:ln w="9186">
              <a:solidFill>
                <a:srgbClr val="1D7E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334773" y="4873010"/>
              <a:ext cx="3460985" cy="1172189"/>
            </a:xfrm>
            <a:prstGeom prst="rect">
              <a:avLst/>
            </a:prstGeom>
          </p:spPr>
        </p:pic>
        <p:sp>
          <p:nvSpPr>
            <p:cNvPr id="8" name="object 8"/>
            <p:cNvSpPr/>
            <p:nvPr/>
          </p:nvSpPr>
          <p:spPr>
            <a:xfrm>
              <a:off x="8326119" y="4871719"/>
              <a:ext cx="3474720" cy="1178560"/>
            </a:xfrm>
            <a:custGeom>
              <a:avLst/>
              <a:gdLst/>
              <a:ahLst/>
              <a:cxnLst/>
              <a:rect l="l" t="t" r="r" b="b"/>
              <a:pathLst>
                <a:path w="3474720" h="1178560">
                  <a:moveTo>
                    <a:pt x="0" y="1178407"/>
                  </a:moveTo>
                  <a:lnTo>
                    <a:pt x="1087501" y="0"/>
                  </a:lnTo>
                  <a:lnTo>
                    <a:pt x="3474338" y="0"/>
                  </a:lnTo>
                  <a:lnTo>
                    <a:pt x="2386964" y="1178407"/>
                  </a:lnTo>
                  <a:lnTo>
                    <a:pt x="0" y="1178407"/>
                  </a:lnTo>
                  <a:close/>
                </a:path>
              </a:pathLst>
            </a:custGeom>
            <a:ln w="9186">
              <a:solidFill>
                <a:srgbClr val="1D7E66"/>
              </a:solidFill>
            </a:ln>
          </p:spPr>
          <p:txBody>
            <a:bodyPr wrap="square" lIns="0" tIns="0" rIns="0" bIns="0" rtlCol="0"/>
            <a:lstStyle/>
            <a:p>
              <a:endParaRPr/>
            </a:p>
          </p:txBody>
        </p:sp>
        <p:sp>
          <p:nvSpPr>
            <p:cNvPr id="9" name="object 9"/>
            <p:cNvSpPr/>
            <p:nvPr/>
          </p:nvSpPr>
          <p:spPr>
            <a:xfrm>
              <a:off x="8981439" y="4927600"/>
              <a:ext cx="1757680" cy="751840"/>
            </a:xfrm>
            <a:custGeom>
              <a:avLst/>
              <a:gdLst/>
              <a:ahLst/>
              <a:cxnLst/>
              <a:rect l="l" t="t" r="r" b="b"/>
              <a:pathLst>
                <a:path w="1757679" h="751839">
                  <a:moveTo>
                    <a:pt x="1757171" y="0"/>
                  </a:moveTo>
                  <a:lnTo>
                    <a:pt x="697229" y="0"/>
                  </a:lnTo>
                  <a:lnTo>
                    <a:pt x="0" y="751382"/>
                  </a:lnTo>
                  <a:lnTo>
                    <a:pt x="1059941" y="751382"/>
                  </a:lnTo>
                  <a:lnTo>
                    <a:pt x="1757171" y="0"/>
                  </a:lnTo>
                  <a:close/>
                </a:path>
              </a:pathLst>
            </a:custGeom>
            <a:solidFill>
              <a:srgbClr val="E7E6E6">
                <a:alpha val="79998"/>
              </a:srgbClr>
            </a:solidFill>
          </p:spPr>
          <p:txBody>
            <a:bodyPr wrap="square" lIns="0" tIns="0" rIns="0" bIns="0" rtlCol="0"/>
            <a:lstStyle/>
            <a:p>
              <a:endParaRPr/>
            </a:p>
          </p:txBody>
        </p:sp>
        <p:sp>
          <p:nvSpPr>
            <p:cNvPr id="10" name="object 10"/>
            <p:cNvSpPr/>
            <p:nvPr/>
          </p:nvSpPr>
          <p:spPr>
            <a:xfrm>
              <a:off x="8986519" y="4932679"/>
              <a:ext cx="1757680" cy="751840"/>
            </a:xfrm>
            <a:custGeom>
              <a:avLst/>
              <a:gdLst/>
              <a:ahLst/>
              <a:cxnLst/>
              <a:rect l="l" t="t" r="r" b="b"/>
              <a:pathLst>
                <a:path w="1757679" h="751839">
                  <a:moveTo>
                    <a:pt x="0" y="751382"/>
                  </a:moveTo>
                  <a:lnTo>
                    <a:pt x="697229" y="0"/>
                  </a:lnTo>
                  <a:lnTo>
                    <a:pt x="1757172" y="0"/>
                  </a:lnTo>
                  <a:lnTo>
                    <a:pt x="1059941" y="751382"/>
                  </a:lnTo>
                  <a:lnTo>
                    <a:pt x="0" y="751382"/>
                  </a:lnTo>
                  <a:close/>
                </a:path>
              </a:pathLst>
            </a:custGeom>
            <a:ln w="9186">
              <a:solidFill>
                <a:srgbClr val="1D7E66"/>
              </a:solidFill>
            </a:ln>
          </p:spPr>
          <p:txBody>
            <a:bodyPr wrap="square" lIns="0" tIns="0" rIns="0" bIns="0" rtlCol="0"/>
            <a:lstStyle/>
            <a:p>
              <a:endParaRPr/>
            </a:p>
          </p:txBody>
        </p:sp>
        <p:sp>
          <p:nvSpPr>
            <p:cNvPr id="11" name="object 11"/>
            <p:cNvSpPr/>
            <p:nvPr/>
          </p:nvSpPr>
          <p:spPr>
            <a:xfrm>
              <a:off x="10739119" y="4947919"/>
              <a:ext cx="833119" cy="314960"/>
            </a:xfrm>
            <a:custGeom>
              <a:avLst/>
              <a:gdLst/>
              <a:ahLst/>
              <a:cxnLst/>
              <a:rect l="l" t="t" r="r" b="b"/>
              <a:pathLst>
                <a:path w="833120" h="314960">
                  <a:moveTo>
                    <a:pt x="832738" y="0"/>
                  </a:moveTo>
                  <a:lnTo>
                    <a:pt x="287654" y="0"/>
                  </a:lnTo>
                  <a:lnTo>
                    <a:pt x="0" y="314832"/>
                  </a:lnTo>
                  <a:lnTo>
                    <a:pt x="545210" y="314832"/>
                  </a:lnTo>
                  <a:lnTo>
                    <a:pt x="832738"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10744199" y="4953000"/>
              <a:ext cx="833119" cy="314960"/>
            </a:xfrm>
            <a:custGeom>
              <a:avLst/>
              <a:gdLst/>
              <a:ahLst/>
              <a:cxnLst/>
              <a:rect l="l" t="t" r="r" b="b"/>
              <a:pathLst>
                <a:path w="833120" h="314960">
                  <a:moveTo>
                    <a:pt x="0" y="314833"/>
                  </a:moveTo>
                  <a:lnTo>
                    <a:pt x="287654" y="0"/>
                  </a:lnTo>
                  <a:lnTo>
                    <a:pt x="832739" y="0"/>
                  </a:lnTo>
                  <a:lnTo>
                    <a:pt x="545210" y="314833"/>
                  </a:lnTo>
                  <a:lnTo>
                    <a:pt x="0" y="314833"/>
                  </a:lnTo>
                  <a:close/>
                </a:path>
              </a:pathLst>
            </a:custGeom>
            <a:ln w="9186">
              <a:solidFill>
                <a:srgbClr val="1D7E66"/>
              </a:solidFill>
            </a:ln>
          </p:spPr>
          <p:txBody>
            <a:bodyPr wrap="square" lIns="0" tIns="0" rIns="0" bIns="0" rtlCol="0"/>
            <a:lstStyle/>
            <a:p>
              <a:endParaRPr/>
            </a:p>
          </p:txBody>
        </p:sp>
        <p:sp>
          <p:nvSpPr>
            <p:cNvPr id="13" name="object 13"/>
            <p:cNvSpPr/>
            <p:nvPr/>
          </p:nvSpPr>
          <p:spPr>
            <a:xfrm>
              <a:off x="8371839" y="5547360"/>
              <a:ext cx="822960" cy="477520"/>
            </a:xfrm>
            <a:custGeom>
              <a:avLst/>
              <a:gdLst/>
              <a:ahLst/>
              <a:cxnLst/>
              <a:rect l="l" t="t" r="r" b="b"/>
              <a:pathLst>
                <a:path w="822959" h="477520">
                  <a:moveTo>
                    <a:pt x="822705" y="0"/>
                  </a:moveTo>
                  <a:lnTo>
                    <a:pt x="444245" y="0"/>
                  </a:lnTo>
                  <a:lnTo>
                    <a:pt x="0" y="477062"/>
                  </a:lnTo>
                  <a:lnTo>
                    <a:pt x="378459" y="477062"/>
                  </a:lnTo>
                  <a:lnTo>
                    <a:pt x="822705"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8376919" y="5552439"/>
              <a:ext cx="822960" cy="477520"/>
            </a:xfrm>
            <a:custGeom>
              <a:avLst/>
              <a:gdLst/>
              <a:ahLst/>
              <a:cxnLst/>
              <a:rect l="l" t="t" r="r" b="b"/>
              <a:pathLst>
                <a:path w="822959" h="477520">
                  <a:moveTo>
                    <a:pt x="0" y="477062"/>
                  </a:moveTo>
                  <a:lnTo>
                    <a:pt x="444246" y="0"/>
                  </a:lnTo>
                  <a:lnTo>
                    <a:pt x="822705" y="0"/>
                  </a:lnTo>
                  <a:lnTo>
                    <a:pt x="378459" y="477062"/>
                  </a:lnTo>
                  <a:lnTo>
                    <a:pt x="0" y="477062"/>
                  </a:lnTo>
                  <a:close/>
                </a:path>
              </a:pathLst>
            </a:custGeom>
            <a:ln w="9186">
              <a:solidFill>
                <a:srgbClr val="1D7E66"/>
              </a:solidFill>
            </a:ln>
          </p:spPr>
          <p:txBody>
            <a:bodyPr wrap="square" lIns="0" tIns="0" rIns="0" bIns="0" rtlCol="0"/>
            <a:lstStyle/>
            <a:p>
              <a:endParaRPr/>
            </a:p>
          </p:txBody>
        </p:sp>
        <p:sp>
          <p:nvSpPr>
            <p:cNvPr id="15" name="object 15"/>
            <p:cNvSpPr/>
            <p:nvPr/>
          </p:nvSpPr>
          <p:spPr>
            <a:xfrm>
              <a:off x="10312399" y="3037839"/>
              <a:ext cx="243840" cy="1238885"/>
            </a:xfrm>
            <a:custGeom>
              <a:avLst/>
              <a:gdLst/>
              <a:ahLst/>
              <a:cxnLst/>
              <a:rect l="l" t="t" r="r" b="b"/>
              <a:pathLst>
                <a:path w="243840" h="1238885">
                  <a:moveTo>
                    <a:pt x="243713" y="0"/>
                  </a:moveTo>
                  <a:lnTo>
                    <a:pt x="0" y="252349"/>
                  </a:lnTo>
                  <a:lnTo>
                    <a:pt x="0" y="1238885"/>
                  </a:lnTo>
                  <a:lnTo>
                    <a:pt x="243713" y="986536"/>
                  </a:lnTo>
                  <a:lnTo>
                    <a:pt x="243713" y="0"/>
                  </a:lnTo>
                  <a:close/>
                </a:path>
              </a:pathLst>
            </a:custGeom>
            <a:solidFill>
              <a:srgbClr val="CDCDCD">
                <a:alpha val="92939"/>
              </a:srgbClr>
            </a:solidFill>
          </p:spPr>
          <p:txBody>
            <a:bodyPr wrap="square" lIns="0" tIns="0" rIns="0" bIns="0" rtlCol="0"/>
            <a:lstStyle/>
            <a:p>
              <a:endParaRPr/>
            </a:p>
          </p:txBody>
        </p:sp>
        <p:sp>
          <p:nvSpPr>
            <p:cNvPr id="16" name="object 16"/>
            <p:cNvSpPr/>
            <p:nvPr/>
          </p:nvSpPr>
          <p:spPr>
            <a:xfrm>
              <a:off x="9550399" y="3037839"/>
              <a:ext cx="1005840" cy="254000"/>
            </a:xfrm>
            <a:custGeom>
              <a:avLst/>
              <a:gdLst/>
              <a:ahLst/>
              <a:cxnLst/>
              <a:rect l="l" t="t" r="r" b="b"/>
              <a:pathLst>
                <a:path w="1005840" h="254000">
                  <a:moveTo>
                    <a:pt x="1005458" y="0"/>
                  </a:moveTo>
                  <a:lnTo>
                    <a:pt x="251332" y="0"/>
                  </a:lnTo>
                  <a:lnTo>
                    <a:pt x="0" y="253873"/>
                  </a:lnTo>
                  <a:lnTo>
                    <a:pt x="754126" y="253873"/>
                  </a:lnTo>
                  <a:lnTo>
                    <a:pt x="1005458" y="0"/>
                  </a:lnTo>
                  <a:close/>
                </a:path>
              </a:pathLst>
            </a:custGeom>
            <a:solidFill>
              <a:srgbClr val="FFFFFF">
                <a:alpha val="92939"/>
              </a:srgbClr>
            </a:solidFill>
          </p:spPr>
          <p:txBody>
            <a:bodyPr wrap="square" lIns="0" tIns="0" rIns="0" bIns="0" rtlCol="0"/>
            <a:lstStyle/>
            <a:p>
              <a:endParaRPr/>
            </a:p>
          </p:txBody>
        </p:sp>
        <p:sp>
          <p:nvSpPr>
            <p:cNvPr id="17" name="object 17"/>
            <p:cNvSpPr/>
            <p:nvPr/>
          </p:nvSpPr>
          <p:spPr>
            <a:xfrm>
              <a:off x="9555479" y="3042919"/>
              <a:ext cx="1005840" cy="1238885"/>
            </a:xfrm>
            <a:custGeom>
              <a:avLst/>
              <a:gdLst/>
              <a:ahLst/>
              <a:cxnLst/>
              <a:rect l="l" t="t" r="r" b="b"/>
              <a:pathLst>
                <a:path w="1005840" h="1238885">
                  <a:moveTo>
                    <a:pt x="0" y="252349"/>
                  </a:moveTo>
                  <a:lnTo>
                    <a:pt x="251333" y="0"/>
                  </a:lnTo>
                  <a:lnTo>
                    <a:pt x="1005459" y="0"/>
                  </a:lnTo>
                  <a:lnTo>
                    <a:pt x="1005459" y="986535"/>
                  </a:lnTo>
                  <a:lnTo>
                    <a:pt x="754126" y="1238884"/>
                  </a:lnTo>
                  <a:lnTo>
                    <a:pt x="0" y="1238884"/>
                  </a:lnTo>
                  <a:lnTo>
                    <a:pt x="0" y="252349"/>
                  </a:lnTo>
                  <a:close/>
                </a:path>
                <a:path w="1005840" h="1238885">
                  <a:moveTo>
                    <a:pt x="0" y="252349"/>
                  </a:moveTo>
                  <a:lnTo>
                    <a:pt x="754126" y="252349"/>
                  </a:lnTo>
                  <a:lnTo>
                    <a:pt x="1005459" y="0"/>
                  </a:lnTo>
                </a:path>
                <a:path w="1005840" h="1238885">
                  <a:moveTo>
                    <a:pt x="754126" y="252349"/>
                  </a:moveTo>
                  <a:lnTo>
                    <a:pt x="754126" y="1238884"/>
                  </a:lnTo>
                </a:path>
              </a:pathLst>
            </a:custGeom>
            <a:ln w="9186">
              <a:solidFill>
                <a:srgbClr val="1D7E66"/>
              </a:solidFill>
            </a:ln>
          </p:spPr>
          <p:txBody>
            <a:bodyPr wrap="square" lIns="0" tIns="0" rIns="0" bIns="0" rtlCol="0"/>
            <a:lstStyle/>
            <a:p>
              <a:endParaRPr/>
            </a:p>
          </p:txBody>
        </p:sp>
      </p:grpSp>
      <p:sp>
        <p:nvSpPr>
          <p:cNvPr id="18" name="object 18"/>
          <p:cNvSpPr txBox="1"/>
          <p:nvPr/>
        </p:nvSpPr>
        <p:spPr>
          <a:xfrm>
            <a:off x="9680320" y="3475672"/>
            <a:ext cx="457834" cy="546735"/>
          </a:xfrm>
          <a:prstGeom prst="rect">
            <a:avLst/>
          </a:prstGeom>
        </p:spPr>
        <p:txBody>
          <a:bodyPr vert="horz" wrap="square" lIns="0" tIns="3175" rIns="0" bIns="0" rtlCol="0">
            <a:spAutoFit/>
          </a:bodyPr>
          <a:lstStyle/>
          <a:p>
            <a:pPr marL="83820" marR="5080" indent="-71120">
              <a:lnSpc>
                <a:spcPct val="105300"/>
              </a:lnSpc>
              <a:spcBef>
                <a:spcPts val="25"/>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19" name="object 19"/>
          <p:cNvGrpSpPr/>
          <p:nvPr/>
        </p:nvGrpSpPr>
        <p:grpSpPr>
          <a:xfrm>
            <a:off x="10739119" y="2763520"/>
            <a:ext cx="1025525" cy="1249045"/>
            <a:chOff x="10739119" y="2763520"/>
            <a:chExt cx="1025525" cy="1249045"/>
          </a:xfrm>
        </p:grpSpPr>
        <p:sp>
          <p:nvSpPr>
            <p:cNvPr id="20" name="object 20"/>
            <p:cNvSpPr/>
            <p:nvPr/>
          </p:nvSpPr>
          <p:spPr>
            <a:xfrm>
              <a:off x="11501119" y="2763520"/>
              <a:ext cx="254000" cy="1238885"/>
            </a:xfrm>
            <a:custGeom>
              <a:avLst/>
              <a:gdLst/>
              <a:ahLst/>
              <a:cxnLst/>
              <a:rect l="l" t="t" r="r" b="b"/>
              <a:pathLst>
                <a:path w="254000" h="1238885">
                  <a:moveTo>
                    <a:pt x="253873" y="0"/>
                  </a:moveTo>
                  <a:lnTo>
                    <a:pt x="0" y="252349"/>
                  </a:lnTo>
                  <a:lnTo>
                    <a:pt x="0" y="1238884"/>
                  </a:lnTo>
                  <a:lnTo>
                    <a:pt x="253873" y="986535"/>
                  </a:lnTo>
                  <a:lnTo>
                    <a:pt x="253873" y="0"/>
                  </a:lnTo>
                  <a:close/>
                </a:path>
              </a:pathLst>
            </a:custGeom>
            <a:solidFill>
              <a:srgbClr val="CDCDCD">
                <a:alpha val="92939"/>
              </a:srgbClr>
            </a:solidFill>
          </p:spPr>
          <p:txBody>
            <a:bodyPr wrap="square" lIns="0" tIns="0" rIns="0" bIns="0" rtlCol="0"/>
            <a:lstStyle/>
            <a:p>
              <a:endParaRPr/>
            </a:p>
          </p:txBody>
        </p:sp>
        <p:sp>
          <p:nvSpPr>
            <p:cNvPr id="21" name="object 21"/>
            <p:cNvSpPr/>
            <p:nvPr/>
          </p:nvSpPr>
          <p:spPr>
            <a:xfrm>
              <a:off x="10739119" y="2763520"/>
              <a:ext cx="1016000" cy="254000"/>
            </a:xfrm>
            <a:custGeom>
              <a:avLst/>
              <a:gdLst/>
              <a:ahLst/>
              <a:cxnLst/>
              <a:rect l="l" t="t" r="r" b="b"/>
              <a:pathLst>
                <a:path w="1016000" h="254000">
                  <a:moveTo>
                    <a:pt x="1015619" y="0"/>
                  </a:moveTo>
                  <a:lnTo>
                    <a:pt x="253873" y="0"/>
                  </a:lnTo>
                  <a:lnTo>
                    <a:pt x="0" y="253872"/>
                  </a:lnTo>
                  <a:lnTo>
                    <a:pt x="761746" y="253872"/>
                  </a:lnTo>
                  <a:lnTo>
                    <a:pt x="1015619" y="0"/>
                  </a:lnTo>
                  <a:close/>
                </a:path>
              </a:pathLst>
            </a:custGeom>
            <a:solidFill>
              <a:srgbClr val="FFFFFF">
                <a:alpha val="92939"/>
              </a:srgbClr>
            </a:solidFill>
          </p:spPr>
          <p:txBody>
            <a:bodyPr wrap="square" lIns="0" tIns="0" rIns="0" bIns="0" rtlCol="0"/>
            <a:lstStyle/>
            <a:p>
              <a:endParaRPr/>
            </a:p>
          </p:txBody>
        </p:sp>
        <p:sp>
          <p:nvSpPr>
            <p:cNvPr id="22" name="object 22"/>
            <p:cNvSpPr/>
            <p:nvPr/>
          </p:nvSpPr>
          <p:spPr>
            <a:xfrm>
              <a:off x="10744199" y="2768600"/>
              <a:ext cx="1016000" cy="1238885"/>
            </a:xfrm>
            <a:custGeom>
              <a:avLst/>
              <a:gdLst/>
              <a:ahLst/>
              <a:cxnLst/>
              <a:rect l="l" t="t" r="r" b="b"/>
              <a:pathLst>
                <a:path w="1016000" h="1238885">
                  <a:moveTo>
                    <a:pt x="0" y="252349"/>
                  </a:moveTo>
                  <a:lnTo>
                    <a:pt x="253873" y="0"/>
                  </a:lnTo>
                  <a:lnTo>
                    <a:pt x="1015619" y="0"/>
                  </a:lnTo>
                  <a:lnTo>
                    <a:pt x="1015619" y="986536"/>
                  </a:lnTo>
                  <a:lnTo>
                    <a:pt x="761746" y="1238885"/>
                  </a:lnTo>
                  <a:lnTo>
                    <a:pt x="0" y="1238885"/>
                  </a:lnTo>
                  <a:lnTo>
                    <a:pt x="0" y="252349"/>
                  </a:lnTo>
                  <a:close/>
                </a:path>
                <a:path w="1016000" h="1238885">
                  <a:moveTo>
                    <a:pt x="0" y="252349"/>
                  </a:moveTo>
                  <a:lnTo>
                    <a:pt x="761746" y="252349"/>
                  </a:lnTo>
                  <a:lnTo>
                    <a:pt x="1015619" y="0"/>
                  </a:lnTo>
                </a:path>
                <a:path w="1016000" h="1238885">
                  <a:moveTo>
                    <a:pt x="761746" y="252349"/>
                  </a:moveTo>
                  <a:lnTo>
                    <a:pt x="761746" y="1238885"/>
                  </a:lnTo>
                </a:path>
              </a:pathLst>
            </a:custGeom>
            <a:ln w="9186">
              <a:solidFill>
                <a:srgbClr val="1D7E66"/>
              </a:solidFill>
            </a:ln>
          </p:spPr>
          <p:txBody>
            <a:bodyPr wrap="square" lIns="0" tIns="0" rIns="0" bIns="0" rtlCol="0"/>
            <a:lstStyle/>
            <a:p>
              <a:endParaRPr/>
            </a:p>
          </p:txBody>
        </p:sp>
      </p:grpSp>
      <p:sp>
        <p:nvSpPr>
          <p:cNvPr id="23" name="object 23"/>
          <p:cNvSpPr txBox="1"/>
          <p:nvPr/>
        </p:nvSpPr>
        <p:spPr>
          <a:xfrm>
            <a:off x="10879201" y="3199193"/>
            <a:ext cx="457834" cy="546735"/>
          </a:xfrm>
          <a:prstGeom prst="rect">
            <a:avLst/>
          </a:prstGeom>
        </p:spPr>
        <p:txBody>
          <a:bodyPr vert="horz" wrap="square" lIns="0" tIns="3810" rIns="0" bIns="0" rtlCol="0">
            <a:spAutoFit/>
          </a:bodyPr>
          <a:lstStyle/>
          <a:p>
            <a:pPr marL="83185"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4" name="object 24"/>
          <p:cNvGrpSpPr/>
          <p:nvPr/>
        </p:nvGrpSpPr>
        <p:grpSpPr>
          <a:xfrm>
            <a:off x="8442959" y="3423920"/>
            <a:ext cx="1026160" cy="1249045"/>
            <a:chOff x="8442959" y="3423920"/>
            <a:chExt cx="1026160" cy="1249045"/>
          </a:xfrm>
        </p:grpSpPr>
        <p:sp>
          <p:nvSpPr>
            <p:cNvPr id="25" name="object 25"/>
            <p:cNvSpPr/>
            <p:nvPr/>
          </p:nvSpPr>
          <p:spPr>
            <a:xfrm>
              <a:off x="9204959" y="3423920"/>
              <a:ext cx="254000" cy="1238885"/>
            </a:xfrm>
            <a:custGeom>
              <a:avLst/>
              <a:gdLst/>
              <a:ahLst/>
              <a:cxnLst/>
              <a:rect l="l" t="t" r="r" b="b"/>
              <a:pathLst>
                <a:path w="254000" h="1238885">
                  <a:moveTo>
                    <a:pt x="253619" y="0"/>
                  </a:moveTo>
                  <a:lnTo>
                    <a:pt x="0" y="254634"/>
                  </a:lnTo>
                  <a:lnTo>
                    <a:pt x="0" y="1238884"/>
                  </a:lnTo>
                  <a:lnTo>
                    <a:pt x="253619" y="984249"/>
                  </a:lnTo>
                  <a:lnTo>
                    <a:pt x="253619" y="0"/>
                  </a:lnTo>
                  <a:close/>
                </a:path>
              </a:pathLst>
            </a:custGeom>
            <a:solidFill>
              <a:srgbClr val="CDCDCD">
                <a:alpha val="92939"/>
              </a:srgbClr>
            </a:solidFill>
          </p:spPr>
          <p:txBody>
            <a:bodyPr wrap="square" lIns="0" tIns="0" rIns="0" bIns="0" rtlCol="0"/>
            <a:lstStyle/>
            <a:p>
              <a:endParaRPr/>
            </a:p>
          </p:txBody>
        </p:sp>
        <p:sp>
          <p:nvSpPr>
            <p:cNvPr id="26" name="object 26"/>
            <p:cNvSpPr/>
            <p:nvPr/>
          </p:nvSpPr>
          <p:spPr>
            <a:xfrm>
              <a:off x="8442959" y="3423920"/>
              <a:ext cx="1016000" cy="254000"/>
            </a:xfrm>
            <a:custGeom>
              <a:avLst/>
              <a:gdLst/>
              <a:ahLst/>
              <a:cxnLst/>
              <a:rect l="l" t="t" r="r" b="b"/>
              <a:pathLst>
                <a:path w="1016000" h="254000">
                  <a:moveTo>
                    <a:pt x="1015873" y="0"/>
                  </a:moveTo>
                  <a:lnTo>
                    <a:pt x="254000" y="0"/>
                  </a:lnTo>
                  <a:lnTo>
                    <a:pt x="0" y="253618"/>
                  </a:lnTo>
                  <a:lnTo>
                    <a:pt x="761873" y="253618"/>
                  </a:lnTo>
                  <a:lnTo>
                    <a:pt x="1015873" y="0"/>
                  </a:lnTo>
                  <a:close/>
                </a:path>
              </a:pathLst>
            </a:custGeom>
            <a:solidFill>
              <a:srgbClr val="FFFFFF">
                <a:alpha val="92939"/>
              </a:srgbClr>
            </a:solidFill>
          </p:spPr>
          <p:txBody>
            <a:bodyPr wrap="square" lIns="0" tIns="0" rIns="0" bIns="0" rtlCol="0"/>
            <a:lstStyle/>
            <a:p>
              <a:endParaRPr/>
            </a:p>
          </p:txBody>
        </p:sp>
        <p:sp>
          <p:nvSpPr>
            <p:cNvPr id="27" name="object 27"/>
            <p:cNvSpPr/>
            <p:nvPr/>
          </p:nvSpPr>
          <p:spPr>
            <a:xfrm>
              <a:off x="8448039" y="3429000"/>
              <a:ext cx="1016000" cy="1238885"/>
            </a:xfrm>
            <a:custGeom>
              <a:avLst/>
              <a:gdLst/>
              <a:ahLst/>
              <a:cxnLst/>
              <a:rect l="l" t="t" r="r" b="b"/>
              <a:pathLst>
                <a:path w="1016000" h="1238885">
                  <a:moveTo>
                    <a:pt x="0" y="254635"/>
                  </a:moveTo>
                  <a:lnTo>
                    <a:pt x="254000" y="0"/>
                  </a:lnTo>
                  <a:lnTo>
                    <a:pt x="1015873" y="0"/>
                  </a:lnTo>
                  <a:lnTo>
                    <a:pt x="1015873" y="984250"/>
                  </a:lnTo>
                  <a:lnTo>
                    <a:pt x="761873" y="1238885"/>
                  </a:lnTo>
                  <a:lnTo>
                    <a:pt x="0" y="1238885"/>
                  </a:lnTo>
                  <a:lnTo>
                    <a:pt x="0" y="254635"/>
                  </a:lnTo>
                  <a:close/>
                </a:path>
                <a:path w="1016000" h="1238885">
                  <a:moveTo>
                    <a:pt x="0" y="254635"/>
                  </a:moveTo>
                  <a:lnTo>
                    <a:pt x="761873" y="254635"/>
                  </a:lnTo>
                  <a:lnTo>
                    <a:pt x="1015873" y="0"/>
                  </a:lnTo>
                </a:path>
                <a:path w="1016000" h="1238885">
                  <a:moveTo>
                    <a:pt x="761873" y="254635"/>
                  </a:moveTo>
                  <a:lnTo>
                    <a:pt x="761873" y="1238885"/>
                  </a:lnTo>
                </a:path>
              </a:pathLst>
            </a:custGeom>
            <a:ln w="9186">
              <a:solidFill>
                <a:srgbClr val="1D7E66"/>
              </a:solidFill>
            </a:ln>
          </p:spPr>
          <p:txBody>
            <a:bodyPr wrap="square" lIns="0" tIns="0" rIns="0" bIns="0" rtlCol="0"/>
            <a:lstStyle/>
            <a:p>
              <a:endParaRPr/>
            </a:p>
          </p:txBody>
        </p:sp>
      </p:grpSp>
      <p:sp>
        <p:nvSpPr>
          <p:cNvPr id="28" name="object 28"/>
          <p:cNvSpPr txBox="1"/>
          <p:nvPr/>
        </p:nvSpPr>
        <p:spPr>
          <a:xfrm>
            <a:off x="8573134" y="3859847"/>
            <a:ext cx="457834" cy="546735"/>
          </a:xfrm>
          <a:prstGeom prst="rect">
            <a:avLst/>
          </a:prstGeom>
        </p:spPr>
        <p:txBody>
          <a:bodyPr vert="horz" wrap="square" lIns="0" tIns="3810" rIns="0" bIns="0" rtlCol="0">
            <a:spAutoFit/>
          </a:bodyPr>
          <a:lstStyle/>
          <a:p>
            <a:pPr marL="83820"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9" name="object 29"/>
          <p:cNvGrpSpPr/>
          <p:nvPr/>
        </p:nvGrpSpPr>
        <p:grpSpPr>
          <a:xfrm>
            <a:off x="8615680" y="4175759"/>
            <a:ext cx="2865120" cy="862965"/>
            <a:chOff x="8615680" y="4175759"/>
            <a:chExt cx="2865120" cy="862965"/>
          </a:xfrm>
        </p:grpSpPr>
        <p:sp>
          <p:nvSpPr>
            <p:cNvPr id="30" name="object 30"/>
            <p:cNvSpPr/>
            <p:nvPr/>
          </p:nvSpPr>
          <p:spPr>
            <a:xfrm>
              <a:off x="8615680" y="484631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1" name="object 31"/>
            <p:cNvSpPr/>
            <p:nvPr/>
          </p:nvSpPr>
          <p:spPr>
            <a:xfrm>
              <a:off x="8620760" y="485139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sp>
          <p:nvSpPr>
            <p:cNvPr id="32" name="object 32"/>
            <p:cNvSpPr/>
            <p:nvPr/>
          </p:nvSpPr>
          <p:spPr>
            <a:xfrm>
              <a:off x="10901680" y="417575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10906760" y="418083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grpSp>
      <p:sp>
        <p:nvSpPr>
          <p:cNvPr id="34" name="object 34"/>
          <p:cNvSpPr txBox="1"/>
          <p:nvPr/>
        </p:nvSpPr>
        <p:spPr>
          <a:xfrm>
            <a:off x="8646159" y="3027679"/>
            <a:ext cx="660400" cy="284480"/>
          </a:xfrm>
          <a:prstGeom prst="rect">
            <a:avLst/>
          </a:prstGeom>
          <a:ln w="18371">
            <a:solidFill>
              <a:srgbClr val="7B5FC5"/>
            </a:solidFill>
          </a:ln>
        </p:spPr>
        <p:txBody>
          <a:bodyPr vert="horz" wrap="square" lIns="0" tIns="0" rIns="0" bIns="0" rtlCol="0">
            <a:spAutoFit/>
          </a:bodyPr>
          <a:lstStyle/>
          <a:p>
            <a:pPr marL="107314">
              <a:lnSpc>
                <a:spcPts val="2039"/>
              </a:lnSpc>
            </a:pPr>
            <a:r>
              <a:rPr sz="1850" spc="-10" dirty="0">
                <a:latin typeface="Calibri"/>
                <a:cs typeface="Calibri"/>
              </a:rPr>
              <a:t>Class</a:t>
            </a:r>
            <a:endParaRPr sz="1850">
              <a:latin typeface="Calibri"/>
              <a:cs typeface="Calibri"/>
            </a:endParaRPr>
          </a:p>
        </p:txBody>
      </p:sp>
      <p:pic>
        <p:nvPicPr>
          <p:cNvPr id="35" name="object 35"/>
          <p:cNvPicPr/>
          <p:nvPr/>
        </p:nvPicPr>
        <p:blipFill>
          <a:blip r:embed="rId4" cstate="print"/>
          <a:stretch>
            <a:fillRect/>
          </a:stretch>
        </p:blipFill>
        <p:spPr>
          <a:xfrm>
            <a:off x="8818880" y="3332479"/>
            <a:ext cx="182879" cy="233679"/>
          </a:xfrm>
          <a:prstGeom prst="rect">
            <a:avLst/>
          </a:prstGeom>
        </p:spPr>
      </p:pic>
      <p:sp>
        <p:nvSpPr>
          <p:cNvPr id="36" name="object 36"/>
          <p:cNvSpPr txBox="1"/>
          <p:nvPr/>
        </p:nvSpPr>
        <p:spPr>
          <a:xfrm>
            <a:off x="9601200" y="2661920"/>
            <a:ext cx="711200" cy="284480"/>
          </a:xfrm>
          <a:prstGeom prst="rect">
            <a:avLst/>
          </a:prstGeom>
          <a:ln w="18371">
            <a:solidFill>
              <a:srgbClr val="7B5FC5"/>
            </a:solidFill>
          </a:ln>
        </p:spPr>
        <p:txBody>
          <a:bodyPr vert="horz" wrap="square" lIns="0" tIns="0" rIns="0" bIns="0" rtlCol="0">
            <a:spAutoFit/>
          </a:bodyPr>
          <a:lstStyle/>
          <a:p>
            <a:pPr marL="128270">
              <a:lnSpc>
                <a:spcPts val="2020"/>
              </a:lnSpc>
            </a:pPr>
            <a:r>
              <a:rPr sz="1850" spc="-10" dirty="0">
                <a:latin typeface="Calibri"/>
                <a:cs typeface="Calibri"/>
              </a:rPr>
              <a:t>Class</a:t>
            </a:r>
            <a:endParaRPr sz="1850">
              <a:latin typeface="Calibri"/>
              <a:cs typeface="Calibri"/>
            </a:endParaRPr>
          </a:p>
        </p:txBody>
      </p:sp>
      <p:grpSp>
        <p:nvGrpSpPr>
          <p:cNvPr id="37" name="object 37"/>
          <p:cNvGrpSpPr/>
          <p:nvPr/>
        </p:nvGrpSpPr>
        <p:grpSpPr>
          <a:xfrm>
            <a:off x="8473440" y="2692400"/>
            <a:ext cx="2956560" cy="3108960"/>
            <a:chOff x="8473440" y="2692400"/>
            <a:chExt cx="2956560" cy="3108960"/>
          </a:xfrm>
        </p:grpSpPr>
        <p:sp>
          <p:nvSpPr>
            <p:cNvPr id="38" name="object 38"/>
            <p:cNvSpPr/>
            <p:nvPr/>
          </p:nvSpPr>
          <p:spPr>
            <a:xfrm>
              <a:off x="8747760" y="5049520"/>
              <a:ext cx="182880" cy="741680"/>
            </a:xfrm>
            <a:custGeom>
              <a:avLst/>
              <a:gdLst/>
              <a:ahLst/>
              <a:cxnLst/>
              <a:rect l="l" t="t" r="r" b="b"/>
              <a:pathLst>
                <a:path w="182879" h="741679">
                  <a:moveTo>
                    <a:pt x="91186" y="0"/>
                  </a:moveTo>
                  <a:lnTo>
                    <a:pt x="0" y="91566"/>
                  </a:lnTo>
                  <a:lnTo>
                    <a:pt x="45593" y="91566"/>
                  </a:lnTo>
                  <a:lnTo>
                    <a:pt x="45593" y="741565"/>
                  </a:lnTo>
                  <a:lnTo>
                    <a:pt x="136906" y="741565"/>
                  </a:lnTo>
                  <a:lnTo>
                    <a:pt x="136906" y="91566"/>
                  </a:lnTo>
                  <a:lnTo>
                    <a:pt x="182499" y="91566"/>
                  </a:lnTo>
                  <a:lnTo>
                    <a:pt x="91186" y="0"/>
                  </a:lnTo>
                  <a:close/>
                </a:path>
              </a:pathLst>
            </a:custGeom>
            <a:solidFill>
              <a:srgbClr val="29AE8B"/>
            </a:solidFill>
          </p:spPr>
          <p:txBody>
            <a:bodyPr wrap="square" lIns="0" tIns="0" rIns="0" bIns="0" rtlCol="0"/>
            <a:lstStyle/>
            <a:p>
              <a:endParaRPr/>
            </a:p>
          </p:txBody>
        </p:sp>
        <p:sp>
          <p:nvSpPr>
            <p:cNvPr id="39" name="object 39"/>
            <p:cNvSpPr/>
            <p:nvPr/>
          </p:nvSpPr>
          <p:spPr>
            <a:xfrm>
              <a:off x="8752840" y="5054600"/>
              <a:ext cx="182880" cy="741680"/>
            </a:xfrm>
            <a:custGeom>
              <a:avLst/>
              <a:gdLst/>
              <a:ahLst/>
              <a:cxnLst/>
              <a:rect l="l" t="t" r="r" b="b"/>
              <a:pathLst>
                <a:path w="182879" h="741679">
                  <a:moveTo>
                    <a:pt x="0" y="91567"/>
                  </a:moveTo>
                  <a:lnTo>
                    <a:pt x="91185" y="0"/>
                  </a:lnTo>
                  <a:lnTo>
                    <a:pt x="182499" y="91567"/>
                  </a:lnTo>
                  <a:lnTo>
                    <a:pt x="136905" y="91567"/>
                  </a:lnTo>
                  <a:lnTo>
                    <a:pt x="136905" y="741565"/>
                  </a:lnTo>
                  <a:lnTo>
                    <a:pt x="45592" y="741565"/>
                  </a:lnTo>
                  <a:lnTo>
                    <a:pt x="45592" y="91567"/>
                  </a:lnTo>
                  <a:lnTo>
                    <a:pt x="0" y="91567"/>
                  </a:lnTo>
                  <a:close/>
                </a:path>
              </a:pathLst>
            </a:custGeom>
            <a:ln w="9186">
              <a:solidFill>
                <a:srgbClr val="1D7E66"/>
              </a:solidFill>
            </a:ln>
          </p:spPr>
          <p:txBody>
            <a:bodyPr wrap="square" lIns="0" tIns="0" rIns="0" bIns="0" rtlCol="0"/>
            <a:lstStyle/>
            <a:p>
              <a:endParaRPr/>
            </a:p>
          </p:txBody>
        </p:sp>
        <p:pic>
          <p:nvPicPr>
            <p:cNvPr id="40" name="object 40"/>
            <p:cNvPicPr/>
            <p:nvPr/>
          </p:nvPicPr>
          <p:blipFill>
            <a:blip r:embed="rId5" cstate="print"/>
            <a:stretch>
              <a:fillRect/>
            </a:stretch>
          </p:blipFill>
          <p:spPr>
            <a:xfrm>
              <a:off x="8757920" y="4673600"/>
              <a:ext cx="182879" cy="233680"/>
            </a:xfrm>
            <a:prstGeom prst="rect">
              <a:avLst/>
            </a:prstGeom>
          </p:spPr>
        </p:pic>
        <p:sp>
          <p:nvSpPr>
            <p:cNvPr id="41" name="object 41"/>
            <p:cNvSpPr/>
            <p:nvPr/>
          </p:nvSpPr>
          <p:spPr>
            <a:xfrm>
              <a:off x="9784080" y="4643120"/>
              <a:ext cx="193040" cy="731520"/>
            </a:xfrm>
            <a:custGeom>
              <a:avLst/>
              <a:gdLst/>
              <a:ahLst/>
              <a:cxnLst/>
              <a:rect l="l" t="t" r="r" b="b"/>
              <a:pathLst>
                <a:path w="193040" h="731520">
                  <a:moveTo>
                    <a:pt x="96266" y="0"/>
                  </a:moveTo>
                  <a:lnTo>
                    <a:pt x="0" y="91439"/>
                  </a:lnTo>
                  <a:lnTo>
                    <a:pt x="48133" y="91439"/>
                  </a:lnTo>
                  <a:lnTo>
                    <a:pt x="48133" y="731138"/>
                  </a:lnTo>
                  <a:lnTo>
                    <a:pt x="144399" y="731138"/>
                  </a:lnTo>
                  <a:lnTo>
                    <a:pt x="144399" y="91439"/>
                  </a:lnTo>
                  <a:lnTo>
                    <a:pt x="192659" y="91439"/>
                  </a:lnTo>
                  <a:lnTo>
                    <a:pt x="96266" y="0"/>
                  </a:lnTo>
                  <a:close/>
                </a:path>
              </a:pathLst>
            </a:custGeom>
            <a:solidFill>
              <a:srgbClr val="29AE8B"/>
            </a:solidFill>
          </p:spPr>
          <p:txBody>
            <a:bodyPr wrap="square" lIns="0" tIns="0" rIns="0" bIns="0" rtlCol="0"/>
            <a:lstStyle/>
            <a:p>
              <a:endParaRPr/>
            </a:p>
          </p:txBody>
        </p:sp>
        <p:sp>
          <p:nvSpPr>
            <p:cNvPr id="42" name="object 42"/>
            <p:cNvSpPr/>
            <p:nvPr/>
          </p:nvSpPr>
          <p:spPr>
            <a:xfrm>
              <a:off x="9789160" y="4648200"/>
              <a:ext cx="193040" cy="731520"/>
            </a:xfrm>
            <a:custGeom>
              <a:avLst/>
              <a:gdLst/>
              <a:ahLst/>
              <a:cxnLst/>
              <a:rect l="l" t="t" r="r" b="b"/>
              <a:pathLst>
                <a:path w="193040" h="731520">
                  <a:moveTo>
                    <a:pt x="0" y="91439"/>
                  </a:moveTo>
                  <a:lnTo>
                    <a:pt x="96266" y="0"/>
                  </a:lnTo>
                  <a:lnTo>
                    <a:pt x="192659" y="91439"/>
                  </a:lnTo>
                  <a:lnTo>
                    <a:pt x="144399" y="91439"/>
                  </a:lnTo>
                  <a:lnTo>
                    <a:pt x="144399" y="731138"/>
                  </a:lnTo>
                  <a:lnTo>
                    <a:pt x="48133" y="731138"/>
                  </a:lnTo>
                  <a:lnTo>
                    <a:pt x="48133" y="91439"/>
                  </a:lnTo>
                  <a:lnTo>
                    <a:pt x="0" y="91439"/>
                  </a:lnTo>
                  <a:close/>
                </a:path>
              </a:pathLst>
            </a:custGeom>
            <a:ln w="9186">
              <a:solidFill>
                <a:srgbClr val="1D7E66"/>
              </a:solidFill>
            </a:ln>
          </p:spPr>
          <p:txBody>
            <a:bodyPr wrap="square" lIns="0" tIns="0" rIns="0" bIns="0" rtlCol="0"/>
            <a:lstStyle/>
            <a:p>
              <a:endParaRPr/>
            </a:p>
          </p:txBody>
        </p:sp>
        <p:pic>
          <p:nvPicPr>
            <p:cNvPr id="43" name="object 43"/>
            <p:cNvPicPr/>
            <p:nvPr/>
          </p:nvPicPr>
          <p:blipFill>
            <a:blip r:embed="rId5" cstate="print"/>
            <a:stretch>
              <a:fillRect/>
            </a:stretch>
          </p:blipFill>
          <p:spPr>
            <a:xfrm>
              <a:off x="9926320" y="2966720"/>
              <a:ext cx="182879" cy="233679"/>
            </a:xfrm>
            <a:prstGeom prst="rect">
              <a:avLst/>
            </a:prstGeom>
          </p:spPr>
        </p:pic>
        <p:pic>
          <p:nvPicPr>
            <p:cNvPr id="44" name="object 44"/>
            <p:cNvPicPr/>
            <p:nvPr/>
          </p:nvPicPr>
          <p:blipFill>
            <a:blip r:embed="rId6" cstate="print"/>
            <a:stretch>
              <a:fillRect/>
            </a:stretch>
          </p:blipFill>
          <p:spPr>
            <a:xfrm>
              <a:off x="9784080" y="4287519"/>
              <a:ext cx="193040" cy="233680"/>
            </a:xfrm>
            <a:prstGeom prst="rect">
              <a:avLst/>
            </a:prstGeom>
          </p:spPr>
        </p:pic>
        <p:sp>
          <p:nvSpPr>
            <p:cNvPr id="45" name="object 45"/>
            <p:cNvSpPr/>
            <p:nvPr/>
          </p:nvSpPr>
          <p:spPr>
            <a:xfrm>
              <a:off x="11064240" y="4389120"/>
              <a:ext cx="182880" cy="731520"/>
            </a:xfrm>
            <a:custGeom>
              <a:avLst/>
              <a:gdLst/>
              <a:ahLst/>
              <a:cxnLst/>
              <a:rect l="l" t="t" r="r" b="b"/>
              <a:pathLst>
                <a:path w="182879" h="731520">
                  <a:moveTo>
                    <a:pt x="91185" y="0"/>
                  </a:moveTo>
                  <a:lnTo>
                    <a:pt x="0" y="91439"/>
                  </a:lnTo>
                  <a:lnTo>
                    <a:pt x="45592" y="91439"/>
                  </a:lnTo>
                  <a:lnTo>
                    <a:pt x="45592" y="731138"/>
                  </a:lnTo>
                  <a:lnTo>
                    <a:pt x="136905" y="731138"/>
                  </a:lnTo>
                  <a:lnTo>
                    <a:pt x="136905" y="91439"/>
                  </a:lnTo>
                  <a:lnTo>
                    <a:pt x="182499" y="91439"/>
                  </a:lnTo>
                  <a:lnTo>
                    <a:pt x="91185" y="0"/>
                  </a:lnTo>
                  <a:close/>
                </a:path>
              </a:pathLst>
            </a:custGeom>
            <a:solidFill>
              <a:srgbClr val="29AE8B"/>
            </a:solidFill>
          </p:spPr>
          <p:txBody>
            <a:bodyPr wrap="square" lIns="0" tIns="0" rIns="0" bIns="0" rtlCol="0"/>
            <a:lstStyle/>
            <a:p>
              <a:endParaRPr/>
            </a:p>
          </p:txBody>
        </p:sp>
        <p:sp>
          <p:nvSpPr>
            <p:cNvPr id="46" name="object 46"/>
            <p:cNvSpPr/>
            <p:nvPr/>
          </p:nvSpPr>
          <p:spPr>
            <a:xfrm>
              <a:off x="11069320" y="4394200"/>
              <a:ext cx="182880" cy="731520"/>
            </a:xfrm>
            <a:custGeom>
              <a:avLst/>
              <a:gdLst/>
              <a:ahLst/>
              <a:cxnLst/>
              <a:rect l="l" t="t" r="r" b="b"/>
              <a:pathLst>
                <a:path w="182879" h="731520">
                  <a:moveTo>
                    <a:pt x="0" y="91439"/>
                  </a:moveTo>
                  <a:lnTo>
                    <a:pt x="91185" y="0"/>
                  </a:lnTo>
                  <a:lnTo>
                    <a:pt x="182499" y="91439"/>
                  </a:lnTo>
                  <a:lnTo>
                    <a:pt x="136905" y="91439"/>
                  </a:lnTo>
                  <a:lnTo>
                    <a:pt x="136905" y="731138"/>
                  </a:lnTo>
                  <a:lnTo>
                    <a:pt x="45593" y="731138"/>
                  </a:lnTo>
                  <a:lnTo>
                    <a:pt x="45593" y="91439"/>
                  </a:lnTo>
                  <a:lnTo>
                    <a:pt x="0" y="91439"/>
                  </a:lnTo>
                  <a:close/>
                </a:path>
              </a:pathLst>
            </a:custGeom>
            <a:ln w="9186">
              <a:solidFill>
                <a:srgbClr val="1D7E66"/>
              </a:solidFill>
            </a:ln>
          </p:spPr>
          <p:txBody>
            <a:bodyPr wrap="square" lIns="0" tIns="0" rIns="0" bIns="0" rtlCol="0"/>
            <a:lstStyle/>
            <a:p>
              <a:endParaRPr/>
            </a:p>
          </p:txBody>
        </p:sp>
        <p:pic>
          <p:nvPicPr>
            <p:cNvPr id="47" name="object 47"/>
            <p:cNvPicPr/>
            <p:nvPr/>
          </p:nvPicPr>
          <p:blipFill>
            <a:blip r:embed="rId7" cstate="print"/>
            <a:stretch>
              <a:fillRect/>
            </a:stretch>
          </p:blipFill>
          <p:spPr>
            <a:xfrm>
              <a:off x="11247120" y="2692400"/>
              <a:ext cx="182879" cy="233679"/>
            </a:xfrm>
            <a:prstGeom prst="rect">
              <a:avLst/>
            </a:prstGeom>
          </p:spPr>
        </p:pic>
        <p:pic>
          <p:nvPicPr>
            <p:cNvPr id="48" name="object 48"/>
            <p:cNvPicPr/>
            <p:nvPr/>
          </p:nvPicPr>
          <p:blipFill>
            <a:blip r:embed="rId6" cstate="print"/>
            <a:stretch>
              <a:fillRect/>
            </a:stretch>
          </p:blipFill>
          <p:spPr>
            <a:xfrm>
              <a:off x="11064240" y="4023360"/>
              <a:ext cx="193040" cy="233680"/>
            </a:xfrm>
            <a:prstGeom prst="rect">
              <a:avLst/>
            </a:prstGeom>
          </p:spPr>
        </p:pic>
        <p:pic>
          <p:nvPicPr>
            <p:cNvPr id="49" name="object 49"/>
            <p:cNvPicPr/>
            <p:nvPr/>
          </p:nvPicPr>
          <p:blipFill>
            <a:blip r:embed="rId8" cstate="print"/>
            <a:stretch>
              <a:fillRect/>
            </a:stretch>
          </p:blipFill>
          <p:spPr>
            <a:xfrm>
              <a:off x="10891520" y="2722880"/>
              <a:ext cx="203200" cy="203200"/>
            </a:xfrm>
            <a:prstGeom prst="rect">
              <a:avLst/>
            </a:prstGeom>
          </p:spPr>
        </p:pic>
        <p:pic>
          <p:nvPicPr>
            <p:cNvPr id="50" name="object 50"/>
            <p:cNvPicPr/>
            <p:nvPr/>
          </p:nvPicPr>
          <p:blipFill>
            <a:blip r:embed="rId9" cstate="print"/>
            <a:stretch>
              <a:fillRect/>
            </a:stretch>
          </p:blipFill>
          <p:spPr>
            <a:xfrm>
              <a:off x="9438640" y="3007359"/>
              <a:ext cx="203200" cy="203200"/>
            </a:xfrm>
            <a:prstGeom prst="rect">
              <a:avLst/>
            </a:prstGeom>
          </p:spPr>
        </p:pic>
        <p:pic>
          <p:nvPicPr>
            <p:cNvPr id="51" name="object 51"/>
            <p:cNvPicPr/>
            <p:nvPr/>
          </p:nvPicPr>
          <p:blipFill>
            <a:blip r:embed="rId8" cstate="print"/>
            <a:stretch>
              <a:fillRect/>
            </a:stretch>
          </p:blipFill>
          <p:spPr>
            <a:xfrm>
              <a:off x="8473440" y="3373119"/>
              <a:ext cx="203200" cy="193039"/>
            </a:xfrm>
            <a:prstGeom prst="rect">
              <a:avLst/>
            </a:prstGeom>
          </p:spPr>
        </p:pic>
      </p:grpSp>
      <p:sp>
        <p:nvSpPr>
          <p:cNvPr id="52" name="object 52"/>
          <p:cNvSpPr txBox="1"/>
          <p:nvPr/>
        </p:nvSpPr>
        <p:spPr>
          <a:xfrm>
            <a:off x="11155680" y="2387600"/>
            <a:ext cx="640080" cy="274320"/>
          </a:xfrm>
          <a:prstGeom prst="rect">
            <a:avLst/>
          </a:prstGeom>
          <a:ln w="18371">
            <a:solidFill>
              <a:srgbClr val="7B5FC5"/>
            </a:solidFill>
          </a:ln>
        </p:spPr>
        <p:txBody>
          <a:bodyPr vert="horz" wrap="square" lIns="0" tIns="0" rIns="0" bIns="0" rtlCol="0">
            <a:spAutoFit/>
          </a:bodyPr>
          <a:lstStyle/>
          <a:p>
            <a:pPr marL="86995">
              <a:lnSpc>
                <a:spcPts val="2005"/>
              </a:lnSpc>
            </a:pPr>
            <a:r>
              <a:rPr sz="1850" spc="-10" dirty="0">
                <a:latin typeface="Calibri"/>
                <a:cs typeface="Calibri"/>
              </a:rPr>
              <a:t>Class</a:t>
            </a:r>
            <a:endParaRPr sz="1850">
              <a:latin typeface="Calibri"/>
              <a:cs typeface="Calibri"/>
            </a:endParaRPr>
          </a:p>
        </p:txBody>
      </p:sp>
      <p:sp>
        <p:nvSpPr>
          <p:cNvPr id="53" name="object 53"/>
          <p:cNvSpPr txBox="1"/>
          <p:nvPr/>
        </p:nvSpPr>
        <p:spPr>
          <a:xfrm>
            <a:off x="10403840" y="2387600"/>
            <a:ext cx="670560" cy="274320"/>
          </a:xfrm>
          <a:prstGeom prst="rect">
            <a:avLst/>
          </a:prstGeom>
          <a:ln w="18371">
            <a:solidFill>
              <a:srgbClr val="0000FF"/>
            </a:solidFill>
          </a:ln>
        </p:spPr>
        <p:txBody>
          <a:bodyPr vert="horz" wrap="square" lIns="0" tIns="0" rIns="0" bIns="0" rtlCol="0">
            <a:spAutoFit/>
          </a:bodyPr>
          <a:lstStyle/>
          <a:p>
            <a:pPr marL="104775">
              <a:lnSpc>
                <a:spcPts val="2005"/>
              </a:lnSpc>
            </a:pPr>
            <a:r>
              <a:rPr sz="1850" spc="-20" dirty="0">
                <a:latin typeface="Calibri"/>
                <a:cs typeface="Calibri"/>
              </a:rPr>
              <a:t>Bbox</a:t>
            </a:r>
            <a:endParaRPr sz="1850">
              <a:latin typeface="Calibri"/>
              <a:cs typeface="Calibri"/>
            </a:endParaRPr>
          </a:p>
        </p:txBody>
      </p:sp>
      <p:sp>
        <p:nvSpPr>
          <p:cNvPr id="54" name="object 54"/>
          <p:cNvSpPr txBox="1"/>
          <p:nvPr/>
        </p:nvSpPr>
        <p:spPr>
          <a:xfrm>
            <a:off x="8808719" y="2661920"/>
            <a:ext cx="660400" cy="274320"/>
          </a:xfrm>
          <a:prstGeom prst="rect">
            <a:avLst/>
          </a:prstGeom>
          <a:ln w="18371">
            <a:solidFill>
              <a:srgbClr val="0000FF"/>
            </a:solidFill>
          </a:ln>
        </p:spPr>
        <p:txBody>
          <a:bodyPr vert="horz" wrap="square" lIns="0" tIns="0" rIns="0" bIns="0" rtlCol="0">
            <a:spAutoFit/>
          </a:bodyPr>
          <a:lstStyle/>
          <a:p>
            <a:pPr marL="99695">
              <a:lnSpc>
                <a:spcPts val="2020"/>
              </a:lnSpc>
            </a:pPr>
            <a:r>
              <a:rPr sz="1850" spc="-20" dirty="0">
                <a:latin typeface="Calibri"/>
                <a:cs typeface="Calibri"/>
              </a:rPr>
              <a:t>Bbox</a:t>
            </a:r>
            <a:endParaRPr sz="1850">
              <a:latin typeface="Calibri"/>
              <a:cs typeface="Calibri"/>
            </a:endParaRPr>
          </a:p>
        </p:txBody>
      </p:sp>
      <p:sp>
        <p:nvSpPr>
          <p:cNvPr id="55" name="object 55"/>
          <p:cNvSpPr txBox="1"/>
          <p:nvPr/>
        </p:nvSpPr>
        <p:spPr>
          <a:xfrm>
            <a:off x="7874000" y="3037839"/>
            <a:ext cx="660400" cy="274320"/>
          </a:xfrm>
          <a:prstGeom prst="rect">
            <a:avLst/>
          </a:prstGeom>
          <a:ln w="18371">
            <a:solidFill>
              <a:srgbClr val="0000FF"/>
            </a:solidFill>
          </a:ln>
        </p:spPr>
        <p:txBody>
          <a:bodyPr vert="horz" wrap="square" lIns="0" tIns="0" rIns="0" bIns="0" rtlCol="0">
            <a:spAutoFit/>
          </a:bodyPr>
          <a:lstStyle/>
          <a:p>
            <a:pPr marL="96520">
              <a:lnSpc>
                <a:spcPts val="1950"/>
              </a:lnSpc>
            </a:pPr>
            <a:r>
              <a:rPr sz="1850" spc="-20" dirty="0">
                <a:latin typeface="Calibri"/>
                <a:cs typeface="Calibri"/>
              </a:rPr>
              <a:t>Bbox</a:t>
            </a:r>
            <a:endParaRPr sz="1850">
              <a:latin typeface="Calibri"/>
              <a:cs typeface="Calibri"/>
            </a:endParaRPr>
          </a:p>
        </p:txBody>
      </p:sp>
      <p:sp>
        <p:nvSpPr>
          <p:cNvPr id="56" name="object 56"/>
          <p:cNvSpPr txBox="1"/>
          <p:nvPr/>
        </p:nvSpPr>
        <p:spPr>
          <a:xfrm>
            <a:off x="8735694" y="1029017"/>
            <a:ext cx="2453640" cy="1134745"/>
          </a:xfrm>
          <a:prstGeom prst="rect">
            <a:avLst/>
          </a:prstGeom>
        </p:spPr>
        <p:txBody>
          <a:bodyPr vert="horz" wrap="square" lIns="0" tIns="12700" rIns="0" bIns="0" rtlCol="0">
            <a:spAutoFit/>
          </a:bodyPr>
          <a:lstStyle/>
          <a:p>
            <a:pPr marL="6350" algn="ctr">
              <a:lnSpc>
                <a:spcPct val="100000"/>
              </a:lnSpc>
              <a:spcBef>
                <a:spcPts val="100"/>
              </a:spcBef>
            </a:pPr>
            <a:r>
              <a:rPr sz="2400" u="heavy" dirty="0">
                <a:uFill>
                  <a:solidFill>
                    <a:srgbClr val="000000"/>
                  </a:solidFill>
                </a:uFill>
                <a:latin typeface="Calibri"/>
                <a:cs typeface="Calibri"/>
              </a:rPr>
              <a:t>“Slow”</a:t>
            </a:r>
            <a:r>
              <a:rPr sz="2400" u="heavy" spc="15" dirty="0">
                <a:uFill>
                  <a:solidFill>
                    <a:srgbClr val="000000"/>
                  </a:solidFill>
                </a:uFill>
                <a:latin typeface="Calibri"/>
                <a:cs typeface="Calibri"/>
              </a:rPr>
              <a:t> </a:t>
            </a:r>
            <a:r>
              <a:rPr sz="2400" u="heavy" spc="-30" dirty="0">
                <a:uFill>
                  <a:solidFill>
                    <a:srgbClr val="000000"/>
                  </a:solidFill>
                </a:uFill>
                <a:latin typeface="Calibri"/>
                <a:cs typeface="Calibri"/>
              </a:rPr>
              <a:t>R-</a:t>
            </a:r>
            <a:r>
              <a:rPr sz="2400" u="heavy" spc="-25" dirty="0">
                <a:uFill>
                  <a:solidFill>
                    <a:srgbClr val="000000"/>
                  </a:solidFill>
                </a:uFill>
                <a:latin typeface="Calibri"/>
                <a:cs typeface="Calibri"/>
              </a:rPr>
              <a:t>CNN</a:t>
            </a:r>
            <a:endParaRPr sz="2400">
              <a:latin typeface="Calibri"/>
              <a:cs typeface="Calibri"/>
            </a:endParaRPr>
          </a:p>
          <a:p>
            <a:pPr marL="12700" marR="5080" algn="ctr">
              <a:lnSpc>
                <a:spcPts val="2960"/>
              </a:lnSpc>
              <a:spcBef>
                <a:spcPts val="30"/>
              </a:spcBef>
            </a:pPr>
            <a:r>
              <a:rPr sz="2400" dirty="0">
                <a:latin typeface="Calibri"/>
                <a:cs typeface="Calibri"/>
              </a:rPr>
              <a:t>Process</a:t>
            </a:r>
            <a:r>
              <a:rPr sz="2400" spc="-190" dirty="0">
                <a:latin typeface="Calibri"/>
                <a:cs typeface="Calibri"/>
              </a:rPr>
              <a:t> </a:t>
            </a:r>
            <a:r>
              <a:rPr sz="2400" dirty="0">
                <a:latin typeface="Calibri"/>
                <a:cs typeface="Calibri"/>
              </a:rPr>
              <a:t>each</a:t>
            </a:r>
            <a:r>
              <a:rPr sz="2400" spc="-100" dirty="0">
                <a:latin typeface="Calibri"/>
                <a:cs typeface="Calibri"/>
              </a:rPr>
              <a:t> </a:t>
            </a:r>
            <a:r>
              <a:rPr sz="2400" spc="-10" dirty="0">
                <a:latin typeface="Calibri"/>
                <a:cs typeface="Calibri"/>
              </a:rPr>
              <a:t>region independently</a:t>
            </a:r>
            <a:endParaRPr sz="2400">
              <a:latin typeface="Calibri"/>
              <a:cs typeface="Calibri"/>
            </a:endParaRPr>
          </a:p>
        </p:txBody>
      </p:sp>
      <p:grpSp>
        <p:nvGrpSpPr>
          <p:cNvPr id="57" name="object 57"/>
          <p:cNvGrpSpPr/>
          <p:nvPr/>
        </p:nvGrpSpPr>
        <p:grpSpPr>
          <a:xfrm>
            <a:off x="1065530" y="4611370"/>
            <a:ext cx="4675505" cy="1557020"/>
            <a:chOff x="1065530" y="4611370"/>
            <a:chExt cx="4675505" cy="1557020"/>
          </a:xfrm>
        </p:grpSpPr>
        <p:pic>
          <p:nvPicPr>
            <p:cNvPr id="58" name="object 58"/>
            <p:cNvPicPr/>
            <p:nvPr/>
          </p:nvPicPr>
          <p:blipFill>
            <a:blip r:embed="rId10" cstate="print"/>
            <a:stretch>
              <a:fillRect/>
            </a:stretch>
          </p:blipFill>
          <p:spPr>
            <a:xfrm>
              <a:off x="1075952" y="4618995"/>
              <a:ext cx="4654287" cy="1537964"/>
            </a:xfrm>
            <a:prstGeom prst="rect">
              <a:avLst/>
            </a:prstGeom>
          </p:spPr>
        </p:pic>
        <p:sp>
          <p:nvSpPr>
            <p:cNvPr id="59" name="object 59"/>
            <p:cNvSpPr/>
            <p:nvPr/>
          </p:nvSpPr>
          <p:spPr>
            <a:xfrm>
              <a:off x="1071880" y="4617720"/>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grpSp>
      <p:sp>
        <p:nvSpPr>
          <p:cNvPr id="60" name="object 60"/>
          <p:cNvSpPr txBox="1"/>
          <p:nvPr/>
        </p:nvSpPr>
        <p:spPr>
          <a:xfrm>
            <a:off x="7906384" y="5224287"/>
            <a:ext cx="599440" cy="534670"/>
          </a:xfrm>
          <a:prstGeom prst="rect">
            <a:avLst/>
          </a:prstGeom>
        </p:spPr>
        <p:txBody>
          <a:bodyPr vert="horz" wrap="square" lIns="0" tIns="0" rIns="0" bIns="0" rtlCol="0">
            <a:spAutoFit/>
          </a:bodyPr>
          <a:lstStyle/>
          <a:p>
            <a:pPr marL="12700">
              <a:lnSpc>
                <a:spcPts val="1825"/>
              </a:lnSpc>
            </a:pPr>
            <a:r>
              <a:rPr sz="1850" spc="-10" dirty="0">
                <a:latin typeface="Calibri"/>
                <a:cs typeface="Calibri"/>
              </a:rPr>
              <a:t>Input</a:t>
            </a:r>
            <a:endParaRPr sz="1850">
              <a:latin typeface="Calibri"/>
              <a:cs typeface="Calibri"/>
            </a:endParaRPr>
          </a:p>
          <a:p>
            <a:pPr marL="12700">
              <a:lnSpc>
                <a:spcPts val="2190"/>
              </a:lnSpc>
            </a:pPr>
            <a:r>
              <a:rPr sz="1850" spc="-10" dirty="0">
                <a:latin typeface="Calibri"/>
                <a:cs typeface="Calibri"/>
              </a:rPr>
              <a:t>image</a:t>
            </a:r>
            <a:endParaRPr sz="1850">
              <a:latin typeface="Calibri"/>
              <a:cs typeface="Calibri"/>
            </a:endParaRPr>
          </a:p>
        </p:txBody>
      </p:sp>
      <p:sp>
        <p:nvSpPr>
          <p:cNvPr id="61" name="object 61"/>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62" name="object 62"/>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0" dirty="0">
                <a:latin typeface="Calibri"/>
                <a:cs typeface="Calibri"/>
              </a:rPr>
              <a:t> </a:t>
            </a:r>
            <a:r>
              <a:rPr sz="800" dirty="0">
                <a:latin typeface="Calibri"/>
                <a:cs typeface="Calibri"/>
              </a:rPr>
              <a:t>ICCV</a:t>
            </a:r>
            <a:r>
              <a:rPr sz="800" spc="-20"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25"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a:t>
            </a:r>
            <a:r>
              <a:rPr sz="800" spc="-15" dirty="0">
                <a:latin typeface="Calibri"/>
                <a:cs typeface="Calibri"/>
              </a:rPr>
              <a:t> </a:t>
            </a:r>
            <a:r>
              <a:rPr sz="800" spc="-10" dirty="0">
                <a:latin typeface="Calibri"/>
                <a:cs typeface="Calibri"/>
              </a:rPr>
              <a:t>Reproduced</a:t>
            </a:r>
            <a:r>
              <a:rPr sz="800" spc="80"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8321357" y="3037839"/>
            <a:ext cx="3484245" cy="3017520"/>
            <a:chOff x="8321357" y="3037839"/>
            <a:chExt cx="3484245" cy="3017520"/>
          </a:xfrm>
        </p:grpSpPr>
        <p:sp>
          <p:nvSpPr>
            <p:cNvPr id="5" name="object 5"/>
            <p:cNvSpPr/>
            <p:nvPr/>
          </p:nvSpPr>
          <p:spPr>
            <a:xfrm>
              <a:off x="9591039" y="4409439"/>
              <a:ext cx="579120" cy="182880"/>
            </a:xfrm>
            <a:custGeom>
              <a:avLst/>
              <a:gdLst/>
              <a:ahLst/>
              <a:cxnLst/>
              <a:rect l="l" t="t" r="r" b="b"/>
              <a:pathLst>
                <a:path w="579120" h="182879">
                  <a:moveTo>
                    <a:pt x="579119" y="0"/>
                  </a:moveTo>
                  <a:lnTo>
                    <a:pt x="172719" y="0"/>
                  </a:lnTo>
                  <a:lnTo>
                    <a:pt x="0" y="182499"/>
                  </a:lnTo>
                  <a:lnTo>
                    <a:pt x="406400" y="182499"/>
                  </a:lnTo>
                  <a:lnTo>
                    <a:pt x="579119"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9596119" y="4414519"/>
              <a:ext cx="579120" cy="182880"/>
            </a:xfrm>
            <a:custGeom>
              <a:avLst/>
              <a:gdLst/>
              <a:ahLst/>
              <a:cxnLst/>
              <a:rect l="l" t="t" r="r" b="b"/>
              <a:pathLst>
                <a:path w="579120" h="182879">
                  <a:moveTo>
                    <a:pt x="0" y="182498"/>
                  </a:moveTo>
                  <a:lnTo>
                    <a:pt x="172720" y="0"/>
                  </a:lnTo>
                  <a:lnTo>
                    <a:pt x="579120" y="0"/>
                  </a:lnTo>
                  <a:lnTo>
                    <a:pt x="406400" y="182498"/>
                  </a:lnTo>
                  <a:lnTo>
                    <a:pt x="0" y="182498"/>
                  </a:lnTo>
                  <a:close/>
                </a:path>
              </a:pathLst>
            </a:custGeom>
            <a:ln w="9186">
              <a:solidFill>
                <a:srgbClr val="1D7E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334773" y="4873010"/>
              <a:ext cx="3460985" cy="1172189"/>
            </a:xfrm>
            <a:prstGeom prst="rect">
              <a:avLst/>
            </a:prstGeom>
          </p:spPr>
        </p:pic>
        <p:sp>
          <p:nvSpPr>
            <p:cNvPr id="8" name="object 8"/>
            <p:cNvSpPr/>
            <p:nvPr/>
          </p:nvSpPr>
          <p:spPr>
            <a:xfrm>
              <a:off x="8326119" y="4871719"/>
              <a:ext cx="3474720" cy="1178560"/>
            </a:xfrm>
            <a:custGeom>
              <a:avLst/>
              <a:gdLst/>
              <a:ahLst/>
              <a:cxnLst/>
              <a:rect l="l" t="t" r="r" b="b"/>
              <a:pathLst>
                <a:path w="3474720" h="1178560">
                  <a:moveTo>
                    <a:pt x="0" y="1178407"/>
                  </a:moveTo>
                  <a:lnTo>
                    <a:pt x="1087501" y="0"/>
                  </a:lnTo>
                  <a:lnTo>
                    <a:pt x="3474338" y="0"/>
                  </a:lnTo>
                  <a:lnTo>
                    <a:pt x="2386964" y="1178407"/>
                  </a:lnTo>
                  <a:lnTo>
                    <a:pt x="0" y="1178407"/>
                  </a:lnTo>
                  <a:close/>
                </a:path>
              </a:pathLst>
            </a:custGeom>
            <a:ln w="9186">
              <a:solidFill>
                <a:srgbClr val="1D7E66"/>
              </a:solidFill>
            </a:ln>
          </p:spPr>
          <p:txBody>
            <a:bodyPr wrap="square" lIns="0" tIns="0" rIns="0" bIns="0" rtlCol="0"/>
            <a:lstStyle/>
            <a:p>
              <a:endParaRPr/>
            </a:p>
          </p:txBody>
        </p:sp>
        <p:sp>
          <p:nvSpPr>
            <p:cNvPr id="9" name="object 9"/>
            <p:cNvSpPr/>
            <p:nvPr/>
          </p:nvSpPr>
          <p:spPr>
            <a:xfrm>
              <a:off x="8981439" y="4927600"/>
              <a:ext cx="1757680" cy="751840"/>
            </a:xfrm>
            <a:custGeom>
              <a:avLst/>
              <a:gdLst/>
              <a:ahLst/>
              <a:cxnLst/>
              <a:rect l="l" t="t" r="r" b="b"/>
              <a:pathLst>
                <a:path w="1757679" h="751839">
                  <a:moveTo>
                    <a:pt x="1757171" y="0"/>
                  </a:moveTo>
                  <a:lnTo>
                    <a:pt x="697229" y="0"/>
                  </a:lnTo>
                  <a:lnTo>
                    <a:pt x="0" y="751382"/>
                  </a:lnTo>
                  <a:lnTo>
                    <a:pt x="1059941" y="751382"/>
                  </a:lnTo>
                  <a:lnTo>
                    <a:pt x="1757171" y="0"/>
                  </a:lnTo>
                  <a:close/>
                </a:path>
              </a:pathLst>
            </a:custGeom>
            <a:solidFill>
              <a:srgbClr val="E7E6E6">
                <a:alpha val="79998"/>
              </a:srgbClr>
            </a:solidFill>
          </p:spPr>
          <p:txBody>
            <a:bodyPr wrap="square" lIns="0" tIns="0" rIns="0" bIns="0" rtlCol="0"/>
            <a:lstStyle/>
            <a:p>
              <a:endParaRPr/>
            </a:p>
          </p:txBody>
        </p:sp>
        <p:sp>
          <p:nvSpPr>
            <p:cNvPr id="10" name="object 10"/>
            <p:cNvSpPr/>
            <p:nvPr/>
          </p:nvSpPr>
          <p:spPr>
            <a:xfrm>
              <a:off x="8986519" y="4932679"/>
              <a:ext cx="1757680" cy="751840"/>
            </a:xfrm>
            <a:custGeom>
              <a:avLst/>
              <a:gdLst/>
              <a:ahLst/>
              <a:cxnLst/>
              <a:rect l="l" t="t" r="r" b="b"/>
              <a:pathLst>
                <a:path w="1757679" h="751839">
                  <a:moveTo>
                    <a:pt x="0" y="751382"/>
                  </a:moveTo>
                  <a:lnTo>
                    <a:pt x="697229" y="0"/>
                  </a:lnTo>
                  <a:lnTo>
                    <a:pt x="1757172" y="0"/>
                  </a:lnTo>
                  <a:lnTo>
                    <a:pt x="1059941" y="751382"/>
                  </a:lnTo>
                  <a:lnTo>
                    <a:pt x="0" y="751382"/>
                  </a:lnTo>
                  <a:close/>
                </a:path>
              </a:pathLst>
            </a:custGeom>
            <a:ln w="9186">
              <a:solidFill>
                <a:srgbClr val="1D7E66"/>
              </a:solidFill>
            </a:ln>
          </p:spPr>
          <p:txBody>
            <a:bodyPr wrap="square" lIns="0" tIns="0" rIns="0" bIns="0" rtlCol="0"/>
            <a:lstStyle/>
            <a:p>
              <a:endParaRPr/>
            </a:p>
          </p:txBody>
        </p:sp>
        <p:sp>
          <p:nvSpPr>
            <p:cNvPr id="11" name="object 11"/>
            <p:cNvSpPr/>
            <p:nvPr/>
          </p:nvSpPr>
          <p:spPr>
            <a:xfrm>
              <a:off x="10739119" y="4947919"/>
              <a:ext cx="833119" cy="314960"/>
            </a:xfrm>
            <a:custGeom>
              <a:avLst/>
              <a:gdLst/>
              <a:ahLst/>
              <a:cxnLst/>
              <a:rect l="l" t="t" r="r" b="b"/>
              <a:pathLst>
                <a:path w="833120" h="314960">
                  <a:moveTo>
                    <a:pt x="832738" y="0"/>
                  </a:moveTo>
                  <a:lnTo>
                    <a:pt x="287654" y="0"/>
                  </a:lnTo>
                  <a:lnTo>
                    <a:pt x="0" y="314832"/>
                  </a:lnTo>
                  <a:lnTo>
                    <a:pt x="545210" y="314832"/>
                  </a:lnTo>
                  <a:lnTo>
                    <a:pt x="832738"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10744199" y="4953000"/>
              <a:ext cx="833119" cy="314960"/>
            </a:xfrm>
            <a:custGeom>
              <a:avLst/>
              <a:gdLst/>
              <a:ahLst/>
              <a:cxnLst/>
              <a:rect l="l" t="t" r="r" b="b"/>
              <a:pathLst>
                <a:path w="833120" h="314960">
                  <a:moveTo>
                    <a:pt x="0" y="314833"/>
                  </a:moveTo>
                  <a:lnTo>
                    <a:pt x="287654" y="0"/>
                  </a:lnTo>
                  <a:lnTo>
                    <a:pt x="832739" y="0"/>
                  </a:lnTo>
                  <a:lnTo>
                    <a:pt x="545210" y="314833"/>
                  </a:lnTo>
                  <a:lnTo>
                    <a:pt x="0" y="314833"/>
                  </a:lnTo>
                  <a:close/>
                </a:path>
              </a:pathLst>
            </a:custGeom>
            <a:ln w="9186">
              <a:solidFill>
                <a:srgbClr val="1D7E66"/>
              </a:solidFill>
            </a:ln>
          </p:spPr>
          <p:txBody>
            <a:bodyPr wrap="square" lIns="0" tIns="0" rIns="0" bIns="0" rtlCol="0"/>
            <a:lstStyle/>
            <a:p>
              <a:endParaRPr/>
            </a:p>
          </p:txBody>
        </p:sp>
        <p:sp>
          <p:nvSpPr>
            <p:cNvPr id="13" name="object 13"/>
            <p:cNvSpPr/>
            <p:nvPr/>
          </p:nvSpPr>
          <p:spPr>
            <a:xfrm>
              <a:off x="8371839" y="5547360"/>
              <a:ext cx="822960" cy="477520"/>
            </a:xfrm>
            <a:custGeom>
              <a:avLst/>
              <a:gdLst/>
              <a:ahLst/>
              <a:cxnLst/>
              <a:rect l="l" t="t" r="r" b="b"/>
              <a:pathLst>
                <a:path w="822959" h="477520">
                  <a:moveTo>
                    <a:pt x="822705" y="0"/>
                  </a:moveTo>
                  <a:lnTo>
                    <a:pt x="444245" y="0"/>
                  </a:lnTo>
                  <a:lnTo>
                    <a:pt x="0" y="477062"/>
                  </a:lnTo>
                  <a:lnTo>
                    <a:pt x="378459" y="477062"/>
                  </a:lnTo>
                  <a:lnTo>
                    <a:pt x="822705"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8376919" y="5552439"/>
              <a:ext cx="822960" cy="477520"/>
            </a:xfrm>
            <a:custGeom>
              <a:avLst/>
              <a:gdLst/>
              <a:ahLst/>
              <a:cxnLst/>
              <a:rect l="l" t="t" r="r" b="b"/>
              <a:pathLst>
                <a:path w="822959" h="477520">
                  <a:moveTo>
                    <a:pt x="0" y="477062"/>
                  </a:moveTo>
                  <a:lnTo>
                    <a:pt x="444246" y="0"/>
                  </a:lnTo>
                  <a:lnTo>
                    <a:pt x="822705" y="0"/>
                  </a:lnTo>
                  <a:lnTo>
                    <a:pt x="378459" y="477062"/>
                  </a:lnTo>
                  <a:lnTo>
                    <a:pt x="0" y="477062"/>
                  </a:lnTo>
                  <a:close/>
                </a:path>
              </a:pathLst>
            </a:custGeom>
            <a:ln w="9186">
              <a:solidFill>
                <a:srgbClr val="1D7E66"/>
              </a:solidFill>
            </a:ln>
          </p:spPr>
          <p:txBody>
            <a:bodyPr wrap="square" lIns="0" tIns="0" rIns="0" bIns="0" rtlCol="0"/>
            <a:lstStyle/>
            <a:p>
              <a:endParaRPr/>
            </a:p>
          </p:txBody>
        </p:sp>
        <p:sp>
          <p:nvSpPr>
            <p:cNvPr id="15" name="object 15"/>
            <p:cNvSpPr/>
            <p:nvPr/>
          </p:nvSpPr>
          <p:spPr>
            <a:xfrm>
              <a:off x="10312399" y="3037839"/>
              <a:ext cx="243840" cy="1238885"/>
            </a:xfrm>
            <a:custGeom>
              <a:avLst/>
              <a:gdLst/>
              <a:ahLst/>
              <a:cxnLst/>
              <a:rect l="l" t="t" r="r" b="b"/>
              <a:pathLst>
                <a:path w="243840" h="1238885">
                  <a:moveTo>
                    <a:pt x="243713" y="0"/>
                  </a:moveTo>
                  <a:lnTo>
                    <a:pt x="0" y="252349"/>
                  </a:lnTo>
                  <a:lnTo>
                    <a:pt x="0" y="1238885"/>
                  </a:lnTo>
                  <a:lnTo>
                    <a:pt x="243713" y="986536"/>
                  </a:lnTo>
                  <a:lnTo>
                    <a:pt x="243713" y="0"/>
                  </a:lnTo>
                  <a:close/>
                </a:path>
              </a:pathLst>
            </a:custGeom>
            <a:solidFill>
              <a:srgbClr val="CDCDCD">
                <a:alpha val="92939"/>
              </a:srgbClr>
            </a:solidFill>
          </p:spPr>
          <p:txBody>
            <a:bodyPr wrap="square" lIns="0" tIns="0" rIns="0" bIns="0" rtlCol="0"/>
            <a:lstStyle/>
            <a:p>
              <a:endParaRPr/>
            </a:p>
          </p:txBody>
        </p:sp>
        <p:sp>
          <p:nvSpPr>
            <p:cNvPr id="16" name="object 16"/>
            <p:cNvSpPr/>
            <p:nvPr/>
          </p:nvSpPr>
          <p:spPr>
            <a:xfrm>
              <a:off x="9550399" y="3037839"/>
              <a:ext cx="1005840" cy="254000"/>
            </a:xfrm>
            <a:custGeom>
              <a:avLst/>
              <a:gdLst/>
              <a:ahLst/>
              <a:cxnLst/>
              <a:rect l="l" t="t" r="r" b="b"/>
              <a:pathLst>
                <a:path w="1005840" h="254000">
                  <a:moveTo>
                    <a:pt x="1005458" y="0"/>
                  </a:moveTo>
                  <a:lnTo>
                    <a:pt x="251332" y="0"/>
                  </a:lnTo>
                  <a:lnTo>
                    <a:pt x="0" y="253873"/>
                  </a:lnTo>
                  <a:lnTo>
                    <a:pt x="754126" y="253873"/>
                  </a:lnTo>
                  <a:lnTo>
                    <a:pt x="1005458" y="0"/>
                  </a:lnTo>
                  <a:close/>
                </a:path>
              </a:pathLst>
            </a:custGeom>
            <a:solidFill>
              <a:srgbClr val="FFFFFF">
                <a:alpha val="92939"/>
              </a:srgbClr>
            </a:solidFill>
          </p:spPr>
          <p:txBody>
            <a:bodyPr wrap="square" lIns="0" tIns="0" rIns="0" bIns="0" rtlCol="0"/>
            <a:lstStyle/>
            <a:p>
              <a:endParaRPr/>
            </a:p>
          </p:txBody>
        </p:sp>
        <p:sp>
          <p:nvSpPr>
            <p:cNvPr id="17" name="object 17"/>
            <p:cNvSpPr/>
            <p:nvPr/>
          </p:nvSpPr>
          <p:spPr>
            <a:xfrm>
              <a:off x="9555479" y="3042919"/>
              <a:ext cx="1005840" cy="1238885"/>
            </a:xfrm>
            <a:custGeom>
              <a:avLst/>
              <a:gdLst/>
              <a:ahLst/>
              <a:cxnLst/>
              <a:rect l="l" t="t" r="r" b="b"/>
              <a:pathLst>
                <a:path w="1005840" h="1238885">
                  <a:moveTo>
                    <a:pt x="0" y="252349"/>
                  </a:moveTo>
                  <a:lnTo>
                    <a:pt x="251333" y="0"/>
                  </a:lnTo>
                  <a:lnTo>
                    <a:pt x="1005459" y="0"/>
                  </a:lnTo>
                  <a:lnTo>
                    <a:pt x="1005459" y="986535"/>
                  </a:lnTo>
                  <a:lnTo>
                    <a:pt x="754126" y="1238884"/>
                  </a:lnTo>
                  <a:lnTo>
                    <a:pt x="0" y="1238884"/>
                  </a:lnTo>
                  <a:lnTo>
                    <a:pt x="0" y="252349"/>
                  </a:lnTo>
                  <a:close/>
                </a:path>
                <a:path w="1005840" h="1238885">
                  <a:moveTo>
                    <a:pt x="0" y="252349"/>
                  </a:moveTo>
                  <a:lnTo>
                    <a:pt x="754126" y="252349"/>
                  </a:lnTo>
                  <a:lnTo>
                    <a:pt x="1005459" y="0"/>
                  </a:lnTo>
                </a:path>
                <a:path w="1005840" h="1238885">
                  <a:moveTo>
                    <a:pt x="754126" y="252349"/>
                  </a:moveTo>
                  <a:lnTo>
                    <a:pt x="754126" y="1238884"/>
                  </a:lnTo>
                </a:path>
              </a:pathLst>
            </a:custGeom>
            <a:ln w="9186">
              <a:solidFill>
                <a:srgbClr val="1D7E66"/>
              </a:solidFill>
            </a:ln>
          </p:spPr>
          <p:txBody>
            <a:bodyPr wrap="square" lIns="0" tIns="0" rIns="0" bIns="0" rtlCol="0"/>
            <a:lstStyle/>
            <a:p>
              <a:endParaRPr/>
            </a:p>
          </p:txBody>
        </p:sp>
      </p:grpSp>
      <p:sp>
        <p:nvSpPr>
          <p:cNvPr id="18" name="object 18"/>
          <p:cNvSpPr txBox="1"/>
          <p:nvPr/>
        </p:nvSpPr>
        <p:spPr>
          <a:xfrm>
            <a:off x="9680320" y="3475672"/>
            <a:ext cx="457834" cy="546735"/>
          </a:xfrm>
          <a:prstGeom prst="rect">
            <a:avLst/>
          </a:prstGeom>
        </p:spPr>
        <p:txBody>
          <a:bodyPr vert="horz" wrap="square" lIns="0" tIns="3175" rIns="0" bIns="0" rtlCol="0">
            <a:spAutoFit/>
          </a:bodyPr>
          <a:lstStyle/>
          <a:p>
            <a:pPr marL="83820" marR="5080" indent="-71120">
              <a:lnSpc>
                <a:spcPct val="105300"/>
              </a:lnSpc>
              <a:spcBef>
                <a:spcPts val="25"/>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19" name="object 19"/>
          <p:cNvGrpSpPr/>
          <p:nvPr/>
        </p:nvGrpSpPr>
        <p:grpSpPr>
          <a:xfrm>
            <a:off x="10739119" y="2763520"/>
            <a:ext cx="1025525" cy="1249045"/>
            <a:chOff x="10739119" y="2763520"/>
            <a:chExt cx="1025525" cy="1249045"/>
          </a:xfrm>
        </p:grpSpPr>
        <p:sp>
          <p:nvSpPr>
            <p:cNvPr id="20" name="object 20"/>
            <p:cNvSpPr/>
            <p:nvPr/>
          </p:nvSpPr>
          <p:spPr>
            <a:xfrm>
              <a:off x="11501119" y="2763520"/>
              <a:ext cx="254000" cy="1238885"/>
            </a:xfrm>
            <a:custGeom>
              <a:avLst/>
              <a:gdLst/>
              <a:ahLst/>
              <a:cxnLst/>
              <a:rect l="l" t="t" r="r" b="b"/>
              <a:pathLst>
                <a:path w="254000" h="1238885">
                  <a:moveTo>
                    <a:pt x="253873" y="0"/>
                  </a:moveTo>
                  <a:lnTo>
                    <a:pt x="0" y="252349"/>
                  </a:lnTo>
                  <a:lnTo>
                    <a:pt x="0" y="1238884"/>
                  </a:lnTo>
                  <a:lnTo>
                    <a:pt x="253873" y="986535"/>
                  </a:lnTo>
                  <a:lnTo>
                    <a:pt x="253873" y="0"/>
                  </a:lnTo>
                  <a:close/>
                </a:path>
              </a:pathLst>
            </a:custGeom>
            <a:solidFill>
              <a:srgbClr val="CDCDCD">
                <a:alpha val="92939"/>
              </a:srgbClr>
            </a:solidFill>
          </p:spPr>
          <p:txBody>
            <a:bodyPr wrap="square" lIns="0" tIns="0" rIns="0" bIns="0" rtlCol="0"/>
            <a:lstStyle/>
            <a:p>
              <a:endParaRPr/>
            </a:p>
          </p:txBody>
        </p:sp>
        <p:sp>
          <p:nvSpPr>
            <p:cNvPr id="21" name="object 21"/>
            <p:cNvSpPr/>
            <p:nvPr/>
          </p:nvSpPr>
          <p:spPr>
            <a:xfrm>
              <a:off x="10739119" y="2763520"/>
              <a:ext cx="1016000" cy="254000"/>
            </a:xfrm>
            <a:custGeom>
              <a:avLst/>
              <a:gdLst/>
              <a:ahLst/>
              <a:cxnLst/>
              <a:rect l="l" t="t" r="r" b="b"/>
              <a:pathLst>
                <a:path w="1016000" h="254000">
                  <a:moveTo>
                    <a:pt x="1015619" y="0"/>
                  </a:moveTo>
                  <a:lnTo>
                    <a:pt x="253873" y="0"/>
                  </a:lnTo>
                  <a:lnTo>
                    <a:pt x="0" y="253872"/>
                  </a:lnTo>
                  <a:lnTo>
                    <a:pt x="761746" y="253872"/>
                  </a:lnTo>
                  <a:lnTo>
                    <a:pt x="1015619" y="0"/>
                  </a:lnTo>
                  <a:close/>
                </a:path>
              </a:pathLst>
            </a:custGeom>
            <a:solidFill>
              <a:srgbClr val="FFFFFF">
                <a:alpha val="92939"/>
              </a:srgbClr>
            </a:solidFill>
          </p:spPr>
          <p:txBody>
            <a:bodyPr wrap="square" lIns="0" tIns="0" rIns="0" bIns="0" rtlCol="0"/>
            <a:lstStyle/>
            <a:p>
              <a:endParaRPr/>
            </a:p>
          </p:txBody>
        </p:sp>
        <p:sp>
          <p:nvSpPr>
            <p:cNvPr id="22" name="object 22"/>
            <p:cNvSpPr/>
            <p:nvPr/>
          </p:nvSpPr>
          <p:spPr>
            <a:xfrm>
              <a:off x="10744199" y="2768600"/>
              <a:ext cx="1016000" cy="1238885"/>
            </a:xfrm>
            <a:custGeom>
              <a:avLst/>
              <a:gdLst/>
              <a:ahLst/>
              <a:cxnLst/>
              <a:rect l="l" t="t" r="r" b="b"/>
              <a:pathLst>
                <a:path w="1016000" h="1238885">
                  <a:moveTo>
                    <a:pt x="0" y="252349"/>
                  </a:moveTo>
                  <a:lnTo>
                    <a:pt x="253873" y="0"/>
                  </a:lnTo>
                  <a:lnTo>
                    <a:pt x="1015619" y="0"/>
                  </a:lnTo>
                  <a:lnTo>
                    <a:pt x="1015619" y="986536"/>
                  </a:lnTo>
                  <a:lnTo>
                    <a:pt x="761746" y="1238885"/>
                  </a:lnTo>
                  <a:lnTo>
                    <a:pt x="0" y="1238885"/>
                  </a:lnTo>
                  <a:lnTo>
                    <a:pt x="0" y="252349"/>
                  </a:lnTo>
                  <a:close/>
                </a:path>
                <a:path w="1016000" h="1238885">
                  <a:moveTo>
                    <a:pt x="0" y="252349"/>
                  </a:moveTo>
                  <a:lnTo>
                    <a:pt x="761746" y="252349"/>
                  </a:lnTo>
                  <a:lnTo>
                    <a:pt x="1015619" y="0"/>
                  </a:lnTo>
                </a:path>
                <a:path w="1016000" h="1238885">
                  <a:moveTo>
                    <a:pt x="761746" y="252349"/>
                  </a:moveTo>
                  <a:lnTo>
                    <a:pt x="761746" y="1238885"/>
                  </a:lnTo>
                </a:path>
              </a:pathLst>
            </a:custGeom>
            <a:ln w="9186">
              <a:solidFill>
                <a:srgbClr val="1D7E66"/>
              </a:solidFill>
            </a:ln>
          </p:spPr>
          <p:txBody>
            <a:bodyPr wrap="square" lIns="0" tIns="0" rIns="0" bIns="0" rtlCol="0"/>
            <a:lstStyle/>
            <a:p>
              <a:endParaRPr/>
            </a:p>
          </p:txBody>
        </p:sp>
      </p:grpSp>
      <p:sp>
        <p:nvSpPr>
          <p:cNvPr id="23" name="object 23"/>
          <p:cNvSpPr txBox="1"/>
          <p:nvPr/>
        </p:nvSpPr>
        <p:spPr>
          <a:xfrm>
            <a:off x="10879201" y="3199193"/>
            <a:ext cx="457834" cy="546735"/>
          </a:xfrm>
          <a:prstGeom prst="rect">
            <a:avLst/>
          </a:prstGeom>
        </p:spPr>
        <p:txBody>
          <a:bodyPr vert="horz" wrap="square" lIns="0" tIns="3810" rIns="0" bIns="0" rtlCol="0">
            <a:spAutoFit/>
          </a:bodyPr>
          <a:lstStyle/>
          <a:p>
            <a:pPr marL="83185"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4" name="object 24"/>
          <p:cNvGrpSpPr/>
          <p:nvPr/>
        </p:nvGrpSpPr>
        <p:grpSpPr>
          <a:xfrm>
            <a:off x="8442959" y="3423920"/>
            <a:ext cx="1026160" cy="1249045"/>
            <a:chOff x="8442959" y="3423920"/>
            <a:chExt cx="1026160" cy="1249045"/>
          </a:xfrm>
        </p:grpSpPr>
        <p:sp>
          <p:nvSpPr>
            <p:cNvPr id="25" name="object 25"/>
            <p:cNvSpPr/>
            <p:nvPr/>
          </p:nvSpPr>
          <p:spPr>
            <a:xfrm>
              <a:off x="9204959" y="3423920"/>
              <a:ext cx="254000" cy="1238885"/>
            </a:xfrm>
            <a:custGeom>
              <a:avLst/>
              <a:gdLst/>
              <a:ahLst/>
              <a:cxnLst/>
              <a:rect l="l" t="t" r="r" b="b"/>
              <a:pathLst>
                <a:path w="254000" h="1238885">
                  <a:moveTo>
                    <a:pt x="253619" y="0"/>
                  </a:moveTo>
                  <a:lnTo>
                    <a:pt x="0" y="254634"/>
                  </a:lnTo>
                  <a:lnTo>
                    <a:pt x="0" y="1238884"/>
                  </a:lnTo>
                  <a:lnTo>
                    <a:pt x="253619" y="984249"/>
                  </a:lnTo>
                  <a:lnTo>
                    <a:pt x="253619" y="0"/>
                  </a:lnTo>
                  <a:close/>
                </a:path>
              </a:pathLst>
            </a:custGeom>
            <a:solidFill>
              <a:srgbClr val="CDCDCD">
                <a:alpha val="92939"/>
              </a:srgbClr>
            </a:solidFill>
          </p:spPr>
          <p:txBody>
            <a:bodyPr wrap="square" lIns="0" tIns="0" rIns="0" bIns="0" rtlCol="0"/>
            <a:lstStyle/>
            <a:p>
              <a:endParaRPr/>
            </a:p>
          </p:txBody>
        </p:sp>
        <p:sp>
          <p:nvSpPr>
            <p:cNvPr id="26" name="object 26"/>
            <p:cNvSpPr/>
            <p:nvPr/>
          </p:nvSpPr>
          <p:spPr>
            <a:xfrm>
              <a:off x="8442959" y="3423920"/>
              <a:ext cx="1016000" cy="254000"/>
            </a:xfrm>
            <a:custGeom>
              <a:avLst/>
              <a:gdLst/>
              <a:ahLst/>
              <a:cxnLst/>
              <a:rect l="l" t="t" r="r" b="b"/>
              <a:pathLst>
                <a:path w="1016000" h="254000">
                  <a:moveTo>
                    <a:pt x="1015873" y="0"/>
                  </a:moveTo>
                  <a:lnTo>
                    <a:pt x="254000" y="0"/>
                  </a:lnTo>
                  <a:lnTo>
                    <a:pt x="0" y="253618"/>
                  </a:lnTo>
                  <a:lnTo>
                    <a:pt x="761873" y="253618"/>
                  </a:lnTo>
                  <a:lnTo>
                    <a:pt x="1015873" y="0"/>
                  </a:lnTo>
                  <a:close/>
                </a:path>
              </a:pathLst>
            </a:custGeom>
            <a:solidFill>
              <a:srgbClr val="FFFFFF">
                <a:alpha val="92939"/>
              </a:srgbClr>
            </a:solidFill>
          </p:spPr>
          <p:txBody>
            <a:bodyPr wrap="square" lIns="0" tIns="0" rIns="0" bIns="0" rtlCol="0"/>
            <a:lstStyle/>
            <a:p>
              <a:endParaRPr/>
            </a:p>
          </p:txBody>
        </p:sp>
        <p:sp>
          <p:nvSpPr>
            <p:cNvPr id="27" name="object 27"/>
            <p:cNvSpPr/>
            <p:nvPr/>
          </p:nvSpPr>
          <p:spPr>
            <a:xfrm>
              <a:off x="8448039" y="3429000"/>
              <a:ext cx="1016000" cy="1238885"/>
            </a:xfrm>
            <a:custGeom>
              <a:avLst/>
              <a:gdLst/>
              <a:ahLst/>
              <a:cxnLst/>
              <a:rect l="l" t="t" r="r" b="b"/>
              <a:pathLst>
                <a:path w="1016000" h="1238885">
                  <a:moveTo>
                    <a:pt x="0" y="254635"/>
                  </a:moveTo>
                  <a:lnTo>
                    <a:pt x="254000" y="0"/>
                  </a:lnTo>
                  <a:lnTo>
                    <a:pt x="1015873" y="0"/>
                  </a:lnTo>
                  <a:lnTo>
                    <a:pt x="1015873" y="984250"/>
                  </a:lnTo>
                  <a:lnTo>
                    <a:pt x="761873" y="1238885"/>
                  </a:lnTo>
                  <a:lnTo>
                    <a:pt x="0" y="1238885"/>
                  </a:lnTo>
                  <a:lnTo>
                    <a:pt x="0" y="254635"/>
                  </a:lnTo>
                  <a:close/>
                </a:path>
                <a:path w="1016000" h="1238885">
                  <a:moveTo>
                    <a:pt x="0" y="254635"/>
                  </a:moveTo>
                  <a:lnTo>
                    <a:pt x="761873" y="254635"/>
                  </a:lnTo>
                  <a:lnTo>
                    <a:pt x="1015873" y="0"/>
                  </a:lnTo>
                </a:path>
                <a:path w="1016000" h="1238885">
                  <a:moveTo>
                    <a:pt x="761873" y="254635"/>
                  </a:moveTo>
                  <a:lnTo>
                    <a:pt x="761873" y="1238885"/>
                  </a:lnTo>
                </a:path>
              </a:pathLst>
            </a:custGeom>
            <a:ln w="9186">
              <a:solidFill>
                <a:srgbClr val="1D7E66"/>
              </a:solidFill>
            </a:ln>
          </p:spPr>
          <p:txBody>
            <a:bodyPr wrap="square" lIns="0" tIns="0" rIns="0" bIns="0" rtlCol="0"/>
            <a:lstStyle/>
            <a:p>
              <a:endParaRPr/>
            </a:p>
          </p:txBody>
        </p:sp>
      </p:grpSp>
      <p:sp>
        <p:nvSpPr>
          <p:cNvPr id="28" name="object 28"/>
          <p:cNvSpPr txBox="1"/>
          <p:nvPr/>
        </p:nvSpPr>
        <p:spPr>
          <a:xfrm>
            <a:off x="8573134" y="3859847"/>
            <a:ext cx="457834" cy="546735"/>
          </a:xfrm>
          <a:prstGeom prst="rect">
            <a:avLst/>
          </a:prstGeom>
        </p:spPr>
        <p:txBody>
          <a:bodyPr vert="horz" wrap="square" lIns="0" tIns="3810" rIns="0" bIns="0" rtlCol="0">
            <a:spAutoFit/>
          </a:bodyPr>
          <a:lstStyle/>
          <a:p>
            <a:pPr marL="83820"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9" name="object 29"/>
          <p:cNvGrpSpPr/>
          <p:nvPr/>
        </p:nvGrpSpPr>
        <p:grpSpPr>
          <a:xfrm>
            <a:off x="8615680" y="4175759"/>
            <a:ext cx="2865120" cy="862965"/>
            <a:chOff x="8615680" y="4175759"/>
            <a:chExt cx="2865120" cy="862965"/>
          </a:xfrm>
        </p:grpSpPr>
        <p:sp>
          <p:nvSpPr>
            <p:cNvPr id="30" name="object 30"/>
            <p:cNvSpPr/>
            <p:nvPr/>
          </p:nvSpPr>
          <p:spPr>
            <a:xfrm>
              <a:off x="8615680" y="484631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1" name="object 31"/>
            <p:cNvSpPr/>
            <p:nvPr/>
          </p:nvSpPr>
          <p:spPr>
            <a:xfrm>
              <a:off x="8620760" y="485139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sp>
          <p:nvSpPr>
            <p:cNvPr id="32" name="object 32"/>
            <p:cNvSpPr/>
            <p:nvPr/>
          </p:nvSpPr>
          <p:spPr>
            <a:xfrm>
              <a:off x="10901680" y="417575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10906760" y="418083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grpSp>
      <p:sp>
        <p:nvSpPr>
          <p:cNvPr id="34" name="object 34"/>
          <p:cNvSpPr txBox="1"/>
          <p:nvPr/>
        </p:nvSpPr>
        <p:spPr>
          <a:xfrm>
            <a:off x="8646159" y="3027679"/>
            <a:ext cx="660400" cy="284480"/>
          </a:xfrm>
          <a:prstGeom prst="rect">
            <a:avLst/>
          </a:prstGeom>
          <a:ln w="18371">
            <a:solidFill>
              <a:srgbClr val="7B5FC5"/>
            </a:solidFill>
          </a:ln>
        </p:spPr>
        <p:txBody>
          <a:bodyPr vert="horz" wrap="square" lIns="0" tIns="0" rIns="0" bIns="0" rtlCol="0">
            <a:spAutoFit/>
          </a:bodyPr>
          <a:lstStyle/>
          <a:p>
            <a:pPr marL="107314">
              <a:lnSpc>
                <a:spcPts val="2039"/>
              </a:lnSpc>
            </a:pPr>
            <a:r>
              <a:rPr sz="1850" spc="-10" dirty="0">
                <a:latin typeface="Calibri"/>
                <a:cs typeface="Calibri"/>
              </a:rPr>
              <a:t>Class</a:t>
            </a:r>
            <a:endParaRPr sz="1850">
              <a:latin typeface="Calibri"/>
              <a:cs typeface="Calibri"/>
            </a:endParaRPr>
          </a:p>
        </p:txBody>
      </p:sp>
      <p:pic>
        <p:nvPicPr>
          <p:cNvPr id="35" name="object 35"/>
          <p:cNvPicPr/>
          <p:nvPr/>
        </p:nvPicPr>
        <p:blipFill>
          <a:blip r:embed="rId4" cstate="print"/>
          <a:stretch>
            <a:fillRect/>
          </a:stretch>
        </p:blipFill>
        <p:spPr>
          <a:xfrm>
            <a:off x="8818880" y="3332479"/>
            <a:ext cx="182879" cy="233679"/>
          </a:xfrm>
          <a:prstGeom prst="rect">
            <a:avLst/>
          </a:prstGeom>
        </p:spPr>
      </p:pic>
      <p:sp>
        <p:nvSpPr>
          <p:cNvPr id="36" name="object 36"/>
          <p:cNvSpPr txBox="1"/>
          <p:nvPr/>
        </p:nvSpPr>
        <p:spPr>
          <a:xfrm>
            <a:off x="9601200" y="2661920"/>
            <a:ext cx="711200" cy="284480"/>
          </a:xfrm>
          <a:prstGeom prst="rect">
            <a:avLst/>
          </a:prstGeom>
          <a:ln w="18371">
            <a:solidFill>
              <a:srgbClr val="7B5FC5"/>
            </a:solidFill>
          </a:ln>
        </p:spPr>
        <p:txBody>
          <a:bodyPr vert="horz" wrap="square" lIns="0" tIns="0" rIns="0" bIns="0" rtlCol="0">
            <a:spAutoFit/>
          </a:bodyPr>
          <a:lstStyle/>
          <a:p>
            <a:pPr marL="128270">
              <a:lnSpc>
                <a:spcPts val="2020"/>
              </a:lnSpc>
            </a:pPr>
            <a:r>
              <a:rPr sz="1850" spc="-10" dirty="0">
                <a:latin typeface="Calibri"/>
                <a:cs typeface="Calibri"/>
              </a:rPr>
              <a:t>Class</a:t>
            </a:r>
            <a:endParaRPr sz="1850">
              <a:latin typeface="Calibri"/>
              <a:cs typeface="Calibri"/>
            </a:endParaRPr>
          </a:p>
        </p:txBody>
      </p:sp>
      <p:grpSp>
        <p:nvGrpSpPr>
          <p:cNvPr id="37" name="object 37"/>
          <p:cNvGrpSpPr/>
          <p:nvPr/>
        </p:nvGrpSpPr>
        <p:grpSpPr>
          <a:xfrm>
            <a:off x="8473440" y="2692400"/>
            <a:ext cx="2956560" cy="3108960"/>
            <a:chOff x="8473440" y="2692400"/>
            <a:chExt cx="2956560" cy="3108960"/>
          </a:xfrm>
        </p:grpSpPr>
        <p:sp>
          <p:nvSpPr>
            <p:cNvPr id="38" name="object 38"/>
            <p:cNvSpPr/>
            <p:nvPr/>
          </p:nvSpPr>
          <p:spPr>
            <a:xfrm>
              <a:off x="8747760" y="5049520"/>
              <a:ext cx="182880" cy="741680"/>
            </a:xfrm>
            <a:custGeom>
              <a:avLst/>
              <a:gdLst/>
              <a:ahLst/>
              <a:cxnLst/>
              <a:rect l="l" t="t" r="r" b="b"/>
              <a:pathLst>
                <a:path w="182879" h="741679">
                  <a:moveTo>
                    <a:pt x="91186" y="0"/>
                  </a:moveTo>
                  <a:lnTo>
                    <a:pt x="0" y="91566"/>
                  </a:lnTo>
                  <a:lnTo>
                    <a:pt x="45593" y="91566"/>
                  </a:lnTo>
                  <a:lnTo>
                    <a:pt x="45593" y="741565"/>
                  </a:lnTo>
                  <a:lnTo>
                    <a:pt x="136906" y="741565"/>
                  </a:lnTo>
                  <a:lnTo>
                    <a:pt x="136906" y="91566"/>
                  </a:lnTo>
                  <a:lnTo>
                    <a:pt x="182499" y="91566"/>
                  </a:lnTo>
                  <a:lnTo>
                    <a:pt x="91186" y="0"/>
                  </a:lnTo>
                  <a:close/>
                </a:path>
              </a:pathLst>
            </a:custGeom>
            <a:solidFill>
              <a:srgbClr val="29AE8B"/>
            </a:solidFill>
          </p:spPr>
          <p:txBody>
            <a:bodyPr wrap="square" lIns="0" tIns="0" rIns="0" bIns="0" rtlCol="0"/>
            <a:lstStyle/>
            <a:p>
              <a:endParaRPr/>
            </a:p>
          </p:txBody>
        </p:sp>
        <p:sp>
          <p:nvSpPr>
            <p:cNvPr id="39" name="object 39"/>
            <p:cNvSpPr/>
            <p:nvPr/>
          </p:nvSpPr>
          <p:spPr>
            <a:xfrm>
              <a:off x="8752840" y="5054600"/>
              <a:ext cx="182880" cy="741680"/>
            </a:xfrm>
            <a:custGeom>
              <a:avLst/>
              <a:gdLst/>
              <a:ahLst/>
              <a:cxnLst/>
              <a:rect l="l" t="t" r="r" b="b"/>
              <a:pathLst>
                <a:path w="182879" h="741679">
                  <a:moveTo>
                    <a:pt x="0" y="91567"/>
                  </a:moveTo>
                  <a:lnTo>
                    <a:pt x="91185" y="0"/>
                  </a:lnTo>
                  <a:lnTo>
                    <a:pt x="182499" y="91567"/>
                  </a:lnTo>
                  <a:lnTo>
                    <a:pt x="136905" y="91567"/>
                  </a:lnTo>
                  <a:lnTo>
                    <a:pt x="136905" y="741565"/>
                  </a:lnTo>
                  <a:lnTo>
                    <a:pt x="45592" y="741565"/>
                  </a:lnTo>
                  <a:lnTo>
                    <a:pt x="45592" y="91567"/>
                  </a:lnTo>
                  <a:lnTo>
                    <a:pt x="0" y="91567"/>
                  </a:lnTo>
                  <a:close/>
                </a:path>
              </a:pathLst>
            </a:custGeom>
            <a:ln w="9186">
              <a:solidFill>
                <a:srgbClr val="1D7E66"/>
              </a:solidFill>
            </a:ln>
          </p:spPr>
          <p:txBody>
            <a:bodyPr wrap="square" lIns="0" tIns="0" rIns="0" bIns="0" rtlCol="0"/>
            <a:lstStyle/>
            <a:p>
              <a:endParaRPr/>
            </a:p>
          </p:txBody>
        </p:sp>
        <p:pic>
          <p:nvPicPr>
            <p:cNvPr id="40" name="object 40"/>
            <p:cNvPicPr/>
            <p:nvPr/>
          </p:nvPicPr>
          <p:blipFill>
            <a:blip r:embed="rId5" cstate="print"/>
            <a:stretch>
              <a:fillRect/>
            </a:stretch>
          </p:blipFill>
          <p:spPr>
            <a:xfrm>
              <a:off x="8757920" y="4673600"/>
              <a:ext cx="182879" cy="233680"/>
            </a:xfrm>
            <a:prstGeom prst="rect">
              <a:avLst/>
            </a:prstGeom>
          </p:spPr>
        </p:pic>
        <p:sp>
          <p:nvSpPr>
            <p:cNvPr id="41" name="object 41"/>
            <p:cNvSpPr/>
            <p:nvPr/>
          </p:nvSpPr>
          <p:spPr>
            <a:xfrm>
              <a:off x="9784080" y="4643120"/>
              <a:ext cx="193040" cy="731520"/>
            </a:xfrm>
            <a:custGeom>
              <a:avLst/>
              <a:gdLst/>
              <a:ahLst/>
              <a:cxnLst/>
              <a:rect l="l" t="t" r="r" b="b"/>
              <a:pathLst>
                <a:path w="193040" h="731520">
                  <a:moveTo>
                    <a:pt x="96266" y="0"/>
                  </a:moveTo>
                  <a:lnTo>
                    <a:pt x="0" y="91439"/>
                  </a:lnTo>
                  <a:lnTo>
                    <a:pt x="48133" y="91439"/>
                  </a:lnTo>
                  <a:lnTo>
                    <a:pt x="48133" y="731138"/>
                  </a:lnTo>
                  <a:lnTo>
                    <a:pt x="144399" y="731138"/>
                  </a:lnTo>
                  <a:lnTo>
                    <a:pt x="144399" y="91439"/>
                  </a:lnTo>
                  <a:lnTo>
                    <a:pt x="192659" y="91439"/>
                  </a:lnTo>
                  <a:lnTo>
                    <a:pt x="96266" y="0"/>
                  </a:lnTo>
                  <a:close/>
                </a:path>
              </a:pathLst>
            </a:custGeom>
            <a:solidFill>
              <a:srgbClr val="29AE8B"/>
            </a:solidFill>
          </p:spPr>
          <p:txBody>
            <a:bodyPr wrap="square" lIns="0" tIns="0" rIns="0" bIns="0" rtlCol="0"/>
            <a:lstStyle/>
            <a:p>
              <a:endParaRPr/>
            </a:p>
          </p:txBody>
        </p:sp>
        <p:sp>
          <p:nvSpPr>
            <p:cNvPr id="42" name="object 42"/>
            <p:cNvSpPr/>
            <p:nvPr/>
          </p:nvSpPr>
          <p:spPr>
            <a:xfrm>
              <a:off x="9789160" y="4648200"/>
              <a:ext cx="193040" cy="731520"/>
            </a:xfrm>
            <a:custGeom>
              <a:avLst/>
              <a:gdLst/>
              <a:ahLst/>
              <a:cxnLst/>
              <a:rect l="l" t="t" r="r" b="b"/>
              <a:pathLst>
                <a:path w="193040" h="731520">
                  <a:moveTo>
                    <a:pt x="0" y="91439"/>
                  </a:moveTo>
                  <a:lnTo>
                    <a:pt x="96266" y="0"/>
                  </a:lnTo>
                  <a:lnTo>
                    <a:pt x="192659" y="91439"/>
                  </a:lnTo>
                  <a:lnTo>
                    <a:pt x="144399" y="91439"/>
                  </a:lnTo>
                  <a:lnTo>
                    <a:pt x="144399" y="731138"/>
                  </a:lnTo>
                  <a:lnTo>
                    <a:pt x="48133" y="731138"/>
                  </a:lnTo>
                  <a:lnTo>
                    <a:pt x="48133" y="91439"/>
                  </a:lnTo>
                  <a:lnTo>
                    <a:pt x="0" y="91439"/>
                  </a:lnTo>
                  <a:close/>
                </a:path>
              </a:pathLst>
            </a:custGeom>
            <a:ln w="9186">
              <a:solidFill>
                <a:srgbClr val="1D7E66"/>
              </a:solidFill>
            </a:ln>
          </p:spPr>
          <p:txBody>
            <a:bodyPr wrap="square" lIns="0" tIns="0" rIns="0" bIns="0" rtlCol="0"/>
            <a:lstStyle/>
            <a:p>
              <a:endParaRPr/>
            </a:p>
          </p:txBody>
        </p:sp>
        <p:pic>
          <p:nvPicPr>
            <p:cNvPr id="43" name="object 43"/>
            <p:cNvPicPr/>
            <p:nvPr/>
          </p:nvPicPr>
          <p:blipFill>
            <a:blip r:embed="rId5" cstate="print"/>
            <a:stretch>
              <a:fillRect/>
            </a:stretch>
          </p:blipFill>
          <p:spPr>
            <a:xfrm>
              <a:off x="9926320" y="2966720"/>
              <a:ext cx="182879" cy="233679"/>
            </a:xfrm>
            <a:prstGeom prst="rect">
              <a:avLst/>
            </a:prstGeom>
          </p:spPr>
        </p:pic>
        <p:pic>
          <p:nvPicPr>
            <p:cNvPr id="44" name="object 44"/>
            <p:cNvPicPr/>
            <p:nvPr/>
          </p:nvPicPr>
          <p:blipFill>
            <a:blip r:embed="rId6" cstate="print"/>
            <a:stretch>
              <a:fillRect/>
            </a:stretch>
          </p:blipFill>
          <p:spPr>
            <a:xfrm>
              <a:off x="9784080" y="4287519"/>
              <a:ext cx="193040" cy="233680"/>
            </a:xfrm>
            <a:prstGeom prst="rect">
              <a:avLst/>
            </a:prstGeom>
          </p:spPr>
        </p:pic>
        <p:sp>
          <p:nvSpPr>
            <p:cNvPr id="45" name="object 45"/>
            <p:cNvSpPr/>
            <p:nvPr/>
          </p:nvSpPr>
          <p:spPr>
            <a:xfrm>
              <a:off x="11064240" y="4389120"/>
              <a:ext cx="182880" cy="731520"/>
            </a:xfrm>
            <a:custGeom>
              <a:avLst/>
              <a:gdLst/>
              <a:ahLst/>
              <a:cxnLst/>
              <a:rect l="l" t="t" r="r" b="b"/>
              <a:pathLst>
                <a:path w="182879" h="731520">
                  <a:moveTo>
                    <a:pt x="91185" y="0"/>
                  </a:moveTo>
                  <a:lnTo>
                    <a:pt x="0" y="91439"/>
                  </a:lnTo>
                  <a:lnTo>
                    <a:pt x="45592" y="91439"/>
                  </a:lnTo>
                  <a:lnTo>
                    <a:pt x="45592" y="731138"/>
                  </a:lnTo>
                  <a:lnTo>
                    <a:pt x="136905" y="731138"/>
                  </a:lnTo>
                  <a:lnTo>
                    <a:pt x="136905" y="91439"/>
                  </a:lnTo>
                  <a:lnTo>
                    <a:pt x="182499" y="91439"/>
                  </a:lnTo>
                  <a:lnTo>
                    <a:pt x="91185" y="0"/>
                  </a:lnTo>
                  <a:close/>
                </a:path>
              </a:pathLst>
            </a:custGeom>
            <a:solidFill>
              <a:srgbClr val="29AE8B"/>
            </a:solidFill>
          </p:spPr>
          <p:txBody>
            <a:bodyPr wrap="square" lIns="0" tIns="0" rIns="0" bIns="0" rtlCol="0"/>
            <a:lstStyle/>
            <a:p>
              <a:endParaRPr/>
            </a:p>
          </p:txBody>
        </p:sp>
        <p:sp>
          <p:nvSpPr>
            <p:cNvPr id="46" name="object 46"/>
            <p:cNvSpPr/>
            <p:nvPr/>
          </p:nvSpPr>
          <p:spPr>
            <a:xfrm>
              <a:off x="11069320" y="4394200"/>
              <a:ext cx="182880" cy="731520"/>
            </a:xfrm>
            <a:custGeom>
              <a:avLst/>
              <a:gdLst/>
              <a:ahLst/>
              <a:cxnLst/>
              <a:rect l="l" t="t" r="r" b="b"/>
              <a:pathLst>
                <a:path w="182879" h="731520">
                  <a:moveTo>
                    <a:pt x="0" y="91439"/>
                  </a:moveTo>
                  <a:lnTo>
                    <a:pt x="91185" y="0"/>
                  </a:lnTo>
                  <a:lnTo>
                    <a:pt x="182499" y="91439"/>
                  </a:lnTo>
                  <a:lnTo>
                    <a:pt x="136905" y="91439"/>
                  </a:lnTo>
                  <a:lnTo>
                    <a:pt x="136905" y="731138"/>
                  </a:lnTo>
                  <a:lnTo>
                    <a:pt x="45593" y="731138"/>
                  </a:lnTo>
                  <a:lnTo>
                    <a:pt x="45593" y="91439"/>
                  </a:lnTo>
                  <a:lnTo>
                    <a:pt x="0" y="91439"/>
                  </a:lnTo>
                  <a:close/>
                </a:path>
              </a:pathLst>
            </a:custGeom>
            <a:ln w="9186">
              <a:solidFill>
                <a:srgbClr val="1D7E66"/>
              </a:solidFill>
            </a:ln>
          </p:spPr>
          <p:txBody>
            <a:bodyPr wrap="square" lIns="0" tIns="0" rIns="0" bIns="0" rtlCol="0"/>
            <a:lstStyle/>
            <a:p>
              <a:endParaRPr/>
            </a:p>
          </p:txBody>
        </p:sp>
        <p:pic>
          <p:nvPicPr>
            <p:cNvPr id="47" name="object 47"/>
            <p:cNvPicPr/>
            <p:nvPr/>
          </p:nvPicPr>
          <p:blipFill>
            <a:blip r:embed="rId7" cstate="print"/>
            <a:stretch>
              <a:fillRect/>
            </a:stretch>
          </p:blipFill>
          <p:spPr>
            <a:xfrm>
              <a:off x="11247120" y="2692400"/>
              <a:ext cx="182879" cy="233679"/>
            </a:xfrm>
            <a:prstGeom prst="rect">
              <a:avLst/>
            </a:prstGeom>
          </p:spPr>
        </p:pic>
        <p:pic>
          <p:nvPicPr>
            <p:cNvPr id="48" name="object 48"/>
            <p:cNvPicPr/>
            <p:nvPr/>
          </p:nvPicPr>
          <p:blipFill>
            <a:blip r:embed="rId6" cstate="print"/>
            <a:stretch>
              <a:fillRect/>
            </a:stretch>
          </p:blipFill>
          <p:spPr>
            <a:xfrm>
              <a:off x="11064240" y="4023360"/>
              <a:ext cx="193040" cy="233680"/>
            </a:xfrm>
            <a:prstGeom prst="rect">
              <a:avLst/>
            </a:prstGeom>
          </p:spPr>
        </p:pic>
        <p:pic>
          <p:nvPicPr>
            <p:cNvPr id="49" name="object 49"/>
            <p:cNvPicPr/>
            <p:nvPr/>
          </p:nvPicPr>
          <p:blipFill>
            <a:blip r:embed="rId8" cstate="print"/>
            <a:stretch>
              <a:fillRect/>
            </a:stretch>
          </p:blipFill>
          <p:spPr>
            <a:xfrm>
              <a:off x="10891520" y="2722880"/>
              <a:ext cx="203200" cy="203200"/>
            </a:xfrm>
            <a:prstGeom prst="rect">
              <a:avLst/>
            </a:prstGeom>
          </p:spPr>
        </p:pic>
        <p:pic>
          <p:nvPicPr>
            <p:cNvPr id="50" name="object 50"/>
            <p:cNvPicPr/>
            <p:nvPr/>
          </p:nvPicPr>
          <p:blipFill>
            <a:blip r:embed="rId9" cstate="print"/>
            <a:stretch>
              <a:fillRect/>
            </a:stretch>
          </p:blipFill>
          <p:spPr>
            <a:xfrm>
              <a:off x="9438640" y="3007359"/>
              <a:ext cx="203200" cy="203200"/>
            </a:xfrm>
            <a:prstGeom prst="rect">
              <a:avLst/>
            </a:prstGeom>
          </p:spPr>
        </p:pic>
        <p:pic>
          <p:nvPicPr>
            <p:cNvPr id="51" name="object 51"/>
            <p:cNvPicPr/>
            <p:nvPr/>
          </p:nvPicPr>
          <p:blipFill>
            <a:blip r:embed="rId8" cstate="print"/>
            <a:stretch>
              <a:fillRect/>
            </a:stretch>
          </p:blipFill>
          <p:spPr>
            <a:xfrm>
              <a:off x="8473440" y="3373119"/>
              <a:ext cx="203200" cy="193039"/>
            </a:xfrm>
            <a:prstGeom prst="rect">
              <a:avLst/>
            </a:prstGeom>
          </p:spPr>
        </p:pic>
      </p:grpSp>
      <p:sp>
        <p:nvSpPr>
          <p:cNvPr id="52" name="object 52"/>
          <p:cNvSpPr txBox="1"/>
          <p:nvPr/>
        </p:nvSpPr>
        <p:spPr>
          <a:xfrm>
            <a:off x="11155680" y="2387600"/>
            <a:ext cx="640080" cy="274320"/>
          </a:xfrm>
          <a:prstGeom prst="rect">
            <a:avLst/>
          </a:prstGeom>
          <a:ln w="18371">
            <a:solidFill>
              <a:srgbClr val="7B5FC5"/>
            </a:solidFill>
          </a:ln>
        </p:spPr>
        <p:txBody>
          <a:bodyPr vert="horz" wrap="square" lIns="0" tIns="0" rIns="0" bIns="0" rtlCol="0">
            <a:spAutoFit/>
          </a:bodyPr>
          <a:lstStyle/>
          <a:p>
            <a:pPr marL="86995">
              <a:lnSpc>
                <a:spcPts val="2005"/>
              </a:lnSpc>
            </a:pPr>
            <a:r>
              <a:rPr sz="1850" spc="-10" dirty="0">
                <a:latin typeface="Calibri"/>
                <a:cs typeface="Calibri"/>
              </a:rPr>
              <a:t>Class</a:t>
            </a:r>
            <a:endParaRPr sz="1850">
              <a:latin typeface="Calibri"/>
              <a:cs typeface="Calibri"/>
            </a:endParaRPr>
          </a:p>
        </p:txBody>
      </p:sp>
      <p:sp>
        <p:nvSpPr>
          <p:cNvPr id="53" name="object 53"/>
          <p:cNvSpPr txBox="1"/>
          <p:nvPr/>
        </p:nvSpPr>
        <p:spPr>
          <a:xfrm>
            <a:off x="10403840" y="2387600"/>
            <a:ext cx="670560" cy="274320"/>
          </a:xfrm>
          <a:prstGeom prst="rect">
            <a:avLst/>
          </a:prstGeom>
          <a:ln w="18371">
            <a:solidFill>
              <a:srgbClr val="0000FF"/>
            </a:solidFill>
          </a:ln>
        </p:spPr>
        <p:txBody>
          <a:bodyPr vert="horz" wrap="square" lIns="0" tIns="0" rIns="0" bIns="0" rtlCol="0">
            <a:spAutoFit/>
          </a:bodyPr>
          <a:lstStyle/>
          <a:p>
            <a:pPr marL="104775">
              <a:lnSpc>
                <a:spcPts val="2005"/>
              </a:lnSpc>
            </a:pPr>
            <a:r>
              <a:rPr sz="1850" spc="-20" dirty="0">
                <a:latin typeface="Calibri"/>
                <a:cs typeface="Calibri"/>
              </a:rPr>
              <a:t>Bbox</a:t>
            </a:r>
            <a:endParaRPr sz="1850">
              <a:latin typeface="Calibri"/>
              <a:cs typeface="Calibri"/>
            </a:endParaRPr>
          </a:p>
        </p:txBody>
      </p:sp>
      <p:sp>
        <p:nvSpPr>
          <p:cNvPr id="54" name="object 54"/>
          <p:cNvSpPr txBox="1"/>
          <p:nvPr/>
        </p:nvSpPr>
        <p:spPr>
          <a:xfrm>
            <a:off x="8808719" y="2661920"/>
            <a:ext cx="660400" cy="274320"/>
          </a:xfrm>
          <a:prstGeom prst="rect">
            <a:avLst/>
          </a:prstGeom>
          <a:ln w="18371">
            <a:solidFill>
              <a:srgbClr val="0000FF"/>
            </a:solidFill>
          </a:ln>
        </p:spPr>
        <p:txBody>
          <a:bodyPr vert="horz" wrap="square" lIns="0" tIns="0" rIns="0" bIns="0" rtlCol="0">
            <a:spAutoFit/>
          </a:bodyPr>
          <a:lstStyle/>
          <a:p>
            <a:pPr marL="99695">
              <a:lnSpc>
                <a:spcPts val="2020"/>
              </a:lnSpc>
            </a:pPr>
            <a:r>
              <a:rPr sz="1850" spc="-20" dirty="0">
                <a:latin typeface="Calibri"/>
                <a:cs typeface="Calibri"/>
              </a:rPr>
              <a:t>Bbox</a:t>
            </a:r>
            <a:endParaRPr sz="1850">
              <a:latin typeface="Calibri"/>
              <a:cs typeface="Calibri"/>
            </a:endParaRPr>
          </a:p>
        </p:txBody>
      </p:sp>
      <p:sp>
        <p:nvSpPr>
          <p:cNvPr id="55" name="object 55"/>
          <p:cNvSpPr txBox="1"/>
          <p:nvPr/>
        </p:nvSpPr>
        <p:spPr>
          <a:xfrm>
            <a:off x="7874000" y="3037839"/>
            <a:ext cx="660400" cy="274320"/>
          </a:xfrm>
          <a:prstGeom prst="rect">
            <a:avLst/>
          </a:prstGeom>
          <a:ln w="18371">
            <a:solidFill>
              <a:srgbClr val="0000FF"/>
            </a:solidFill>
          </a:ln>
        </p:spPr>
        <p:txBody>
          <a:bodyPr vert="horz" wrap="square" lIns="0" tIns="0" rIns="0" bIns="0" rtlCol="0">
            <a:spAutoFit/>
          </a:bodyPr>
          <a:lstStyle/>
          <a:p>
            <a:pPr marL="96520">
              <a:lnSpc>
                <a:spcPts val="1950"/>
              </a:lnSpc>
            </a:pPr>
            <a:r>
              <a:rPr sz="1850" spc="-20" dirty="0">
                <a:latin typeface="Calibri"/>
                <a:cs typeface="Calibri"/>
              </a:rPr>
              <a:t>Bbox</a:t>
            </a:r>
            <a:endParaRPr sz="1850">
              <a:latin typeface="Calibri"/>
              <a:cs typeface="Calibri"/>
            </a:endParaRPr>
          </a:p>
        </p:txBody>
      </p:sp>
      <p:sp>
        <p:nvSpPr>
          <p:cNvPr id="56" name="object 56"/>
          <p:cNvSpPr txBox="1"/>
          <p:nvPr/>
        </p:nvSpPr>
        <p:spPr>
          <a:xfrm>
            <a:off x="8735694" y="1029017"/>
            <a:ext cx="2453640" cy="1134745"/>
          </a:xfrm>
          <a:prstGeom prst="rect">
            <a:avLst/>
          </a:prstGeom>
        </p:spPr>
        <p:txBody>
          <a:bodyPr vert="horz" wrap="square" lIns="0" tIns="12700" rIns="0" bIns="0" rtlCol="0">
            <a:spAutoFit/>
          </a:bodyPr>
          <a:lstStyle/>
          <a:p>
            <a:pPr marL="6350" algn="ctr">
              <a:lnSpc>
                <a:spcPct val="100000"/>
              </a:lnSpc>
              <a:spcBef>
                <a:spcPts val="100"/>
              </a:spcBef>
            </a:pPr>
            <a:r>
              <a:rPr sz="2400" u="heavy" dirty="0">
                <a:uFill>
                  <a:solidFill>
                    <a:srgbClr val="000000"/>
                  </a:solidFill>
                </a:uFill>
                <a:latin typeface="Calibri"/>
                <a:cs typeface="Calibri"/>
              </a:rPr>
              <a:t>“Slow”</a:t>
            </a:r>
            <a:r>
              <a:rPr sz="2400" u="heavy" spc="15" dirty="0">
                <a:uFill>
                  <a:solidFill>
                    <a:srgbClr val="000000"/>
                  </a:solidFill>
                </a:uFill>
                <a:latin typeface="Calibri"/>
                <a:cs typeface="Calibri"/>
              </a:rPr>
              <a:t> </a:t>
            </a:r>
            <a:r>
              <a:rPr sz="2400" u="heavy" spc="-30" dirty="0">
                <a:uFill>
                  <a:solidFill>
                    <a:srgbClr val="000000"/>
                  </a:solidFill>
                </a:uFill>
                <a:latin typeface="Calibri"/>
                <a:cs typeface="Calibri"/>
              </a:rPr>
              <a:t>R-</a:t>
            </a:r>
            <a:r>
              <a:rPr sz="2400" u="heavy" spc="-25" dirty="0">
                <a:uFill>
                  <a:solidFill>
                    <a:srgbClr val="000000"/>
                  </a:solidFill>
                </a:uFill>
                <a:latin typeface="Calibri"/>
                <a:cs typeface="Calibri"/>
              </a:rPr>
              <a:t>CNN</a:t>
            </a:r>
            <a:endParaRPr sz="2400">
              <a:latin typeface="Calibri"/>
              <a:cs typeface="Calibri"/>
            </a:endParaRPr>
          </a:p>
          <a:p>
            <a:pPr marL="12700" marR="5080" algn="ctr">
              <a:lnSpc>
                <a:spcPts val="2960"/>
              </a:lnSpc>
              <a:spcBef>
                <a:spcPts val="30"/>
              </a:spcBef>
            </a:pPr>
            <a:r>
              <a:rPr sz="2400" dirty="0">
                <a:latin typeface="Calibri"/>
                <a:cs typeface="Calibri"/>
              </a:rPr>
              <a:t>Process</a:t>
            </a:r>
            <a:r>
              <a:rPr sz="2400" spc="-190" dirty="0">
                <a:latin typeface="Calibri"/>
                <a:cs typeface="Calibri"/>
              </a:rPr>
              <a:t> </a:t>
            </a:r>
            <a:r>
              <a:rPr sz="2400" dirty="0">
                <a:latin typeface="Calibri"/>
                <a:cs typeface="Calibri"/>
              </a:rPr>
              <a:t>each</a:t>
            </a:r>
            <a:r>
              <a:rPr sz="2400" spc="-100" dirty="0">
                <a:latin typeface="Calibri"/>
                <a:cs typeface="Calibri"/>
              </a:rPr>
              <a:t> </a:t>
            </a:r>
            <a:r>
              <a:rPr sz="2400" spc="-10" dirty="0">
                <a:latin typeface="Calibri"/>
                <a:cs typeface="Calibri"/>
              </a:rPr>
              <a:t>region independently</a:t>
            </a:r>
            <a:endParaRPr sz="2400">
              <a:latin typeface="Calibri"/>
              <a:cs typeface="Calibri"/>
            </a:endParaRPr>
          </a:p>
        </p:txBody>
      </p:sp>
      <p:grpSp>
        <p:nvGrpSpPr>
          <p:cNvPr id="57" name="object 57"/>
          <p:cNvGrpSpPr/>
          <p:nvPr/>
        </p:nvGrpSpPr>
        <p:grpSpPr>
          <a:xfrm>
            <a:off x="1065530" y="3839209"/>
            <a:ext cx="4675505" cy="2329180"/>
            <a:chOff x="1065530" y="3839209"/>
            <a:chExt cx="4675505" cy="2329180"/>
          </a:xfrm>
        </p:grpSpPr>
        <p:pic>
          <p:nvPicPr>
            <p:cNvPr id="58" name="object 58"/>
            <p:cNvPicPr/>
            <p:nvPr/>
          </p:nvPicPr>
          <p:blipFill>
            <a:blip r:embed="rId10" cstate="print"/>
            <a:stretch>
              <a:fillRect/>
            </a:stretch>
          </p:blipFill>
          <p:spPr>
            <a:xfrm>
              <a:off x="1075952" y="4618995"/>
              <a:ext cx="4654287" cy="1537964"/>
            </a:xfrm>
            <a:prstGeom prst="rect">
              <a:avLst/>
            </a:prstGeom>
          </p:spPr>
        </p:pic>
        <p:sp>
          <p:nvSpPr>
            <p:cNvPr id="59" name="object 59"/>
            <p:cNvSpPr/>
            <p:nvPr/>
          </p:nvSpPr>
          <p:spPr>
            <a:xfrm>
              <a:off x="1071880" y="4617719"/>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sp>
          <p:nvSpPr>
            <p:cNvPr id="60" name="object 60"/>
            <p:cNvSpPr/>
            <p:nvPr/>
          </p:nvSpPr>
          <p:spPr>
            <a:xfrm>
              <a:off x="2113280" y="4307789"/>
              <a:ext cx="2245360" cy="1402080"/>
            </a:xfrm>
            <a:custGeom>
              <a:avLst/>
              <a:gdLst/>
              <a:ahLst/>
              <a:cxnLst/>
              <a:rect l="l" t="t" r="r" b="b"/>
              <a:pathLst>
                <a:path w="2245360" h="1402079">
                  <a:moveTo>
                    <a:pt x="2244979" y="0"/>
                  </a:moveTo>
                  <a:lnTo>
                    <a:pt x="0" y="0"/>
                  </a:lnTo>
                  <a:lnTo>
                    <a:pt x="0" y="1402079"/>
                  </a:lnTo>
                  <a:lnTo>
                    <a:pt x="2244979" y="1402079"/>
                  </a:lnTo>
                  <a:lnTo>
                    <a:pt x="2244979" y="0"/>
                  </a:lnTo>
                  <a:close/>
                </a:path>
              </a:pathLst>
            </a:custGeom>
            <a:solidFill>
              <a:srgbClr val="FFFFFF">
                <a:alpha val="92939"/>
              </a:srgbClr>
            </a:solidFill>
          </p:spPr>
          <p:txBody>
            <a:bodyPr wrap="square" lIns="0" tIns="0" rIns="0" bIns="0" rtlCol="0"/>
            <a:lstStyle/>
            <a:p>
              <a:endParaRPr/>
            </a:p>
          </p:txBody>
        </p:sp>
        <p:sp>
          <p:nvSpPr>
            <p:cNvPr id="61" name="object 61"/>
            <p:cNvSpPr/>
            <p:nvPr/>
          </p:nvSpPr>
          <p:spPr>
            <a:xfrm>
              <a:off x="4358639" y="3840479"/>
              <a:ext cx="467359" cy="1869439"/>
            </a:xfrm>
            <a:custGeom>
              <a:avLst/>
              <a:gdLst/>
              <a:ahLst/>
              <a:cxnLst/>
              <a:rect l="l" t="t" r="r" b="b"/>
              <a:pathLst>
                <a:path w="467360" h="1869439">
                  <a:moveTo>
                    <a:pt x="466979" y="0"/>
                  </a:moveTo>
                  <a:lnTo>
                    <a:pt x="0" y="467233"/>
                  </a:lnTo>
                  <a:lnTo>
                    <a:pt x="0" y="1868944"/>
                  </a:lnTo>
                  <a:lnTo>
                    <a:pt x="466979" y="1401699"/>
                  </a:lnTo>
                  <a:lnTo>
                    <a:pt x="466979" y="0"/>
                  </a:lnTo>
                  <a:close/>
                </a:path>
              </a:pathLst>
            </a:custGeom>
            <a:solidFill>
              <a:srgbClr val="CDCDCD">
                <a:alpha val="92939"/>
              </a:srgbClr>
            </a:solidFill>
          </p:spPr>
          <p:txBody>
            <a:bodyPr wrap="square" lIns="0" tIns="0" rIns="0" bIns="0" rtlCol="0"/>
            <a:lstStyle/>
            <a:p>
              <a:endParaRPr/>
            </a:p>
          </p:txBody>
        </p:sp>
        <p:sp>
          <p:nvSpPr>
            <p:cNvPr id="62" name="object 62"/>
            <p:cNvSpPr/>
            <p:nvPr/>
          </p:nvSpPr>
          <p:spPr>
            <a:xfrm>
              <a:off x="2113280" y="3840479"/>
              <a:ext cx="2712720" cy="467359"/>
            </a:xfrm>
            <a:custGeom>
              <a:avLst/>
              <a:gdLst/>
              <a:ahLst/>
              <a:cxnLst/>
              <a:rect l="l" t="t" r="r" b="b"/>
              <a:pathLst>
                <a:path w="2712720" h="467360">
                  <a:moveTo>
                    <a:pt x="2712466" y="0"/>
                  </a:moveTo>
                  <a:lnTo>
                    <a:pt x="465963" y="0"/>
                  </a:lnTo>
                  <a:lnTo>
                    <a:pt x="0" y="466979"/>
                  </a:lnTo>
                  <a:lnTo>
                    <a:pt x="2246503" y="466979"/>
                  </a:lnTo>
                  <a:lnTo>
                    <a:pt x="2712466" y="0"/>
                  </a:lnTo>
                  <a:close/>
                </a:path>
              </a:pathLst>
            </a:custGeom>
            <a:solidFill>
              <a:srgbClr val="FFFFFF">
                <a:alpha val="92939"/>
              </a:srgbClr>
            </a:solidFill>
          </p:spPr>
          <p:txBody>
            <a:bodyPr wrap="square" lIns="0" tIns="0" rIns="0" bIns="0" rtlCol="0"/>
            <a:lstStyle/>
            <a:p>
              <a:endParaRPr/>
            </a:p>
          </p:txBody>
        </p:sp>
        <p:sp>
          <p:nvSpPr>
            <p:cNvPr id="63" name="object 63"/>
            <p:cNvSpPr/>
            <p:nvPr/>
          </p:nvSpPr>
          <p:spPr>
            <a:xfrm>
              <a:off x="2118360" y="3845559"/>
              <a:ext cx="2712720" cy="1869439"/>
            </a:xfrm>
            <a:custGeom>
              <a:avLst/>
              <a:gdLst/>
              <a:ahLst/>
              <a:cxnLst/>
              <a:rect l="l" t="t" r="r" b="b"/>
              <a:pathLst>
                <a:path w="2712720" h="1869439">
                  <a:moveTo>
                    <a:pt x="0" y="467232"/>
                  </a:moveTo>
                  <a:lnTo>
                    <a:pt x="465963" y="0"/>
                  </a:lnTo>
                  <a:lnTo>
                    <a:pt x="2712466" y="0"/>
                  </a:lnTo>
                  <a:lnTo>
                    <a:pt x="2712466" y="1401698"/>
                  </a:lnTo>
                  <a:lnTo>
                    <a:pt x="2246503" y="1868944"/>
                  </a:lnTo>
                  <a:lnTo>
                    <a:pt x="0" y="1868944"/>
                  </a:lnTo>
                  <a:lnTo>
                    <a:pt x="0" y="467232"/>
                  </a:lnTo>
                  <a:close/>
                </a:path>
                <a:path w="2712720" h="1869439">
                  <a:moveTo>
                    <a:pt x="0" y="467232"/>
                  </a:moveTo>
                  <a:lnTo>
                    <a:pt x="2246503" y="467232"/>
                  </a:lnTo>
                  <a:lnTo>
                    <a:pt x="2712466" y="0"/>
                  </a:lnTo>
                </a:path>
                <a:path w="2712720" h="1869439">
                  <a:moveTo>
                    <a:pt x="2246503" y="467232"/>
                  </a:moveTo>
                  <a:lnTo>
                    <a:pt x="2246503" y="1868944"/>
                  </a:lnTo>
                </a:path>
              </a:pathLst>
            </a:custGeom>
            <a:ln w="12700">
              <a:solidFill>
                <a:srgbClr val="1D7E66"/>
              </a:solidFill>
            </a:ln>
          </p:spPr>
          <p:txBody>
            <a:bodyPr wrap="square" lIns="0" tIns="0" rIns="0" bIns="0" rtlCol="0"/>
            <a:lstStyle/>
            <a:p>
              <a:endParaRPr/>
            </a:p>
          </p:txBody>
        </p:sp>
      </p:grpSp>
      <p:sp>
        <p:nvSpPr>
          <p:cNvPr id="64" name="object 64"/>
          <p:cNvSpPr txBox="1"/>
          <p:nvPr/>
        </p:nvSpPr>
        <p:spPr>
          <a:xfrm>
            <a:off x="2690495" y="4775835"/>
            <a:ext cx="109410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ConvNet</a:t>
            </a:r>
            <a:endParaRPr sz="2400">
              <a:latin typeface="Calibri"/>
              <a:cs typeface="Calibri"/>
            </a:endParaRPr>
          </a:p>
        </p:txBody>
      </p:sp>
      <p:grpSp>
        <p:nvGrpSpPr>
          <p:cNvPr id="65" name="object 65"/>
          <p:cNvGrpSpPr/>
          <p:nvPr/>
        </p:nvGrpSpPr>
        <p:grpSpPr>
          <a:xfrm>
            <a:off x="2112010" y="3300729"/>
            <a:ext cx="2725420" cy="784860"/>
            <a:chOff x="2112010" y="3300729"/>
            <a:chExt cx="2725420" cy="784860"/>
          </a:xfrm>
        </p:grpSpPr>
        <p:sp>
          <p:nvSpPr>
            <p:cNvPr id="66" name="object 66"/>
            <p:cNvSpPr/>
            <p:nvPr/>
          </p:nvSpPr>
          <p:spPr>
            <a:xfrm>
              <a:off x="2113280" y="3301999"/>
              <a:ext cx="2712720" cy="457200"/>
            </a:xfrm>
            <a:custGeom>
              <a:avLst/>
              <a:gdLst/>
              <a:ahLst/>
              <a:cxnLst/>
              <a:rect l="l" t="t" r="r" b="b"/>
              <a:pathLst>
                <a:path w="2712720" h="457200">
                  <a:moveTo>
                    <a:pt x="2712466" y="0"/>
                  </a:moveTo>
                  <a:lnTo>
                    <a:pt x="423290" y="0"/>
                  </a:lnTo>
                  <a:lnTo>
                    <a:pt x="0" y="456945"/>
                  </a:lnTo>
                  <a:lnTo>
                    <a:pt x="2289174" y="456945"/>
                  </a:lnTo>
                  <a:lnTo>
                    <a:pt x="2712466" y="0"/>
                  </a:lnTo>
                  <a:close/>
                </a:path>
              </a:pathLst>
            </a:custGeom>
            <a:solidFill>
              <a:srgbClr val="E7E6E6"/>
            </a:solidFill>
          </p:spPr>
          <p:txBody>
            <a:bodyPr wrap="square" lIns="0" tIns="0" rIns="0" bIns="0" rtlCol="0"/>
            <a:lstStyle/>
            <a:p>
              <a:endParaRPr/>
            </a:p>
          </p:txBody>
        </p:sp>
        <p:sp>
          <p:nvSpPr>
            <p:cNvPr id="67" name="object 67"/>
            <p:cNvSpPr/>
            <p:nvPr/>
          </p:nvSpPr>
          <p:spPr>
            <a:xfrm>
              <a:off x="2118360" y="3307079"/>
              <a:ext cx="2712720" cy="457200"/>
            </a:xfrm>
            <a:custGeom>
              <a:avLst/>
              <a:gdLst/>
              <a:ahLst/>
              <a:cxnLst/>
              <a:rect l="l" t="t" r="r" b="b"/>
              <a:pathLst>
                <a:path w="2712720" h="457200">
                  <a:moveTo>
                    <a:pt x="0" y="456946"/>
                  </a:moveTo>
                  <a:lnTo>
                    <a:pt x="423290" y="0"/>
                  </a:lnTo>
                  <a:lnTo>
                    <a:pt x="2712466" y="0"/>
                  </a:lnTo>
                  <a:lnTo>
                    <a:pt x="2289175" y="456946"/>
                  </a:lnTo>
                  <a:lnTo>
                    <a:pt x="0" y="456946"/>
                  </a:lnTo>
                  <a:close/>
                </a:path>
              </a:pathLst>
            </a:custGeom>
            <a:ln w="12700">
              <a:solidFill>
                <a:srgbClr val="1D7E66"/>
              </a:solidFill>
            </a:ln>
          </p:spPr>
          <p:txBody>
            <a:bodyPr wrap="square" lIns="0" tIns="0" rIns="0" bIns="0" rtlCol="0"/>
            <a:lstStyle/>
            <a:p>
              <a:endParaRPr/>
            </a:p>
          </p:txBody>
        </p:sp>
        <p:sp>
          <p:nvSpPr>
            <p:cNvPr id="68" name="object 68"/>
            <p:cNvSpPr/>
            <p:nvPr/>
          </p:nvSpPr>
          <p:spPr>
            <a:xfrm>
              <a:off x="3291840" y="3779519"/>
              <a:ext cx="233679" cy="294640"/>
            </a:xfrm>
            <a:custGeom>
              <a:avLst/>
              <a:gdLst/>
              <a:ahLst/>
              <a:cxnLst/>
              <a:rect l="l" t="t" r="r" b="b"/>
              <a:pathLst>
                <a:path w="233679" h="294639">
                  <a:moveTo>
                    <a:pt x="116586" y="0"/>
                  </a:moveTo>
                  <a:lnTo>
                    <a:pt x="0" y="118109"/>
                  </a:lnTo>
                  <a:lnTo>
                    <a:pt x="58293" y="118109"/>
                  </a:lnTo>
                  <a:lnTo>
                    <a:pt x="58293" y="294131"/>
                  </a:lnTo>
                  <a:lnTo>
                    <a:pt x="174879" y="294131"/>
                  </a:lnTo>
                  <a:lnTo>
                    <a:pt x="174879" y="118109"/>
                  </a:lnTo>
                  <a:lnTo>
                    <a:pt x="233172" y="118109"/>
                  </a:lnTo>
                  <a:lnTo>
                    <a:pt x="116586" y="0"/>
                  </a:lnTo>
                  <a:close/>
                </a:path>
              </a:pathLst>
            </a:custGeom>
            <a:solidFill>
              <a:srgbClr val="29AE8B"/>
            </a:solidFill>
          </p:spPr>
          <p:txBody>
            <a:bodyPr wrap="square" lIns="0" tIns="0" rIns="0" bIns="0" rtlCol="0"/>
            <a:lstStyle/>
            <a:p>
              <a:endParaRPr/>
            </a:p>
          </p:txBody>
        </p:sp>
        <p:sp>
          <p:nvSpPr>
            <p:cNvPr id="69" name="object 69"/>
            <p:cNvSpPr/>
            <p:nvPr/>
          </p:nvSpPr>
          <p:spPr>
            <a:xfrm>
              <a:off x="3296920" y="3784599"/>
              <a:ext cx="233679" cy="294640"/>
            </a:xfrm>
            <a:custGeom>
              <a:avLst/>
              <a:gdLst/>
              <a:ahLst/>
              <a:cxnLst/>
              <a:rect l="l" t="t" r="r" b="b"/>
              <a:pathLst>
                <a:path w="233679" h="294639">
                  <a:moveTo>
                    <a:pt x="0" y="118110"/>
                  </a:moveTo>
                  <a:lnTo>
                    <a:pt x="116585" y="0"/>
                  </a:lnTo>
                  <a:lnTo>
                    <a:pt x="233171" y="118110"/>
                  </a:lnTo>
                  <a:lnTo>
                    <a:pt x="174878" y="118110"/>
                  </a:lnTo>
                  <a:lnTo>
                    <a:pt x="174878" y="294131"/>
                  </a:lnTo>
                  <a:lnTo>
                    <a:pt x="58292" y="294131"/>
                  </a:lnTo>
                  <a:lnTo>
                    <a:pt x="58292" y="118110"/>
                  </a:lnTo>
                  <a:lnTo>
                    <a:pt x="0" y="118110"/>
                  </a:lnTo>
                  <a:close/>
                </a:path>
              </a:pathLst>
            </a:custGeom>
            <a:ln w="12700">
              <a:solidFill>
                <a:srgbClr val="1D7E66"/>
              </a:solidFill>
            </a:ln>
          </p:spPr>
          <p:txBody>
            <a:bodyPr wrap="square" lIns="0" tIns="0" rIns="0" bIns="0" rtlCol="0"/>
            <a:lstStyle/>
            <a:p>
              <a:endParaRPr/>
            </a:p>
          </p:txBody>
        </p:sp>
      </p:grpSp>
      <p:sp>
        <p:nvSpPr>
          <p:cNvPr id="70" name="object 70"/>
          <p:cNvSpPr txBox="1"/>
          <p:nvPr/>
        </p:nvSpPr>
        <p:spPr>
          <a:xfrm>
            <a:off x="4813046" y="3271202"/>
            <a:ext cx="1853564"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Image</a:t>
            </a:r>
            <a:r>
              <a:rPr sz="2400" spc="-100" dirty="0">
                <a:latin typeface="Calibri"/>
                <a:cs typeface="Calibri"/>
              </a:rPr>
              <a:t> </a:t>
            </a:r>
            <a:r>
              <a:rPr sz="2400" spc="-10" dirty="0">
                <a:latin typeface="Calibri"/>
                <a:cs typeface="Calibri"/>
              </a:rPr>
              <a:t>features</a:t>
            </a:r>
            <a:endParaRPr sz="2400">
              <a:latin typeface="Calibri"/>
              <a:cs typeface="Calibri"/>
            </a:endParaRPr>
          </a:p>
        </p:txBody>
      </p:sp>
      <p:sp>
        <p:nvSpPr>
          <p:cNvPr id="73" name="object 73"/>
          <p:cNvSpPr txBox="1"/>
          <p:nvPr/>
        </p:nvSpPr>
        <p:spPr>
          <a:xfrm>
            <a:off x="7906384" y="5224287"/>
            <a:ext cx="599440" cy="534670"/>
          </a:xfrm>
          <a:prstGeom prst="rect">
            <a:avLst/>
          </a:prstGeom>
        </p:spPr>
        <p:txBody>
          <a:bodyPr vert="horz" wrap="square" lIns="0" tIns="0" rIns="0" bIns="0" rtlCol="0">
            <a:spAutoFit/>
          </a:bodyPr>
          <a:lstStyle/>
          <a:p>
            <a:pPr marL="12700">
              <a:lnSpc>
                <a:spcPts val="1825"/>
              </a:lnSpc>
            </a:pPr>
            <a:r>
              <a:rPr sz="1850" spc="-10" dirty="0">
                <a:latin typeface="Calibri"/>
                <a:cs typeface="Calibri"/>
              </a:rPr>
              <a:t>Input</a:t>
            </a:r>
            <a:endParaRPr sz="1850">
              <a:latin typeface="Calibri"/>
              <a:cs typeface="Calibri"/>
            </a:endParaRPr>
          </a:p>
          <a:p>
            <a:pPr marL="12700">
              <a:lnSpc>
                <a:spcPts val="2190"/>
              </a:lnSpc>
            </a:pPr>
            <a:r>
              <a:rPr sz="1850" spc="-10" dirty="0">
                <a:latin typeface="Calibri"/>
                <a:cs typeface="Calibri"/>
              </a:rPr>
              <a:t>image</a:t>
            </a:r>
            <a:endParaRPr sz="1850">
              <a:latin typeface="Calibri"/>
              <a:cs typeface="Calibri"/>
            </a:endParaRPr>
          </a:p>
        </p:txBody>
      </p:sp>
      <p:sp>
        <p:nvSpPr>
          <p:cNvPr id="74" name="object 74"/>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75" name="object 75"/>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0" dirty="0">
                <a:latin typeface="Calibri"/>
                <a:cs typeface="Calibri"/>
              </a:rPr>
              <a:t> </a:t>
            </a:r>
            <a:r>
              <a:rPr sz="800" dirty="0">
                <a:latin typeface="Calibri"/>
                <a:cs typeface="Calibri"/>
              </a:rPr>
              <a:t>ICCV</a:t>
            </a:r>
            <a:r>
              <a:rPr sz="800" spc="-20"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25"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a:t>
            </a:r>
            <a:r>
              <a:rPr sz="800" spc="-15" dirty="0">
                <a:latin typeface="Calibri"/>
                <a:cs typeface="Calibri"/>
              </a:rPr>
              <a:t> </a:t>
            </a:r>
            <a:r>
              <a:rPr sz="800" spc="-10" dirty="0">
                <a:latin typeface="Calibri"/>
                <a:cs typeface="Calibri"/>
              </a:rPr>
              <a:t>Reproduced</a:t>
            </a:r>
            <a:r>
              <a:rPr sz="800" spc="80"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
        <p:nvSpPr>
          <p:cNvPr id="71" name="object 71"/>
          <p:cNvSpPr txBox="1"/>
          <p:nvPr/>
        </p:nvSpPr>
        <p:spPr>
          <a:xfrm>
            <a:off x="4904359" y="3830320"/>
            <a:ext cx="2236470" cy="791210"/>
          </a:xfrm>
          <a:prstGeom prst="rect">
            <a:avLst/>
          </a:prstGeom>
        </p:spPr>
        <p:txBody>
          <a:bodyPr vert="horz" wrap="square" lIns="0" tIns="17145" rIns="0" bIns="0" rtlCol="0">
            <a:spAutoFit/>
          </a:bodyPr>
          <a:lstStyle/>
          <a:p>
            <a:pPr marL="12700">
              <a:lnSpc>
                <a:spcPct val="100000"/>
              </a:lnSpc>
              <a:spcBef>
                <a:spcPts val="135"/>
              </a:spcBef>
            </a:pPr>
            <a:r>
              <a:rPr sz="2450" dirty="0">
                <a:latin typeface="Calibri"/>
                <a:cs typeface="Calibri"/>
              </a:rPr>
              <a:t>Run</a:t>
            </a:r>
            <a:r>
              <a:rPr sz="2450" spc="-25" dirty="0">
                <a:latin typeface="Calibri"/>
                <a:cs typeface="Calibri"/>
              </a:rPr>
              <a:t> </a:t>
            </a:r>
            <a:r>
              <a:rPr sz="2450" dirty="0">
                <a:latin typeface="Calibri"/>
                <a:cs typeface="Calibri"/>
              </a:rPr>
              <a:t>whole</a:t>
            </a:r>
            <a:r>
              <a:rPr sz="2450" spc="45" dirty="0">
                <a:latin typeface="Calibri"/>
                <a:cs typeface="Calibri"/>
              </a:rPr>
              <a:t> </a:t>
            </a:r>
            <a:r>
              <a:rPr sz="2450" spc="-20" dirty="0">
                <a:latin typeface="Calibri"/>
                <a:cs typeface="Calibri"/>
              </a:rPr>
              <a:t>image</a:t>
            </a:r>
            <a:endParaRPr sz="2450">
              <a:latin typeface="Calibri"/>
              <a:cs typeface="Calibri"/>
            </a:endParaRPr>
          </a:p>
          <a:p>
            <a:pPr marL="12700">
              <a:lnSpc>
                <a:spcPct val="100000"/>
              </a:lnSpc>
              <a:spcBef>
                <a:spcPts val="105"/>
              </a:spcBef>
            </a:pPr>
            <a:r>
              <a:rPr sz="2450" dirty="0">
                <a:latin typeface="Calibri"/>
                <a:cs typeface="Calibri"/>
              </a:rPr>
              <a:t>through</a:t>
            </a:r>
            <a:r>
              <a:rPr sz="2450" spc="-15" dirty="0">
                <a:latin typeface="Calibri"/>
                <a:cs typeface="Calibri"/>
              </a:rPr>
              <a:t> </a:t>
            </a:r>
            <a:r>
              <a:rPr sz="2400" spc="-10" dirty="0">
                <a:latin typeface="Calibri"/>
                <a:cs typeface="Calibri"/>
              </a:rPr>
              <a:t>ConvNet</a:t>
            </a:r>
            <a:endParaRPr sz="2400">
              <a:latin typeface="Calibri"/>
              <a:cs typeface="Calibri"/>
            </a:endParaRPr>
          </a:p>
        </p:txBody>
      </p:sp>
      <p:sp>
        <p:nvSpPr>
          <p:cNvPr id="72" name="object 72"/>
          <p:cNvSpPr txBox="1"/>
          <p:nvPr/>
        </p:nvSpPr>
        <p:spPr>
          <a:xfrm>
            <a:off x="41275" y="3827462"/>
            <a:ext cx="1759585" cy="149034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“Backbone” network: AlexNet,</a:t>
            </a:r>
            <a:r>
              <a:rPr sz="2400" spc="-165" dirty="0">
                <a:latin typeface="Calibri"/>
                <a:cs typeface="Calibri"/>
              </a:rPr>
              <a:t> </a:t>
            </a:r>
            <a:r>
              <a:rPr sz="2400" spc="-20" dirty="0">
                <a:latin typeface="Calibri"/>
                <a:cs typeface="Calibri"/>
              </a:rPr>
              <a:t>VGG, ResNet,</a:t>
            </a:r>
            <a:r>
              <a:rPr sz="2400" spc="-80" dirty="0">
                <a:latin typeface="Calibri"/>
                <a:cs typeface="Calibri"/>
              </a:rPr>
              <a:t> </a:t>
            </a:r>
            <a:r>
              <a:rPr sz="2400" spc="-25" dirty="0">
                <a:latin typeface="Calibri"/>
                <a:cs typeface="Calibri"/>
              </a:rPr>
              <a:t>etc</a:t>
            </a:r>
            <a:endParaRPr sz="24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8321357" y="4409440"/>
            <a:ext cx="3484245" cy="1645920"/>
            <a:chOff x="8321357" y="4409440"/>
            <a:chExt cx="3484245" cy="1645920"/>
          </a:xfrm>
        </p:grpSpPr>
        <p:sp>
          <p:nvSpPr>
            <p:cNvPr id="5" name="object 5"/>
            <p:cNvSpPr/>
            <p:nvPr/>
          </p:nvSpPr>
          <p:spPr>
            <a:xfrm>
              <a:off x="9591039" y="4409440"/>
              <a:ext cx="579120" cy="182880"/>
            </a:xfrm>
            <a:custGeom>
              <a:avLst/>
              <a:gdLst/>
              <a:ahLst/>
              <a:cxnLst/>
              <a:rect l="l" t="t" r="r" b="b"/>
              <a:pathLst>
                <a:path w="579120" h="182879">
                  <a:moveTo>
                    <a:pt x="579119" y="0"/>
                  </a:moveTo>
                  <a:lnTo>
                    <a:pt x="172719" y="0"/>
                  </a:lnTo>
                  <a:lnTo>
                    <a:pt x="0" y="182499"/>
                  </a:lnTo>
                  <a:lnTo>
                    <a:pt x="406400" y="182499"/>
                  </a:lnTo>
                  <a:lnTo>
                    <a:pt x="579119"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9596119" y="4414520"/>
              <a:ext cx="579120" cy="182880"/>
            </a:xfrm>
            <a:custGeom>
              <a:avLst/>
              <a:gdLst/>
              <a:ahLst/>
              <a:cxnLst/>
              <a:rect l="l" t="t" r="r" b="b"/>
              <a:pathLst>
                <a:path w="579120" h="182879">
                  <a:moveTo>
                    <a:pt x="0" y="182498"/>
                  </a:moveTo>
                  <a:lnTo>
                    <a:pt x="172720" y="0"/>
                  </a:lnTo>
                  <a:lnTo>
                    <a:pt x="579120" y="0"/>
                  </a:lnTo>
                  <a:lnTo>
                    <a:pt x="406400" y="182498"/>
                  </a:lnTo>
                  <a:lnTo>
                    <a:pt x="0" y="182498"/>
                  </a:lnTo>
                  <a:close/>
                </a:path>
              </a:pathLst>
            </a:custGeom>
            <a:ln w="9186">
              <a:solidFill>
                <a:srgbClr val="1D7E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334773" y="4873010"/>
              <a:ext cx="3460985" cy="1172189"/>
            </a:xfrm>
            <a:prstGeom prst="rect">
              <a:avLst/>
            </a:prstGeom>
          </p:spPr>
        </p:pic>
        <p:sp>
          <p:nvSpPr>
            <p:cNvPr id="8" name="object 8"/>
            <p:cNvSpPr/>
            <p:nvPr/>
          </p:nvSpPr>
          <p:spPr>
            <a:xfrm>
              <a:off x="8326119" y="4871720"/>
              <a:ext cx="3474720" cy="1178560"/>
            </a:xfrm>
            <a:custGeom>
              <a:avLst/>
              <a:gdLst/>
              <a:ahLst/>
              <a:cxnLst/>
              <a:rect l="l" t="t" r="r" b="b"/>
              <a:pathLst>
                <a:path w="3474720" h="1178560">
                  <a:moveTo>
                    <a:pt x="0" y="1178407"/>
                  </a:moveTo>
                  <a:lnTo>
                    <a:pt x="1087501" y="0"/>
                  </a:lnTo>
                  <a:lnTo>
                    <a:pt x="3474338" y="0"/>
                  </a:lnTo>
                  <a:lnTo>
                    <a:pt x="2386964" y="1178407"/>
                  </a:lnTo>
                  <a:lnTo>
                    <a:pt x="0" y="1178407"/>
                  </a:lnTo>
                  <a:close/>
                </a:path>
              </a:pathLst>
            </a:custGeom>
            <a:ln w="9186">
              <a:solidFill>
                <a:srgbClr val="1D7E66"/>
              </a:solidFill>
            </a:ln>
          </p:spPr>
          <p:txBody>
            <a:bodyPr wrap="square" lIns="0" tIns="0" rIns="0" bIns="0" rtlCol="0"/>
            <a:lstStyle/>
            <a:p>
              <a:endParaRPr/>
            </a:p>
          </p:txBody>
        </p:sp>
      </p:grpSp>
      <p:sp>
        <p:nvSpPr>
          <p:cNvPr id="9" name="object 9"/>
          <p:cNvSpPr txBox="1"/>
          <p:nvPr/>
        </p:nvSpPr>
        <p:spPr>
          <a:xfrm>
            <a:off x="7906384" y="5165788"/>
            <a:ext cx="599440" cy="581660"/>
          </a:xfrm>
          <a:prstGeom prst="rect">
            <a:avLst/>
          </a:prstGeom>
        </p:spPr>
        <p:txBody>
          <a:bodyPr vert="horz" wrap="square" lIns="0" tIns="27305" rIns="0" bIns="0" rtlCol="0">
            <a:spAutoFit/>
          </a:bodyPr>
          <a:lstStyle/>
          <a:p>
            <a:pPr marL="12700" marR="5080">
              <a:lnSpc>
                <a:spcPts val="2160"/>
              </a:lnSpc>
              <a:spcBef>
                <a:spcPts val="215"/>
              </a:spcBef>
            </a:pPr>
            <a:r>
              <a:rPr sz="1850" spc="-10" dirty="0">
                <a:latin typeface="Calibri"/>
                <a:cs typeface="Calibri"/>
              </a:rPr>
              <a:t>Input </a:t>
            </a:r>
            <a:r>
              <a:rPr sz="1850" spc="-20" dirty="0">
                <a:latin typeface="Calibri"/>
                <a:cs typeface="Calibri"/>
              </a:rPr>
              <a:t>image</a:t>
            </a:r>
            <a:endParaRPr sz="1850">
              <a:latin typeface="Calibri"/>
              <a:cs typeface="Calibri"/>
            </a:endParaRPr>
          </a:p>
        </p:txBody>
      </p:sp>
      <p:grpSp>
        <p:nvGrpSpPr>
          <p:cNvPr id="10" name="object 10"/>
          <p:cNvGrpSpPr/>
          <p:nvPr/>
        </p:nvGrpSpPr>
        <p:grpSpPr>
          <a:xfrm>
            <a:off x="8371840" y="3037839"/>
            <a:ext cx="3209925" cy="2996565"/>
            <a:chOff x="8371840" y="3037839"/>
            <a:chExt cx="3209925" cy="2996565"/>
          </a:xfrm>
        </p:grpSpPr>
        <p:sp>
          <p:nvSpPr>
            <p:cNvPr id="11" name="object 11"/>
            <p:cNvSpPr/>
            <p:nvPr/>
          </p:nvSpPr>
          <p:spPr>
            <a:xfrm>
              <a:off x="8981440" y="4927600"/>
              <a:ext cx="1757680" cy="751840"/>
            </a:xfrm>
            <a:custGeom>
              <a:avLst/>
              <a:gdLst/>
              <a:ahLst/>
              <a:cxnLst/>
              <a:rect l="l" t="t" r="r" b="b"/>
              <a:pathLst>
                <a:path w="1757679" h="751839">
                  <a:moveTo>
                    <a:pt x="1757171" y="0"/>
                  </a:moveTo>
                  <a:lnTo>
                    <a:pt x="697229" y="0"/>
                  </a:lnTo>
                  <a:lnTo>
                    <a:pt x="0" y="751382"/>
                  </a:lnTo>
                  <a:lnTo>
                    <a:pt x="1059941" y="751382"/>
                  </a:lnTo>
                  <a:lnTo>
                    <a:pt x="1757171"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8986520" y="4932679"/>
              <a:ext cx="1757680" cy="751840"/>
            </a:xfrm>
            <a:custGeom>
              <a:avLst/>
              <a:gdLst/>
              <a:ahLst/>
              <a:cxnLst/>
              <a:rect l="l" t="t" r="r" b="b"/>
              <a:pathLst>
                <a:path w="1757679" h="751839">
                  <a:moveTo>
                    <a:pt x="0" y="751382"/>
                  </a:moveTo>
                  <a:lnTo>
                    <a:pt x="697229" y="0"/>
                  </a:lnTo>
                  <a:lnTo>
                    <a:pt x="1757172" y="0"/>
                  </a:lnTo>
                  <a:lnTo>
                    <a:pt x="1059941" y="751382"/>
                  </a:lnTo>
                  <a:lnTo>
                    <a:pt x="0" y="751382"/>
                  </a:lnTo>
                  <a:close/>
                </a:path>
              </a:pathLst>
            </a:custGeom>
            <a:ln w="9186">
              <a:solidFill>
                <a:srgbClr val="1D7E66"/>
              </a:solidFill>
            </a:ln>
          </p:spPr>
          <p:txBody>
            <a:bodyPr wrap="square" lIns="0" tIns="0" rIns="0" bIns="0" rtlCol="0"/>
            <a:lstStyle/>
            <a:p>
              <a:endParaRPr/>
            </a:p>
          </p:txBody>
        </p:sp>
        <p:sp>
          <p:nvSpPr>
            <p:cNvPr id="13" name="object 13"/>
            <p:cNvSpPr/>
            <p:nvPr/>
          </p:nvSpPr>
          <p:spPr>
            <a:xfrm>
              <a:off x="10739120" y="4947919"/>
              <a:ext cx="833119" cy="314960"/>
            </a:xfrm>
            <a:custGeom>
              <a:avLst/>
              <a:gdLst/>
              <a:ahLst/>
              <a:cxnLst/>
              <a:rect l="l" t="t" r="r" b="b"/>
              <a:pathLst>
                <a:path w="833120" h="314960">
                  <a:moveTo>
                    <a:pt x="832738" y="0"/>
                  </a:moveTo>
                  <a:lnTo>
                    <a:pt x="287654" y="0"/>
                  </a:lnTo>
                  <a:lnTo>
                    <a:pt x="0" y="314832"/>
                  </a:lnTo>
                  <a:lnTo>
                    <a:pt x="545210" y="314832"/>
                  </a:lnTo>
                  <a:lnTo>
                    <a:pt x="832738"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10744200" y="4953000"/>
              <a:ext cx="833119" cy="314960"/>
            </a:xfrm>
            <a:custGeom>
              <a:avLst/>
              <a:gdLst/>
              <a:ahLst/>
              <a:cxnLst/>
              <a:rect l="l" t="t" r="r" b="b"/>
              <a:pathLst>
                <a:path w="833120" h="314960">
                  <a:moveTo>
                    <a:pt x="0" y="314833"/>
                  </a:moveTo>
                  <a:lnTo>
                    <a:pt x="287654" y="0"/>
                  </a:lnTo>
                  <a:lnTo>
                    <a:pt x="832739" y="0"/>
                  </a:lnTo>
                  <a:lnTo>
                    <a:pt x="545210" y="314833"/>
                  </a:lnTo>
                  <a:lnTo>
                    <a:pt x="0" y="314833"/>
                  </a:lnTo>
                  <a:close/>
                </a:path>
              </a:pathLst>
            </a:custGeom>
            <a:ln w="9186">
              <a:solidFill>
                <a:srgbClr val="1D7E66"/>
              </a:solidFill>
            </a:ln>
          </p:spPr>
          <p:txBody>
            <a:bodyPr wrap="square" lIns="0" tIns="0" rIns="0" bIns="0" rtlCol="0"/>
            <a:lstStyle/>
            <a:p>
              <a:endParaRPr/>
            </a:p>
          </p:txBody>
        </p:sp>
        <p:sp>
          <p:nvSpPr>
            <p:cNvPr id="15" name="object 15"/>
            <p:cNvSpPr/>
            <p:nvPr/>
          </p:nvSpPr>
          <p:spPr>
            <a:xfrm>
              <a:off x="8371840" y="5547360"/>
              <a:ext cx="822960" cy="477520"/>
            </a:xfrm>
            <a:custGeom>
              <a:avLst/>
              <a:gdLst/>
              <a:ahLst/>
              <a:cxnLst/>
              <a:rect l="l" t="t" r="r" b="b"/>
              <a:pathLst>
                <a:path w="822959" h="477520">
                  <a:moveTo>
                    <a:pt x="822705" y="0"/>
                  </a:moveTo>
                  <a:lnTo>
                    <a:pt x="444245" y="0"/>
                  </a:lnTo>
                  <a:lnTo>
                    <a:pt x="0" y="477062"/>
                  </a:lnTo>
                  <a:lnTo>
                    <a:pt x="378459" y="477062"/>
                  </a:lnTo>
                  <a:lnTo>
                    <a:pt x="822705" y="0"/>
                  </a:lnTo>
                  <a:close/>
                </a:path>
              </a:pathLst>
            </a:custGeom>
            <a:solidFill>
              <a:srgbClr val="E7E6E6">
                <a:alpha val="79998"/>
              </a:srgbClr>
            </a:solidFill>
          </p:spPr>
          <p:txBody>
            <a:bodyPr wrap="square" lIns="0" tIns="0" rIns="0" bIns="0" rtlCol="0"/>
            <a:lstStyle/>
            <a:p>
              <a:endParaRPr/>
            </a:p>
          </p:txBody>
        </p:sp>
        <p:sp>
          <p:nvSpPr>
            <p:cNvPr id="16" name="object 16"/>
            <p:cNvSpPr/>
            <p:nvPr/>
          </p:nvSpPr>
          <p:spPr>
            <a:xfrm>
              <a:off x="8376920" y="5552439"/>
              <a:ext cx="822960" cy="477520"/>
            </a:xfrm>
            <a:custGeom>
              <a:avLst/>
              <a:gdLst/>
              <a:ahLst/>
              <a:cxnLst/>
              <a:rect l="l" t="t" r="r" b="b"/>
              <a:pathLst>
                <a:path w="822959" h="477520">
                  <a:moveTo>
                    <a:pt x="0" y="477062"/>
                  </a:moveTo>
                  <a:lnTo>
                    <a:pt x="444246" y="0"/>
                  </a:lnTo>
                  <a:lnTo>
                    <a:pt x="822705" y="0"/>
                  </a:lnTo>
                  <a:lnTo>
                    <a:pt x="378459" y="477062"/>
                  </a:lnTo>
                  <a:lnTo>
                    <a:pt x="0" y="477062"/>
                  </a:lnTo>
                  <a:close/>
                </a:path>
              </a:pathLst>
            </a:custGeom>
            <a:ln w="9186">
              <a:solidFill>
                <a:srgbClr val="1D7E66"/>
              </a:solidFill>
            </a:ln>
          </p:spPr>
          <p:txBody>
            <a:bodyPr wrap="square" lIns="0" tIns="0" rIns="0" bIns="0" rtlCol="0"/>
            <a:lstStyle/>
            <a:p>
              <a:endParaRPr/>
            </a:p>
          </p:txBody>
        </p:sp>
        <p:sp>
          <p:nvSpPr>
            <p:cNvPr id="17" name="object 17"/>
            <p:cNvSpPr/>
            <p:nvPr/>
          </p:nvSpPr>
          <p:spPr>
            <a:xfrm>
              <a:off x="10312400" y="3037839"/>
              <a:ext cx="243840" cy="1238885"/>
            </a:xfrm>
            <a:custGeom>
              <a:avLst/>
              <a:gdLst/>
              <a:ahLst/>
              <a:cxnLst/>
              <a:rect l="l" t="t" r="r" b="b"/>
              <a:pathLst>
                <a:path w="243840" h="1238885">
                  <a:moveTo>
                    <a:pt x="243713" y="0"/>
                  </a:moveTo>
                  <a:lnTo>
                    <a:pt x="0" y="252349"/>
                  </a:lnTo>
                  <a:lnTo>
                    <a:pt x="0" y="1238885"/>
                  </a:lnTo>
                  <a:lnTo>
                    <a:pt x="243713" y="986536"/>
                  </a:lnTo>
                  <a:lnTo>
                    <a:pt x="243713" y="0"/>
                  </a:lnTo>
                  <a:close/>
                </a:path>
              </a:pathLst>
            </a:custGeom>
            <a:solidFill>
              <a:srgbClr val="CDCDCD">
                <a:alpha val="92939"/>
              </a:srgbClr>
            </a:solidFill>
          </p:spPr>
          <p:txBody>
            <a:bodyPr wrap="square" lIns="0" tIns="0" rIns="0" bIns="0" rtlCol="0"/>
            <a:lstStyle/>
            <a:p>
              <a:endParaRPr/>
            </a:p>
          </p:txBody>
        </p:sp>
        <p:sp>
          <p:nvSpPr>
            <p:cNvPr id="18" name="object 18"/>
            <p:cNvSpPr/>
            <p:nvPr/>
          </p:nvSpPr>
          <p:spPr>
            <a:xfrm>
              <a:off x="9550400" y="3037839"/>
              <a:ext cx="1005840" cy="254000"/>
            </a:xfrm>
            <a:custGeom>
              <a:avLst/>
              <a:gdLst/>
              <a:ahLst/>
              <a:cxnLst/>
              <a:rect l="l" t="t" r="r" b="b"/>
              <a:pathLst>
                <a:path w="1005840" h="254000">
                  <a:moveTo>
                    <a:pt x="1005458" y="0"/>
                  </a:moveTo>
                  <a:lnTo>
                    <a:pt x="251332" y="0"/>
                  </a:lnTo>
                  <a:lnTo>
                    <a:pt x="0" y="253873"/>
                  </a:lnTo>
                  <a:lnTo>
                    <a:pt x="754126" y="253873"/>
                  </a:lnTo>
                  <a:lnTo>
                    <a:pt x="1005458" y="0"/>
                  </a:lnTo>
                  <a:close/>
                </a:path>
              </a:pathLst>
            </a:custGeom>
            <a:solidFill>
              <a:srgbClr val="FFFFFF">
                <a:alpha val="92939"/>
              </a:srgbClr>
            </a:solidFill>
          </p:spPr>
          <p:txBody>
            <a:bodyPr wrap="square" lIns="0" tIns="0" rIns="0" bIns="0" rtlCol="0"/>
            <a:lstStyle/>
            <a:p>
              <a:endParaRPr/>
            </a:p>
          </p:txBody>
        </p:sp>
        <p:sp>
          <p:nvSpPr>
            <p:cNvPr id="19" name="object 19"/>
            <p:cNvSpPr/>
            <p:nvPr/>
          </p:nvSpPr>
          <p:spPr>
            <a:xfrm>
              <a:off x="9555480" y="3042919"/>
              <a:ext cx="1005840" cy="1238885"/>
            </a:xfrm>
            <a:custGeom>
              <a:avLst/>
              <a:gdLst/>
              <a:ahLst/>
              <a:cxnLst/>
              <a:rect l="l" t="t" r="r" b="b"/>
              <a:pathLst>
                <a:path w="1005840" h="1238885">
                  <a:moveTo>
                    <a:pt x="0" y="252349"/>
                  </a:moveTo>
                  <a:lnTo>
                    <a:pt x="251333" y="0"/>
                  </a:lnTo>
                  <a:lnTo>
                    <a:pt x="1005459" y="0"/>
                  </a:lnTo>
                  <a:lnTo>
                    <a:pt x="1005459" y="986535"/>
                  </a:lnTo>
                  <a:lnTo>
                    <a:pt x="754126" y="1238884"/>
                  </a:lnTo>
                  <a:lnTo>
                    <a:pt x="0" y="1238884"/>
                  </a:lnTo>
                  <a:lnTo>
                    <a:pt x="0" y="252349"/>
                  </a:lnTo>
                  <a:close/>
                </a:path>
                <a:path w="1005840" h="1238885">
                  <a:moveTo>
                    <a:pt x="0" y="252349"/>
                  </a:moveTo>
                  <a:lnTo>
                    <a:pt x="754126" y="252349"/>
                  </a:lnTo>
                  <a:lnTo>
                    <a:pt x="1005459" y="0"/>
                  </a:lnTo>
                </a:path>
                <a:path w="1005840" h="1238885">
                  <a:moveTo>
                    <a:pt x="754126" y="252349"/>
                  </a:moveTo>
                  <a:lnTo>
                    <a:pt x="754126" y="1238884"/>
                  </a:lnTo>
                </a:path>
              </a:pathLst>
            </a:custGeom>
            <a:ln w="9186">
              <a:solidFill>
                <a:srgbClr val="1D7E66"/>
              </a:solidFill>
            </a:ln>
          </p:spPr>
          <p:txBody>
            <a:bodyPr wrap="square" lIns="0" tIns="0" rIns="0" bIns="0" rtlCol="0"/>
            <a:lstStyle/>
            <a:p>
              <a:endParaRPr/>
            </a:p>
          </p:txBody>
        </p:sp>
      </p:grpSp>
      <p:sp>
        <p:nvSpPr>
          <p:cNvPr id="20" name="object 20"/>
          <p:cNvSpPr txBox="1"/>
          <p:nvPr/>
        </p:nvSpPr>
        <p:spPr>
          <a:xfrm>
            <a:off x="9680320" y="3475672"/>
            <a:ext cx="457834" cy="546735"/>
          </a:xfrm>
          <a:prstGeom prst="rect">
            <a:avLst/>
          </a:prstGeom>
        </p:spPr>
        <p:txBody>
          <a:bodyPr vert="horz" wrap="square" lIns="0" tIns="3175" rIns="0" bIns="0" rtlCol="0">
            <a:spAutoFit/>
          </a:bodyPr>
          <a:lstStyle/>
          <a:p>
            <a:pPr marL="83820" marR="5080" indent="-71120">
              <a:lnSpc>
                <a:spcPct val="105300"/>
              </a:lnSpc>
              <a:spcBef>
                <a:spcPts val="25"/>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1" name="object 21"/>
          <p:cNvGrpSpPr/>
          <p:nvPr/>
        </p:nvGrpSpPr>
        <p:grpSpPr>
          <a:xfrm>
            <a:off x="10739119" y="2763520"/>
            <a:ext cx="1025525" cy="1249045"/>
            <a:chOff x="10739119" y="2763520"/>
            <a:chExt cx="1025525" cy="1249045"/>
          </a:xfrm>
        </p:grpSpPr>
        <p:sp>
          <p:nvSpPr>
            <p:cNvPr id="22" name="object 22"/>
            <p:cNvSpPr/>
            <p:nvPr/>
          </p:nvSpPr>
          <p:spPr>
            <a:xfrm>
              <a:off x="11501119" y="2763520"/>
              <a:ext cx="254000" cy="1238885"/>
            </a:xfrm>
            <a:custGeom>
              <a:avLst/>
              <a:gdLst/>
              <a:ahLst/>
              <a:cxnLst/>
              <a:rect l="l" t="t" r="r" b="b"/>
              <a:pathLst>
                <a:path w="254000" h="1238885">
                  <a:moveTo>
                    <a:pt x="253873" y="0"/>
                  </a:moveTo>
                  <a:lnTo>
                    <a:pt x="0" y="252349"/>
                  </a:lnTo>
                  <a:lnTo>
                    <a:pt x="0" y="1238884"/>
                  </a:lnTo>
                  <a:lnTo>
                    <a:pt x="253873" y="986535"/>
                  </a:lnTo>
                  <a:lnTo>
                    <a:pt x="253873" y="0"/>
                  </a:lnTo>
                  <a:close/>
                </a:path>
              </a:pathLst>
            </a:custGeom>
            <a:solidFill>
              <a:srgbClr val="CDCDCD">
                <a:alpha val="92939"/>
              </a:srgbClr>
            </a:solidFill>
          </p:spPr>
          <p:txBody>
            <a:bodyPr wrap="square" lIns="0" tIns="0" rIns="0" bIns="0" rtlCol="0"/>
            <a:lstStyle/>
            <a:p>
              <a:endParaRPr/>
            </a:p>
          </p:txBody>
        </p:sp>
        <p:sp>
          <p:nvSpPr>
            <p:cNvPr id="23" name="object 23"/>
            <p:cNvSpPr/>
            <p:nvPr/>
          </p:nvSpPr>
          <p:spPr>
            <a:xfrm>
              <a:off x="10739119" y="2763520"/>
              <a:ext cx="1016000" cy="254000"/>
            </a:xfrm>
            <a:custGeom>
              <a:avLst/>
              <a:gdLst/>
              <a:ahLst/>
              <a:cxnLst/>
              <a:rect l="l" t="t" r="r" b="b"/>
              <a:pathLst>
                <a:path w="1016000" h="254000">
                  <a:moveTo>
                    <a:pt x="1015619" y="0"/>
                  </a:moveTo>
                  <a:lnTo>
                    <a:pt x="253873" y="0"/>
                  </a:lnTo>
                  <a:lnTo>
                    <a:pt x="0" y="253872"/>
                  </a:lnTo>
                  <a:lnTo>
                    <a:pt x="761746" y="253872"/>
                  </a:lnTo>
                  <a:lnTo>
                    <a:pt x="1015619" y="0"/>
                  </a:lnTo>
                  <a:close/>
                </a:path>
              </a:pathLst>
            </a:custGeom>
            <a:solidFill>
              <a:srgbClr val="FFFFFF">
                <a:alpha val="92939"/>
              </a:srgbClr>
            </a:solidFill>
          </p:spPr>
          <p:txBody>
            <a:bodyPr wrap="square" lIns="0" tIns="0" rIns="0" bIns="0" rtlCol="0"/>
            <a:lstStyle/>
            <a:p>
              <a:endParaRPr/>
            </a:p>
          </p:txBody>
        </p:sp>
        <p:sp>
          <p:nvSpPr>
            <p:cNvPr id="24" name="object 24"/>
            <p:cNvSpPr/>
            <p:nvPr/>
          </p:nvSpPr>
          <p:spPr>
            <a:xfrm>
              <a:off x="10744199" y="2768600"/>
              <a:ext cx="1016000" cy="1238885"/>
            </a:xfrm>
            <a:custGeom>
              <a:avLst/>
              <a:gdLst/>
              <a:ahLst/>
              <a:cxnLst/>
              <a:rect l="l" t="t" r="r" b="b"/>
              <a:pathLst>
                <a:path w="1016000" h="1238885">
                  <a:moveTo>
                    <a:pt x="0" y="252349"/>
                  </a:moveTo>
                  <a:lnTo>
                    <a:pt x="253873" y="0"/>
                  </a:lnTo>
                  <a:lnTo>
                    <a:pt x="1015619" y="0"/>
                  </a:lnTo>
                  <a:lnTo>
                    <a:pt x="1015619" y="986536"/>
                  </a:lnTo>
                  <a:lnTo>
                    <a:pt x="761746" y="1238885"/>
                  </a:lnTo>
                  <a:lnTo>
                    <a:pt x="0" y="1238885"/>
                  </a:lnTo>
                  <a:lnTo>
                    <a:pt x="0" y="252349"/>
                  </a:lnTo>
                  <a:close/>
                </a:path>
                <a:path w="1016000" h="1238885">
                  <a:moveTo>
                    <a:pt x="0" y="252349"/>
                  </a:moveTo>
                  <a:lnTo>
                    <a:pt x="761746" y="252349"/>
                  </a:lnTo>
                  <a:lnTo>
                    <a:pt x="1015619" y="0"/>
                  </a:lnTo>
                </a:path>
                <a:path w="1016000" h="1238885">
                  <a:moveTo>
                    <a:pt x="761746" y="252349"/>
                  </a:moveTo>
                  <a:lnTo>
                    <a:pt x="761746" y="1238885"/>
                  </a:lnTo>
                </a:path>
              </a:pathLst>
            </a:custGeom>
            <a:ln w="9186">
              <a:solidFill>
                <a:srgbClr val="1D7E66"/>
              </a:solidFill>
            </a:ln>
          </p:spPr>
          <p:txBody>
            <a:bodyPr wrap="square" lIns="0" tIns="0" rIns="0" bIns="0" rtlCol="0"/>
            <a:lstStyle/>
            <a:p>
              <a:endParaRPr/>
            </a:p>
          </p:txBody>
        </p:sp>
      </p:grpSp>
      <p:sp>
        <p:nvSpPr>
          <p:cNvPr id="25" name="object 25"/>
          <p:cNvSpPr txBox="1"/>
          <p:nvPr/>
        </p:nvSpPr>
        <p:spPr>
          <a:xfrm>
            <a:off x="10879201" y="3199193"/>
            <a:ext cx="457834" cy="546735"/>
          </a:xfrm>
          <a:prstGeom prst="rect">
            <a:avLst/>
          </a:prstGeom>
        </p:spPr>
        <p:txBody>
          <a:bodyPr vert="horz" wrap="square" lIns="0" tIns="3810" rIns="0" bIns="0" rtlCol="0">
            <a:spAutoFit/>
          </a:bodyPr>
          <a:lstStyle/>
          <a:p>
            <a:pPr marL="83185"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6" name="object 26"/>
          <p:cNvGrpSpPr/>
          <p:nvPr/>
        </p:nvGrpSpPr>
        <p:grpSpPr>
          <a:xfrm>
            <a:off x="8442959" y="3423920"/>
            <a:ext cx="1026160" cy="1249045"/>
            <a:chOff x="8442959" y="3423920"/>
            <a:chExt cx="1026160" cy="1249045"/>
          </a:xfrm>
        </p:grpSpPr>
        <p:sp>
          <p:nvSpPr>
            <p:cNvPr id="27" name="object 27"/>
            <p:cNvSpPr/>
            <p:nvPr/>
          </p:nvSpPr>
          <p:spPr>
            <a:xfrm>
              <a:off x="9204959" y="3423920"/>
              <a:ext cx="254000" cy="1238885"/>
            </a:xfrm>
            <a:custGeom>
              <a:avLst/>
              <a:gdLst/>
              <a:ahLst/>
              <a:cxnLst/>
              <a:rect l="l" t="t" r="r" b="b"/>
              <a:pathLst>
                <a:path w="254000" h="1238885">
                  <a:moveTo>
                    <a:pt x="253619" y="0"/>
                  </a:moveTo>
                  <a:lnTo>
                    <a:pt x="0" y="254634"/>
                  </a:lnTo>
                  <a:lnTo>
                    <a:pt x="0" y="1238884"/>
                  </a:lnTo>
                  <a:lnTo>
                    <a:pt x="253619" y="984249"/>
                  </a:lnTo>
                  <a:lnTo>
                    <a:pt x="253619" y="0"/>
                  </a:lnTo>
                  <a:close/>
                </a:path>
              </a:pathLst>
            </a:custGeom>
            <a:solidFill>
              <a:srgbClr val="CDCDCD">
                <a:alpha val="92939"/>
              </a:srgbClr>
            </a:solidFill>
          </p:spPr>
          <p:txBody>
            <a:bodyPr wrap="square" lIns="0" tIns="0" rIns="0" bIns="0" rtlCol="0"/>
            <a:lstStyle/>
            <a:p>
              <a:endParaRPr/>
            </a:p>
          </p:txBody>
        </p:sp>
        <p:sp>
          <p:nvSpPr>
            <p:cNvPr id="28" name="object 28"/>
            <p:cNvSpPr/>
            <p:nvPr/>
          </p:nvSpPr>
          <p:spPr>
            <a:xfrm>
              <a:off x="8442959" y="3423920"/>
              <a:ext cx="1016000" cy="254000"/>
            </a:xfrm>
            <a:custGeom>
              <a:avLst/>
              <a:gdLst/>
              <a:ahLst/>
              <a:cxnLst/>
              <a:rect l="l" t="t" r="r" b="b"/>
              <a:pathLst>
                <a:path w="1016000" h="254000">
                  <a:moveTo>
                    <a:pt x="1015873" y="0"/>
                  </a:moveTo>
                  <a:lnTo>
                    <a:pt x="254000" y="0"/>
                  </a:lnTo>
                  <a:lnTo>
                    <a:pt x="0" y="253618"/>
                  </a:lnTo>
                  <a:lnTo>
                    <a:pt x="761873" y="253618"/>
                  </a:lnTo>
                  <a:lnTo>
                    <a:pt x="1015873" y="0"/>
                  </a:lnTo>
                  <a:close/>
                </a:path>
              </a:pathLst>
            </a:custGeom>
            <a:solidFill>
              <a:srgbClr val="FFFFFF">
                <a:alpha val="92939"/>
              </a:srgbClr>
            </a:solidFill>
          </p:spPr>
          <p:txBody>
            <a:bodyPr wrap="square" lIns="0" tIns="0" rIns="0" bIns="0" rtlCol="0"/>
            <a:lstStyle/>
            <a:p>
              <a:endParaRPr/>
            </a:p>
          </p:txBody>
        </p:sp>
        <p:sp>
          <p:nvSpPr>
            <p:cNvPr id="29" name="object 29"/>
            <p:cNvSpPr/>
            <p:nvPr/>
          </p:nvSpPr>
          <p:spPr>
            <a:xfrm>
              <a:off x="8448039" y="3429000"/>
              <a:ext cx="1016000" cy="1238885"/>
            </a:xfrm>
            <a:custGeom>
              <a:avLst/>
              <a:gdLst/>
              <a:ahLst/>
              <a:cxnLst/>
              <a:rect l="l" t="t" r="r" b="b"/>
              <a:pathLst>
                <a:path w="1016000" h="1238885">
                  <a:moveTo>
                    <a:pt x="0" y="254635"/>
                  </a:moveTo>
                  <a:lnTo>
                    <a:pt x="254000" y="0"/>
                  </a:lnTo>
                  <a:lnTo>
                    <a:pt x="1015873" y="0"/>
                  </a:lnTo>
                  <a:lnTo>
                    <a:pt x="1015873" y="984250"/>
                  </a:lnTo>
                  <a:lnTo>
                    <a:pt x="761873" y="1238885"/>
                  </a:lnTo>
                  <a:lnTo>
                    <a:pt x="0" y="1238885"/>
                  </a:lnTo>
                  <a:lnTo>
                    <a:pt x="0" y="254635"/>
                  </a:lnTo>
                  <a:close/>
                </a:path>
                <a:path w="1016000" h="1238885">
                  <a:moveTo>
                    <a:pt x="0" y="254635"/>
                  </a:moveTo>
                  <a:lnTo>
                    <a:pt x="761873" y="254635"/>
                  </a:lnTo>
                  <a:lnTo>
                    <a:pt x="1015873" y="0"/>
                  </a:lnTo>
                </a:path>
                <a:path w="1016000" h="1238885">
                  <a:moveTo>
                    <a:pt x="761873" y="254635"/>
                  </a:moveTo>
                  <a:lnTo>
                    <a:pt x="761873" y="1238885"/>
                  </a:lnTo>
                </a:path>
              </a:pathLst>
            </a:custGeom>
            <a:ln w="9186">
              <a:solidFill>
                <a:srgbClr val="1D7E66"/>
              </a:solidFill>
            </a:ln>
          </p:spPr>
          <p:txBody>
            <a:bodyPr wrap="square" lIns="0" tIns="0" rIns="0" bIns="0" rtlCol="0"/>
            <a:lstStyle/>
            <a:p>
              <a:endParaRPr/>
            </a:p>
          </p:txBody>
        </p:sp>
      </p:grpSp>
      <p:sp>
        <p:nvSpPr>
          <p:cNvPr id="30" name="object 30"/>
          <p:cNvSpPr txBox="1"/>
          <p:nvPr/>
        </p:nvSpPr>
        <p:spPr>
          <a:xfrm>
            <a:off x="8573134" y="3859847"/>
            <a:ext cx="457834" cy="546735"/>
          </a:xfrm>
          <a:prstGeom prst="rect">
            <a:avLst/>
          </a:prstGeom>
        </p:spPr>
        <p:txBody>
          <a:bodyPr vert="horz" wrap="square" lIns="0" tIns="3810" rIns="0" bIns="0" rtlCol="0">
            <a:spAutoFit/>
          </a:bodyPr>
          <a:lstStyle/>
          <a:p>
            <a:pPr marL="83820"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31" name="object 31"/>
          <p:cNvGrpSpPr/>
          <p:nvPr/>
        </p:nvGrpSpPr>
        <p:grpSpPr>
          <a:xfrm>
            <a:off x="8615680" y="4175759"/>
            <a:ext cx="2865120" cy="862965"/>
            <a:chOff x="8615680" y="4175759"/>
            <a:chExt cx="2865120" cy="862965"/>
          </a:xfrm>
        </p:grpSpPr>
        <p:sp>
          <p:nvSpPr>
            <p:cNvPr id="32" name="object 32"/>
            <p:cNvSpPr/>
            <p:nvPr/>
          </p:nvSpPr>
          <p:spPr>
            <a:xfrm>
              <a:off x="8615680" y="484631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8620760" y="485139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sp>
          <p:nvSpPr>
            <p:cNvPr id="34" name="object 34"/>
            <p:cNvSpPr/>
            <p:nvPr/>
          </p:nvSpPr>
          <p:spPr>
            <a:xfrm>
              <a:off x="10901680" y="417575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5" name="object 35"/>
            <p:cNvSpPr/>
            <p:nvPr/>
          </p:nvSpPr>
          <p:spPr>
            <a:xfrm>
              <a:off x="10906760" y="418083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grpSp>
      <p:sp>
        <p:nvSpPr>
          <p:cNvPr id="36" name="object 36"/>
          <p:cNvSpPr txBox="1"/>
          <p:nvPr/>
        </p:nvSpPr>
        <p:spPr>
          <a:xfrm>
            <a:off x="8646159" y="3027679"/>
            <a:ext cx="660400" cy="284480"/>
          </a:xfrm>
          <a:prstGeom prst="rect">
            <a:avLst/>
          </a:prstGeom>
          <a:ln w="18371">
            <a:solidFill>
              <a:srgbClr val="7B5FC5"/>
            </a:solidFill>
          </a:ln>
        </p:spPr>
        <p:txBody>
          <a:bodyPr vert="horz" wrap="square" lIns="0" tIns="0" rIns="0" bIns="0" rtlCol="0">
            <a:spAutoFit/>
          </a:bodyPr>
          <a:lstStyle/>
          <a:p>
            <a:pPr marL="107314">
              <a:lnSpc>
                <a:spcPts val="2039"/>
              </a:lnSpc>
            </a:pPr>
            <a:r>
              <a:rPr sz="1850" spc="-10" dirty="0">
                <a:latin typeface="Calibri"/>
                <a:cs typeface="Calibri"/>
              </a:rPr>
              <a:t>Class</a:t>
            </a:r>
            <a:endParaRPr sz="1850">
              <a:latin typeface="Calibri"/>
              <a:cs typeface="Calibri"/>
            </a:endParaRPr>
          </a:p>
        </p:txBody>
      </p:sp>
      <p:pic>
        <p:nvPicPr>
          <p:cNvPr id="37" name="object 37"/>
          <p:cNvPicPr/>
          <p:nvPr/>
        </p:nvPicPr>
        <p:blipFill>
          <a:blip r:embed="rId4" cstate="print"/>
          <a:stretch>
            <a:fillRect/>
          </a:stretch>
        </p:blipFill>
        <p:spPr>
          <a:xfrm>
            <a:off x="8818880" y="3332479"/>
            <a:ext cx="182879" cy="233679"/>
          </a:xfrm>
          <a:prstGeom prst="rect">
            <a:avLst/>
          </a:prstGeom>
        </p:spPr>
      </p:pic>
      <p:sp>
        <p:nvSpPr>
          <p:cNvPr id="38" name="object 38"/>
          <p:cNvSpPr txBox="1"/>
          <p:nvPr/>
        </p:nvSpPr>
        <p:spPr>
          <a:xfrm>
            <a:off x="9601200" y="2661920"/>
            <a:ext cx="711200" cy="284480"/>
          </a:xfrm>
          <a:prstGeom prst="rect">
            <a:avLst/>
          </a:prstGeom>
          <a:ln w="18371">
            <a:solidFill>
              <a:srgbClr val="7B5FC5"/>
            </a:solidFill>
          </a:ln>
        </p:spPr>
        <p:txBody>
          <a:bodyPr vert="horz" wrap="square" lIns="0" tIns="0" rIns="0" bIns="0" rtlCol="0">
            <a:spAutoFit/>
          </a:bodyPr>
          <a:lstStyle/>
          <a:p>
            <a:pPr marL="128270">
              <a:lnSpc>
                <a:spcPts val="2020"/>
              </a:lnSpc>
            </a:pPr>
            <a:r>
              <a:rPr sz="1850" spc="-10" dirty="0">
                <a:latin typeface="Calibri"/>
                <a:cs typeface="Calibri"/>
              </a:rPr>
              <a:t>Class</a:t>
            </a:r>
            <a:endParaRPr sz="1850">
              <a:latin typeface="Calibri"/>
              <a:cs typeface="Calibri"/>
            </a:endParaRPr>
          </a:p>
        </p:txBody>
      </p:sp>
      <p:grpSp>
        <p:nvGrpSpPr>
          <p:cNvPr id="39" name="object 39"/>
          <p:cNvGrpSpPr/>
          <p:nvPr/>
        </p:nvGrpSpPr>
        <p:grpSpPr>
          <a:xfrm>
            <a:off x="8473440" y="2692400"/>
            <a:ext cx="2956560" cy="3108960"/>
            <a:chOff x="8473440" y="2692400"/>
            <a:chExt cx="2956560" cy="3108960"/>
          </a:xfrm>
        </p:grpSpPr>
        <p:sp>
          <p:nvSpPr>
            <p:cNvPr id="40" name="object 40"/>
            <p:cNvSpPr/>
            <p:nvPr/>
          </p:nvSpPr>
          <p:spPr>
            <a:xfrm>
              <a:off x="8747760" y="5049520"/>
              <a:ext cx="182880" cy="741680"/>
            </a:xfrm>
            <a:custGeom>
              <a:avLst/>
              <a:gdLst/>
              <a:ahLst/>
              <a:cxnLst/>
              <a:rect l="l" t="t" r="r" b="b"/>
              <a:pathLst>
                <a:path w="182879" h="741679">
                  <a:moveTo>
                    <a:pt x="91186" y="0"/>
                  </a:moveTo>
                  <a:lnTo>
                    <a:pt x="0" y="91566"/>
                  </a:lnTo>
                  <a:lnTo>
                    <a:pt x="45593" y="91566"/>
                  </a:lnTo>
                  <a:lnTo>
                    <a:pt x="45593" y="741565"/>
                  </a:lnTo>
                  <a:lnTo>
                    <a:pt x="136906" y="741565"/>
                  </a:lnTo>
                  <a:lnTo>
                    <a:pt x="136906" y="91566"/>
                  </a:lnTo>
                  <a:lnTo>
                    <a:pt x="182499" y="91566"/>
                  </a:lnTo>
                  <a:lnTo>
                    <a:pt x="91186" y="0"/>
                  </a:lnTo>
                  <a:close/>
                </a:path>
              </a:pathLst>
            </a:custGeom>
            <a:solidFill>
              <a:srgbClr val="29AE8B"/>
            </a:solidFill>
          </p:spPr>
          <p:txBody>
            <a:bodyPr wrap="square" lIns="0" tIns="0" rIns="0" bIns="0" rtlCol="0"/>
            <a:lstStyle/>
            <a:p>
              <a:endParaRPr/>
            </a:p>
          </p:txBody>
        </p:sp>
        <p:sp>
          <p:nvSpPr>
            <p:cNvPr id="41" name="object 41"/>
            <p:cNvSpPr/>
            <p:nvPr/>
          </p:nvSpPr>
          <p:spPr>
            <a:xfrm>
              <a:off x="8752840" y="5054600"/>
              <a:ext cx="182880" cy="741680"/>
            </a:xfrm>
            <a:custGeom>
              <a:avLst/>
              <a:gdLst/>
              <a:ahLst/>
              <a:cxnLst/>
              <a:rect l="l" t="t" r="r" b="b"/>
              <a:pathLst>
                <a:path w="182879" h="741679">
                  <a:moveTo>
                    <a:pt x="0" y="91567"/>
                  </a:moveTo>
                  <a:lnTo>
                    <a:pt x="91185" y="0"/>
                  </a:lnTo>
                  <a:lnTo>
                    <a:pt x="182499" y="91567"/>
                  </a:lnTo>
                  <a:lnTo>
                    <a:pt x="136905" y="91567"/>
                  </a:lnTo>
                  <a:lnTo>
                    <a:pt x="136905" y="741565"/>
                  </a:lnTo>
                  <a:lnTo>
                    <a:pt x="45592" y="741565"/>
                  </a:lnTo>
                  <a:lnTo>
                    <a:pt x="45592" y="91567"/>
                  </a:lnTo>
                  <a:lnTo>
                    <a:pt x="0" y="91567"/>
                  </a:lnTo>
                  <a:close/>
                </a:path>
              </a:pathLst>
            </a:custGeom>
            <a:ln w="9186">
              <a:solidFill>
                <a:srgbClr val="1D7E66"/>
              </a:solidFill>
            </a:ln>
          </p:spPr>
          <p:txBody>
            <a:bodyPr wrap="square" lIns="0" tIns="0" rIns="0" bIns="0" rtlCol="0"/>
            <a:lstStyle/>
            <a:p>
              <a:endParaRPr/>
            </a:p>
          </p:txBody>
        </p:sp>
        <p:pic>
          <p:nvPicPr>
            <p:cNvPr id="42" name="object 42"/>
            <p:cNvPicPr/>
            <p:nvPr/>
          </p:nvPicPr>
          <p:blipFill>
            <a:blip r:embed="rId5" cstate="print"/>
            <a:stretch>
              <a:fillRect/>
            </a:stretch>
          </p:blipFill>
          <p:spPr>
            <a:xfrm>
              <a:off x="8757920" y="4673600"/>
              <a:ext cx="182879" cy="233680"/>
            </a:xfrm>
            <a:prstGeom prst="rect">
              <a:avLst/>
            </a:prstGeom>
          </p:spPr>
        </p:pic>
        <p:sp>
          <p:nvSpPr>
            <p:cNvPr id="43" name="object 43"/>
            <p:cNvSpPr/>
            <p:nvPr/>
          </p:nvSpPr>
          <p:spPr>
            <a:xfrm>
              <a:off x="9784080" y="4643120"/>
              <a:ext cx="193040" cy="731520"/>
            </a:xfrm>
            <a:custGeom>
              <a:avLst/>
              <a:gdLst/>
              <a:ahLst/>
              <a:cxnLst/>
              <a:rect l="l" t="t" r="r" b="b"/>
              <a:pathLst>
                <a:path w="193040" h="731520">
                  <a:moveTo>
                    <a:pt x="96266" y="0"/>
                  </a:moveTo>
                  <a:lnTo>
                    <a:pt x="0" y="91439"/>
                  </a:lnTo>
                  <a:lnTo>
                    <a:pt x="48133" y="91439"/>
                  </a:lnTo>
                  <a:lnTo>
                    <a:pt x="48133" y="731138"/>
                  </a:lnTo>
                  <a:lnTo>
                    <a:pt x="144399" y="731138"/>
                  </a:lnTo>
                  <a:lnTo>
                    <a:pt x="144399" y="91439"/>
                  </a:lnTo>
                  <a:lnTo>
                    <a:pt x="192659" y="91439"/>
                  </a:lnTo>
                  <a:lnTo>
                    <a:pt x="96266" y="0"/>
                  </a:lnTo>
                  <a:close/>
                </a:path>
              </a:pathLst>
            </a:custGeom>
            <a:solidFill>
              <a:srgbClr val="29AE8B"/>
            </a:solidFill>
          </p:spPr>
          <p:txBody>
            <a:bodyPr wrap="square" lIns="0" tIns="0" rIns="0" bIns="0" rtlCol="0"/>
            <a:lstStyle/>
            <a:p>
              <a:endParaRPr/>
            </a:p>
          </p:txBody>
        </p:sp>
        <p:sp>
          <p:nvSpPr>
            <p:cNvPr id="44" name="object 44"/>
            <p:cNvSpPr/>
            <p:nvPr/>
          </p:nvSpPr>
          <p:spPr>
            <a:xfrm>
              <a:off x="9789160" y="4648200"/>
              <a:ext cx="193040" cy="731520"/>
            </a:xfrm>
            <a:custGeom>
              <a:avLst/>
              <a:gdLst/>
              <a:ahLst/>
              <a:cxnLst/>
              <a:rect l="l" t="t" r="r" b="b"/>
              <a:pathLst>
                <a:path w="193040" h="731520">
                  <a:moveTo>
                    <a:pt x="0" y="91439"/>
                  </a:moveTo>
                  <a:lnTo>
                    <a:pt x="96266" y="0"/>
                  </a:lnTo>
                  <a:lnTo>
                    <a:pt x="192659" y="91439"/>
                  </a:lnTo>
                  <a:lnTo>
                    <a:pt x="144399" y="91439"/>
                  </a:lnTo>
                  <a:lnTo>
                    <a:pt x="144399" y="731138"/>
                  </a:lnTo>
                  <a:lnTo>
                    <a:pt x="48133" y="731138"/>
                  </a:lnTo>
                  <a:lnTo>
                    <a:pt x="48133" y="91439"/>
                  </a:lnTo>
                  <a:lnTo>
                    <a:pt x="0" y="91439"/>
                  </a:lnTo>
                  <a:close/>
                </a:path>
              </a:pathLst>
            </a:custGeom>
            <a:ln w="9186">
              <a:solidFill>
                <a:srgbClr val="1D7E66"/>
              </a:solidFill>
            </a:ln>
          </p:spPr>
          <p:txBody>
            <a:bodyPr wrap="square" lIns="0" tIns="0" rIns="0" bIns="0" rtlCol="0"/>
            <a:lstStyle/>
            <a:p>
              <a:endParaRPr/>
            </a:p>
          </p:txBody>
        </p:sp>
        <p:pic>
          <p:nvPicPr>
            <p:cNvPr id="45" name="object 45"/>
            <p:cNvPicPr/>
            <p:nvPr/>
          </p:nvPicPr>
          <p:blipFill>
            <a:blip r:embed="rId5" cstate="print"/>
            <a:stretch>
              <a:fillRect/>
            </a:stretch>
          </p:blipFill>
          <p:spPr>
            <a:xfrm>
              <a:off x="9926320" y="2966720"/>
              <a:ext cx="182879" cy="233679"/>
            </a:xfrm>
            <a:prstGeom prst="rect">
              <a:avLst/>
            </a:prstGeom>
          </p:spPr>
        </p:pic>
        <p:pic>
          <p:nvPicPr>
            <p:cNvPr id="46" name="object 46"/>
            <p:cNvPicPr/>
            <p:nvPr/>
          </p:nvPicPr>
          <p:blipFill>
            <a:blip r:embed="rId6" cstate="print"/>
            <a:stretch>
              <a:fillRect/>
            </a:stretch>
          </p:blipFill>
          <p:spPr>
            <a:xfrm>
              <a:off x="9784080" y="4287519"/>
              <a:ext cx="193040" cy="233680"/>
            </a:xfrm>
            <a:prstGeom prst="rect">
              <a:avLst/>
            </a:prstGeom>
          </p:spPr>
        </p:pic>
        <p:sp>
          <p:nvSpPr>
            <p:cNvPr id="47" name="object 47"/>
            <p:cNvSpPr/>
            <p:nvPr/>
          </p:nvSpPr>
          <p:spPr>
            <a:xfrm>
              <a:off x="11064240" y="4389120"/>
              <a:ext cx="182880" cy="731520"/>
            </a:xfrm>
            <a:custGeom>
              <a:avLst/>
              <a:gdLst/>
              <a:ahLst/>
              <a:cxnLst/>
              <a:rect l="l" t="t" r="r" b="b"/>
              <a:pathLst>
                <a:path w="182879" h="731520">
                  <a:moveTo>
                    <a:pt x="91185" y="0"/>
                  </a:moveTo>
                  <a:lnTo>
                    <a:pt x="0" y="91439"/>
                  </a:lnTo>
                  <a:lnTo>
                    <a:pt x="45592" y="91439"/>
                  </a:lnTo>
                  <a:lnTo>
                    <a:pt x="45592" y="731138"/>
                  </a:lnTo>
                  <a:lnTo>
                    <a:pt x="136905" y="731138"/>
                  </a:lnTo>
                  <a:lnTo>
                    <a:pt x="136905" y="91439"/>
                  </a:lnTo>
                  <a:lnTo>
                    <a:pt x="182499" y="91439"/>
                  </a:lnTo>
                  <a:lnTo>
                    <a:pt x="91185" y="0"/>
                  </a:lnTo>
                  <a:close/>
                </a:path>
              </a:pathLst>
            </a:custGeom>
            <a:solidFill>
              <a:srgbClr val="29AE8B"/>
            </a:solidFill>
          </p:spPr>
          <p:txBody>
            <a:bodyPr wrap="square" lIns="0" tIns="0" rIns="0" bIns="0" rtlCol="0"/>
            <a:lstStyle/>
            <a:p>
              <a:endParaRPr/>
            </a:p>
          </p:txBody>
        </p:sp>
        <p:sp>
          <p:nvSpPr>
            <p:cNvPr id="48" name="object 48"/>
            <p:cNvSpPr/>
            <p:nvPr/>
          </p:nvSpPr>
          <p:spPr>
            <a:xfrm>
              <a:off x="11069320" y="4394200"/>
              <a:ext cx="182880" cy="731520"/>
            </a:xfrm>
            <a:custGeom>
              <a:avLst/>
              <a:gdLst/>
              <a:ahLst/>
              <a:cxnLst/>
              <a:rect l="l" t="t" r="r" b="b"/>
              <a:pathLst>
                <a:path w="182879" h="731520">
                  <a:moveTo>
                    <a:pt x="0" y="91439"/>
                  </a:moveTo>
                  <a:lnTo>
                    <a:pt x="91185" y="0"/>
                  </a:lnTo>
                  <a:lnTo>
                    <a:pt x="182499" y="91439"/>
                  </a:lnTo>
                  <a:lnTo>
                    <a:pt x="136905" y="91439"/>
                  </a:lnTo>
                  <a:lnTo>
                    <a:pt x="136905" y="731138"/>
                  </a:lnTo>
                  <a:lnTo>
                    <a:pt x="45593" y="731138"/>
                  </a:lnTo>
                  <a:lnTo>
                    <a:pt x="45593" y="91439"/>
                  </a:lnTo>
                  <a:lnTo>
                    <a:pt x="0" y="91439"/>
                  </a:lnTo>
                  <a:close/>
                </a:path>
              </a:pathLst>
            </a:custGeom>
            <a:ln w="9186">
              <a:solidFill>
                <a:srgbClr val="1D7E66"/>
              </a:solidFill>
            </a:ln>
          </p:spPr>
          <p:txBody>
            <a:bodyPr wrap="square" lIns="0" tIns="0" rIns="0" bIns="0" rtlCol="0"/>
            <a:lstStyle/>
            <a:p>
              <a:endParaRPr/>
            </a:p>
          </p:txBody>
        </p:sp>
        <p:pic>
          <p:nvPicPr>
            <p:cNvPr id="49" name="object 49"/>
            <p:cNvPicPr/>
            <p:nvPr/>
          </p:nvPicPr>
          <p:blipFill>
            <a:blip r:embed="rId7" cstate="print"/>
            <a:stretch>
              <a:fillRect/>
            </a:stretch>
          </p:blipFill>
          <p:spPr>
            <a:xfrm>
              <a:off x="11247120" y="2692400"/>
              <a:ext cx="182879" cy="233679"/>
            </a:xfrm>
            <a:prstGeom prst="rect">
              <a:avLst/>
            </a:prstGeom>
          </p:spPr>
        </p:pic>
        <p:pic>
          <p:nvPicPr>
            <p:cNvPr id="50" name="object 50"/>
            <p:cNvPicPr/>
            <p:nvPr/>
          </p:nvPicPr>
          <p:blipFill>
            <a:blip r:embed="rId6" cstate="print"/>
            <a:stretch>
              <a:fillRect/>
            </a:stretch>
          </p:blipFill>
          <p:spPr>
            <a:xfrm>
              <a:off x="11064240" y="4023360"/>
              <a:ext cx="193040" cy="233680"/>
            </a:xfrm>
            <a:prstGeom prst="rect">
              <a:avLst/>
            </a:prstGeom>
          </p:spPr>
        </p:pic>
        <p:pic>
          <p:nvPicPr>
            <p:cNvPr id="51" name="object 51"/>
            <p:cNvPicPr/>
            <p:nvPr/>
          </p:nvPicPr>
          <p:blipFill>
            <a:blip r:embed="rId8" cstate="print"/>
            <a:stretch>
              <a:fillRect/>
            </a:stretch>
          </p:blipFill>
          <p:spPr>
            <a:xfrm>
              <a:off x="10891520" y="2722880"/>
              <a:ext cx="203200" cy="203200"/>
            </a:xfrm>
            <a:prstGeom prst="rect">
              <a:avLst/>
            </a:prstGeom>
          </p:spPr>
        </p:pic>
        <p:pic>
          <p:nvPicPr>
            <p:cNvPr id="52" name="object 52"/>
            <p:cNvPicPr/>
            <p:nvPr/>
          </p:nvPicPr>
          <p:blipFill>
            <a:blip r:embed="rId9" cstate="print"/>
            <a:stretch>
              <a:fillRect/>
            </a:stretch>
          </p:blipFill>
          <p:spPr>
            <a:xfrm>
              <a:off x="9438640" y="3007359"/>
              <a:ext cx="203200" cy="203200"/>
            </a:xfrm>
            <a:prstGeom prst="rect">
              <a:avLst/>
            </a:prstGeom>
          </p:spPr>
        </p:pic>
        <p:pic>
          <p:nvPicPr>
            <p:cNvPr id="53" name="object 53"/>
            <p:cNvPicPr/>
            <p:nvPr/>
          </p:nvPicPr>
          <p:blipFill>
            <a:blip r:embed="rId8" cstate="print"/>
            <a:stretch>
              <a:fillRect/>
            </a:stretch>
          </p:blipFill>
          <p:spPr>
            <a:xfrm>
              <a:off x="8473440" y="3373119"/>
              <a:ext cx="203200" cy="193039"/>
            </a:xfrm>
            <a:prstGeom prst="rect">
              <a:avLst/>
            </a:prstGeom>
          </p:spPr>
        </p:pic>
      </p:grpSp>
      <p:sp>
        <p:nvSpPr>
          <p:cNvPr id="54" name="object 54"/>
          <p:cNvSpPr txBox="1"/>
          <p:nvPr/>
        </p:nvSpPr>
        <p:spPr>
          <a:xfrm>
            <a:off x="11155680" y="2387600"/>
            <a:ext cx="640080" cy="274320"/>
          </a:xfrm>
          <a:prstGeom prst="rect">
            <a:avLst/>
          </a:prstGeom>
          <a:ln w="18371">
            <a:solidFill>
              <a:srgbClr val="7B5FC5"/>
            </a:solidFill>
          </a:ln>
        </p:spPr>
        <p:txBody>
          <a:bodyPr vert="horz" wrap="square" lIns="0" tIns="0" rIns="0" bIns="0" rtlCol="0">
            <a:spAutoFit/>
          </a:bodyPr>
          <a:lstStyle/>
          <a:p>
            <a:pPr marL="86995">
              <a:lnSpc>
                <a:spcPts val="2005"/>
              </a:lnSpc>
            </a:pPr>
            <a:r>
              <a:rPr sz="1850" spc="-10" dirty="0">
                <a:latin typeface="Calibri"/>
                <a:cs typeface="Calibri"/>
              </a:rPr>
              <a:t>Class</a:t>
            </a:r>
            <a:endParaRPr sz="1850">
              <a:latin typeface="Calibri"/>
              <a:cs typeface="Calibri"/>
            </a:endParaRPr>
          </a:p>
        </p:txBody>
      </p:sp>
      <p:sp>
        <p:nvSpPr>
          <p:cNvPr id="55" name="object 55"/>
          <p:cNvSpPr txBox="1"/>
          <p:nvPr/>
        </p:nvSpPr>
        <p:spPr>
          <a:xfrm>
            <a:off x="10403840" y="2387600"/>
            <a:ext cx="670560" cy="274320"/>
          </a:xfrm>
          <a:prstGeom prst="rect">
            <a:avLst/>
          </a:prstGeom>
          <a:ln w="18371">
            <a:solidFill>
              <a:srgbClr val="0000FF"/>
            </a:solidFill>
          </a:ln>
        </p:spPr>
        <p:txBody>
          <a:bodyPr vert="horz" wrap="square" lIns="0" tIns="0" rIns="0" bIns="0" rtlCol="0">
            <a:spAutoFit/>
          </a:bodyPr>
          <a:lstStyle/>
          <a:p>
            <a:pPr marL="104775">
              <a:lnSpc>
                <a:spcPts val="2005"/>
              </a:lnSpc>
            </a:pPr>
            <a:r>
              <a:rPr sz="1850" spc="-20" dirty="0">
                <a:latin typeface="Calibri"/>
                <a:cs typeface="Calibri"/>
              </a:rPr>
              <a:t>Bbox</a:t>
            </a:r>
            <a:endParaRPr sz="1850">
              <a:latin typeface="Calibri"/>
              <a:cs typeface="Calibri"/>
            </a:endParaRPr>
          </a:p>
        </p:txBody>
      </p:sp>
      <p:sp>
        <p:nvSpPr>
          <p:cNvPr id="56" name="object 56"/>
          <p:cNvSpPr txBox="1"/>
          <p:nvPr/>
        </p:nvSpPr>
        <p:spPr>
          <a:xfrm>
            <a:off x="8808719" y="2661920"/>
            <a:ext cx="660400" cy="274320"/>
          </a:xfrm>
          <a:prstGeom prst="rect">
            <a:avLst/>
          </a:prstGeom>
          <a:ln w="18371">
            <a:solidFill>
              <a:srgbClr val="0000FF"/>
            </a:solidFill>
          </a:ln>
        </p:spPr>
        <p:txBody>
          <a:bodyPr vert="horz" wrap="square" lIns="0" tIns="0" rIns="0" bIns="0" rtlCol="0">
            <a:spAutoFit/>
          </a:bodyPr>
          <a:lstStyle/>
          <a:p>
            <a:pPr marL="99695">
              <a:lnSpc>
                <a:spcPts val="2020"/>
              </a:lnSpc>
            </a:pPr>
            <a:r>
              <a:rPr sz="1850" spc="-20" dirty="0">
                <a:latin typeface="Calibri"/>
                <a:cs typeface="Calibri"/>
              </a:rPr>
              <a:t>Bbox</a:t>
            </a:r>
            <a:endParaRPr sz="1850">
              <a:latin typeface="Calibri"/>
              <a:cs typeface="Calibri"/>
            </a:endParaRPr>
          </a:p>
        </p:txBody>
      </p:sp>
      <p:sp>
        <p:nvSpPr>
          <p:cNvPr id="57" name="object 57"/>
          <p:cNvSpPr txBox="1"/>
          <p:nvPr/>
        </p:nvSpPr>
        <p:spPr>
          <a:xfrm>
            <a:off x="7874000" y="3037839"/>
            <a:ext cx="660400" cy="274320"/>
          </a:xfrm>
          <a:prstGeom prst="rect">
            <a:avLst/>
          </a:prstGeom>
          <a:ln w="18371">
            <a:solidFill>
              <a:srgbClr val="0000FF"/>
            </a:solidFill>
          </a:ln>
        </p:spPr>
        <p:txBody>
          <a:bodyPr vert="horz" wrap="square" lIns="0" tIns="0" rIns="0" bIns="0" rtlCol="0">
            <a:spAutoFit/>
          </a:bodyPr>
          <a:lstStyle/>
          <a:p>
            <a:pPr marL="96520">
              <a:lnSpc>
                <a:spcPts val="1950"/>
              </a:lnSpc>
            </a:pPr>
            <a:r>
              <a:rPr sz="1850" spc="-20" dirty="0">
                <a:latin typeface="Calibri"/>
                <a:cs typeface="Calibri"/>
              </a:rPr>
              <a:t>Bbox</a:t>
            </a:r>
            <a:endParaRPr sz="1850">
              <a:latin typeface="Calibri"/>
              <a:cs typeface="Calibri"/>
            </a:endParaRPr>
          </a:p>
        </p:txBody>
      </p:sp>
      <p:sp>
        <p:nvSpPr>
          <p:cNvPr id="58" name="object 58"/>
          <p:cNvSpPr txBox="1"/>
          <p:nvPr/>
        </p:nvSpPr>
        <p:spPr>
          <a:xfrm>
            <a:off x="8735694" y="1029017"/>
            <a:ext cx="2453640" cy="1134745"/>
          </a:xfrm>
          <a:prstGeom prst="rect">
            <a:avLst/>
          </a:prstGeom>
        </p:spPr>
        <p:txBody>
          <a:bodyPr vert="horz" wrap="square" lIns="0" tIns="12700" rIns="0" bIns="0" rtlCol="0">
            <a:spAutoFit/>
          </a:bodyPr>
          <a:lstStyle/>
          <a:p>
            <a:pPr marL="6350" algn="ctr">
              <a:lnSpc>
                <a:spcPct val="100000"/>
              </a:lnSpc>
              <a:spcBef>
                <a:spcPts val="100"/>
              </a:spcBef>
            </a:pPr>
            <a:r>
              <a:rPr sz="2400" u="heavy" dirty="0">
                <a:uFill>
                  <a:solidFill>
                    <a:srgbClr val="000000"/>
                  </a:solidFill>
                </a:uFill>
                <a:latin typeface="Calibri"/>
                <a:cs typeface="Calibri"/>
              </a:rPr>
              <a:t>“Slow”</a:t>
            </a:r>
            <a:r>
              <a:rPr sz="2400" u="heavy" spc="15" dirty="0">
                <a:uFill>
                  <a:solidFill>
                    <a:srgbClr val="000000"/>
                  </a:solidFill>
                </a:uFill>
                <a:latin typeface="Calibri"/>
                <a:cs typeface="Calibri"/>
              </a:rPr>
              <a:t> </a:t>
            </a:r>
            <a:r>
              <a:rPr sz="2400" u="heavy" spc="-30" dirty="0">
                <a:uFill>
                  <a:solidFill>
                    <a:srgbClr val="000000"/>
                  </a:solidFill>
                </a:uFill>
                <a:latin typeface="Calibri"/>
                <a:cs typeface="Calibri"/>
              </a:rPr>
              <a:t>R-</a:t>
            </a:r>
            <a:r>
              <a:rPr sz="2400" u="heavy" spc="-25" dirty="0">
                <a:uFill>
                  <a:solidFill>
                    <a:srgbClr val="000000"/>
                  </a:solidFill>
                </a:uFill>
                <a:latin typeface="Calibri"/>
                <a:cs typeface="Calibri"/>
              </a:rPr>
              <a:t>CNN</a:t>
            </a:r>
            <a:endParaRPr sz="2400">
              <a:latin typeface="Calibri"/>
              <a:cs typeface="Calibri"/>
            </a:endParaRPr>
          </a:p>
          <a:p>
            <a:pPr marL="12700" marR="5080" algn="ctr">
              <a:lnSpc>
                <a:spcPts val="2960"/>
              </a:lnSpc>
              <a:spcBef>
                <a:spcPts val="30"/>
              </a:spcBef>
            </a:pPr>
            <a:r>
              <a:rPr sz="2400" dirty="0">
                <a:latin typeface="Calibri"/>
                <a:cs typeface="Calibri"/>
              </a:rPr>
              <a:t>Process</a:t>
            </a:r>
            <a:r>
              <a:rPr sz="2400" spc="-190" dirty="0">
                <a:latin typeface="Calibri"/>
                <a:cs typeface="Calibri"/>
              </a:rPr>
              <a:t> </a:t>
            </a:r>
            <a:r>
              <a:rPr sz="2400" dirty="0">
                <a:latin typeface="Calibri"/>
                <a:cs typeface="Calibri"/>
              </a:rPr>
              <a:t>each</a:t>
            </a:r>
            <a:r>
              <a:rPr sz="2400" spc="-100" dirty="0">
                <a:latin typeface="Calibri"/>
                <a:cs typeface="Calibri"/>
              </a:rPr>
              <a:t> </a:t>
            </a:r>
            <a:r>
              <a:rPr sz="2400" spc="-10" dirty="0">
                <a:latin typeface="Calibri"/>
                <a:cs typeface="Calibri"/>
              </a:rPr>
              <a:t>region independently</a:t>
            </a:r>
            <a:endParaRPr sz="2400">
              <a:latin typeface="Calibri"/>
              <a:cs typeface="Calibri"/>
            </a:endParaRPr>
          </a:p>
        </p:txBody>
      </p:sp>
      <p:grpSp>
        <p:nvGrpSpPr>
          <p:cNvPr id="59" name="object 59"/>
          <p:cNvGrpSpPr/>
          <p:nvPr/>
        </p:nvGrpSpPr>
        <p:grpSpPr>
          <a:xfrm>
            <a:off x="1065530" y="3839209"/>
            <a:ext cx="4675505" cy="2329180"/>
            <a:chOff x="1065530" y="3839209"/>
            <a:chExt cx="4675505" cy="2329180"/>
          </a:xfrm>
        </p:grpSpPr>
        <p:pic>
          <p:nvPicPr>
            <p:cNvPr id="60" name="object 60"/>
            <p:cNvPicPr/>
            <p:nvPr/>
          </p:nvPicPr>
          <p:blipFill>
            <a:blip r:embed="rId10" cstate="print"/>
            <a:stretch>
              <a:fillRect/>
            </a:stretch>
          </p:blipFill>
          <p:spPr>
            <a:xfrm>
              <a:off x="1075952" y="4618995"/>
              <a:ext cx="4654287" cy="1537964"/>
            </a:xfrm>
            <a:prstGeom prst="rect">
              <a:avLst/>
            </a:prstGeom>
          </p:spPr>
        </p:pic>
        <p:sp>
          <p:nvSpPr>
            <p:cNvPr id="61" name="object 61"/>
            <p:cNvSpPr/>
            <p:nvPr/>
          </p:nvSpPr>
          <p:spPr>
            <a:xfrm>
              <a:off x="1071880" y="4617719"/>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sp>
          <p:nvSpPr>
            <p:cNvPr id="62" name="object 62"/>
            <p:cNvSpPr/>
            <p:nvPr/>
          </p:nvSpPr>
          <p:spPr>
            <a:xfrm>
              <a:off x="2113280" y="4307789"/>
              <a:ext cx="2245360" cy="1402080"/>
            </a:xfrm>
            <a:custGeom>
              <a:avLst/>
              <a:gdLst/>
              <a:ahLst/>
              <a:cxnLst/>
              <a:rect l="l" t="t" r="r" b="b"/>
              <a:pathLst>
                <a:path w="2245360" h="1402079">
                  <a:moveTo>
                    <a:pt x="2244979" y="0"/>
                  </a:moveTo>
                  <a:lnTo>
                    <a:pt x="0" y="0"/>
                  </a:lnTo>
                  <a:lnTo>
                    <a:pt x="0" y="1402079"/>
                  </a:lnTo>
                  <a:lnTo>
                    <a:pt x="2244979" y="1402079"/>
                  </a:lnTo>
                  <a:lnTo>
                    <a:pt x="2244979" y="0"/>
                  </a:lnTo>
                  <a:close/>
                </a:path>
              </a:pathLst>
            </a:custGeom>
            <a:solidFill>
              <a:srgbClr val="FFFFFF">
                <a:alpha val="92939"/>
              </a:srgbClr>
            </a:solidFill>
          </p:spPr>
          <p:txBody>
            <a:bodyPr wrap="square" lIns="0" tIns="0" rIns="0" bIns="0" rtlCol="0"/>
            <a:lstStyle/>
            <a:p>
              <a:endParaRPr/>
            </a:p>
          </p:txBody>
        </p:sp>
        <p:sp>
          <p:nvSpPr>
            <p:cNvPr id="63" name="object 63"/>
            <p:cNvSpPr/>
            <p:nvPr/>
          </p:nvSpPr>
          <p:spPr>
            <a:xfrm>
              <a:off x="4358639" y="3840479"/>
              <a:ext cx="467359" cy="1869439"/>
            </a:xfrm>
            <a:custGeom>
              <a:avLst/>
              <a:gdLst/>
              <a:ahLst/>
              <a:cxnLst/>
              <a:rect l="l" t="t" r="r" b="b"/>
              <a:pathLst>
                <a:path w="467360" h="1869439">
                  <a:moveTo>
                    <a:pt x="466979" y="0"/>
                  </a:moveTo>
                  <a:lnTo>
                    <a:pt x="0" y="467233"/>
                  </a:lnTo>
                  <a:lnTo>
                    <a:pt x="0" y="1868944"/>
                  </a:lnTo>
                  <a:lnTo>
                    <a:pt x="466979" y="1401699"/>
                  </a:lnTo>
                  <a:lnTo>
                    <a:pt x="466979" y="0"/>
                  </a:lnTo>
                  <a:close/>
                </a:path>
              </a:pathLst>
            </a:custGeom>
            <a:solidFill>
              <a:srgbClr val="CDCDCD">
                <a:alpha val="92939"/>
              </a:srgbClr>
            </a:solidFill>
          </p:spPr>
          <p:txBody>
            <a:bodyPr wrap="square" lIns="0" tIns="0" rIns="0" bIns="0" rtlCol="0"/>
            <a:lstStyle/>
            <a:p>
              <a:endParaRPr/>
            </a:p>
          </p:txBody>
        </p:sp>
        <p:sp>
          <p:nvSpPr>
            <p:cNvPr id="64" name="object 64"/>
            <p:cNvSpPr/>
            <p:nvPr/>
          </p:nvSpPr>
          <p:spPr>
            <a:xfrm>
              <a:off x="2113280" y="3840479"/>
              <a:ext cx="2712720" cy="467359"/>
            </a:xfrm>
            <a:custGeom>
              <a:avLst/>
              <a:gdLst/>
              <a:ahLst/>
              <a:cxnLst/>
              <a:rect l="l" t="t" r="r" b="b"/>
              <a:pathLst>
                <a:path w="2712720" h="467360">
                  <a:moveTo>
                    <a:pt x="2712466" y="0"/>
                  </a:moveTo>
                  <a:lnTo>
                    <a:pt x="465963" y="0"/>
                  </a:lnTo>
                  <a:lnTo>
                    <a:pt x="0" y="466979"/>
                  </a:lnTo>
                  <a:lnTo>
                    <a:pt x="2246503" y="466979"/>
                  </a:lnTo>
                  <a:lnTo>
                    <a:pt x="2712466" y="0"/>
                  </a:lnTo>
                  <a:close/>
                </a:path>
              </a:pathLst>
            </a:custGeom>
            <a:solidFill>
              <a:srgbClr val="FFFFFF">
                <a:alpha val="92939"/>
              </a:srgbClr>
            </a:solidFill>
          </p:spPr>
          <p:txBody>
            <a:bodyPr wrap="square" lIns="0" tIns="0" rIns="0" bIns="0" rtlCol="0"/>
            <a:lstStyle/>
            <a:p>
              <a:endParaRPr/>
            </a:p>
          </p:txBody>
        </p:sp>
        <p:sp>
          <p:nvSpPr>
            <p:cNvPr id="65" name="object 65"/>
            <p:cNvSpPr/>
            <p:nvPr/>
          </p:nvSpPr>
          <p:spPr>
            <a:xfrm>
              <a:off x="2118360" y="3845559"/>
              <a:ext cx="2712720" cy="1869439"/>
            </a:xfrm>
            <a:custGeom>
              <a:avLst/>
              <a:gdLst/>
              <a:ahLst/>
              <a:cxnLst/>
              <a:rect l="l" t="t" r="r" b="b"/>
              <a:pathLst>
                <a:path w="2712720" h="1869439">
                  <a:moveTo>
                    <a:pt x="0" y="467232"/>
                  </a:moveTo>
                  <a:lnTo>
                    <a:pt x="465963" y="0"/>
                  </a:lnTo>
                  <a:lnTo>
                    <a:pt x="2712466" y="0"/>
                  </a:lnTo>
                  <a:lnTo>
                    <a:pt x="2712466" y="1401698"/>
                  </a:lnTo>
                  <a:lnTo>
                    <a:pt x="2246503" y="1868944"/>
                  </a:lnTo>
                  <a:lnTo>
                    <a:pt x="0" y="1868944"/>
                  </a:lnTo>
                  <a:lnTo>
                    <a:pt x="0" y="467232"/>
                  </a:lnTo>
                  <a:close/>
                </a:path>
                <a:path w="2712720" h="1869439">
                  <a:moveTo>
                    <a:pt x="0" y="467232"/>
                  </a:moveTo>
                  <a:lnTo>
                    <a:pt x="2246503" y="467232"/>
                  </a:lnTo>
                  <a:lnTo>
                    <a:pt x="2712466" y="0"/>
                  </a:lnTo>
                </a:path>
                <a:path w="2712720" h="1869439">
                  <a:moveTo>
                    <a:pt x="2246503" y="467232"/>
                  </a:moveTo>
                  <a:lnTo>
                    <a:pt x="2246503" y="1868944"/>
                  </a:lnTo>
                </a:path>
              </a:pathLst>
            </a:custGeom>
            <a:ln w="12700">
              <a:solidFill>
                <a:srgbClr val="1D7E66"/>
              </a:solidFill>
            </a:ln>
          </p:spPr>
          <p:txBody>
            <a:bodyPr wrap="square" lIns="0" tIns="0" rIns="0" bIns="0" rtlCol="0"/>
            <a:lstStyle/>
            <a:p>
              <a:endParaRPr/>
            </a:p>
          </p:txBody>
        </p:sp>
      </p:grpSp>
      <p:sp>
        <p:nvSpPr>
          <p:cNvPr id="66" name="object 66"/>
          <p:cNvSpPr txBox="1"/>
          <p:nvPr/>
        </p:nvSpPr>
        <p:spPr>
          <a:xfrm>
            <a:off x="2690495" y="4775835"/>
            <a:ext cx="109410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ConvNet</a:t>
            </a:r>
            <a:endParaRPr sz="2400">
              <a:latin typeface="Calibri"/>
              <a:cs typeface="Calibri"/>
            </a:endParaRPr>
          </a:p>
        </p:txBody>
      </p:sp>
      <p:grpSp>
        <p:nvGrpSpPr>
          <p:cNvPr id="67" name="object 67"/>
          <p:cNvGrpSpPr/>
          <p:nvPr/>
        </p:nvGrpSpPr>
        <p:grpSpPr>
          <a:xfrm>
            <a:off x="2112010" y="3300729"/>
            <a:ext cx="2725420" cy="784860"/>
            <a:chOff x="2112010" y="3300729"/>
            <a:chExt cx="2725420" cy="784860"/>
          </a:xfrm>
        </p:grpSpPr>
        <p:sp>
          <p:nvSpPr>
            <p:cNvPr id="68" name="object 68"/>
            <p:cNvSpPr/>
            <p:nvPr/>
          </p:nvSpPr>
          <p:spPr>
            <a:xfrm>
              <a:off x="2113280" y="3301999"/>
              <a:ext cx="2712720" cy="457200"/>
            </a:xfrm>
            <a:custGeom>
              <a:avLst/>
              <a:gdLst/>
              <a:ahLst/>
              <a:cxnLst/>
              <a:rect l="l" t="t" r="r" b="b"/>
              <a:pathLst>
                <a:path w="2712720" h="457200">
                  <a:moveTo>
                    <a:pt x="2712466" y="0"/>
                  </a:moveTo>
                  <a:lnTo>
                    <a:pt x="423290" y="0"/>
                  </a:lnTo>
                  <a:lnTo>
                    <a:pt x="0" y="456945"/>
                  </a:lnTo>
                  <a:lnTo>
                    <a:pt x="2289174" y="456945"/>
                  </a:lnTo>
                  <a:lnTo>
                    <a:pt x="2712466" y="0"/>
                  </a:lnTo>
                  <a:close/>
                </a:path>
              </a:pathLst>
            </a:custGeom>
            <a:solidFill>
              <a:srgbClr val="E7E6E6"/>
            </a:solidFill>
          </p:spPr>
          <p:txBody>
            <a:bodyPr wrap="square" lIns="0" tIns="0" rIns="0" bIns="0" rtlCol="0"/>
            <a:lstStyle/>
            <a:p>
              <a:endParaRPr/>
            </a:p>
          </p:txBody>
        </p:sp>
        <p:sp>
          <p:nvSpPr>
            <p:cNvPr id="69" name="object 69"/>
            <p:cNvSpPr/>
            <p:nvPr/>
          </p:nvSpPr>
          <p:spPr>
            <a:xfrm>
              <a:off x="2118360" y="3307079"/>
              <a:ext cx="2712720" cy="457200"/>
            </a:xfrm>
            <a:custGeom>
              <a:avLst/>
              <a:gdLst/>
              <a:ahLst/>
              <a:cxnLst/>
              <a:rect l="l" t="t" r="r" b="b"/>
              <a:pathLst>
                <a:path w="2712720" h="457200">
                  <a:moveTo>
                    <a:pt x="0" y="456946"/>
                  </a:moveTo>
                  <a:lnTo>
                    <a:pt x="423290" y="0"/>
                  </a:lnTo>
                  <a:lnTo>
                    <a:pt x="2712466" y="0"/>
                  </a:lnTo>
                  <a:lnTo>
                    <a:pt x="2289175" y="456946"/>
                  </a:lnTo>
                  <a:lnTo>
                    <a:pt x="0" y="456946"/>
                  </a:lnTo>
                  <a:close/>
                </a:path>
              </a:pathLst>
            </a:custGeom>
            <a:ln w="12700">
              <a:solidFill>
                <a:srgbClr val="1D7E66"/>
              </a:solidFill>
            </a:ln>
          </p:spPr>
          <p:txBody>
            <a:bodyPr wrap="square" lIns="0" tIns="0" rIns="0" bIns="0" rtlCol="0"/>
            <a:lstStyle/>
            <a:p>
              <a:endParaRPr/>
            </a:p>
          </p:txBody>
        </p:sp>
        <p:sp>
          <p:nvSpPr>
            <p:cNvPr id="70" name="object 70"/>
            <p:cNvSpPr/>
            <p:nvPr/>
          </p:nvSpPr>
          <p:spPr>
            <a:xfrm>
              <a:off x="3291840" y="3779519"/>
              <a:ext cx="233679" cy="294640"/>
            </a:xfrm>
            <a:custGeom>
              <a:avLst/>
              <a:gdLst/>
              <a:ahLst/>
              <a:cxnLst/>
              <a:rect l="l" t="t" r="r" b="b"/>
              <a:pathLst>
                <a:path w="233679" h="294639">
                  <a:moveTo>
                    <a:pt x="116586" y="0"/>
                  </a:moveTo>
                  <a:lnTo>
                    <a:pt x="0" y="118109"/>
                  </a:lnTo>
                  <a:lnTo>
                    <a:pt x="58293" y="118109"/>
                  </a:lnTo>
                  <a:lnTo>
                    <a:pt x="58293" y="294131"/>
                  </a:lnTo>
                  <a:lnTo>
                    <a:pt x="174879" y="294131"/>
                  </a:lnTo>
                  <a:lnTo>
                    <a:pt x="174879" y="118109"/>
                  </a:lnTo>
                  <a:lnTo>
                    <a:pt x="233172" y="118109"/>
                  </a:lnTo>
                  <a:lnTo>
                    <a:pt x="116586" y="0"/>
                  </a:lnTo>
                  <a:close/>
                </a:path>
              </a:pathLst>
            </a:custGeom>
            <a:solidFill>
              <a:srgbClr val="29AE8B"/>
            </a:solidFill>
          </p:spPr>
          <p:txBody>
            <a:bodyPr wrap="square" lIns="0" tIns="0" rIns="0" bIns="0" rtlCol="0"/>
            <a:lstStyle/>
            <a:p>
              <a:endParaRPr/>
            </a:p>
          </p:txBody>
        </p:sp>
        <p:sp>
          <p:nvSpPr>
            <p:cNvPr id="71" name="object 71"/>
            <p:cNvSpPr/>
            <p:nvPr/>
          </p:nvSpPr>
          <p:spPr>
            <a:xfrm>
              <a:off x="3296920" y="3784599"/>
              <a:ext cx="233679" cy="294640"/>
            </a:xfrm>
            <a:custGeom>
              <a:avLst/>
              <a:gdLst/>
              <a:ahLst/>
              <a:cxnLst/>
              <a:rect l="l" t="t" r="r" b="b"/>
              <a:pathLst>
                <a:path w="233679" h="294639">
                  <a:moveTo>
                    <a:pt x="0" y="118110"/>
                  </a:moveTo>
                  <a:lnTo>
                    <a:pt x="116585" y="0"/>
                  </a:lnTo>
                  <a:lnTo>
                    <a:pt x="233171" y="118110"/>
                  </a:lnTo>
                  <a:lnTo>
                    <a:pt x="174878" y="118110"/>
                  </a:lnTo>
                  <a:lnTo>
                    <a:pt x="174878" y="294131"/>
                  </a:lnTo>
                  <a:lnTo>
                    <a:pt x="58292" y="294131"/>
                  </a:lnTo>
                  <a:lnTo>
                    <a:pt x="58292" y="118110"/>
                  </a:lnTo>
                  <a:lnTo>
                    <a:pt x="0" y="118110"/>
                  </a:lnTo>
                  <a:close/>
                </a:path>
              </a:pathLst>
            </a:custGeom>
            <a:ln w="12700">
              <a:solidFill>
                <a:srgbClr val="1D7E66"/>
              </a:solidFill>
            </a:ln>
          </p:spPr>
          <p:txBody>
            <a:bodyPr wrap="square" lIns="0" tIns="0" rIns="0" bIns="0" rtlCol="0"/>
            <a:lstStyle/>
            <a:p>
              <a:endParaRPr/>
            </a:p>
          </p:txBody>
        </p:sp>
        <p:sp>
          <p:nvSpPr>
            <p:cNvPr id="72" name="object 72"/>
            <p:cNvSpPr/>
            <p:nvPr/>
          </p:nvSpPr>
          <p:spPr>
            <a:xfrm>
              <a:off x="2357120" y="3413759"/>
              <a:ext cx="751840" cy="284480"/>
            </a:xfrm>
            <a:custGeom>
              <a:avLst/>
              <a:gdLst/>
              <a:ahLst/>
              <a:cxnLst/>
              <a:rect l="l" t="t" r="r" b="b"/>
              <a:pathLst>
                <a:path w="751839" h="284479">
                  <a:moveTo>
                    <a:pt x="751586" y="0"/>
                  </a:moveTo>
                  <a:lnTo>
                    <a:pt x="269367" y="0"/>
                  </a:lnTo>
                  <a:lnTo>
                    <a:pt x="0" y="283971"/>
                  </a:lnTo>
                  <a:lnTo>
                    <a:pt x="482092" y="283971"/>
                  </a:lnTo>
                  <a:lnTo>
                    <a:pt x="751586" y="0"/>
                  </a:lnTo>
                  <a:close/>
                </a:path>
              </a:pathLst>
            </a:custGeom>
            <a:solidFill>
              <a:srgbClr val="E7E6E6"/>
            </a:solidFill>
          </p:spPr>
          <p:txBody>
            <a:bodyPr wrap="square" lIns="0" tIns="0" rIns="0" bIns="0" rtlCol="0"/>
            <a:lstStyle/>
            <a:p>
              <a:endParaRPr/>
            </a:p>
          </p:txBody>
        </p:sp>
        <p:sp>
          <p:nvSpPr>
            <p:cNvPr id="73" name="object 73"/>
            <p:cNvSpPr/>
            <p:nvPr/>
          </p:nvSpPr>
          <p:spPr>
            <a:xfrm>
              <a:off x="2362200" y="3418839"/>
              <a:ext cx="751840" cy="284480"/>
            </a:xfrm>
            <a:custGeom>
              <a:avLst/>
              <a:gdLst/>
              <a:ahLst/>
              <a:cxnLst/>
              <a:rect l="l" t="t" r="r" b="b"/>
              <a:pathLst>
                <a:path w="751839" h="284479">
                  <a:moveTo>
                    <a:pt x="0" y="283972"/>
                  </a:moveTo>
                  <a:lnTo>
                    <a:pt x="269367" y="0"/>
                  </a:lnTo>
                  <a:lnTo>
                    <a:pt x="751586" y="0"/>
                  </a:lnTo>
                  <a:lnTo>
                    <a:pt x="482092" y="283972"/>
                  </a:lnTo>
                  <a:lnTo>
                    <a:pt x="0" y="283972"/>
                  </a:lnTo>
                  <a:close/>
                </a:path>
              </a:pathLst>
            </a:custGeom>
            <a:ln w="12700">
              <a:solidFill>
                <a:srgbClr val="1D7E66"/>
              </a:solidFill>
            </a:ln>
          </p:spPr>
          <p:txBody>
            <a:bodyPr wrap="square" lIns="0" tIns="0" rIns="0" bIns="0" rtlCol="0"/>
            <a:lstStyle/>
            <a:p>
              <a:endParaRPr/>
            </a:p>
          </p:txBody>
        </p:sp>
        <p:sp>
          <p:nvSpPr>
            <p:cNvPr id="74" name="object 74"/>
            <p:cNvSpPr/>
            <p:nvPr/>
          </p:nvSpPr>
          <p:spPr>
            <a:xfrm>
              <a:off x="3088640" y="3535679"/>
              <a:ext cx="863600" cy="121920"/>
            </a:xfrm>
            <a:custGeom>
              <a:avLst/>
              <a:gdLst/>
              <a:ahLst/>
              <a:cxnLst/>
              <a:rect l="l" t="t" r="r" b="b"/>
              <a:pathLst>
                <a:path w="863600" h="121920">
                  <a:moveTo>
                    <a:pt x="863219" y="0"/>
                  </a:moveTo>
                  <a:lnTo>
                    <a:pt x="110871" y="0"/>
                  </a:lnTo>
                  <a:lnTo>
                    <a:pt x="0" y="121666"/>
                  </a:lnTo>
                  <a:lnTo>
                    <a:pt x="752348" y="121666"/>
                  </a:lnTo>
                  <a:lnTo>
                    <a:pt x="863219" y="0"/>
                  </a:lnTo>
                  <a:close/>
                </a:path>
              </a:pathLst>
            </a:custGeom>
            <a:solidFill>
              <a:srgbClr val="E7E6E6"/>
            </a:solidFill>
          </p:spPr>
          <p:txBody>
            <a:bodyPr wrap="square" lIns="0" tIns="0" rIns="0" bIns="0" rtlCol="0"/>
            <a:lstStyle/>
            <a:p>
              <a:endParaRPr/>
            </a:p>
          </p:txBody>
        </p:sp>
        <p:sp>
          <p:nvSpPr>
            <p:cNvPr id="75" name="object 75"/>
            <p:cNvSpPr/>
            <p:nvPr/>
          </p:nvSpPr>
          <p:spPr>
            <a:xfrm>
              <a:off x="3093720" y="3540759"/>
              <a:ext cx="863600" cy="121920"/>
            </a:xfrm>
            <a:custGeom>
              <a:avLst/>
              <a:gdLst/>
              <a:ahLst/>
              <a:cxnLst/>
              <a:rect l="l" t="t" r="r" b="b"/>
              <a:pathLst>
                <a:path w="863600" h="121920">
                  <a:moveTo>
                    <a:pt x="0" y="121665"/>
                  </a:moveTo>
                  <a:lnTo>
                    <a:pt x="110871" y="0"/>
                  </a:lnTo>
                  <a:lnTo>
                    <a:pt x="863219" y="0"/>
                  </a:lnTo>
                  <a:lnTo>
                    <a:pt x="752347" y="121665"/>
                  </a:lnTo>
                  <a:lnTo>
                    <a:pt x="0" y="121665"/>
                  </a:lnTo>
                  <a:close/>
                </a:path>
              </a:pathLst>
            </a:custGeom>
            <a:ln w="12700">
              <a:solidFill>
                <a:srgbClr val="1D7E66"/>
              </a:solidFill>
            </a:ln>
          </p:spPr>
          <p:txBody>
            <a:bodyPr wrap="square" lIns="0" tIns="0" rIns="0" bIns="0" rtlCol="0"/>
            <a:lstStyle/>
            <a:p>
              <a:endParaRPr/>
            </a:p>
          </p:txBody>
        </p:sp>
        <p:sp>
          <p:nvSpPr>
            <p:cNvPr id="76" name="object 76"/>
            <p:cNvSpPr/>
            <p:nvPr/>
          </p:nvSpPr>
          <p:spPr>
            <a:xfrm>
              <a:off x="3952239" y="3362959"/>
              <a:ext cx="670560" cy="335280"/>
            </a:xfrm>
            <a:custGeom>
              <a:avLst/>
              <a:gdLst/>
              <a:ahLst/>
              <a:cxnLst/>
              <a:rect l="l" t="t" r="r" b="b"/>
              <a:pathLst>
                <a:path w="670560" h="335279">
                  <a:moveTo>
                    <a:pt x="670179" y="0"/>
                  </a:moveTo>
                  <a:lnTo>
                    <a:pt x="316102" y="0"/>
                  </a:lnTo>
                  <a:lnTo>
                    <a:pt x="0" y="335025"/>
                  </a:lnTo>
                  <a:lnTo>
                    <a:pt x="354075" y="335025"/>
                  </a:lnTo>
                  <a:lnTo>
                    <a:pt x="670179" y="0"/>
                  </a:lnTo>
                  <a:close/>
                </a:path>
              </a:pathLst>
            </a:custGeom>
            <a:solidFill>
              <a:srgbClr val="E7E6E6"/>
            </a:solidFill>
          </p:spPr>
          <p:txBody>
            <a:bodyPr wrap="square" lIns="0" tIns="0" rIns="0" bIns="0" rtlCol="0"/>
            <a:lstStyle/>
            <a:p>
              <a:endParaRPr/>
            </a:p>
          </p:txBody>
        </p:sp>
        <p:sp>
          <p:nvSpPr>
            <p:cNvPr id="77" name="object 77"/>
            <p:cNvSpPr/>
            <p:nvPr/>
          </p:nvSpPr>
          <p:spPr>
            <a:xfrm>
              <a:off x="3957320" y="3368039"/>
              <a:ext cx="670560" cy="335280"/>
            </a:xfrm>
            <a:custGeom>
              <a:avLst/>
              <a:gdLst/>
              <a:ahLst/>
              <a:cxnLst/>
              <a:rect l="l" t="t" r="r" b="b"/>
              <a:pathLst>
                <a:path w="670560" h="335279">
                  <a:moveTo>
                    <a:pt x="0" y="335026"/>
                  </a:moveTo>
                  <a:lnTo>
                    <a:pt x="316102" y="0"/>
                  </a:lnTo>
                  <a:lnTo>
                    <a:pt x="670178" y="0"/>
                  </a:lnTo>
                  <a:lnTo>
                    <a:pt x="354075" y="335026"/>
                  </a:lnTo>
                  <a:lnTo>
                    <a:pt x="0" y="335026"/>
                  </a:lnTo>
                  <a:close/>
                </a:path>
              </a:pathLst>
            </a:custGeom>
            <a:ln w="12700">
              <a:solidFill>
                <a:srgbClr val="1D7E66"/>
              </a:solidFill>
            </a:ln>
          </p:spPr>
          <p:txBody>
            <a:bodyPr wrap="square" lIns="0" tIns="0" rIns="0" bIns="0" rtlCol="0"/>
            <a:lstStyle/>
            <a:p>
              <a:endParaRPr/>
            </a:p>
          </p:txBody>
        </p:sp>
      </p:grpSp>
      <p:sp>
        <p:nvSpPr>
          <p:cNvPr id="78" name="object 78"/>
          <p:cNvSpPr txBox="1"/>
          <p:nvPr/>
        </p:nvSpPr>
        <p:spPr>
          <a:xfrm>
            <a:off x="4813046" y="3271202"/>
            <a:ext cx="1853564"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Image</a:t>
            </a:r>
            <a:r>
              <a:rPr sz="2400" spc="-100" dirty="0">
                <a:latin typeface="Calibri"/>
                <a:cs typeface="Calibri"/>
              </a:rPr>
              <a:t> </a:t>
            </a:r>
            <a:r>
              <a:rPr sz="2400" spc="-10" dirty="0">
                <a:latin typeface="Calibri"/>
                <a:cs typeface="Calibri"/>
              </a:rPr>
              <a:t>features</a:t>
            </a:r>
            <a:endParaRPr sz="2400">
              <a:latin typeface="Calibri"/>
              <a:cs typeface="Calibri"/>
            </a:endParaRPr>
          </a:p>
        </p:txBody>
      </p:sp>
      <p:sp>
        <p:nvSpPr>
          <p:cNvPr id="79" name="object 79"/>
          <p:cNvSpPr txBox="1"/>
          <p:nvPr/>
        </p:nvSpPr>
        <p:spPr>
          <a:xfrm>
            <a:off x="4904359" y="3830320"/>
            <a:ext cx="2236470" cy="791210"/>
          </a:xfrm>
          <a:prstGeom prst="rect">
            <a:avLst/>
          </a:prstGeom>
        </p:spPr>
        <p:txBody>
          <a:bodyPr vert="horz" wrap="square" lIns="0" tIns="17145" rIns="0" bIns="0" rtlCol="0">
            <a:spAutoFit/>
          </a:bodyPr>
          <a:lstStyle/>
          <a:p>
            <a:pPr marL="12700">
              <a:lnSpc>
                <a:spcPct val="100000"/>
              </a:lnSpc>
              <a:spcBef>
                <a:spcPts val="135"/>
              </a:spcBef>
            </a:pPr>
            <a:r>
              <a:rPr sz="2450" dirty="0">
                <a:latin typeface="Calibri"/>
                <a:cs typeface="Calibri"/>
              </a:rPr>
              <a:t>Run</a:t>
            </a:r>
            <a:r>
              <a:rPr sz="2450" spc="-25" dirty="0">
                <a:latin typeface="Calibri"/>
                <a:cs typeface="Calibri"/>
              </a:rPr>
              <a:t> </a:t>
            </a:r>
            <a:r>
              <a:rPr sz="2450" dirty="0">
                <a:latin typeface="Calibri"/>
                <a:cs typeface="Calibri"/>
              </a:rPr>
              <a:t>whole</a:t>
            </a:r>
            <a:r>
              <a:rPr sz="2450" spc="45" dirty="0">
                <a:latin typeface="Calibri"/>
                <a:cs typeface="Calibri"/>
              </a:rPr>
              <a:t> </a:t>
            </a:r>
            <a:r>
              <a:rPr sz="2450" spc="-20" dirty="0">
                <a:latin typeface="Calibri"/>
                <a:cs typeface="Calibri"/>
              </a:rPr>
              <a:t>image</a:t>
            </a:r>
            <a:endParaRPr sz="2450">
              <a:latin typeface="Calibri"/>
              <a:cs typeface="Calibri"/>
            </a:endParaRPr>
          </a:p>
          <a:p>
            <a:pPr marL="12700">
              <a:lnSpc>
                <a:spcPct val="100000"/>
              </a:lnSpc>
              <a:spcBef>
                <a:spcPts val="105"/>
              </a:spcBef>
            </a:pPr>
            <a:r>
              <a:rPr sz="2450" dirty="0">
                <a:latin typeface="Calibri"/>
                <a:cs typeface="Calibri"/>
              </a:rPr>
              <a:t>through</a:t>
            </a:r>
            <a:r>
              <a:rPr sz="2450" spc="-15" dirty="0">
                <a:latin typeface="Calibri"/>
                <a:cs typeface="Calibri"/>
              </a:rPr>
              <a:t> </a:t>
            </a:r>
            <a:r>
              <a:rPr sz="2400" spc="-10" dirty="0">
                <a:latin typeface="Calibri"/>
                <a:cs typeface="Calibri"/>
              </a:rPr>
              <a:t>ConvNet</a:t>
            </a:r>
            <a:endParaRPr sz="2400">
              <a:latin typeface="Calibri"/>
              <a:cs typeface="Calibri"/>
            </a:endParaRPr>
          </a:p>
        </p:txBody>
      </p:sp>
      <p:sp>
        <p:nvSpPr>
          <p:cNvPr id="80" name="object 80"/>
          <p:cNvSpPr/>
          <p:nvPr/>
        </p:nvSpPr>
        <p:spPr>
          <a:xfrm>
            <a:off x="1584960" y="3556000"/>
            <a:ext cx="1066800" cy="81280"/>
          </a:xfrm>
          <a:custGeom>
            <a:avLst/>
            <a:gdLst/>
            <a:ahLst/>
            <a:cxnLst/>
            <a:rect l="l" t="t" r="r" b="b"/>
            <a:pathLst>
              <a:path w="1066800" h="81279">
                <a:moveTo>
                  <a:pt x="990727" y="0"/>
                </a:moveTo>
                <a:lnTo>
                  <a:pt x="990727" y="30479"/>
                </a:lnTo>
                <a:lnTo>
                  <a:pt x="0" y="30479"/>
                </a:lnTo>
                <a:lnTo>
                  <a:pt x="0" y="50800"/>
                </a:lnTo>
                <a:lnTo>
                  <a:pt x="990727" y="50800"/>
                </a:lnTo>
                <a:lnTo>
                  <a:pt x="990727" y="81280"/>
                </a:lnTo>
                <a:lnTo>
                  <a:pt x="1066546" y="40639"/>
                </a:lnTo>
                <a:lnTo>
                  <a:pt x="990727" y="0"/>
                </a:lnTo>
                <a:close/>
              </a:path>
            </a:pathLst>
          </a:custGeom>
          <a:solidFill>
            <a:srgbClr val="C8482C"/>
          </a:solidFill>
        </p:spPr>
        <p:txBody>
          <a:bodyPr wrap="square" lIns="0" tIns="0" rIns="0" bIns="0" rtlCol="0"/>
          <a:lstStyle/>
          <a:p>
            <a:endParaRPr/>
          </a:p>
        </p:txBody>
      </p:sp>
      <p:sp>
        <p:nvSpPr>
          <p:cNvPr id="81" name="object 81"/>
          <p:cNvSpPr txBox="1"/>
          <p:nvPr/>
        </p:nvSpPr>
        <p:spPr>
          <a:xfrm>
            <a:off x="41275" y="3827462"/>
            <a:ext cx="1759585" cy="149034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“Backbone” network: AlexNet,</a:t>
            </a:r>
            <a:r>
              <a:rPr sz="2400" spc="-165" dirty="0">
                <a:latin typeface="Calibri"/>
                <a:cs typeface="Calibri"/>
              </a:rPr>
              <a:t> </a:t>
            </a:r>
            <a:r>
              <a:rPr sz="2400" spc="-20" dirty="0">
                <a:latin typeface="Calibri"/>
                <a:cs typeface="Calibri"/>
              </a:rPr>
              <a:t>VGG, ResNet,</a:t>
            </a:r>
            <a:r>
              <a:rPr sz="2400" spc="-80" dirty="0">
                <a:latin typeface="Calibri"/>
                <a:cs typeface="Calibri"/>
              </a:rPr>
              <a:t> </a:t>
            </a:r>
            <a:r>
              <a:rPr sz="2400" spc="-25" dirty="0">
                <a:latin typeface="Calibri"/>
                <a:cs typeface="Calibri"/>
              </a:rPr>
              <a:t>etc</a:t>
            </a:r>
            <a:endParaRPr sz="2400">
              <a:latin typeface="Calibri"/>
              <a:cs typeface="Calibri"/>
            </a:endParaRPr>
          </a:p>
        </p:txBody>
      </p:sp>
      <p:sp>
        <p:nvSpPr>
          <p:cNvPr id="83" name="object 83"/>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84" name="object 84"/>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5" dirty="0">
                <a:latin typeface="Calibri"/>
                <a:cs typeface="Calibri"/>
              </a:rPr>
              <a:t> </a:t>
            </a:r>
            <a:r>
              <a:rPr sz="800" dirty="0">
                <a:latin typeface="Calibri"/>
                <a:cs typeface="Calibri"/>
              </a:rPr>
              <a:t>ICCV</a:t>
            </a:r>
            <a:r>
              <a:rPr sz="800" spc="-25"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30"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 Reproduced</a:t>
            </a:r>
            <a:r>
              <a:rPr sz="800" spc="75"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
        <p:nvSpPr>
          <p:cNvPr id="82" name="object 82"/>
          <p:cNvSpPr txBox="1"/>
          <p:nvPr/>
        </p:nvSpPr>
        <p:spPr>
          <a:xfrm>
            <a:off x="79057" y="1996122"/>
            <a:ext cx="1976120"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Regions</a:t>
            </a:r>
            <a:r>
              <a:rPr sz="2400" spc="-120" dirty="0">
                <a:latin typeface="Calibri"/>
                <a:cs typeface="Calibri"/>
              </a:rPr>
              <a:t> </a:t>
            </a:r>
            <a:r>
              <a:rPr sz="2400" spc="-25" dirty="0">
                <a:latin typeface="Calibri"/>
                <a:cs typeface="Calibri"/>
              </a:rPr>
              <a:t>of </a:t>
            </a:r>
            <a:r>
              <a:rPr sz="2400" spc="-10" dirty="0">
                <a:latin typeface="Calibri"/>
                <a:cs typeface="Calibri"/>
              </a:rPr>
              <a:t>Interest</a:t>
            </a:r>
            <a:r>
              <a:rPr sz="2400" spc="-200" dirty="0">
                <a:latin typeface="Calibri"/>
                <a:cs typeface="Calibri"/>
              </a:rPr>
              <a:t> </a:t>
            </a:r>
            <a:r>
              <a:rPr sz="2400" spc="-10" dirty="0">
                <a:latin typeface="Calibri"/>
                <a:cs typeface="Calibri"/>
              </a:rPr>
              <a:t>(RoIs) </a:t>
            </a:r>
            <a:r>
              <a:rPr sz="2400" spc="-20" dirty="0">
                <a:latin typeface="Calibri"/>
                <a:cs typeface="Calibri"/>
              </a:rPr>
              <a:t>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method</a:t>
            </a:r>
            <a:endParaRPr sz="240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8321357" y="4409440"/>
            <a:ext cx="3484245" cy="1645920"/>
            <a:chOff x="8321357" y="4409440"/>
            <a:chExt cx="3484245" cy="1645920"/>
          </a:xfrm>
        </p:grpSpPr>
        <p:sp>
          <p:nvSpPr>
            <p:cNvPr id="5" name="object 5"/>
            <p:cNvSpPr/>
            <p:nvPr/>
          </p:nvSpPr>
          <p:spPr>
            <a:xfrm>
              <a:off x="9591039" y="4409440"/>
              <a:ext cx="579120" cy="182880"/>
            </a:xfrm>
            <a:custGeom>
              <a:avLst/>
              <a:gdLst/>
              <a:ahLst/>
              <a:cxnLst/>
              <a:rect l="l" t="t" r="r" b="b"/>
              <a:pathLst>
                <a:path w="579120" h="182879">
                  <a:moveTo>
                    <a:pt x="579119" y="0"/>
                  </a:moveTo>
                  <a:lnTo>
                    <a:pt x="172719" y="0"/>
                  </a:lnTo>
                  <a:lnTo>
                    <a:pt x="0" y="182499"/>
                  </a:lnTo>
                  <a:lnTo>
                    <a:pt x="406400" y="182499"/>
                  </a:lnTo>
                  <a:lnTo>
                    <a:pt x="579119"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9596119" y="4414520"/>
              <a:ext cx="579120" cy="182880"/>
            </a:xfrm>
            <a:custGeom>
              <a:avLst/>
              <a:gdLst/>
              <a:ahLst/>
              <a:cxnLst/>
              <a:rect l="l" t="t" r="r" b="b"/>
              <a:pathLst>
                <a:path w="579120" h="182879">
                  <a:moveTo>
                    <a:pt x="0" y="182498"/>
                  </a:moveTo>
                  <a:lnTo>
                    <a:pt x="172720" y="0"/>
                  </a:lnTo>
                  <a:lnTo>
                    <a:pt x="579120" y="0"/>
                  </a:lnTo>
                  <a:lnTo>
                    <a:pt x="406400" y="182498"/>
                  </a:lnTo>
                  <a:lnTo>
                    <a:pt x="0" y="182498"/>
                  </a:lnTo>
                  <a:close/>
                </a:path>
              </a:pathLst>
            </a:custGeom>
            <a:ln w="9186">
              <a:solidFill>
                <a:srgbClr val="1D7E66"/>
              </a:solidFill>
            </a:ln>
          </p:spPr>
          <p:txBody>
            <a:bodyPr wrap="square" lIns="0" tIns="0" rIns="0" bIns="0" rtlCol="0"/>
            <a:lstStyle/>
            <a:p>
              <a:endParaRPr/>
            </a:p>
          </p:txBody>
        </p:sp>
        <p:pic>
          <p:nvPicPr>
            <p:cNvPr id="7" name="object 7"/>
            <p:cNvPicPr/>
            <p:nvPr/>
          </p:nvPicPr>
          <p:blipFill>
            <a:blip r:embed="rId3" cstate="print"/>
            <a:stretch>
              <a:fillRect/>
            </a:stretch>
          </p:blipFill>
          <p:spPr>
            <a:xfrm>
              <a:off x="8334773" y="4873010"/>
              <a:ext cx="3460985" cy="1172189"/>
            </a:xfrm>
            <a:prstGeom prst="rect">
              <a:avLst/>
            </a:prstGeom>
          </p:spPr>
        </p:pic>
        <p:sp>
          <p:nvSpPr>
            <p:cNvPr id="8" name="object 8"/>
            <p:cNvSpPr/>
            <p:nvPr/>
          </p:nvSpPr>
          <p:spPr>
            <a:xfrm>
              <a:off x="8326119" y="4871720"/>
              <a:ext cx="3474720" cy="1178560"/>
            </a:xfrm>
            <a:custGeom>
              <a:avLst/>
              <a:gdLst/>
              <a:ahLst/>
              <a:cxnLst/>
              <a:rect l="l" t="t" r="r" b="b"/>
              <a:pathLst>
                <a:path w="3474720" h="1178560">
                  <a:moveTo>
                    <a:pt x="0" y="1178407"/>
                  </a:moveTo>
                  <a:lnTo>
                    <a:pt x="1087501" y="0"/>
                  </a:lnTo>
                  <a:lnTo>
                    <a:pt x="3474338" y="0"/>
                  </a:lnTo>
                  <a:lnTo>
                    <a:pt x="2386964" y="1178407"/>
                  </a:lnTo>
                  <a:lnTo>
                    <a:pt x="0" y="1178407"/>
                  </a:lnTo>
                  <a:close/>
                </a:path>
              </a:pathLst>
            </a:custGeom>
            <a:ln w="9186">
              <a:solidFill>
                <a:srgbClr val="1D7E66"/>
              </a:solidFill>
            </a:ln>
          </p:spPr>
          <p:txBody>
            <a:bodyPr wrap="square" lIns="0" tIns="0" rIns="0" bIns="0" rtlCol="0"/>
            <a:lstStyle/>
            <a:p>
              <a:endParaRPr/>
            </a:p>
          </p:txBody>
        </p:sp>
      </p:grpSp>
      <p:sp>
        <p:nvSpPr>
          <p:cNvPr id="9" name="object 9"/>
          <p:cNvSpPr txBox="1"/>
          <p:nvPr/>
        </p:nvSpPr>
        <p:spPr>
          <a:xfrm>
            <a:off x="7906384" y="5165788"/>
            <a:ext cx="599440" cy="581660"/>
          </a:xfrm>
          <a:prstGeom prst="rect">
            <a:avLst/>
          </a:prstGeom>
        </p:spPr>
        <p:txBody>
          <a:bodyPr vert="horz" wrap="square" lIns="0" tIns="27305" rIns="0" bIns="0" rtlCol="0">
            <a:spAutoFit/>
          </a:bodyPr>
          <a:lstStyle/>
          <a:p>
            <a:pPr marL="12700" marR="5080">
              <a:lnSpc>
                <a:spcPts val="2160"/>
              </a:lnSpc>
              <a:spcBef>
                <a:spcPts val="215"/>
              </a:spcBef>
            </a:pPr>
            <a:r>
              <a:rPr sz="1850" spc="-10" dirty="0">
                <a:latin typeface="Calibri"/>
                <a:cs typeface="Calibri"/>
              </a:rPr>
              <a:t>Input </a:t>
            </a:r>
            <a:r>
              <a:rPr sz="1850" spc="-20" dirty="0">
                <a:latin typeface="Calibri"/>
                <a:cs typeface="Calibri"/>
              </a:rPr>
              <a:t>image</a:t>
            </a:r>
            <a:endParaRPr sz="1850">
              <a:latin typeface="Calibri"/>
              <a:cs typeface="Calibri"/>
            </a:endParaRPr>
          </a:p>
        </p:txBody>
      </p:sp>
      <p:grpSp>
        <p:nvGrpSpPr>
          <p:cNvPr id="10" name="object 10"/>
          <p:cNvGrpSpPr/>
          <p:nvPr/>
        </p:nvGrpSpPr>
        <p:grpSpPr>
          <a:xfrm>
            <a:off x="8371840" y="3037839"/>
            <a:ext cx="3209925" cy="2996565"/>
            <a:chOff x="8371840" y="3037839"/>
            <a:chExt cx="3209925" cy="2996565"/>
          </a:xfrm>
        </p:grpSpPr>
        <p:sp>
          <p:nvSpPr>
            <p:cNvPr id="11" name="object 11"/>
            <p:cNvSpPr/>
            <p:nvPr/>
          </p:nvSpPr>
          <p:spPr>
            <a:xfrm>
              <a:off x="8981440" y="4927600"/>
              <a:ext cx="1757680" cy="751840"/>
            </a:xfrm>
            <a:custGeom>
              <a:avLst/>
              <a:gdLst/>
              <a:ahLst/>
              <a:cxnLst/>
              <a:rect l="l" t="t" r="r" b="b"/>
              <a:pathLst>
                <a:path w="1757679" h="751839">
                  <a:moveTo>
                    <a:pt x="1757171" y="0"/>
                  </a:moveTo>
                  <a:lnTo>
                    <a:pt x="697229" y="0"/>
                  </a:lnTo>
                  <a:lnTo>
                    <a:pt x="0" y="751382"/>
                  </a:lnTo>
                  <a:lnTo>
                    <a:pt x="1059941" y="751382"/>
                  </a:lnTo>
                  <a:lnTo>
                    <a:pt x="1757171"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8986520" y="4932679"/>
              <a:ext cx="1757680" cy="751840"/>
            </a:xfrm>
            <a:custGeom>
              <a:avLst/>
              <a:gdLst/>
              <a:ahLst/>
              <a:cxnLst/>
              <a:rect l="l" t="t" r="r" b="b"/>
              <a:pathLst>
                <a:path w="1757679" h="751839">
                  <a:moveTo>
                    <a:pt x="0" y="751382"/>
                  </a:moveTo>
                  <a:lnTo>
                    <a:pt x="697229" y="0"/>
                  </a:lnTo>
                  <a:lnTo>
                    <a:pt x="1757172" y="0"/>
                  </a:lnTo>
                  <a:lnTo>
                    <a:pt x="1059941" y="751382"/>
                  </a:lnTo>
                  <a:lnTo>
                    <a:pt x="0" y="751382"/>
                  </a:lnTo>
                  <a:close/>
                </a:path>
              </a:pathLst>
            </a:custGeom>
            <a:ln w="9186">
              <a:solidFill>
                <a:srgbClr val="1D7E66"/>
              </a:solidFill>
            </a:ln>
          </p:spPr>
          <p:txBody>
            <a:bodyPr wrap="square" lIns="0" tIns="0" rIns="0" bIns="0" rtlCol="0"/>
            <a:lstStyle/>
            <a:p>
              <a:endParaRPr/>
            </a:p>
          </p:txBody>
        </p:sp>
        <p:sp>
          <p:nvSpPr>
            <p:cNvPr id="13" name="object 13"/>
            <p:cNvSpPr/>
            <p:nvPr/>
          </p:nvSpPr>
          <p:spPr>
            <a:xfrm>
              <a:off x="10739120" y="4947919"/>
              <a:ext cx="833119" cy="314960"/>
            </a:xfrm>
            <a:custGeom>
              <a:avLst/>
              <a:gdLst/>
              <a:ahLst/>
              <a:cxnLst/>
              <a:rect l="l" t="t" r="r" b="b"/>
              <a:pathLst>
                <a:path w="833120" h="314960">
                  <a:moveTo>
                    <a:pt x="832738" y="0"/>
                  </a:moveTo>
                  <a:lnTo>
                    <a:pt x="287654" y="0"/>
                  </a:lnTo>
                  <a:lnTo>
                    <a:pt x="0" y="314832"/>
                  </a:lnTo>
                  <a:lnTo>
                    <a:pt x="545210" y="314832"/>
                  </a:lnTo>
                  <a:lnTo>
                    <a:pt x="832738"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10744200" y="4953000"/>
              <a:ext cx="833119" cy="314960"/>
            </a:xfrm>
            <a:custGeom>
              <a:avLst/>
              <a:gdLst/>
              <a:ahLst/>
              <a:cxnLst/>
              <a:rect l="l" t="t" r="r" b="b"/>
              <a:pathLst>
                <a:path w="833120" h="314960">
                  <a:moveTo>
                    <a:pt x="0" y="314833"/>
                  </a:moveTo>
                  <a:lnTo>
                    <a:pt x="287654" y="0"/>
                  </a:lnTo>
                  <a:lnTo>
                    <a:pt x="832739" y="0"/>
                  </a:lnTo>
                  <a:lnTo>
                    <a:pt x="545210" y="314833"/>
                  </a:lnTo>
                  <a:lnTo>
                    <a:pt x="0" y="314833"/>
                  </a:lnTo>
                  <a:close/>
                </a:path>
              </a:pathLst>
            </a:custGeom>
            <a:ln w="9186">
              <a:solidFill>
                <a:srgbClr val="1D7E66"/>
              </a:solidFill>
            </a:ln>
          </p:spPr>
          <p:txBody>
            <a:bodyPr wrap="square" lIns="0" tIns="0" rIns="0" bIns="0" rtlCol="0"/>
            <a:lstStyle/>
            <a:p>
              <a:endParaRPr/>
            </a:p>
          </p:txBody>
        </p:sp>
        <p:sp>
          <p:nvSpPr>
            <p:cNvPr id="15" name="object 15"/>
            <p:cNvSpPr/>
            <p:nvPr/>
          </p:nvSpPr>
          <p:spPr>
            <a:xfrm>
              <a:off x="8371840" y="5547360"/>
              <a:ext cx="822960" cy="477520"/>
            </a:xfrm>
            <a:custGeom>
              <a:avLst/>
              <a:gdLst/>
              <a:ahLst/>
              <a:cxnLst/>
              <a:rect l="l" t="t" r="r" b="b"/>
              <a:pathLst>
                <a:path w="822959" h="477520">
                  <a:moveTo>
                    <a:pt x="822705" y="0"/>
                  </a:moveTo>
                  <a:lnTo>
                    <a:pt x="444245" y="0"/>
                  </a:lnTo>
                  <a:lnTo>
                    <a:pt x="0" y="477062"/>
                  </a:lnTo>
                  <a:lnTo>
                    <a:pt x="378459" y="477062"/>
                  </a:lnTo>
                  <a:lnTo>
                    <a:pt x="822705" y="0"/>
                  </a:lnTo>
                  <a:close/>
                </a:path>
              </a:pathLst>
            </a:custGeom>
            <a:solidFill>
              <a:srgbClr val="E7E6E6">
                <a:alpha val="79998"/>
              </a:srgbClr>
            </a:solidFill>
          </p:spPr>
          <p:txBody>
            <a:bodyPr wrap="square" lIns="0" tIns="0" rIns="0" bIns="0" rtlCol="0"/>
            <a:lstStyle/>
            <a:p>
              <a:endParaRPr/>
            </a:p>
          </p:txBody>
        </p:sp>
        <p:sp>
          <p:nvSpPr>
            <p:cNvPr id="16" name="object 16"/>
            <p:cNvSpPr/>
            <p:nvPr/>
          </p:nvSpPr>
          <p:spPr>
            <a:xfrm>
              <a:off x="8376920" y="5552439"/>
              <a:ext cx="822960" cy="477520"/>
            </a:xfrm>
            <a:custGeom>
              <a:avLst/>
              <a:gdLst/>
              <a:ahLst/>
              <a:cxnLst/>
              <a:rect l="l" t="t" r="r" b="b"/>
              <a:pathLst>
                <a:path w="822959" h="477520">
                  <a:moveTo>
                    <a:pt x="0" y="477062"/>
                  </a:moveTo>
                  <a:lnTo>
                    <a:pt x="444246" y="0"/>
                  </a:lnTo>
                  <a:lnTo>
                    <a:pt x="822705" y="0"/>
                  </a:lnTo>
                  <a:lnTo>
                    <a:pt x="378459" y="477062"/>
                  </a:lnTo>
                  <a:lnTo>
                    <a:pt x="0" y="477062"/>
                  </a:lnTo>
                  <a:close/>
                </a:path>
              </a:pathLst>
            </a:custGeom>
            <a:ln w="9186">
              <a:solidFill>
                <a:srgbClr val="1D7E66"/>
              </a:solidFill>
            </a:ln>
          </p:spPr>
          <p:txBody>
            <a:bodyPr wrap="square" lIns="0" tIns="0" rIns="0" bIns="0" rtlCol="0"/>
            <a:lstStyle/>
            <a:p>
              <a:endParaRPr/>
            </a:p>
          </p:txBody>
        </p:sp>
        <p:sp>
          <p:nvSpPr>
            <p:cNvPr id="17" name="object 17"/>
            <p:cNvSpPr/>
            <p:nvPr/>
          </p:nvSpPr>
          <p:spPr>
            <a:xfrm>
              <a:off x="10312400" y="3037839"/>
              <a:ext cx="243840" cy="1238885"/>
            </a:xfrm>
            <a:custGeom>
              <a:avLst/>
              <a:gdLst/>
              <a:ahLst/>
              <a:cxnLst/>
              <a:rect l="l" t="t" r="r" b="b"/>
              <a:pathLst>
                <a:path w="243840" h="1238885">
                  <a:moveTo>
                    <a:pt x="243713" y="0"/>
                  </a:moveTo>
                  <a:lnTo>
                    <a:pt x="0" y="252349"/>
                  </a:lnTo>
                  <a:lnTo>
                    <a:pt x="0" y="1238885"/>
                  </a:lnTo>
                  <a:lnTo>
                    <a:pt x="243713" y="986536"/>
                  </a:lnTo>
                  <a:lnTo>
                    <a:pt x="243713" y="0"/>
                  </a:lnTo>
                  <a:close/>
                </a:path>
              </a:pathLst>
            </a:custGeom>
            <a:solidFill>
              <a:srgbClr val="CDCDCD">
                <a:alpha val="92939"/>
              </a:srgbClr>
            </a:solidFill>
          </p:spPr>
          <p:txBody>
            <a:bodyPr wrap="square" lIns="0" tIns="0" rIns="0" bIns="0" rtlCol="0"/>
            <a:lstStyle/>
            <a:p>
              <a:endParaRPr/>
            </a:p>
          </p:txBody>
        </p:sp>
        <p:sp>
          <p:nvSpPr>
            <p:cNvPr id="18" name="object 18"/>
            <p:cNvSpPr/>
            <p:nvPr/>
          </p:nvSpPr>
          <p:spPr>
            <a:xfrm>
              <a:off x="9550400" y="3037839"/>
              <a:ext cx="1005840" cy="254000"/>
            </a:xfrm>
            <a:custGeom>
              <a:avLst/>
              <a:gdLst/>
              <a:ahLst/>
              <a:cxnLst/>
              <a:rect l="l" t="t" r="r" b="b"/>
              <a:pathLst>
                <a:path w="1005840" h="254000">
                  <a:moveTo>
                    <a:pt x="1005458" y="0"/>
                  </a:moveTo>
                  <a:lnTo>
                    <a:pt x="251332" y="0"/>
                  </a:lnTo>
                  <a:lnTo>
                    <a:pt x="0" y="253873"/>
                  </a:lnTo>
                  <a:lnTo>
                    <a:pt x="754126" y="253873"/>
                  </a:lnTo>
                  <a:lnTo>
                    <a:pt x="1005458" y="0"/>
                  </a:lnTo>
                  <a:close/>
                </a:path>
              </a:pathLst>
            </a:custGeom>
            <a:solidFill>
              <a:srgbClr val="FFFFFF">
                <a:alpha val="92939"/>
              </a:srgbClr>
            </a:solidFill>
          </p:spPr>
          <p:txBody>
            <a:bodyPr wrap="square" lIns="0" tIns="0" rIns="0" bIns="0" rtlCol="0"/>
            <a:lstStyle/>
            <a:p>
              <a:endParaRPr/>
            </a:p>
          </p:txBody>
        </p:sp>
        <p:sp>
          <p:nvSpPr>
            <p:cNvPr id="19" name="object 19"/>
            <p:cNvSpPr/>
            <p:nvPr/>
          </p:nvSpPr>
          <p:spPr>
            <a:xfrm>
              <a:off x="9555480" y="3042919"/>
              <a:ext cx="1005840" cy="1238885"/>
            </a:xfrm>
            <a:custGeom>
              <a:avLst/>
              <a:gdLst/>
              <a:ahLst/>
              <a:cxnLst/>
              <a:rect l="l" t="t" r="r" b="b"/>
              <a:pathLst>
                <a:path w="1005840" h="1238885">
                  <a:moveTo>
                    <a:pt x="0" y="252349"/>
                  </a:moveTo>
                  <a:lnTo>
                    <a:pt x="251333" y="0"/>
                  </a:lnTo>
                  <a:lnTo>
                    <a:pt x="1005459" y="0"/>
                  </a:lnTo>
                  <a:lnTo>
                    <a:pt x="1005459" y="986535"/>
                  </a:lnTo>
                  <a:lnTo>
                    <a:pt x="754126" y="1238884"/>
                  </a:lnTo>
                  <a:lnTo>
                    <a:pt x="0" y="1238884"/>
                  </a:lnTo>
                  <a:lnTo>
                    <a:pt x="0" y="252349"/>
                  </a:lnTo>
                  <a:close/>
                </a:path>
                <a:path w="1005840" h="1238885">
                  <a:moveTo>
                    <a:pt x="0" y="252349"/>
                  </a:moveTo>
                  <a:lnTo>
                    <a:pt x="754126" y="252349"/>
                  </a:lnTo>
                  <a:lnTo>
                    <a:pt x="1005459" y="0"/>
                  </a:lnTo>
                </a:path>
                <a:path w="1005840" h="1238885">
                  <a:moveTo>
                    <a:pt x="754126" y="252349"/>
                  </a:moveTo>
                  <a:lnTo>
                    <a:pt x="754126" y="1238884"/>
                  </a:lnTo>
                </a:path>
              </a:pathLst>
            </a:custGeom>
            <a:ln w="9186">
              <a:solidFill>
                <a:srgbClr val="1D7E66"/>
              </a:solidFill>
            </a:ln>
          </p:spPr>
          <p:txBody>
            <a:bodyPr wrap="square" lIns="0" tIns="0" rIns="0" bIns="0" rtlCol="0"/>
            <a:lstStyle/>
            <a:p>
              <a:endParaRPr/>
            </a:p>
          </p:txBody>
        </p:sp>
      </p:grpSp>
      <p:sp>
        <p:nvSpPr>
          <p:cNvPr id="20" name="object 20"/>
          <p:cNvSpPr txBox="1"/>
          <p:nvPr/>
        </p:nvSpPr>
        <p:spPr>
          <a:xfrm>
            <a:off x="9680320" y="3475672"/>
            <a:ext cx="457834" cy="546735"/>
          </a:xfrm>
          <a:prstGeom prst="rect">
            <a:avLst/>
          </a:prstGeom>
        </p:spPr>
        <p:txBody>
          <a:bodyPr vert="horz" wrap="square" lIns="0" tIns="3175" rIns="0" bIns="0" rtlCol="0">
            <a:spAutoFit/>
          </a:bodyPr>
          <a:lstStyle/>
          <a:p>
            <a:pPr marL="83820" marR="5080" indent="-71120">
              <a:lnSpc>
                <a:spcPct val="105300"/>
              </a:lnSpc>
              <a:spcBef>
                <a:spcPts val="25"/>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1" name="object 21"/>
          <p:cNvGrpSpPr/>
          <p:nvPr/>
        </p:nvGrpSpPr>
        <p:grpSpPr>
          <a:xfrm>
            <a:off x="10739119" y="2763520"/>
            <a:ext cx="1025525" cy="1249045"/>
            <a:chOff x="10739119" y="2763520"/>
            <a:chExt cx="1025525" cy="1249045"/>
          </a:xfrm>
        </p:grpSpPr>
        <p:sp>
          <p:nvSpPr>
            <p:cNvPr id="22" name="object 22"/>
            <p:cNvSpPr/>
            <p:nvPr/>
          </p:nvSpPr>
          <p:spPr>
            <a:xfrm>
              <a:off x="11501119" y="2763520"/>
              <a:ext cx="254000" cy="1238885"/>
            </a:xfrm>
            <a:custGeom>
              <a:avLst/>
              <a:gdLst/>
              <a:ahLst/>
              <a:cxnLst/>
              <a:rect l="l" t="t" r="r" b="b"/>
              <a:pathLst>
                <a:path w="254000" h="1238885">
                  <a:moveTo>
                    <a:pt x="253873" y="0"/>
                  </a:moveTo>
                  <a:lnTo>
                    <a:pt x="0" y="252349"/>
                  </a:lnTo>
                  <a:lnTo>
                    <a:pt x="0" y="1238884"/>
                  </a:lnTo>
                  <a:lnTo>
                    <a:pt x="253873" y="986535"/>
                  </a:lnTo>
                  <a:lnTo>
                    <a:pt x="253873" y="0"/>
                  </a:lnTo>
                  <a:close/>
                </a:path>
              </a:pathLst>
            </a:custGeom>
            <a:solidFill>
              <a:srgbClr val="CDCDCD">
                <a:alpha val="92939"/>
              </a:srgbClr>
            </a:solidFill>
          </p:spPr>
          <p:txBody>
            <a:bodyPr wrap="square" lIns="0" tIns="0" rIns="0" bIns="0" rtlCol="0"/>
            <a:lstStyle/>
            <a:p>
              <a:endParaRPr/>
            </a:p>
          </p:txBody>
        </p:sp>
        <p:sp>
          <p:nvSpPr>
            <p:cNvPr id="23" name="object 23"/>
            <p:cNvSpPr/>
            <p:nvPr/>
          </p:nvSpPr>
          <p:spPr>
            <a:xfrm>
              <a:off x="10739119" y="2763520"/>
              <a:ext cx="1016000" cy="254000"/>
            </a:xfrm>
            <a:custGeom>
              <a:avLst/>
              <a:gdLst/>
              <a:ahLst/>
              <a:cxnLst/>
              <a:rect l="l" t="t" r="r" b="b"/>
              <a:pathLst>
                <a:path w="1016000" h="254000">
                  <a:moveTo>
                    <a:pt x="1015619" y="0"/>
                  </a:moveTo>
                  <a:lnTo>
                    <a:pt x="253873" y="0"/>
                  </a:lnTo>
                  <a:lnTo>
                    <a:pt x="0" y="253872"/>
                  </a:lnTo>
                  <a:lnTo>
                    <a:pt x="761746" y="253872"/>
                  </a:lnTo>
                  <a:lnTo>
                    <a:pt x="1015619" y="0"/>
                  </a:lnTo>
                  <a:close/>
                </a:path>
              </a:pathLst>
            </a:custGeom>
            <a:solidFill>
              <a:srgbClr val="FFFFFF">
                <a:alpha val="92939"/>
              </a:srgbClr>
            </a:solidFill>
          </p:spPr>
          <p:txBody>
            <a:bodyPr wrap="square" lIns="0" tIns="0" rIns="0" bIns="0" rtlCol="0"/>
            <a:lstStyle/>
            <a:p>
              <a:endParaRPr/>
            </a:p>
          </p:txBody>
        </p:sp>
        <p:sp>
          <p:nvSpPr>
            <p:cNvPr id="24" name="object 24"/>
            <p:cNvSpPr/>
            <p:nvPr/>
          </p:nvSpPr>
          <p:spPr>
            <a:xfrm>
              <a:off x="10744199" y="2768600"/>
              <a:ext cx="1016000" cy="1238885"/>
            </a:xfrm>
            <a:custGeom>
              <a:avLst/>
              <a:gdLst/>
              <a:ahLst/>
              <a:cxnLst/>
              <a:rect l="l" t="t" r="r" b="b"/>
              <a:pathLst>
                <a:path w="1016000" h="1238885">
                  <a:moveTo>
                    <a:pt x="0" y="252349"/>
                  </a:moveTo>
                  <a:lnTo>
                    <a:pt x="253873" y="0"/>
                  </a:lnTo>
                  <a:lnTo>
                    <a:pt x="1015619" y="0"/>
                  </a:lnTo>
                  <a:lnTo>
                    <a:pt x="1015619" y="986536"/>
                  </a:lnTo>
                  <a:lnTo>
                    <a:pt x="761746" y="1238885"/>
                  </a:lnTo>
                  <a:lnTo>
                    <a:pt x="0" y="1238885"/>
                  </a:lnTo>
                  <a:lnTo>
                    <a:pt x="0" y="252349"/>
                  </a:lnTo>
                  <a:close/>
                </a:path>
                <a:path w="1016000" h="1238885">
                  <a:moveTo>
                    <a:pt x="0" y="252349"/>
                  </a:moveTo>
                  <a:lnTo>
                    <a:pt x="761746" y="252349"/>
                  </a:lnTo>
                  <a:lnTo>
                    <a:pt x="1015619" y="0"/>
                  </a:lnTo>
                </a:path>
                <a:path w="1016000" h="1238885">
                  <a:moveTo>
                    <a:pt x="761746" y="252349"/>
                  </a:moveTo>
                  <a:lnTo>
                    <a:pt x="761746" y="1238885"/>
                  </a:lnTo>
                </a:path>
              </a:pathLst>
            </a:custGeom>
            <a:ln w="9186">
              <a:solidFill>
                <a:srgbClr val="1D7E66"/>
              </a:solidFill>
            </a:ln>
          </p:spPr>
          <p:txBody>
            <a:bodyPr wrap="square" lIns="0" tIns="0" rIns="0" bIns="0" rtlCol="0"/>
            <a:lstStyle/>
            <a:p>
              <a:endParaRPr/>
            </a:p>
          </p:txBody>
        </p:sp>
      </p:grpSp>
      <p:sp>
        <p:nvSpPr>
          <p:cNvPr id="25" name="object 25"/>
          <p:cNvSpPr txBox="1"/>
          <p:nvPr/>
        </p:nvSpPr>
        <p:spPr>
          <a:xfrm>
            <a:off x="10879201" y="3199193"/>
            <a:ext cx="457834" cy="546735"/>
          </a:xfrm>
          <a:prstGeom prst="rect">
            <a:avLst/>
          </a:prstGeom>
        </p:spPr>
        <p:txBody>
          <a:bodyPr vert="horz" wrap="square" lIns="0" tIns="3810" rIns="0" bIns="0" rtlCol="0">
            <a:spAutoFit/>
          </a:bodyPr>
          <a:lstStyle/>
          <a:p>
            <a:pPr marL="83185"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6" name="object 26"/>
          <p:cNvGrpSpPr/>
          <p:nvPr/>
        </p:nvGrpSpPr>
        <p:grpSpPr>
          <a:xfrm>
            <a:off x="8442959" y="3423920"/>
            <a:ext cx="1026160" cy="1249045"/>
            <a:chOff x="8442959" y="3423920"/>
            <a:chExt cx="1026160" cy="1249045"/>
          </a:xfrm>
        </p:grpSpPr>
        <p:sp>
          <p:nvSpPr>
            <p:cNvPr id="27" name="object 27"/>
            <p:cNvSpPr/>
            <p:nvPr/>
          </p:nvSpPr>
          <p:spPr>
            <a:xfrm>
              <a:off x="9204959" y="3423920"/>
              <a:ext cx="254000" cy="1238885"/>
            </a:xfrm>
            <a:custGeom>
              <a:avLst/>
              <a:gdLst/>
              <a:ahLst/>
              <a:cxnLst/>
              <a:rect l="l" t="t" r="r" b="b"/>
              <a:pathLst>
                <a:path w="254000" h="1238885">
                  <a:moveTo>
                    <a:pt x="253619" y="0"/>
                  </a:moveTo>
                  <a:lnTo>
                    <a:pt x="0" y="254634"/>
                  </a:lnTo>
                  <a:lnTo>
                    <a:pt x="0" y="1238884"/>
                  </a:lnTo>
                  <a:lnTo>
                    <a:pt x="253619" y="984249"/>
                  </a:lnTo>
                  <a:lnTo>
                    <a:pt x="253619" y="0"/>
                  </a:lnTo>
                  <a:close/>
                </a:path>
              </a:pathLst>
            </a:custGeom>
            <a:solidFill>
              <a:srgbClr val="CDCDCD">
                <a:alpha val="92939"/>
              </a:srgbClr>
            </a:solidFill>
          </p:spPr>
          <p:txBody>
            <a:bodyPr wrap="square" lIns="0" tIns="0" rIns="0" bIns="0" rtlCol="0"/>
            <a:lstStyle/>
            <a:p>
              <a:endParaRPr/>
            </a:p>
          </p:txBody>
        </p:sp>
        <p:sp>
          <p:nvSpPr>
            <p:cNvPr id="28" name="object 28"/>
            <p:cNvSpPr/>
            <p:nvPr/>
          </p:nvSpPr>
          <p:spPr>
            <a:xfrm>
              <a:off x="8442959" y="3423920"/>
              <a:ext cx="1016000" cy="254000"/>
            </a:xfrm>
            <a:custGeom>
              <a:avLst/>
              <a:gdLst/>
              <a:ahLst/>
              <a:cxnLst/>
              <a:rect l="l" t="t" r="r" b="b"/>
              <a:pathLst>
                <a:path w="1016000" h="254000">
                  <a:moveTo>
                    <a:pt x="1015873" y="0"/>
                  </a:moveTo>
                  <a:lnTo>
                    <a:pt x="254000" y="0"/>
                  </a:lnTo>
                  <a:lnTo>
                    <a:pt x="0" y="253618"/>
                  </a:lnTo>
                  <a:lnTo>
                    <a:pt x="761873" y="253618"/>
                  </a:lnTo>
                  <a:lnTo>
                    <a:pt x="1015873" y="0"/>
                  </a:lnTo>
                  <a:close/>
                </a:path>
              </a:pathLst>
            </a:custGeom>
            <a:solidFill>
              <a:srgbClr val="FFFFFF">
                <a:alpha val="92939"/>
              </a:srgbClr>
            </a:solidFill>
          </p:spPr>
          <p:txBody>
            <a:bodyPr wrap="square" lIns="0" tIns="0" rIns="0" bIns="0" rtlCol="0"/>
            <a:lstStyle/>
            <a:p>
              <a:endParaRPr/>
            </a:p>
          </p:txBody>
        </p:sp>
        <p:sp>
          <p:nvSpPr>
            <p:cNvPr id="29" name="object 29"/>
            <p:cNvSpPr/>
            <p:nvPr/>
          </p:nvSpPr>
          <p:spPr>
            <a:xfrm>
              <a:off x="8448039" y="3429000"/>
              <a:ext cx="1016000" cy="1238885"/>
            </a:xfrm>
            <a:custGeom>
              <a:avLst/>
              <a:gdLst/>
              <a:ahLst/>
              <a:cxnLst/>
              <a:rect l="l" t="t" r="r" b="b"/>
              <a:pathLst>
                <a:path w="1016000" h="1238885">
                  <a:moveTo>
                    <a:pt x="0" y="254635"/>
                  </a:moveTo>
                  <a:lnTo>
                    <a:pt x="254000" y="0"/>
                  </a:lnTo>
                  <a:lnTo>
                    <a:pt x="1015873" y="0"/>
                  </a:lnTo>
                  <a:lnTo>
                    <a:pt x="1015873" y="984250"/>
                  </a:lnTo>
                  <a:lnTo>
                    <a:pt x="761873" y="1238885"/>
                  </a:lnTo>
                  <a:lnTo>
                    <a:pt x="0" y="1238885"/>
                  </a:lnTo>
                  <a:lnTo>
                    <a:pt x="0" y="254635"/>
                  </a:lnTo>
                  <a:close/>
                </a:path>
                <a:path w="1016000" h="1238885">
                  <a:moveTo>
                    <a:pt x="0" y="254635"/>
                  </a:moveTo>
                  <a:lnTo>
                    <a:pt x="761873" y="254635"/>
                  </a:lnTo>
                  <a:lnTo>
                    <a:pt x="1015873" y="0"/>
                  </a:lnTo>
                </a:path>
                <a:path w="1016000" h="1238885">
                  <a:moveTo>
                    <a:pt x="761873" y="254635"/>
                  </a:moveTo>
                  <a:lnTo>
                    <a:pt x="761873" y="1238885"/>
                  </a:lnTo>
                </a:path>
              </a:pathLst>
            </a:custGeom>
            <a:ln w="9186">
              <a:solidFill>
                <a:srgbClr val="1D7E66"/>
              </a:solidFill>
            </a:ln>
          </p:spPr>
          <p:txBody>
            <a:bodyPr wrap="square" lIns="0" tIns="0" rIns="0" bIns="0" rtlCol="0"/>
            <a:lstStyle/>
            <a:p>
              <a:endParaRPr/>
            </a:p>
          </p:txBody>
        </p:sp>
      </p:grpSp>
      <p:sp>
        <p:nvSpPr>
          <p:cNvPr id="30" name="object 30"/>
          <p:cNvSpPr txBox="1"/>
          <p:nvPr/>
        </p:nvSpPr>
        <p:spPr>
          <a:xfrm>
            <a:off x="8573134" y="3859847"/>
            <a:ext cx="457834" cy="546735"/>
          </a:xfrm>
          <a:prstGeom prst="rect">
            <a:avLst/>
          </a:prstGeom>
        </p:spPr>
        <p:txBody>
          <a:bodyPr vert="horz" wrap="square" lIns="0" tIns="3810" rIns="0" bIns="0" rtlCol="0">
            <a:spAutoFit/>
          </a:bodyPr>
          <a:lstStyle/>
          <a:p>
            <a:pPr marL="83820"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31" name="object 31"/>
          <p:cNvGrpSpPr/>
          <p:nvPr/>
        </p:nvGrpSpPr>
        <p:grpSpPr>
          <a:xfrm>
            <a:off x="8615680" y="4175759"/>
            <a:ext cx="2865120" cy="862965"/>
            <a:chOff x="8615680" y="4175759"/>
            <a:chExt cx="2865120" cy="862965"/>
          </a:xfrm>
        </p:grpSpPr>
        <p:sp>
          <p:nvSpPr>
            <p:cNvPr id="32" name="object 32"/>
            <p:cNvSpPr/>
            <p:nvPr/>
          </p:nvSpPr>
          <p:spPr>
            <a:xfrm>
              <a:off x="8615680" y="484631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8620760" y="485139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sp>
          <p:nvSpPr>
            <p:cNvPr id="34" name="object 34"/>
            <p:cNvSpPr/>
            <p:nvPr/>
          </p:nvSpPr>
          <p:spPr>
            <a:xfrm>
              <a:off x="10901680" y="417575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5" name="object 35"/>
            <p:cNvSpPr/>
            <p:nvPr/>
          </p:nvSpPr>
          <p:spPr>
            <a:xfrm>
              <a:off x="10906760" y="418083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grpSp>
      <p:sp>
        <p:nvSpPr>
          <p:cNvPr id="36" name="object 36"/>
          <p:cNvSpPr txBox="1"/>
          <p:nvPr/>
        </p:nvSpPr>
        <p:spPr>
          <a:xfrm>
            <a:off x="8646159" y="3027679"/>
            <a:ext cx="660400" cy="284480"/>
          </a:xfrm>
          <a:prstGeom prst="rect">
            <a:avLst/>
          </a:prstGeom>
          <a:ln w="18371">
            <a:solidFill>
              <a:srgbClr val="7B5FC5"/>
            </a:solidFill>
          </a:ln>
        </p:spPr>
        <p:txBody>
          <a:bodyPr vert="horz" wrap="square" lIns="0" tIns="0" rIns="0" bIns="0" rtlCol="0">
            <a:spAutoFit/>
          </a:bodyPr>
          <a:lstStyle/>
          <a:p>
            <a:pPr marL="107314">
              <a:lnSpc>
                <a:spcPts val="2039"/>
              </a:lnSpc>
            </a:pPr>
            <a:r>
              <a:rPr sz="1850" spc="-10" dirty="0">
                <a:latin typeface="Calibri"/>
                <a:cs typeface="Calibri"/>
              </a:rPr>
              <a:t>Class</a:t>
            </a:r>
            <a:endParaRPr sz="1850">
              <a:latin typeface="Calibri"/>
              <a:cs typeface="Calibri"/>
            </a:endParaRPr>
          </a:p>
        </p:txBody>
      </p:sp>
      <p:pic>
        <p:nvPicPr>
          <p:cNvPr id="37" name="object 37"/>
          <p:cNvPicPr/>
          <p:nvPr/>
        </p:nvPicPr>
        <p:blipFill>
          <a:blip r:embed="rId4" cstate="print"/>
          <a:stretch>
            <a:fillRect/>
          </a:stretch>
        </p:blipFill>
        <p:spPr>
          <a:xfrm>
            <a:off x="8818880" y="3332479"/>
            <a:ext cx="182879" cy="233679"/>
          </a:xfrm>
          <a:prstGeom prst="rect">
            <a:avLst/>
          </a:prstGeom>
        </p:spPr>
      </p:pic>
      <p:sp>
        <p:nvSpPr>
          <p:cNvPr id="38" name="object 38"/>
          <p:cNvSpPr txBox="1"/>
          <p:nvPr/>
        </p:nvSpPr>
        <p:spPr>
          <a:xfrm>
            <a:off x="9601200" y="2661920"/>
            <a:ext cx="711200" cy="284480"/>
          </a:xfrm>
          <a:prstGeom prst="rect">
            <a:avLst/>
          </a:prstGeom>
          <a:ln w="18371">
            <a:solidFill>
              <a:srgbClr val="7B5FC5"/>
            </a:solidFill>
          </a:ln>
        </p:spPr>
        <p:txBody>
          <a:bodyPr vert="horz" wrap="square" lIns="0" tIns="0" rIns="0" bIns="0" rtlCol="0">
            <a:spAutoFit/>
          </a:bodyPr>
          <a:lstStyle/>
          <a:p>
            <a:pPr marL="128270">
              <a:lnSpc>
                <a:spcPts val="2020"/>
              </a:lnSpc>
            </a:pPr>
            <a:r>
              <a:rPr sz="1850" spc="-10" dirty="0">
                <a:latin typeface="Calibri"/>
                <a:cs typeface="Calibri"/>
              </a:rPr>
              <a:t>Class</a:t>
            </a:r>
            <a:endParaRPr sz="1850">
              <a:latin typeface="Calibri"/>
              <a:cs typeface="Calibri"/>
            </a:endParaRPr>
          </a:p>
        </p:txBody>
      </p:sp>
      <p:grpSp>
        <p:nvGrpSpPr>
          <p:cNvPr id="39" name="object 39"/>
          <p:cNvGrpSpPr/>
          <p:nvPr/>
        </p:nvGrpSpPr>
        <p:grpSpPr>
          <a:xfrm>
            <a:off x="8473440" y="2692400"/>
            <a:ext cx="2956560" cy="3108960"/>
            <a:chOff x="8473440" y="2692400"/>
            <a:chExt cx="2956560" cy="3108960"/>
          </a:xfrm>
        </p:grpSpPr>
        <p:sp>
          <p:nvSpPr>
            <p:cNvPr id="40" name="object 40"/>
            <p:cNvSpPr/>
            <p:nvPr/>
          </p:nvSpPr>
          <p:spPr>
            <a:xfrm>
              <a:off x="8747760" y="5049520"/>
              <a:ext cx="182880" cy="741680"/>
            </a:xfrm>
            <a:custGeom>
              <a:avLst/>
              <a:gdLst/>
              <a:ahLst/>
              <a:cxnLst/>
              <a:rect l="l" t="t" r="r" b="b"/>
              <a:pathLst>
                <a:path w="182879" h="741679">
                  <a:moveTo>
                    <a:pt x="91186" y="0"/>
                  </a:moveTo>
                  <a:lnTo>
                    <a:pt x="0" y="91566"/>
                  </a:lnTo>
                  <a:lnTo>
                    <a:pt x="45593" y="91566"/>
                  </a:lnTo>
                  <a:lnTo>
                    <a:pt x="45593" y="741565"/>
                  </a:lnTo>
                  <a:lnTo>
                    <a:pt x="136906" y="741565"/>
                  </a:lnTo>
                  <a:lnTo>
                    <a:pt x="136906" y="91566"/>
                  </a:lnTo>
                  <a:lnTo>
                    <a:pt x="182499" y="91566"/>
                  </a:lnTo>
                  <a:lnTo>
                    <a:pt x="91186" y="0"/>
                  </a:lnTo>
                  <a:close/>
                </a:path>
              </a:pathLst>
            </a:custGeom>
            <a:solidFill>
              <a:srgbClr val="29AE8B"/>
            </a:solidFill>
          </p:spPr>
          <p:txBody>
            <a:bodyPr wrap="square" lIns="0" tIns="0" rIns="0" bIns="0" rtlCol="0"/>
            <a:lstStyle/>
            <a:p>
              <a:endParaRPr/>
            </a:p>
          </p:txBody>
        </p:sp>
        <p:sp>
          <p:nvSpPr>
            <p:cNvPr id="41" name="object 41"/>
            <p:cNvSpPr/>
            <p:nvPr/>
          </p:nvSpPr>
          <p:spPr>
            <a:xfrm>
              <a:off x="8752840" y="5054600"/>
              <a:ext cx="182880" cy="741680"/>
            </a:xfrm>
            <a:custGeom>
              <a:avLst/>
              <a:gdLst/>
              <a:ahLst/>
              <a:cxnLst/>
              <a:rect l="l" t="t" r="r" b="b"/>
              <a:pathLst>
                <a:path w="182879" h="741679">
                  <a:moveTo>
                    <a:pt x="0" y="91567"/>
                  </a:moveTo>
                  <a:lnTo>
                    <a:pt x="91185" y="0"/>
                  </a:lnTo>
                  <a:lnTo>
                    <a:pt x="182499" y="91567"/>
                  </a:lnTo>
                  <a:lnTo>
                    <a:pt x="136905" y="91567"/>
                  </a:lnTo>
                  <a:lnTo>
                    <a:pt x="136905" y="741565"/>
                  </a:lnTo>
                  <a:lnTo>
                    <a:pt x="45592" y="741565"/>
                  </a:lnTo>
                  <a:lnTo>
                    <a:pt x="45592" y="91567"/>
                  </a:lnTo>
                  <a:lnTo>
                    <a:pt x="0" y="91567"/>
                  </a:lnTo>
                  <a:close/>
                </a:path>
              </a:pathLst>
            </a:custGeom>
            <a:ln w="9186">
              <a:solidFill>
                <a:srgbClr val="1D7E66"/>
              </a:solidFill>
            </a:ln>
          </p:spPr>
          <p:txBody>
            <a:bodyPr wrap="square" lIns="0" tIns="0" rIns="0" bIns="0" rtlCol="0"/>
            <a:lstStyle/>
            <a:p>
              <a:endParaRPr/>
            </a:p>
          </p:txBody>
        </p:sp>
        <p:pic>
          <p:nvPicPr>
            <p:cNvPr id="42" name="object 42"/>
            <p:cNvPicPr/>
            <p:nvPr/>
          </p:nvPicPr>
          <p:blipFill>
            <a:blip r:embed="rId5" cstate="print"/>
            <a:stretch>
              <a:fillRect/>
            </a:stretch>
          </p:blipFill>
          <p:spPr>
            <a:xfrm>
              <a:off x="8757920" y="4673600"/>
              <a:ext cx="182879" cy="233680"/>
            </a:xfrm>
            <a:prstGeom prst="rect">
              <a:avLst/>
            </a:prstGeom>
          </p:spPr>
        </p:pic>
        <p:sp>
          <p:nvSpPr>
            <p:cNvPr id="43" name="object 43"/>
            <p:cNvSpPr/>
            <p:nvPr/>
          </p:nvSpPr>
          <p:spPr>
            <a:xfrm>
              <a:off x="9784080" y="4643120"/>
              <a:ext cx="193040" cy="731520"/>
            </a:xfrm>
            <a:custGeom>
              <a:avLst/>
              <a:gdLst/>
              <a:ahLst/>
              <a:cxnLst/>
              <a:rect l="l" t="t" r="r" b="b"/>
              <a:pathLst>
                <a:path w="193040" h="731520">
                  <a:moveTo>
                    <a:pt x="96266" y="0"/>
                  </a:moveTo>
                  <a:lnTo>
                    <a:pt x="0" y="91439"/>
                  </a:lnTo>
                  <a:lnTo>
                    <a:pt x="48133" y="91439"/>
                  </a:lnTo>
                  <a:lnTo>
                    <a:pt x="48133" y="731138"/>
                  </a:lnTo>
                  <a:lnTo>
                    <a:pt x="144399" y="731138"/>
                  </a:lnTo>
                  <a:lnTo>
                    <a:pt x="144399" y="91439"/>
                  </a:lnTo>
                  <a:lnTo>
                    <a:pt x="192659" y="91439"/>
                  </a:lnTo>
                  <a:lnTo>
                    <a:pt x="96266" y="0"/>
                  </a:lnTo>
                  <a:close/>
                </a:path>
              </a:pathLst>
            </a:custGeom>
            <a:solidFill>
              <a:srgbClr val="29AE8B"/>
            </a:solidFill>
          </p:spPr>
          <p:txBody>
            <a:bodyPr wrap="square" lIns="0" tIns="0" rIns="0" bIns="0" rtlCol="0"/>
            <a:lstStyle/>
            <a:p>
              <a:endParaRPr/>
            </a:p>
          </p:txBody>
        </p:sp>
        <p:sp>
          <p:nvSpPr>
            <p:cNvPr id="44" name="object 44"/>
            <p:cNvSpPr/>
            <p:nvPr/>
          </p:nvSpPr>
          <p:spPr>
            <a:xfrm>
              <a:off x="9789160" y="4648200"/>
              <a:ext cx="193040" cy="731520"/>
            </a:xfrm>
            <a:custGeom>
              <a:avLst/>
              <a:gdLst/>
              <a:ahLst/>
              <a:cxnLst/>
              <a:rect l="l" t="t" r="r" b="b"/>
              <a:pathLst>
                <a:path w="193040" h="731520">
                  <a:moveTo>
                    <a:pt x="0" y="91439"/>
                  </a:moveTo>
                  <a:lnTo>
                    <a:pt x="96266" y="0"/>
                  </a:lnTo>
                  <a:lnTo>
                    <a:pt x="192659" y="91439"/>
                  </a:lnTo>
                  <a:lnTo>
                    <a:pt x="144399" y="91439"/>
                  </a:lnTo>
                  <a:lnTo>
                    <a:pt x="144399" y="731138"/>
                  </a:lnTo>
                  <a:lnTo>
                    <a:pt x="48133" y="731138"/>
                  </a:lnTo>
                  <a:lnTo>
                    <a:pt x="48133" y="91439"/>
                  </a:lnTo>
                  <a:lnTo>
                    <a:pt x="0" y="91439"/>
                  </a:lnTo>
                  <a:close/>
                </a:path>
              </a:pathLst>
            </a:custGeom>
            <a:ln w="9186">
              <a:solidFill>
                <a:srgbClr val="1D7E66"/>
              </a:solidFill>
            </a:ln>
          </p:spPr>
          <p:txBody>
            <a:bodyPr wrap="square" lIns="0" tIns="0" rIns="0" bIns="0" rtlCol="0"/>
            <a:lstStyle/>
            <a:p>
              <a:endParaRPr/>
            </a:p>
          </p:txBody>
        </p:sp>
        <p:pic>
          <p:nvPicPr>
            <p:cNvPr id="45" name="object 45"/>
            <p:cNvPicPr/>
            <p:nvPr/>
          </p:nvPicPr>
          <p:blipFill>
            <a:blip r:embed="rId5" cstate="print"/>
            <a:stretch>
              <a:fillRect/>
            </a:stretch>
          </p:blipFill>
          <p:spPr>
            <a:xfrm>
              <a:off x="9926320" y="2966720"/>
              <a:ext cx="182879" cy="233679"/>
            </a:xfrm>
            <a:prstGeom prst="rect">
              <a:avLst/>
            </a:prstGeom>
          </p:spPr>
        </p:pic>
        <p:pic>
          <p:nvPicPr>
            <p:cNvPr id="46" name="object 46"/>
            <p:cNvPicPr/>
            <p:nvPr/>
          </p:nvPicPr>
          <p:blipFill>
            <a:blip r:embed="rId6" cstate="print"/>
            <a:stretch>
              <a:fillRect/>
            </a:stretch>
          </p:blipFill>
          <p:spPr>
            <a:xfrm>
              <a:off x="9784080" y="4287519"/>
              <a:ext cx="193040" cy="233680"/>
            </a:xfrm>
            <a:prstGeom prst="rect">
              <a:avLst/>
            </a:prstGeom>
          </p:spPr>
        </p:pic>
        <p:sp>
          <p:nvSpPr>
            <p:cNvPr id="47" name="object 47"/>
            <p:cNvSpPr/>
            <p:nvPr/>
          </p:nvSpPr>
          <p:spPr>
            <a:xfrm>
              <a:off x="11064240" y="4389120"/>
              <a:ext cx="182880" cy="731520"/>
            </a:xfrm>
            <a:custGeom>
              <a:avLst/>
              <a:gdLst/>
              <a:ahLst/>
              <a:cxnLst/>
              <a:rect l="l" t="t" r="r" b="b"/>
              <a:pathLst>
                <a:path w="182879" h="731520">
                  <a:moveTo>
                    <a:pt x="91185" y="0"/>
                  </a:moveTo>
                  <a:lnTo>
                    <a:pt x="0" y="91439"/>
                  </a:lnTo>
                  <a:lnTo>
                    <a:pt x="45592" y="91439"/>
                  </a:lnTo>
                  <a:lnTo>
                    <a:pt x="45592" y="731138"/>
                  </a:lnTo>
                  <a:lnTo>
                    <a:pt x="136905" y="731138"/>
                  </a:lnTo>
                  <a:lnTo>
                    <a:pt x="136905" y="91439"/>
                  </a:lnTo>
                  <a:lnTo>
                    <a:pt x="182499" y="91439"/>
                  </a:lnTo>
                  <a:lnTo>
                    <a:pt x="91185" y="0"/>
                  </a:lnTo>
                  <a:close/>
                </a:path>
              </a:pathLst>
            </a:custGeom>
            <a:solidFill>
              <a:srgbClr val="29AE8B"/>
            </a:solidFill>
          </p:spPr>
          <p:txBody>
            <a:bodyPr wrap="square" lIns="0" tIns="0" rIns="0" bIns="0" rtlCol="0"/>
            <a:lstStyle/>
            <a:p>
              <a:endParaRPr/>
            </a:p>
          </p:txBody>
        </p:sp>
        <p:sp>
          <p:nvSpPr>
            <p:cNvPr id="48" name="object 48"/>
            <p:cNvSpPr/>
            <p:nvPr/>
          </p:nvSpPr>
          <p:spPr>
            <a:xfrm>
              <a:off x="11069320" y="4394200"/>
              <a:ext cx="182880" cy="731520"/>
            </a:xfrm>
            <a:custGeom>
              <a:avLst/>
              <a:gdLst/>
              <a:ahLst/>
              <a:cxnLst/>
              <a:rect l="l" t="t" r="r" b="b"/>
              <a:pathLst>
                <a:path w="182879" h="731520">
                  <a:moveTo>
                    <a:pt x="0" y="91439"/>
                  </a:moveTo>
                  <a:lnTo>
                    <a:pt x="91185" y="0"/>
                  </a:lnTo>
                  <a:lnTo>
                    <a:pt x="182499" y="91439"/>
                  </a:lnTo>
                  <a:lnTo>
                    <a:pt x="136905" y="91439"/>
                  </a:lnTo>
                  <a:lnTo>
                    <a:pt x="136905" y="731138"/>
                  </a:lnTo>
                  <a:lnTo>
                    <a:pt x="45593" y="731138"/>
                  </a:lnTo>
                  <a:lnTo>
                    <a:pt x="45593" y="91439"/>
                  </a:lnTo>
                  <a:lnTo>
                    <a:pt x="0" y="91439"/>
                  </a:lnTo>
                  <a:close/>
                </a:path>
              </a:pathLst>
            </a:custGeom>
            <a:ln w="9186">
              <a:solidFill>
                <a:srgbClr val="1D7E66"/>
              </a:solidFill>
            </a:ln>
          </p:spPr>
          <p:txBody>
            <a:bodyPr wrap="square" lIns="0" tIns="0" rIns="0" bIns="0" rtlCol="0"/>
            <a:lstStyle/>
            <a:p>
              <a:endParaRPr/>
            </a:p>
          </p:txBody>
        </p:sp>
        <p:pic>
          <p:nvPicPr>
            <p:cNvPr id="49" name="object 49"/>
            <p:cNvPicPr/>
            <p:nvPr/>
          </p:nvPicPr>
          <p:blipFill>
            <a:blip r:embed="rId7" cstate="print"/>
            <a:stretch>
              <a:fillRect/>
            </a:stretch>
          </p:blipFill>
          <p:spPr>
            <a:xfrm>
              <a:off x="11247120" y="2692400"/>
              <a:ext cx="182879" cy="233679"/>
            </a:xfrm>
            <a:prstGeom prst="rect">
              <a:avLst/>
            </a:prstGeom>
          </p:spPr>
        </p:pic>
        <p:pic>
          <p:nvPicPr>
            <p:cNvPr id="50" name="object 50"/>
            <p:cNvPicPr/>
            <p:nvPr/>
          </p:nvPicPr>
          <p:blipFill>
            <a:blip r:embed="rId6" cstate="print"/>
            <a:stretch>
              <a:fillRect/>
            </a:stretch>
          </p:blipFill>
          <p:spPr>
            <a:xfrm>
              <a:off x="11064240" y="4023360"/>
              <a:ext cx="193040" cy="233680"/>
            </a:xfrm>
            <a:prstGeom prst="rect">
              <a:avLst/>
            </a:prstGeom>
          </p:spPr>
        </p:pic>
        <p:pic>
          <p:nvPicPr>
            <p:cNvPr id="51" name="object 51"/>
            <p:cNvPicPr/>
            <p:nvPr/>
          </p:nvPicPr>
          <p:blipFill>
            <a:blip r:embed="rId8" cstate="print"/>
            <a:stretch>
              <a:fillRect/>
            </a:stretch>
          </p:blipFill>
          <p:spPr>
            <a:xfrm>
              <a:off x="10891520" y="2722880"/>
              <a:ext cx="203200" cy="203200"/>
            </a:xfrm>
            <a:prstGeom prst="rect">
              <a:avLst/>
            </a:prstGeom>
          </p:spPr>
        </p:pic>
        <p:pic>
          <p:nvPicPr>
            <p:cNvPr id="52" name="object 52"/>
            <p:cNvPicPr/>
            <p:nvPr/>
          </p:nvPicPr>
          <p:blipFill>
            <a:blip r:embed="rId9" cstate="print"/>
            <a:stretch>
              <a:fillRect/>
            </a:stretch>
          </p:blipFill>
          <p:spPr>
            <a:xfrm>
              <a:off x="9438640" y="3007359"/>
              <a:ext cx="203200" cy="203200"/>
            </a:xfrm>
            <a:prstGeom prst="rect">
              <a:avLst/>
            </a:prstGeom>
          </p:spPr>
        </p:pic>
        <p:pic>
          <p:nvPicPr>
            <p:cNvPr id="53" name="object 53"/>
            <p:cNvPicPr/>
            <p:nvPr/>
          </p:nvPicPr>
          <p:blipFill>
            <a:blip r:embed="rId8" cstate="print"/>
            <a:stretch>
              <a:fillRect/>
            </a:stretch>
          </p:blipFill>
          <p:spPr>
            <a:xfrm>
              <a:off x="8473440" y="3373119"/>
              <a:ext cx="203200" cy="193039"/>
            </a:xfrm>
            <a:prstGeom prst="rect">
              <a:avLst/>
            </a:prstGeom>
          </p:spPr>
        </p:pic>
      </p:grpSp>
      <p:sp>
        <p:nvSpPr>
          <p:cNvPr id="54" name="object 54"/>
          <p:cNvSpPr txBox="1"/>
          <p:nvPr/>
        </p:nvSpPr>
        <p:spPr>
          <a:xfrm>
            <a:off x="11155680" y="2387600"/>
            <a:ext cx="640080" cy="274320"/>
          </a:xfrm>
          <a:prstGeom prst="rect">
            <a:avLst/>
          </a:prstGeom>
          <a:ln w="18371">
            <a:solidFill>
              <a:srgbClr val="7B5FC5"/>
            </a:solidFill>
          </a:ln>
        </p:spPr>
        <p:txBody>
          <a:bodyPr vert="horz" wrap="square" lIns="0" tIns="0" rIns="0" bIns="0" rtlCol="0">
            <a:spAutoFit/>
          </a:bodyPr>
          <a:lstStyle/>
          <a:p>
            <a:pPr marL="86995">
              <a:lnSpc>
                <a:spcPts val="2005"/>
              </a:lnSpc>
            </a:pPr>
            <a:r>
              <a:rPr sz="1850" spc="-10" dirty="0">
                <a:latin typeface="Calibri"/>
                <a:cs typeface="Calibri"/>
              </a:rPr>
              <a:t>Class</a:t>
            </a:r>
            <a:endParaRPr sz="1850">
              <a:latin typeface="Calibri"/>
              <a:cs typeface="Calibri"/>
            </a:endParaRPr>
          </a:p>
        </p:txBody>
      </p:sp>
      <p:sp>
        <p:nvSpPr>
          <p:cNvPr id="55" name="object 55"/>
          <p:cNvSpPr txBox="1"/>
          <p:nvPr/>
        </p:nvSpPr>
        <p:spPr>
          <a:xfrm>
            <a:off x="10403840" y="2387600"/>
            <a:ext cx="670560" cy="274320"/>
          </a:xfrm>
          <a:prstGeom prst="rect">
            <a:avLst/>
          </a:prstGeom>
          <a:ln w="18371">
            <a:solidFill>
              <a:srgbClr val="0000FF"/>
            </a:solidFill>
          </a:ln>
        </p:spPr>
        <p:txBody>
          <a:bodyPr vert="horz" wrap="square" lIns="0" tIns="0" rIns="0" bIns="0" rtlCol="0">
            <a:spAutoFit/>
          </a:bodyPr>
          <a:lstStyle/>
          <a:p>
            <a:pPr marL="104775">
              <a:lnSpc>
                <a:spcPts val="2005"/>
              </a:lnSpc>
            </a:pPr>
            <a:r>
              <a:rPr sz="1850" spc="-20" dirty="0">
                <a:latin typeface="Calibri"/>
                <a:cs typeface="Calibri"/>
              </a:rPr>
              <a:t>Bbox</a:t>
            </a:r>
            <a:endParaRPr sz="1850">
              <a:latin typeface="Calibri"/>
              <a:cs typeface="Calibri"/>
            </a:endParaRPr>
          </a:p>
        </p:txBody>
      </p:sp>
      <p:sp>
        <p:nvSpPr>
          <p:cNvPr id="56" name="object 56"/>
          <p:cNvSpPr txBox="1"/>
          <p:nvPr/>
        </p:nvSpPr>
        <p:spPr>
          <a:xfrm>
            <a:off x="8808719" y="2661920"/>
            <a:ext cx="660400" cy="274320"/>
          </a:xfrm>
          <a:prstGeom prst="rect">
            <a:avLst/>
          </a:prstGeom>
          <a:ln w="18371">
            <a:solidFill>
              <a:srgbClr val="0000FF"/>
            </a:solidFill>
          </a:ln>
        </p:spPr>
        <p:txBody>
          <a:bodyPr vert="horz" wrap="square" lIns="0" tIns="0" rIns="0" bIns="0" rtlCol="0">
            <a:spAutoFit/>
          </a:bodyPr>
          <a:lstStyle/>
          <a:p>
            <a:pPr marL="99695">
              <a:lnSpc>
                <a:spcPts val="2020"/>
              </a:lnSpc>
            </a:pPr>
            <a:r>
              <a:rPr sz="1850" spc="-20" dirty="0">
                <a:latin typeface="Calibri"/>
                <a:cs typeface="Calibri"/>
              </a:rPr>
              <a:t>Bbox</a:t>
            </a:r>
            <a:endParaRPr sz="1850">
              <a:latin typeface="Calibri"/>
              <a:cs typeface="Calibri"/>
            </a:endParaRPr>
          </a:p>
        </p:txBody>
      </p:sp>
      <p:sp>
        <p:nvSpPr>
          <p:cNvPr id="57" name="object 57"/>
          <p:cNvSpPr txBox="1"/>
          <p:nvPr/>
        </p:nvSpPr>
        <p:spPr>
          <a:xfrm>
            <a:off x="7874000" y="3037839"/>
            <a:ext cx="660400" cy="274320"/>
          </a:xfrm>
          <a:prstGeom prst="rect">
            <a:avLst/>
          </a:prstGeom>
          <a:ln w="18371">
            <a:solidFill>
              <a:srgbClr val="0000FF"/>
            </a:solidFill>
          </a:ln>
        </p:spPr>
        <p:txBody>
          <a:bodyPr vert="horz" wrap="square" lIns="0" tIns="0" rIns="0" bIns="0" rtlCol="0">
            <a:spAutoFit/>
          </a:bodyPr>
          <a:lstStyle/>
          <a:p>
            <a:pPr marL="96520">
              <a:lnSpc>
                <a:spcPts val="1950"/>
              </a:lnSpc>
            </a:pPr>
            <a:r>
              <a:rPr sz="1850" spc="-20" dirty="0">
                <a:latin typeface="Calibri"/>
                <a:cs typeface="Calibri"/>
              </a:rPr>
              <a:t>Bbox</a:t>
            </a:r>
            <a:endParaRPr sz="1850">
              <a:latin typeface="Calibri"/>
              <a:cs typeface="Calibri"/>
            </a:endParaRPr>
          </a:p>
        </p:txBody>
      </p:sp>
      <p:sp>
        <p:nvSpPr>
          <p:cNvPr id="58" name="object 58"/>
          <p:cNvSpPr txBox="1"/>
          <p:nvPr/>
        </p:nvSpPr>
        <p:spPr>
          <a:xfrm>
            <a:off x="8735694" y="1029017"/>
            <a:ext cx="2453640" cy="1134745"/>
          </a:xfrm>
          <a:prstGeom prst="rect">
            <a:avLst/>
          </a:prstGeom>
        </p:spPr>
        <p:txBody>
          <a:bodyPr vert="horz" wrap="square" lIns="0" tIns="12700" rIns="0" bIns="0" rtlCol="0">
            <a:spAutoFit/>
          </a:bodyPr>
          <a:lstStyle/>
          <a:p>
            <a:pPr marL="6350" algn="ctr">
              <a:lnSpc>
                <a:spcPct val="100000"/>
              </a:lnSpc>
              <a:spcBef>
                <a:spcPts val="100"/>
              </a:spcBef>
            </a:pPr>
            <a:r>
              <a:rPr sz="2400" u="heavy" dirty="0">
                <a:uFill>
                  <a:solidFill>
                    <a:srgbClr val="000000"/>
                  </a:solidFill>
                </a:uFill>
                <a:latin typeface="Calibri"/>
                <a:cs typeface="Calibri"/>
              </a:rPr>
              <a:t>“Slow”</a:t>
            </a:r>
            <a:r>
              <a:rPr sz="2400" u="heavy" spc="15" dirty="0">
                <a:uFill>
                  <a:solidFill>
                    <a:srgbClr val="000000"/>
                  </a:solidFill>
                </a:uFill>
                <a:latin typeface="Calibri"/>
                <a:cs typeface="Calibri"/>
              </a:rPr>
              <a:t> </a:t>
            </a:r>
            <a:r>
              <a:rPr sz="2400" u="heavy" spc="-30" dirty="0">
                <a:uFill>
                  <a:solidFill>
                    <a:srgbClr val="000000"/>
                  </a:solidFill>
                </a:uFill>
                <a:latin typeface="Calibri"/>
                <a:cs typeface="Calibri"/>
              </a:rPr>
              <a:t>R-</a:t>
            </a:r>
            <a:r>
              <a:rPr sz="2400" u="heavy" spc="-25" dirty="0">
                <a:uFill>
                  <a:solidFill>
                    <a:srgbClr val="000000"/>
                  </a:solidFill>
                </a:uFill>
                <a:latin typeface="Calibri"/>
                <a:cs typeface="Calibri"/>
              </a:rPr>
              <a:t>CNN</a:t>
            </a:r>
            <a:endParaRPr sz="2400">
              <a:latin typeface="Calibri"/>
              <a:cs typeface="Calibri"/>
            </a:endParaRPr>
          </a:p>
          <a:p>
            <a:pPr marL="12700" marR="5080" algn="ctr">
              <a:lnSpc>
                <a:spcPts val="2960"/>
              </a:lnSpc>
              <a:spcBef>
                <a:spcPts val="30"/>
              </a:spcBef>
            </a:pPr>
            <a:r>
              <a:rPr sz="2400" dirty="0">
                <a:latin typeface="Calibri"/>
                <a:cs typeface="Calibri"/>
              </a:rPr>
              <a:t>Process</a:t>
            </a:r>
            <a:r>
              <a:rPr sz="2400" spc="-190" dirty="0">
                <a:latin typeface="Calibri"/>
                <a:cs typeface="Calibri"/>
              </a:rPr>
              <a:t> </a:t>
            </a:r>
            <a:r>
              <a:rPr sz="2400" dirty="0">
                <a:latin typeface="Calibri"/>
                <a:cs typeface="Calibri"/>
              </a:rPr>
              <a:t>each</a:t>
            </a:r>
            <a:r>
              <a:rPr sz="2400" spc="-100" dirty="0">
                <a:latin typeface="Calibri"/>
                <a:cs typeface="Calibri"/>
              </a:rPr>
              <a:t> </a:t>
            </a:r>
            <a:r>
              <a:rPr sz="2400" spc="-10" dirty="0">
                <a:latin typeface="Calibri"/>
                <a:cs typeface="Calibri"/>
              </a:rPr>
              <a:t>region independently</a:t>
            </a:r>
            <a:endParaRPr sz="2400">
              <a:latin typeface="Calibri"/>
              <a:cs typeface="Calibri"/>
            </a:endParaRPr>
          </a:p>
        </p:txBody>
      </p:sp>
      <p:grpSp>
        <p:nvGrpSpPr>
          <p:cNvPr id="59" name="object 59"/>
          <p:cNvGrpSpPr/>
          <p:nvPr/>
        </p:nvGrpSpPr>
        <p:grpSpPr>
          <a:xfrm>
            <a:off x="1065530" y="3839209"/>
            <a:ext cx="4675505" cy="2329180"/>
            <a:chOff x="1065530" y="3839209"/>
            <a:chExt cx="4675505" cy="2329180"/>
          </a:xfrm>
        </p:grpSpPr>
        <p:pic>
          <p:nvPicPr>
            <p:cNvPr id="60" name="object 60"/>
            <p:cNvPicPr/>
            <p:nvPr/>
          </p:nvPicPr>
          <p:blipFill>
            <a:blip r:embed="rId10" cstate="print"/>
            <a:stretch>
              <a:fillRect/>
            </a:stretch>
          </p:blipFill>
          <p:spPr>
            <a:xfrm>
              <a:off x="1075952" y="4618995"/>
              <a:ext cx="4654287" cy="1537964"/>
            </a:xfrm>
            <a:prstGeom prst="rect">
              <a:avLst/>
            </a:prstGeom>
          </p:spPr>
        </p:pic>
        <p:sp>
          <p:nvSpPr>
            <p:cNvPr id="61" name="object 61"/>
            <p:cNvSpPr/>
            <p:nvPr/>
          </p:nvSpPr>
          <p:spPr>
            <a:xfrm>
              <a:off x="1071880" y="4617719"/>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sp>
          <p:nvSpPr>
            <p:cNvPr id="62" name="object 62"/>
            <p:cNvSpPr/>
            <p:nvPr/>
          </p:nvSpPr>
          <p:spPr>
            <a:xfrm>
              <a:off x="2113280" y="4307789"/>
              <a:ext cx="2245360" cy="1402080"/>
            </a:xfrm>
            <a:custGeom>
              <a:avLst/>
              <a:gdLst/>
              <a:ahLst/>
              <a:cxnLst/>
              <a:rect l="l" t="t" r="r" b="b"/>
              <a:pathLst>
                <a:path w="2245360" h="1402079">
                  <a:moveTo>
                    <a:pt x="2244979" y="0"/>
                  </a:moveTo>
                  <a:lnTo>
                    <a:pt x="0" y="0"/>
                  </a:lnTo>
                  <a:lnTo>
                    <a:pt x="0" y="1402079"/>
                  </a:lnTo>
                  <a:lnTo>
                    <a:pt x="2244979" y="1402079"/>
                  </a:lnTo>
                  <a:lnTo>
                    <a:pt x="2244979" y="0"/>
                  </a:lnTo>
                  <a:close/>
                </a:path>
              </a:pathLst>
            </a:custGeom>
            <a:solidFill>
              <a:srgbClr val="FFFFFF">
                <a:alpha val="92939"/>
              </a:srgbClr>
            </a:solidFill>
          </p:spPr>
          <p:txBody>
            <a:bodyPr wrap="square" lIns="0" tIns="0" rIns="0" bIns="0" rtlCol="0"/>
            <a:lstStyle/>
            <a:p>
              <a:endParaRPr/>
            </a:p>
          </p:txBody>
        </p:sp>
        <p:sp>
          <p:nvSpPr>
            <p:cNvPr id="63" name="object 63"/>
            <p:cNvSpPr/>
            <p:nvPr/>
          </p:nvSpPr>
          <p:spPr>
            <a:xfrm>
              <a:off x="4358639" y="3840479"/>
              <a:ext cx="467359" cy="1869439"/>
            </a:xfrm>
            <a:custGeom>
              <a:avLst/>
              <a:gdLst/>
              <a:ahLst/>
              <a:cxnLst/>
              <a:rect l="l" t="t" r="r" b="b"/>
              <a:pathLst>
                <a:path w="467360" h="1869439">
                  <a:moveTo>
                    <a:pt x="466979" y="0"/>
                  </a:moveTo>
                  <a:lnTo>
                    <a:pt x="0" y="467233"/>
                  </a:lnTo>
                  <a:lnTo>
                    <a:pt x="0" y="1868944"/>
                  </a:lnTo>
                  <a:lnTo>
                    <a:pt x="466979" y="1401699"/>
                  </a:lnTo>
                  <a:lnTo>
                    <a:pt x="466979" y="0"/>
                  </a:lnTo>
                  <a:close/>
                </a:path>
              </a:pathLst>
            </a:custGeom>
            <a:solidFill>
              <a:srgbClr val="CDCDCD">
                <a:alpha val="92939"/>
              </a:srgbClr>
            </a:solidFill>
          </p:spPr>
          <p:txBody>
            <a:bodyPr wrap="square" lIns="0" tIns="0" rIns="0" bIns="0" rtlCol="0"/>
            <a:lstStyle/>
            <a:p>
              <a:endParaRPr/>
            </a:p>
          </p:txBody>
        </p:sp>
        <p:sp>
          <p:nvSpPr>
            <p:cNvPr id="64" name="object 64"/>
            <p:cNvSpPr/>
            <p:nvPr/>
          </p:nvSpPr>
          <p:spPr>
            <a:xfrm>
              <a:off x="2113280" y="3840479"/>
              <a:ext cx="2712720" cy="467359"/>
            </a:xfrm>
            <a:custGeom>
              <a:avLst/>
              <a:gdLst/>
              <a:ahLst/>
              <a:cxnLst/>
              <a:rect l="l" t="t" r="r" b="b"/>
              <a:pathLst>
                <a:path w="2712720" h="467360">
                  <a:moveTo>
                    <a:pt x="2712466" y="0"/>
                  </a:moveTo>
                  <a:lnTo>
                    <a:pt x="465963" y="0"/>
                  </a:lnTo>
                  <a:lnTo>
                    <a:pt x="0" y="466979"/>
                  </a:lnTo>
                  <a:lnTo>
                    <a:pt x="2246503" y="466979"/>
                  </a:lnTo>
                  <a:lnTo>
                    <a:pt x="2712466" y="0"/>
                  </a:lnTo>
                  <a:close/>
                </a:path>
              </a:pathLst>
            </a:custGeom>
            <a:solidFill>
              <a:srgbClr val="FFFFFF">
                <a:alpha val="92939"/>
              </a:srgbClr>
            </a:solidFill>
          </p:spPr>
          <p:txBody>
            <a:bodyPr wrap="square" lIns="0" tIns="0" rIns="0" bIns="0" rtlCol="0"/>
            <a:lstStyle/>
            <a:p>
              <a:endParaRPr/>
            </a:p>
          </p:txBody>
        </p:sp>
        <p:sp>
          <p:nvSpPr>
            <p:cNvPr id="65" name="object 65"/>
            <p:cNvSpPr/>
            <p:nvPr/>
          </p:nvSpPr>
          <p:spPr>
            <a:xfrm>
              <a:off x="2118360" y="3845559"/>
              <a:ext cx="2712720" cy="1869439"/>
            </a:xfrm>
            <a:custGeom>
              <a:avLst/>
              <a:gdLst/>
              <a:ahLst/>
              <a:cxnLst/>
              <a:rect l="l" t="t" r="r" b="b"/>
              <a:pathLst>
                <a:path w="2712720" h="1869439">
                  <a:moveTo>
                    <a:pt x="0" y="467232"/>
                  </a:moveTo>
                  <a:lnTo>
                    <a:pt x="465963" y="0"/>
                  </a:lnTo>
                  <a:lnTo>
                    <a:pt x="2712466" y="0"/>
                  </a:lnTo>
                  <a:lnTo>
                    <a:pt x="2712466" y="1401698"/>
                  </a:lnTo>
                  <a:lnTo>
                    <a:pt x="2246503" y="1868944"/>
                  </a:lnTo>
                  <a:lnTo>
                    <a:pt x="0" y="1868944"/>
                  </a:lnTo>
                  <a:lnTo>
                    <a:pt x="0" y="467232"/>
                  </a:lnTo>
                  <a:close/>
                </a:path>
                <a:path w="2712720" h="1869439">
                  <a:moveTo>
                    <a:pt x="0" y="467232"/>
                  </a:moveTo>
                  <a:lnTo>
                    <a:pt x="2246503" y="467232"/>
                  </a:lnTo>
                  <a:lnTo>
                    <a:pt x="2712466" y="0"/>
                  </a:lnTo>
                </a:path>
                <a:path w="2712720" h="1869439">
                  <a:moveTo>
                    <a:pt x="2246503" y="467232"/>
                  </a:moveTo>
                  <a:lnTo>
                    <a:pt x="2246503" y="1868944"/>
                  </a:lnTo>
                </a:path>
              </a:pathLst>
            </a:custGeom>
            <a:ln w="12700">
              <a:solidFill>
                <a:srgbClr val="1D7E66"/>
              </a:solidFill>
            </a:ln>
          </p:spPr>
          <p:txBody>
            <a:bodyPr wrap="square" lIns="0" tIns="0" rIns="0" bIns="0" rtlCol="0"/>
            <a:lstStyle/>
            <a:p>
              <a:endParaRPr/>
            </a:p>
          </p:txBody>
        </p:sp>
      </p:grpSp>
      <p:sp>
        <p:nvSpPr>
          <p:cNvPr id="66" name="object 66"/>
          <p:cNvSpPr txBox="1"/>
          <p:nvPr/>
        </p:nvSpPr>
        <p:spPr>
          <a:xfrm>
            <a:off x="2690495" y="4775835"/>
            <a:ext cx="109410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ConvNet</a:t>
            </a:r>
            <a:endParaRPr sz="2400">
              <a:latin typeface="Calibri"/>
              <a:cs typeface="Calibri"/>
            </a:endParaRPr>
          </a:p>
        </p:txBody>
      </p:sp>
      <p:grpSp>
        <p:nvGrpSpPr>
          <p:cNvPr id="67" name="object 67"/>
          <p:cNvGrpSpPr/>
          <p:nvPr/>
        </p:nvGrpSpPr>
        <p:grpSpPr>
          <a:xfrm>
            <a:off x="1584960" y="2985770"/>
            <a:ext cx="3252470" cy="1099820"/>
            <a:chOff x="1584960" y="2985770"/>
            <a:chExt cx="3252470" cy="1099820"/>
          </a:xfrm>
        </p:grpSpPr>
        <p:sp>
          <p:nvSpPr>
            <p:cNvPr id="68" name="object 68"/>
            <p:cNvSpPr/>
            <p:nvPr/>
          </p:nvSpPr>
          <p:spPr>
            <a:xfrm>
              <a:off x="2113280" y="3302000"/>
              <a:ext cx="2712720" cy="457200"/>
            </a:xfrm>
            <a:custGeom>
              <a:avLst/>
              <a:gdLst/>
              <a:ahLst/>
              <a:cxnLst/>
              <a:rect l="l" t="t" r="r" b="b"/>
              <a:pathLst>
                <a:path w="2712720" h="457200">
                  <a:moveTo>
                    <a:pt x="2712466" y="0"/>
                  </a:moveTo>
                  <a:lnTo>
                    <a:pt x="423290" y="0"/>
                  </a:lnTo>
                  <a:lnTo>
                    <a:pt x="0" y="456945"/>
                  </a:lnTo>
                  <a:lnTo>
                    <a:pt x="2289174" y="456945"/>
                  </a:lnTo>
                  <a:lnTo>
                    <a:pt x="2712466" y="0"/>
                  </a:lnTo>
                  <a:close/>
                </a:path>
              </a:pathLst>
            </a:custGeom>
            <a:solidFill>
              <a:srgbClr val="E7E6E6"/>
            </a:solidFill>
          </p:spPr>
          <p:txBody>
            <a:bodyPr wrap="square" lIns="0" tIns="0" rIns="0" bIns="0" rtlCol="0"/>
            <a:lstStyle/>
            <a:p>
              <a:endParaRPr/>
            </a:p>
          </p:txBody>
        </p:sp>
        <p:sp>
          <p:nvSpPr>
            <p:cNvPr id="69" name="object 69"/>
            <p:cNvSpPr/>
            <p:nvPr/>
          </p:nvSpPr>
          <p:spPr>
            <a:xfrm>
              <a:off x="2118360" y="3307080"/>
              <a:ext cx="2712720" cy="457200"/>
            </a:xfrm>
            <a:custGeom>
              <a:avLst/>
              <a:gdLst/>
              <a:ahLst/>
              <a:cxnLst/>
              <a:rect l="l" t="t" r="r" b="b"/>
              <a:pathLst>
                <a:path w="2712720" h="457200">
                  <a:moveTo>
                    <a:pt x="0" y="456946"/>
                  </a:moveTo>
                  <a:lnTo>
                    <a:pt x="423290" y="0"/>
                  </a:lnTo>
                  <a:lnTo>
                    <a:pt x="2712466" y="0"/>
                  </a:lnTo>
                  <a:lnTo>
                    <a:pt x="2289175" y="456946"/>
                  </a:lnTo>
                  <a:lnTo>
                    <a:pt x="0" y="456946"/>
                  </a:lnTo>
                  <a:close/>
                </a:path>
              </a:pathLst>
            </a:custGeom>
            <a:ln w="12700">
              <a:solidFill>
                <a:srgbClr val="1D7E66"/>
              </a:solidFill>
            </a:ln>
          </p:spPr>
          <p:txBody>
            <a:bodyPr wrap="square" lIns="0" tIns="0" rIns="0" bIns="0" rtlCol="0"/>
            <a:lstStyle/>
            <a:p>
              <a:endParaRPr/>
            </a:p>
          </p:txBody>
        </p:sp>
        <p:sp>
          <p:nvSpPr>
            <p:cNvPr id="70" name="object 70"/>
            <p:cNvSpPr/>
            <p:nvPr/>
          </p:nvSpPr>
          <p:spPr>
            <a:xfrm>
              <a:off x="3291839" y="3779520"/>
              <a:ext cx="233679" cy="294640"/>
            </a:xfrm>
            <a:custGeom>
              <a:avLst/>
              <a:gdLst/>
              <a:ahLst/>
              <a:cxnLst/>
              <a:rect l="l" t="t" r="r" b="b"/>
              <a:pathLst>
                <a:path w="233679" h="294639">
                  <a:moveTo>
                    <a:pt x="116586" y="0"/>
                  </a:moveTo>
                  <a:lnTo>
                    <a:pt x="0" y="118109"/>
                  </a:lnTo>
                  <a:lnTo>
                    <a:pt x="58293" y="118109"/>
                  </a:lnTo>
                  <a:lnTo>
                    <a:pt x="58293" y="294131"/>
                  </a:lnTo>
                  <a:lnTo>
                    <a:pt x="174879" y="294131"/>
                  </a:lnTo>
                  <a:lnTo>
                    <a:pt x="174879" y="118109"/>
                  </a:lnTo>
                  <a:lnTo>
                    <a:pt x="233172" y="118109"/>
                  </a:lnTo>
                  <a:lnTo>
                    <a:pt x="116586" y="0"/>
                  </a:lnTo>
                  <a:close/>
                </a:path>
              </a:pathLst>
            </a:custGeom>
            <a:solidFill>
              <a:srgbClr val="29AE8B"/>
            </a:solidFill>
          </p:spPr>
          <p:txBody>
            <a:bodyPr wrap="square" lIns="0" tIns="0" rIns="0" bIns="0" rtlCol="0"/>
            <a:lstStyle/>
            <a:p>
              <a:endParaRPr/>
            </a:p>
          </p:txBody>
        </p:sp>
        <p:sp>
          <p:nvSpPr>
            <p:cNvPr id="71" name="object 71"/>
            <p:cNvSpPr/>
            <p:nvPr/>
          </p:nvSpPr>
          <p:spPr>
            <a:xfrm>
              <a:off x="3296920" y="3784600"/>
              <a:ext cx="233679" cy="294640"/>
            </a:xfrm>
            <a:custGeom>
              <a:avLst/>
              <a:gdLst/>
              <a:ahLst/>
              <a:cxnLst/>
              <a:rect l="l" t="t" r="r" b="b"/>
              <a:pathLst>
                <a:path w="233679" h="294639">
                  <a:moveTo>
                    <a:pt x="0" y="118110"/>
                  </a:moveTo>
                  <a:lnTo>
                    <a:pt x="116585" y="0"/>
                  </a:lnTo>
                  <a:lnTo>
                    <a:pt x="233171" y="118110"/>
                  </a:lnTo>
                  <a:lnTo>
                    <a:pt x="174878" y="118110"/>
                  </a:lnTo>
                  <a:lnTo>
                    <a:pt x="174878" y="294131"/>
                  </a:lnTo>
                  <a:lnTo>
                    <a:pt x="58292" y="294131"/>
                  </a:lnTo>
                  <a:lnTo>
                    <a:pt x="58292" y="118110"/>
                  </a:lnTo>
                  <a:lnTo>
                    <a:pt x="0" y="118110"/>
                  </a:lnTo>
                  <a:close/>
                </a:path>
              </a:pathLst>
            </a:custGeom>
            <a:ln w="12700">
              <a:solidFill>
                <a:srgbClr val="1D7E66"/>
              </a:solidFill>
            </a:ln>
          </p:spPr>
          <p:txBody>
            <a:bodyPr wrap="square" lIns="0" tIns="0" rIns="0" bIns="0" rtlCol="0"/>
            <a:lstStyle/>
            <a:p>
              <a:endParaRPr/>
            </a:p>
          </p:txBody>
        </p:sp>
        <p:sp>
          <p:nvSpPr>
            <p:cNvPr id="72" name="object 72"/>
            <p:cNvSpPr/>
            <p:nvPr/>
          </p:nvSpPr>
          <p:spPr>
            <a:xfrm>
              <a:off x="2357120" y="3413760"/>
              <a:ext cx="751840" cy="284480"/>
            </a:xfrm>
            <a:custGeom>
              <a:avLst/>
              <a:gdLst/>
              <a:ahLst/>
              <a:cxnLst/>
              <a:rect l="l" t="t" r="r" b="b"/>
              <a:pathLst>
                <a:path w="751839" h="284479">
                  <a:moveTo>
                    <a:pt x="751586" y="0"/>
                  </a:moveTo>
                  <a:lnTo>
                    <a:pt x="269367" y="0"/>
                  </a:lnTo>
                  <a:lnTo>
                    <a:pt x="0" y="283971"/>
                  </a:lnTo>
                  <a:lnTo>
                    <a:pt x="482092" y="283971"/>
                  </a:lnTo>
                  <a:lnTo>
                    <a:pt x="751586" y="0"/>
                  </a:lnTo>
                  <a:close/>
                </a:path>
              </a:pathLst>
            </a:custGeom>
            <a:solidFill>
              <a:srgbClr val="E7E6E6"/>
            </a:solidFill>
          </p:spPr>
          <p:txBody>
            <a:bodyPr wrap="square" lIns="0" tIns="0" rIns="0" bIns="0" rtlCol="0"/>
            <a:lstStyle/>
            <a:p>
              <a:endParaRPr/>
            </a:p>
          </p:txBody>
        </p:sp>
        <p:sp>
          <p:nvSpPr>
            <p:cNvPr id="73" name="object 73"/>
            <p:cNvSpPr/>
            <p:nvPr/>
          </p:nvSpPr>
          <p:spPr>
            <a:xfrm>
              <a:off x="2362200" y="3418840"/>
              <a:ext cx="751840" cy="284480"/>
            </a:xfrm>
            <a:custGeom>
              <a:avLst/>
              <a:gdLst/>
              <a:ahLst/>
              <a:cxnLst/>
              <a:rect l="l" t="t" r="r" b="b"/>
              <a:pathLst>
                <a:path w="751839" h="284479">
                  <a:moveTo>
                    <a:pt x="0" y="283972"/>
                  </a:moveTo>
                  <a:lnTo>
                    <a:pt x="269367" y="0"/>
                  </a:lnTo>
                  <a:lnTo>
                    <a:pt x="751586" y="0"/>
                  </a:lnTo>
                  <a:lnTo>
                    <a:pt x="482092" y="283972"/>
                  </a:lnTo>
                  <a:lnTo>
                    <a:pt x="0" y="283972"/>
                  </a:lnTo>
                  <a:close/>
                </a:path>
              </a:pathLst>
            </a:custGeom>
            <a:ln w="12700">
              <a:solidFill>
                <a:srgbClr val="1D7E66"/>
              </a:solidFill>
            </a:ln>
          </p:spPr>
          <p:txBody>
            <a:bodyPr wrap="square" lIns="0" tIns="0" rIns="0" bIns="0" rtlCol="0"/>
            <a:lstStyle/>
            <a:p>
              <a:endParaRPr/>
            </a:p>
          </p:txBody>
        </p:sp>
        <p:sp>
          <p:nvSpPr>
            <p:cNvPr id="74" name="object 74"/>
            <p:cNvSpPr/>
            <p:nvPr/>
          </p:nvSpPr>
          <p:spPr>
            <a:xfrm>
              <a:off x="3088640" y="3535680"/>
              <a:ext cx="863600" cy="121920"/>
            </a:xfrm>
            <a:custGeom>
              <a:avLst/>
              <a:gdLst/>
              <a:ahLst/>
              <a:cxnLst/>
              <a:rect l="l" t="t" r="r" b="b"/>
              <a:pathLst>
                <a:path w="863600" h="121920">
                  <a:moveTo>
                    <a:pt x="863219" y="0"/>
                  </a:moveTo>
                  <a:lnTo>
                    <a:pt x="110871" y="0"/>
                  </a:lnTo>
                  <a:lnTo>
                    <a:pt x="0" y="121666"/>
                  </a:lnTo>
                  <a:lnTo>
                    <a:pt x="752348" y="121666"/>
                  </a:lnTo>
                  <a:lnTo>
                    <a:pt x="863219" y="0"/>
                  </a:lnTo>
                  <a:close/>
                </a:path>
              </a:pathLst>
            </a:custGeom>
            <a:solidFill>
              <a:srgbClr val="E7E6E6"/>
            </a:solidFill>
          </p:spPr>
          <p:txBody>
            <a:bodyPr wrap="square" lIns="0" tIns="0" rIns="0" bIns="0" rtlCol="0"/>
            <a:lstStyle/>
            <a:p>
              <a:endParaRPr/>
            </a:p>
          </p:txBody>
        </p:sp>
        <p:sp>
          <p:nvSpPr>
            <p:cNvPr id="75" name="object 75"/>
            <p:cNvSpPr/>
            <p:nvPr/>
          </p:nvSpPr>
          <p:spPr>
            <a:xfrm>
              <a:off x="3093720" y="3540760"/>
              <a:ext cx="863600" cy="121920"/>
            </a:xfrm>
            <a:custGeom>
              <a:avLst/>
              <a:gdLst/>
              <a:ahLst/>
              <a:cxnLst/>
              <a:rect l="l" t="t" r="r" b="b"/>
              <a:pathLst>
                <a:path w="863600" h="121920">
                  <a:moveTo>
                    <a:pt x="0" y="121665"/>
                  </a:moveTo>
                  <a:lnTo>
                    <a:pt x="110871" y="0"/>
                  </a:lnTo>
                  <a:lnTo>
                    <a:pt x="863219" y="0"/>
                  </a:lnTo>
                  <a:lnTo>
                    <a:pt x="752347" y="121665"/>
                  </a:lnTo>
                  <a:lnTo>
                    <a:pt x="0" y="121665"/>
                  </a:lnTo>
                  <a:close/>
                </a:path>
              </a:pathLst>
            </a:custGeom>
            <a:ln w="12700">
              <a:solidFill>
                <a:srgbClr val="1D7E66"/>
              </a:solidFill>
            </a:ln>
          </p:spPr>
          <p:txBody>
            <a:bodyPr wrap="square" lIns="0" tIns="0" rIns="0" bIns="0" rtlCol="0"/>
            <a:lstStyle/>
            <a:p>
              <a:endParaRPr/>
            </a:p>
          </p:txBody>
        </p:sp>
        <p:sp>
          <p:nvSpPr>
            <p:cNvPr id="76" name="object 76"/>
            <p:cNvSpPr/>
            <p:nvPr/>
          </p:nvSpPr>
          <p:spPr>
            <a:xfrm>
              <a:off x="3952239" y="3362960"/>
              <a:ext cx="670560" cy="335280"/>
            </a:xfrm>
            <a:custGeom>
              <a:avLst/>
              <a:gdLst/>
              <a:ahLst/>
              <a:cxnLst/>
              <a:rect l="l" t="t" r="r" b="b"/>
              <a:pathLst>
                <a:path w="670560" h="335279">
                  <a:moveTo>
                    <a:pt x="670179" y="0"/>
                  </a:moveTo>
                  <a:lnTo>
                    <a:pt x="316102" y="0"/>
                  </a:lnTo>
                  <a:lnTo>
                    <a:pt x="0" y="335025"/>
                  </a:lnTo>
                  <a:lnTo>
                    <a:pt x="354075" y="335025"/>
                  </a:lnTo>
                  <a:lnTo>
                    <a:pt x="670179" y="0"/>
                  </a:lnTo>
                  <a:close/>
                </a:path>
              </a:pathLst>
            </a:custGeom>
            <a:solidFill>
              <a:srgbClr val="E7E6E6"/>
            </a:solidFill>
          </p:spPr>
          <p:txBody>
            <a:bodyPr wrap="square" lIns="0" tIns="0" rIns="0" bIns="0" rtlCol="0"/>
            <a:lstStyle/>
            <a:p>
              <a:endParaRPr/>
            </a:p>
          </p:txBody>
        </p:sp>
        <p:sp>
          <p:nvSpPr>
            <p:cNvPr id="77" name="object 77"/>
            <p:cNvSpPr/>
            <p:nvPr/>
          </p:nvSpPr>
          <p:spPr>
            <a:xfrm>
              <a:off x="3957320" y="3368040"/>
              <a:ext cx="670560" cy="335280"/>
            </a:xfrm>
            <a:custGeom>
              <a:avLst/>
              <a:gdLst/>
              <a:ahLst/>
              <a:cxnLst/>
              <a:rect l="l" t="t" r="r" b="b"/>
              <a:pathLst>
                <a:path w="670560" h="335279">
                  <a:moveTo>
                    <a:pt x="0" y="335026"/>
                  </a:moveTo>
                  <a:lnTo>
                    <a:pt x="316102" y="0"/>
                  </a:lnTo>
                  <a:lnTo>
                    <a:pt x="670178" y="0"/>
                  </a:lnTo>
                  <a:lnTo>
                    <a:pt x="354075" y="335026"/>
                  </a:lnTo>
                  <a:lnTo>
                    <a:pt x="0" y="335026"/>
                  </a:lnTo>
                  <a:close/>
                </a:path>
              </a:pathLst>
            </a:custGeom>
            <a:ln w="12700">
              <a:solidFill>
                <a:srgbClr val="1D7E66"/>
              </a:solidFill>
            </a:ln>
          </p:spPr>
          <p:txBody>
            <a:bodyPr wrap="square" lIns="0" tIns="0" rIns="0" bIns="0" rtlCol="0"/>
            <a:lstStyle/>
            <a:p>
              <a:endParaRPr/>
            </a:p>
          </p:txBody>
        </p:sp>
        <p:sp>
          <p:nvSpPr>
            <p:cNvPr id="78" name="object 78"/>
            <p:cNvSpPr/>
            <p:nvPr/>
          </p:nvSpPr>
          <p:spPr>
            <a:xfrm>
              <a:off x="2672080" y="3200400"/>
              <a:ext cx="243840" cy="294640"/>
            </a:xfrm>
            <a:custGeom>
              <a:avLst/>
              <a:gdLst/>
              <a:ahLst/>
              <a:cxnLst/>
              <a:rect l="l" t="t" r="r" b="b"/>
              <a:pathLst>
                <a:path w="243839" h="294639">
                  <a:moveTo>
                    <a:pt x="121665" y="0"/>
                  </a:moveTo>
                  <a:lnTo>
                    <a:pt x="0" y="118110"/>
                  </a:lnTo>
                  <a:lnTo>
                    <a:pt x="60832" y="118110"/>
                  </a:lnTo>
                  <a:lnTo>
                    <a:pt x="60832" y="294132"/>
                  </a:lnTo>
                  <a:lnTo>
                    <a:pt x="182499" y="294132"/>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79" name="object 79"/>
            <p:cNvSpPr/>
            <p:nvPr/>
          </p:nvSpPr>
          <p:spPr>
            <a:xfrm>
              <a:off x="2677160" y="3205480"/>
              <a:ext cx="243840" cy="294640"/>
            </a:xfrm>
            <a:custGeom>
              <a:avLst/>
              <a:gdLst/>
              <a:ahLst/>
              <a:cxnLst/>
              <a:rect l="l" t="t" r="r" b="b"/>
              <a:pathLst>
                <a:path w="243839" h="294639">
                  <a:moveTo>
                    <a:pt x="0" y="118110"/>
                  </a:moveTo>
                  <a:lnTo>
                    <a:pt x="121665" y="0"/>
                  </a:lnTo>
                  <a:lnTo>
                    <a:pt x="243331" y="118110"/>
                  </a:lnTo>
                  <a:lnTo>
                    <a:pt x="182498" y="118110"/>
                  </a:lnTo>
                  <a:lnTo>
                    <a:pt x="182498"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80" name="object 80"/>
            <p:cNvSpPr/>
            <p:nvPr/>
          </p:nvSpPr>
          <p:spPr>
            <a:xfrm>
              <a:off x="3413760" y="3312160"/>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81" name="object 81"/>
            <p:cNvSpPr/>
            <p:nvPr/>
          </p:nvSpPr>
          <p:spPr>
            <a:xfrm>
              <a:off x="3418839" y="3317240"/>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82" name="object 82"/>
            <p:cNvSpPr/>
            <p:nvPr/>
          </p:nvSpPr>
          <p:spPr>
            <a:xfrm>
              <a:off x="4155439" y="3251200"/>
              <a:ext cx="243840" cy="294640"/>
            </a:xfrm>
            <a:custGeom>
              <a:avLst/>
              <a:gdLst/>
              <a:ahLst/>
              <a:cxnLst/>
              <a:rect l="l" t="t" r="r" b="b"/>
              <a:pathLst>
                <a:path w="243839" h="294639">
                  <a:moveTo>
                    <a:pt x="121665" y="0"/>
                  </a:moveTo>
                  <a:lnTo>
                    <a:pt x="0" y="118110"/>
                  </a:lnTo>
                  <a:lnTo>
                    <a:pt x="60833" y="118110"/>
                  </a:lnTo>
                  <a:lnTo>
                    <a:pt x="60833" y="294132"/>
                  </a:lnTo>
                  <a:lnTo>
                    <a:pt x="182499" y="294132"/>
                  </a:lnTo>
                  <a:lnTo>
                    <a:pt x="182499" y="118110"/>
                  </a:lnTo>
                  <a:lnTo>
                    <a:pt x="243332" y="118110"/>
                  </a:lnTo>
                  <a:lnTo>
                    <a:pt x="121665" y="0"/>
                  </a:lnTo>
                  <a:close/>
                </a:path>
              </a:pathLst>
            </a:custGeom>
            <a:solidFill>
              <a:srgbClr val="29AE8B"/>
            </a:solidFill>
          </p:spPr>
          <p:txBody>
            <a:bodyPr wrap="square" lIns="0" tIns="0" rIns="0" bIns="0" rtlCol="0"/>
            <a:lstStyle/>
            <a:p>
              <a:endParaRPr/>
            </a:p>
          </p:txBody>
        </p:sp>
        <p:sp>
          <p:nvSpPr>
            <p:cNvPr id="83" name="object 83"/>
            <p:cNvSpPr/>
            <p:nvPr/>
          </p:nvSpPr>
          <p:spPr>
            <a:xfrm>
              <a:off x="4160520" y="3256280"/>
              <a:ext cx="243840" cy="294640"/>
            </a:xfrm>
            <a:custGeom>
              <a:avLst/>
              <a:gdLst/>
              <a:ahLst/>
              <a:cxnLst/>
              <a:rect l="l" t="t" r="r" b="b"/>
              <a:pathLst>
                <a:path w="243839" h="294639">
                  <a:moveTo>
                    <a:pt x="0" y="118110"/>
                  </a:moveTo>
                  <a:lnTo>
                    <a:pt x="121665" y="0"/>
                  </a:lnTo>
                  <a:lnTo>
                    <a:pt x="243331" y="118110"/>
                  </a:lnTo>
                  <a:lnTo>
                    <a:pt x="182499" y="118110"/>
                  </a:lnTo>
                  <a:lnTo>
                    <a:pt x="182499"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84" name="object 84"/>
            <p:cNvSpPr/>
            <p:nvPr/>
          </p:nvSpPr>
          <p:spPr>
            <a:xfrm>
              <a:off x="2519680" y="2987040"/>
              <a:ext cx="558800" cy="172720"/>
            </a:xfrm>
            <a:custGeom>
              <a:avLst/>
              <a:gdLst/>
              <a:ahLst/>
              <a:cxnLst/>
              <a:rect l="l" t="t" r="r" b="b"/>
              <a:pathLst>
                <a:path w="558800" h="172719">
                  <a:moveTo>
                    <a:pt x="558545" y="0"/>
                  </a:moveTo>
                  <a:lnTo>
                    <a:pt x="162813" y="0"/>
                  </a:lnTo>
                  <a:lnTo>
                    <a:pt x="0" y="172593"/>
                  </a:lnTo>
                  <a:lnTo>
                    <a:pt x="395731" y="172593"/>
                  </a:lnTo>
                  <a:lnTo>
                    <a:pt x="558545" y="0"/>
                  </a:lnTo>
                  <a:close/>
                </a:path>
              </a:pathLst>
            </a:custGeom>
            <a:solidFill>
              <a:srgbClr val="E7E6E6"/>
            </a:solidFill>
          </p:spPr>
          <p:txBody>
            <a:bodyPr wrap="square" lIns="0" tIns="0" rIns="0" bIns="0" rtlCol="0"/>
            <a:lstStyle/>
            <a:p>
              <a:endParaRPr/>
            </a:p>
          </p:txBody>
        </p:sp>
        <p:sp>
          <p:nvSpPr>
            <p:cNvPr id="85" name="object 85"/>
            <p:cNvSpPr/>
            <p:nvPr/>
          </p:nvSpPr>
          <p:spPr>
            <a:xfrm>
              <a:off x="2524760" y="2992120"/>
              <a:ext cx="558800" cy="172720"/>
            </a:xfrm>
            <a:custGeom>
              <a:avLst/>
              <a:gdLst/>
              <a:ahLst/>
              <a:cxnLst/>
              <a:rect l="l" t="t" r="r" b="b"/>
              <a:pathLst>
                <a:path w="558800" h="172719">
                  <a:moveTo>
                    <a:pt x="0" y="172592"/>
                  </a:moveTo>
                  <a:lnTo>
                    <a:pt x="162813" y="0"/>
                  </a:lnTo>
                  <a:lnTo>
                    <a:pt x="558545" y="0"/>
                  </a:lnTo>
                  <a:lnTo>
                    <a:pt x="395731" y="172592"/>
                  </a:lnTo>
                  <a:lnTo>
                    <a:pt x="0" y="172592"/>
                  </a:lnTo>
                  <a:close/>
                </a:path>
              </a:pathLst>
            </a:custGeom>
            <a:ln w="12700">
              <a:solidFill>
                <a:srgbClr val="1D7E66"/>
              </a:solidFill>
            </a:ln>
          </p:spPr>
          <p:txBody>
            <a:bodyPr wrap="square" lIns="0" tIns="0" rIns="0" bIns="0" rtlCol="0"/>
            <a:lstStyle/>
            <a:p>
              <a:endParaRPr/>
            </a:p>
          </p:txBody>
        </p:sp>
        <p:sp>
          <p:nvSpPr>
            <p:cNvPr id="86" name="object 86"/>
            <p:cNvSpPr/>
            <p:nvPr/>
          </p:nvSpPr>
          <p:spPr>
            <a:xfrm>
              <a:off x="3302000" y="3037840"/>
              <a:ext cx="558800" cy="182880"/>
            </a:xfrm>
            <a:custGeom>
              <a:avLst/>
              <a:gdLst/>
              <a:ahLst/>
              <a:cxnLst/>
              <a:rect l="l" t="t" r="r" b="b"/>
              <a:pathLst>
                <a:path w="558800" h="182880">
                  <a:moveTo>
                    <a:pt x="558546" y="0"/>
                  </a:moveTo>
                  <a:lnTo>
                    <a:pt x="162813" y="0"/>
                  </a:lnTo>
                  <a:lnTo>
                    <a:pt x="0" y="182752"/>
                  </a:lnTo>
                  <a:lnTo>
                    <a:pt x="395732" y="182752"/>
                  </a:lnTo>
                  <a:lnTo>
                    <a:pt x="558546" y="0"/>
                  </a:lnTo>
                  <a:close/>
                </a:path>
              </a:pathLst>
            </a:custGeom>
            <a:solidFill>
              <a:srgbClr val="E7E6E6"/>
            </a:solidFill>
          </p:spPr>
          <p:txBody>
            <a:bodyPr wrap="square" lIns="0" tIns="0" rIns="0" bIns="0" rtlCol="0"/>
            <a:lstStyle/>
            <a:p>
              <a:endParaRPr/>
            </a:p>
          </p:txBody>
        </p:sp>
        <p:sp>
          <p:nvSpPr>
            <p:cNvPr id="87" name="object 87"/>
            <p:cNvSpPr/>
            <p:nvPr/>
          </p:nvSpPr>
          <p:spPr>
            <a:xfrm>
              <a:off x="3307080" y="3042920"/>
              <a:ext cx="558800" cy="182880"/>
            </a:xfrm>
            <a:custGeom>
              <a:avLst/>
              <a:gdLst/>
              <a:ahLst/>
              <a:cxnLst/>
              <a:rect l="l" t="t" r="r" b="b"/>
              <a:pathLst>
                <a:path w="558800" h="182880">
                  <a:moveTo>
                    <a:pt x="0" y="182752"/>
                  </a:moveTo>
                  <a:lnTo>
                    <a:pt x="162814" y="0"/>
                  </a:lnTo>
                  <a:lnTo>
                    <a:pt x="558546" y="0"/>
                  </a:lnTo>
                  <a:lnTo>
                    <a:pt x="395732" y="182752"/>
                  </a:lnTo>
                  <a:lnTo>
                    <a:pt x="0" y="182752"/>
                  </a:lnTo>
                  <a:close/>
                </a:path>
              </a:pathLst>
            </a:custGeom>
            <a:ln w="12700">
              <a:solidFill>
                <a:srgbClr val="1D7E66"/>
              </a:solidFill>
            </a:ln>
          </p:spPr>
          <p:txBody>
            <a:bodyPr wrap="square" lIns="0" tIns="0" rIns="0" bIns="0" rtlCol="0"/>
            <a:lstStyle/>
            <a:p>
              <a:endParaRPr/>
            </a:p>
          </p:txBody>
        </p:sp>
        <p:sp>
          <p:nvSpPr>
            <p:cNvPr id="88" name="object 88"/>
            <p:cNvSpPr/>
            <p:nvPr/>
          </p:nvSpPr>
          <p:spPr>
            <a:xfrm>
              <a:off x="4064000" y="3027680"/>
              <a:ext cx="558800" cy="172720"/>
            </a:xfrm>
            <a:custGeom>
              <a:avLst/>
              <a:gdLst/>
              <a:ahLst/>
              <a:cxnLst/>
              <a:rect l="l" t="t" r="r" b="b"/>
              <a:pathLst>
                <a:path w="558800" h="172719">
                  <a:moveTo>
                    <a:pt x="558546" y="0"/>
                  </a:moveTo>
                  <a:lnTo>
                    <a:pt x="162813" y="0"/>
                  </a:lnTo>
                  <a:lnTo>
                    <a:pt x="0" y="172593"/>
                  </a:lnTo>
                  <a:lnTo>
                    <a:pt x="395732" y="172593"/>
                  </a:lnTo>
                  <a:lnTo>
                    <a:pt x="558546" y="0"/>
                  </a:lnTo>
                  <a:close/>
                </a:path>
              </a:pathLst>
            </a:custGeom>
            <a:solidFill>
              <a:srgbClr val="E7E6E6"/>
            </a:solidFill>
          </p:spPr>
          <p:txBody>
            <a:bodyPr wrap="square" lIns="0" tIns="0" rIns="0" bIns="0" rtlCol="0"/>
            <a:lstStyle/>
            <a:p>
              <a:endParaRPr/>
            </a:p>
          </p:txBody>
        </p:sp>
        <p:sp>
          <p:nvSpPr>
            <p:cNvPr id="89" name="object 89"/>
            <p:cNvSpPr/>
            <p:nvPr/>
          </p:nvSpPr>
          <p:spPr>
            <a:xfrm>
              <a:off x="4069080" y="3032760"/>
              <a:ext cx="558800" cy="172720"/>
            </a:xfrm>
            <a:custGeom>
              <a:avLst/>
              <a:gdLst/>
              <a:ahLst/>
              <a:cxnLst/>
              <a:rect l="l" t="t" r="r" b="b"/>
              <a:pathLst>
                <a:path w="558800" h="172719">
                  <a:moveTo>
                    <a:pt x="0" y="172592"/>
                  </a:moveTo>
                  <a:lnTo>
                    <a:pt x="162814" y="0"/>
                  </a:lnTo>
                  <a:lnTo>
                    <a:pt x="558546" y="0"/>
                  </a:lnTo>
                  <a:lnTo>
                    <a:pt x="395732" y="172592"/>
                  </a:lnTo>
                  <a:lnTo>
                    <a:pt x="0" y="172592"/>
                  </a:lnTo>
                  <a:close/>
                </a:path>
              </a:pathLst>
            </a:custGeom>
            <a:ln w="12699">
              <a:solidFill>
                <a:srgbClr val="1D7E66"/>
              </a:solidFill>
            </a:ln>
          </p:spPr>
          <p:txBody>
            <a:bodyPr wrap="square" lIns="0" tIns="0" rIns="0" bIns="0" rtlCol="0"/>
            <a:lstStyle/>
            <a:p>
              <a:endParaRPr/>
            </a:p>
          </p:txBody>
        </p:sp>
        <p:sp>
          <p:nvSpPr>
            <p:cNvPr id="90" name="object 90"/>
            <p:cNvSpPr/>
            <p:nvPr/>
          </p:nvSpPr>
          <p:spPr>
            <a:xfrm>
              <a:off x="1584960" y="3556000"/>
              <a:ext cx="1066800" cy="81280"/>
            </a:xfrm>
            <a:custGeom>
              <a:avLst/>
              <a:gdLst/>
              <a:ahLst/>
              <a:cxnLst/>
              <a:rect l="l" t="t" r="r" b="b"/>
              <a:pathLst>
                <a:path w="1066800" h="81279">
                  <a:moveTo>
                    <a:pt x="990727" y="0"/>
                  </a:moveTo>
                  <a:lnTo>
                    <a:pt x="990727" y="30479"/>
                  </a:lnTo>
                  <a:lnTo>
                    <a:pt x="0" y="30479"/>
                  </a:lnTo>
                  <a:lnTo>
                    <a:pt x="0" y="50800"/>
                  </a:lnTo>
                  <a:lnTo>
                    <a:pt x="990727" y="50800"/>
                  </a:lnTo>
                  <a:lnTo>
                    <a:pt x="990727" y="81280"/>
                  </a:lnTo>
                  <a:lnTo>
                    <a:pt x="1066546" y="40639"/>
                  </a:lnTo>
                  <a:lnTo>
                    <a:pt x="990727" y="0"/>
                  </a:lnTo>
                  <a:close/>
                </a:path>
              </a:pathLst>
            </a:custGeom>
            <a:solidFill>
              <a:srgbClr val="C8482C"/>
            </a:solidFill>
          </p:spPr>
          <p:txBody>
            <a:bodyPr wrap="square" lIns="0" tIns="0" rIns="0" bIns="0" rtlCol="0"/>
            <a:lstStyle/>
            <a:p>
              <a:endParaRPr/>
            </a:p>
          </p:txBody>
        </p:sp>
      </p:grpSp>
      <p:sp>
        <p:nvSpPr>
          <p:cNvPr id="91" name="object 91"/>
          <p:cNvSpPr txBox="1"/>
          <p:nvPr/>
        </p:nvSpPr>
        <p:spPr>
          <a:xfrm>
            <a:off x="4741545" y="2622295"/>
            <a:ext cx="2716530" cy="1001394"/>
          </a:xfrm>
          <a:prstGeom prst="rect">
            <a:avLst/>
          </a:prstGeom>
        </p:spPr>
        <p:txBody>
          <a:bodyPr vert="horz" wrap="square" lIns="0" tIns="134620" rIns="0" bIns="0" rtlCol="0">
            <a:spAutoFit/>
          </a:bodyPr>
          <a:lstStyle/>
          <a:p>
            <a:pPr marL="12700">
              <a:lnSpc>
                <a:spcPct val="100000"/>
              </a:lnSpc>
              <a:spcBef>
                <a:spcPts val="1060"/>
              </a:spcBef>
            </a:pPr>
            <a:r>
              <a:rPr sz="2400" spc="-10" dirty="0">
                <a:solidFill>
                  <a:srgbClr val="C8482C"/>
                </a:solidFill>
                <a:latin typeface="Calibri"/>
                <a:cs typeface="Calibri"/>
              </a:rPr>
              <a:t>Crop</a:t>
            </a:r>
            <a:r>
              <a:rPr sz="2400" spc="-114" dirty="0">
                <a:solidFill>
                  <a:srgbClr val="C8482C"/>
                </a:solidFill>
                <a:latin typeface="Calibri"/>
                <a:cs typeface="Calibri"/>
              </a:rPr>
              <a:t> </a:t>
            </a:r>
            <a:r>
              <a:rPr sz="2400" dirty="0">
                <a:solidFill>
                  <a:srgbClr val="C8482C"/>
                </a:solidFill>
                <a:latin typeface="Calibri"/>
                <a:cs typeface="Calibri"/>
              </a:rPr>
              <a:t>+</a:t>
            </a:r>
            <a:r>
              <a:rPr sz="2400" spc="30" dirty="0">
                <a:solidFill>
                  <a:srgbClr val="C8482C"/>
                </a:solidFill>
                <a:latin typeface="Calibri"/>
                <a:cs typeface="Calibri"/>
              </a:rPr>
              <a:t> </a:t>
            </a:r>
            <a:r>
              <a:rPr sz="2400" spc="-30" dirty="0">
                <a:solidFill>
                  <a:srgbClr val="C8482C"/>
                </a:solidFill>
                <a:latin typeface="Calibri"/>
                <a:cs typeface="Calibri"/>
              </a:rPr>
              <a:t>Resize</a:t>
            </a:r>
            <a:r>
              <a:rPr sz="2400" spc="-110" dirty="0">
                <a:solidFill>
                  <a:srgbClr val="C8482C"/>
                </a:solidFill>
                <a:latin typeface="Calibri"/>
                <a:cs typeface="Calibri"/>
              </a:rPr>
              <a:t> </a:t>
            </a:r>
            <a:r>
              <a:rPr sz="2400" spc="-10" dirty="0">
                <a:solidFill>
                  <a:srgbClr val="C8482C"/>
                </a:solidFill>
                <a:latin typeface="Calibri"/>
                <a:cs typeface="Calibri"/>
              </a:rPr>
              <a:t>features</a:t>
            </a:r>
            <a:endParaRPr sz="2400">
              <a:latin typeface="Calibri"/>
              <a:cs typeface="Calibri"/>
            </a:endParaRPr>
          </a:p>
          <a:p>
            <a:pPr marL="83820">
              <a:lnSpc>
                <a:spcPct val="100000"/>
              </a:lnSpc>
              <a:spcBef>
                <a:spcPts val="965"/>
              </a:spcBef>
            </a:pPr>
            <a:r>
              <a:rPr sz="2400" dirty="0">
                <a:latin typeface="Calibri"/>
                <a:cs typeface="Calibri"/>
              </a:rPr>
              <a:t>Image</a:t>
            </a:r>
            <a:r>
              <a:rPr sz="2400" spc="-75" dirty="0">
                <a:latin typeface="Calibri"/>
                <a:cs typeface="Calibri"/>
              </a:rPr>
              <a:t> </a:t>
            </a:r>
            <a:r>
              <a:rPr sz="2400" spc="-10" dirty="0">
                <a:latin typeface="Calibri"/>
                <a:cs typeface="Calibri"/>
              </a:rPr>
              <a:t>features</a:t>
            </a:r>
            <a:endParaRPr sz="2400">
              <a:latin typeface="Calibri"/>
              <a:cs typeface="Calibri"/>
            </a:endParaRPr>
          </a:p>
        </p:txBody>
      </p:sp>
      <p:sp>
        <p:nvSpPr>
          <p:cNvPr id="95" name="object 95"/>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96" name="object 96"/>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5" dirty="0">
                <a:latin typeface="Calibri"/>
                <a:cs typeface="Calibri"/>
              </a:rPr>
              <a:t> </a:t>
            </a:r>
            <a:r>
              <a:rPr sz="800" dirty="0">
                <a:latin typeface="Calibri"/>
                <a:cs typeface="Calibri"/>
              </a:rPr>
              <a:t>ICCV</a:t>
            </a:r>
            <a:r>
              <a:rPr sz="800" spc="-25"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30"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 Reproduced</a:t>
            </a:r>
            <a:r>
              <a:rPr sz="800" spc="75"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
        <p:nvSpPr>
          <p:cNvPr id="92" name="object 92"/>
          <p:cNvSpPr txBox="1"/>
          <p:nvPr/>
        </p:nvSpPr>
        <p:spPr>
          <a:xfrm>
            <a:off x="4904359" y="3832542"/>
            <a:ext cx="2235200" cy="780415"/>
          </a:xfrm>
          <a:prstGeom prst="rect">
            <a:avLst/>
          </a:prstGeom>
        </p:spPr>
        <p:txBody>
          <a:bodyPr vert="horz" wrap="square" lIns="0" tIns="13335" rIns="0" bIns="0" rtlCol="0">
            <a:spAutoFit/>
          </a:bodyPr>
          <a:lstStyle/>
          <a:p>
            <a:pPr marL="12700" marR="5080">
              <a:lnSpc>
                <a:spcPct val="100899"/>
              </a:lnSpc>
              <a:spcBef>
                <a:spcPts val="105"/>
              </a:spcBef>
            </a:pPr>
            <a:r>
              <a:rPr sz="2450" dirty="0">
                <a:latin typeface="Calibri"/>
                <a:cs typeface="Calibri"/>
              </a:rPr>
              <a:t>Run</a:t>
            </a:r>
            <a:r>
              <a:rPr sz="2450" spc="-15" dirty="0">
                <a:latin typeface="Calibri"/>
                <a:cs typeface="Calibri"/>
              </a:rPr>
              <a:t> </a:t>
            </a:r>
            <a:r>
              <a:rPr sz="2450" dirty="0">
                <a:latin typeface="Calibri"/>
                <a:cs typeface="Calibri"/>
              </a:rPr>
              <a:t>whole</a:t>
            </a:r>
            <a:r>
              <a:rPr sz="2450" spc="50" dirty="0">
                <a:latin typeface="Calibri"/>
                <a:cs typeface="Calibri"/>
              </a:rPr>
              <a:t> </a:t>
            </a:r>
            <a:r>
              <a:rPr sz="2450" spc="-20" dirty="0">
                <a:latin typeface="Calibri"/>
                <a:cs typeface="Calibri"/>
              </a:rPr>
              <a:t>image </a:t>
            </a:r>
            <a:r>
              <a:rPr sz="2450" dirty="0">
                <a:latin typeface="Calibri"/>
                <a:cs typeface="Calibri"/>
              </a:rPr>
              <a:t>through</a:t>
            </a:r>
            <a:r>
              <a:rPr sz="2450" spc="-15" dirty="0">
                <a:latin typeface="Calibri"/>
                <a:cs typeface="Calibri"/>
              </a:rPr>
              <a:t> </a:t>
            </a:r>
            <a:r>
              <a:rPr sz="2400" spc="-10" dirty="0">
                <a:latin typeface="Calibri"/>
                <a:cs typeface="Calibri"/>
              </a:rPr>
              <a:t>ConvNet</a:t>
            </a:r>
            <a:endParaRPr sz="2400">
              <a:latin typeface="Calibri"/>
              <a:cs typeface="Calibri"/>
            </a:endParaRPr>
          </a:p>
        </p:txBody>
      </p:sp>
      <p:sp>
        <p:nvSpPr>
          <p:cNvPr id="93" name="object 93"/>
          <p:cNvSpPr txBox="1"/>
          <p:nvPr/>
        </p:nvSpPr>
        <p:spPr>
          <a:xfrm>
            <a:off x="41275" y="3827462"/>
            <a:ext cx="1759585" cy="149034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“Backbone” network: AlexNet,</a:t>
            </a:r>
            <a:r>
              <a:rPr sz="2400" spc="-165" dirty="0">
                <a:latin typeface="Calibri"/>
                <a:cs typeface="Calibri"/>
              </a:rPr>
              <a:t> </a:t>
            </a:r>
            <a:r>
              <a:rPr sz="2400" spc="-20" dirty="0">
                <a:latin typeface="Calibri"/>
                <a:cs typeface="Calibri"/>
              </a:rPr>
              <a:t>VGG, ResNet,</a:t>
            </a:r>
            <a:r>
              <a:rPr sz="2400" spc="-80" dirty="0">
                <a:latin typeface="Calibri"/>
                <a:cs typeface="Calibri"/>
              </a:rPr>
              <a:t> </a:t>
            </a:r>
            <a:r>
              <a:rPr sz="2400" spc="-25" dirty="0">
                <a:latin typeface="Calibri"/>
                <a:cs typeface="Calibri"/>
              </a:rPr>
              <a:t>etc</a:t>
            </a:r>
            <a:endParaRPr sz="2400">
              <a:latin typeface="Calibri"/>
              <a:cs typeface="Calibri"/>
            </a:endParaRPr>
          </a:p>
        </p:txBody>
      </p:sp>
      <p:sp>
        <p:nvSpPr>
          <p:cNvPr id="94" name="object 94"/>
          <p:cNvSpPr txBox="1"/>
          <p:nvPr/>
        </p:nvSpPr>
        <p:spPr>
          <a:xfrm>
            <a:off x="79057" y="1996122"/>
            <a:ext cx="1976120"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Regions</a:t>
            </a:r>
            <a:r>
              <a:rPr sz="2400" spc="-120" dirty="0">
                <a:latin typeface="Calibri"/>
                <a:cs typeface="Calibri"/>
              </a:rPr>
              <a:t> </a:t>
            </a:r>
            <a:r>
              <a:rPr sz="2400" spc="-25" dirty="0">
                <a:latin typeface="Calibri"/>
                <a:cs typeface="Calibri"/>
              </a:rPr>
              <a:t>of </a:t>
            </a:r>
            <a:r>
              <a:rPr sz="2400" spc="-10" dirty="0">
                <a:latin typeface="Calibri"/>
                <a:cs typeface="Calibri"/>
              </a:rPr>
              <a:t>Interest</a:t>
            </a:r>
            <a:r>
              <a:rPr sz="2400" spc="-200" dirty="0">
                <a:latin typeface="Calibri"/>
                <a:cs typeface="Calibri"/>
              </a:rPr>
              <a:t> </a:t>
            </a:r>
            <a:r>
              <a:rPr sz="2400" spc="-10" dirty="0">
                <a:latin typeface="Calibri"/>
                <a:cs typeface="Calibri"/>
              </a:rPr>
              <a:t>(RoIs) </a:t>
            </a:r>
            <a:r>
              <a:rPr sz="2400" spc="-20" dirty="0">
                <a:latin typeface="Calibri"/>
                <a:cs typeface="Calibri"/>
              </a:rPr>
              <a:t>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method</a:t>
            </a:r>
            <a:endParaRPr sz="240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8321357" y="4409440"/>
            <a:ext cx="3484245" cy="1645920"/>
            <a:chOff x="8321357" y="4409440"/>
            <a:chExt cx="3484245" cy="1645920"/>
          </a:xfrm>
        </p:grpSpPr>
        <p:sp>
          <p:nvSpPr>
            <p:cNvPr id="5" name="object 5"/>
            <p:cNvSpPr/>
            <p:nvPr/>
          </p:nvSpPr>
          <p:spPr>
            <a:xfrm>
              <a:off x="9591039" y="4409440"/>
              <a:ext cx="579120" cy="182880"/>
            </a:xfrm>
            <a:custGeom>
              <a:avLst/>
              <a:gdLst/>
              <a:ahLst/>
              <a:cxnLst/>
              <a:rect l="l" t="t" r="r" b="b"/>
              <a:pathLst>
                <a:path w="579120" h="182879">
                  <a:moveTo>
                    <a:pt x="579119" y="0"/>
                  </a:moveTo>
                  <a:lnTo>
                    <a:pt x="172719" y="0"/>
                  </a:lnTo>
                  <a:lnTo>
                    <a:pt x="0" y="182499"/>
                  </a:lnTo>
                  <a:lnTo>
                    <a:pt x="406400" y="182499"/>
                  </a:lnTo>
                  <a:lnTo>
                    <a:pt x="579119"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9596119" y="4414520"/>
              <a:ext cx="579120" cy="182880"/>
            </a:xfrm>
            <a:custGeom>
              <a:avLst/>
              <a:gdLst/>
              <a:ahLst/>
              <a:cxnLst/>
              <a:rect l="l" t="t" r="r" b="b"/>
              <a:pathLst>
                <a:path w="579120" h="182879">
                  <a:moveTo>
                    <a:pt x="0" y="182498"/>
                  </a:moveTo>
                  <a:lnTo>
                    <a:pt x="172720" y="0"/>
                  </a:lnTo>
                  <a:lnTo>
                    <a:pt x="579120" y="0"/>
                  </a:lnTo>
                  <a:lnTo>
                    <a:pt x="406400" y="182498"/>
                  </a:lnTo>
                  <a:lnTo>
                    <a:pt x="0" y="182498"/>
                  </a:lnTo>
                  <a:close/>
                </a:path>
              </a:pathLst>
            </a:custGeom>
            <a:ln w="9186">
              <a:solidFill>
                <a:srgbClr val="1D7E66"/>
              </a:solidFill>
            </a:ln>
          </p:spPr>
          <p:txBody>
            <a:bodyPr wrap="square" lIns="0" tIns="0" rIns="0" bIns="0" rtlCol="0"/>
            <a:lstStyle/>
            <a:p>
              <a:endParaRPr/>
            </a:p>
          </p:txBody>
        </p:sp>
        <p:pic>
          <p:nvPicPr>
            <p:cNvPr id="7" name="object 7"/>
            <p:cNvPicPr/>
            <p:nvPr/>
          </p:nvPicPr>
          <p:blipFill>
            <a:blip r:embed="rId2" cstate="print"/>
            <a:stretch>
              <a:fillRect/>
            </a:stretch>
          </p:blipFill>
          <p:spPr>
            <a:xfrm>
              <a:off x="8334773" y="4873010"/>
              <a:ext cx="3460985" cy="1172189"/>
            </a:xfrm>
            <a:prstGeom prst="rect">
              <a:avLst/>
            </a:prstGeom>
          </p:spPr>
        </p:pic>
        <p:sp>
          <p:nvSpPr>
            <p:cNvPr id="8" name="object 8"/>
            <p:cNvSpPr/>
            <p:nvPr/>
          </p:nvSpPr>
          <p:spPr>
            <a:xfrm>
              <a:off x="8326119" y="4871720"/>
              <a:ext cx="3474720" cy="1178560"/>
            </a:xfrm>
            <a:custGeom>
              <a:avLst/>
              <a:gdLst/>
              <a:ahLst/>
              <a:cxnLst/>
              <a:rect l="l" t="t" r="r" b="b"/>
              <a:pathLst>
                <a:path w="3474720" h="1178560">
                  <a:moveTo>
                    <a:pt x="0" y="1178407"/>
                  </a:moveTo>
                  <a:lnTo>
                    <a:pt x="1087501" y="0"/>
                  </a:lnTo>
                  <a:lnTo>
                    <a:pt x="3474338" y="0"/>
                  </a:lnTo>
                  <a:lnTo>
                    <a:pt x="2386964" y="1178407"/>
                  </a:lnTo>
                  <a:lnTo>
                    <a:pt x="0" y="1178407"/>
                  </a:lnTo>
                  <a:close/>
                </a:path>
              </a:pathLst>
            </a:custGeom>
            <a:ln w="9186">
              <a:solidFill>
                <a:srgbClr val="1D7E66"/>
              </a:solidFill>
            </a:ln>
          </p:spPr>
          <p:txBody>
            <a:bodyPr wrap="square" lIns="0" tIns="0" rIns="0" bIns="0" rtlCol="0"/>
            <a:lstStyle/>
            <a:p>
              <a:endParaRPr/>
            </a:p>
          </p:txBody>
        </p:sp>
      </p:grpSp>
      <p:sp>
        <p:nvSpPr>
          <p:cNvPr id="9" name="object 9"/>
          <p:cNvSpPr txBox="1"/>
          <p:nvPr/>
        </p:nvSpPr>
        <p:spPr>
          <a:xfrm>
            <a:off x="7906384" y="5165788"/>
            <a:ext cx="599440" cy="581660"/>
          </a:xfrm>
          <a:prstGeom prst="rect">
            <a:avLst/>
          </a:prstGeom>
        </p:spPr>
        <p:txBody>
          <a:bodyPr vert="horz" wrap="square" lIns="0" tIns="27305" rIns="0" bIns="0" rtlCol="0">
            <a:spAutoFit/>
          </a:bodyPr>
          <a:lstStyle/>
          <a:p>
            <a:pPr marL="12700" marR="5080">
              <a:lnSpc>
                <a:spcPts val="2160"/>
              </a:lnSpc>
              <a:spcBef>
                <a:spcPts val="215"/>
              </a:spcBef>
            </a:pPr>
            <a:r>
              <a:rPr sz="1850" spc="-10" dirty="0">
                <a:latin typeface="Calibri"/>
                <a:cs typeface="Calibri"/>
              </a:rPr>
              <a:t>Input </a:t>
            </a:r>
            <a:r>
              <a:rPr sz="1850" spc="-20" dirty="0">
                <a:latin typeface="Calibri"/>
                <a:cs typeface="Calibri"/>
              </a:rPr>
              <a:t>image</a:t>
            </a:r>
            <a:endParaRPr sz="1850">
              <a:latin typeface="Calibri"/>
              <a:cs typeface="Calibri"/>
            </a:endParaRPr>
          </a:p>
        </p:txBody>
      </p:sp>
      <p:grpSp>
        <p:nvGrpSpPr>
          <p:cNvPr id="10" name="object 10"/>
          <p:cNvGrpSpPr/>
          <p:nvPr/>
        </p:nvGrpSpPr>
        <p:grpSpPr>
          <a:xfrm>
            <a:off x="8371840" y="3037839"/>
            <a:ext cx="3209925" cy="2996565"/>
            <a:chOff x="8371840" y="3037839"/>
            <a:chExt cx="3209925" cy="2996565"/>
          </a:xfrm>
        </p:grpSpPr>
        <p:sp>
          <p:nvSpPr>
            <p:cNvPr id="11" name="object 11"/>
            <p:cNvSpPr/>
            <p:nvPr/>
          </p:nvSpPr>
          <p:spPr>
            <a:xfrm>
              <a:off x="8981440" y="4927600"/>
              <a:ext cx="1757680" cy="751840"/>
            </a:xfrm>
            <a:custGeom>
              <a:avLst/>
              <a:gdLst/>
              <a:ahLst/>
              <a:cxnLst/>
              <a:rect l="l" t="t" r="r" b="b"/>
              <a:pathLst>
                <a:path w="1757679" h="751839">
                  <a:moveTo>
                    <a:pt x="1757171" y="0"/>
                  </a:moveTo>
                  <a:lnTo>
                    <a:pt x="697229" y="0"/>
                  </a:lnTo>
                  <a:lnTo>
                    <a:pt x="0" y="751382"/>
                  </a:lnTo>
                  <a:lnTo>
                    <a:pt x="1059941" y="751382"/>
                  </a:lnTo>
                  <a:lnTo>
                    <a:pt x="1757171"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8986520" y="4932679"/>
              <a:ext cx="1757680" cy="751840"/>
            </a:xfrm>
            <a:custGeom>
              <a:avLst/>
              <a:gdLst/>
              <a:ahLst/>
              <a:cxnLst/>
              <a:rect l="l" t="t" r="r" b="b"/>
              <a:pathLst>
                <a:path w="1757679" h="751839">
                  <a:moveTo>
                    <a:pt x="0" y="751382"/>
                  </a:moveTo>
                  <a:lnTo>
                    <a:pt x="697229" y="0"/>
                  </a:lnTo>
                  <a:lnTo>
                    <a:pt x="1757172" y="0"/>
                  </a:lnTo>
                  <a:lnTo>
                    <a:pt x="1059941" y="751382"/>
                  </a:lnTo>
                  <a:lnTo>
                    <a:pt x="0" y="751382"/>
                  </a:lnTo>
                  <a:close/>
                </a:path>
              </a:pathLst>
            </a:custGeom>
            <a:ln w="9186">
              <a:solidFill>
                <a:srgbClr val="1D7E66"/>
              </a:solidFill>
            </a:ln>
          </p:spPr>
          <p:txBody>
            <a:bodyPr wrap="square" lIns="0" tIns="0" rIns="0" bIns="0" rtlCol="0"/>
            <a:lstStyle/>
            <a:p>
              <a:endParaRPr/>
            </a:p>
          </p:txBody>
        </p:sp>
        <p:sp>
          <p:nvSpPr>
            <p:cNvPr id="13" name="object 13"/>
            <p:cNvSpPr/>
            <p:nvPr/>
          </p:nvSpPr>
          <p:spPr>
            <a:xfrm>
              <a:off x="10739120" y="4947919"/>
              <a:ext cx="833119" cy="314960"/>
            </a:xfrm>
            <a:custGeom>
              <a:avLst/>
              <a:gdLst/>
              <a:ahLst/>
              <a:cxnLst/>
              <a:rect l="l" t="t" r="r" b="b"/>
              <a:pathLst>
                <a:path w="833120" h="314960">
                  <a:moveTo>
                    <a:pt x="832738" y="0"/>
                  </a:moveTo>
                  <a:lnTo>
                    <a:pt x="287654" y="0"/>
                  </a:lnTo>
                  <a:lnTo>
                    <a:pt x="0" y="314832"/>
                  </a:lnTo>
                  <a:lnTo>
                    <a:pt x="545210" y="314832"/>
                  </a:lnTo>
                  <a:lnTo>
                    <a:pt x="832738"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10744200" y="4953000"/>
              <a:ext cx="833119" cy="314960"/>
            </a:xfrm>
            <a:custGeom>
              <a:avLst/>
              <a:gdLst/>
              <a:ahLst/>
              <a:cxnLst/>
              <a:rect l="l" t="t" r="r" b="b"/>
              <a:pathLst>
                <a:path w="833120" h="314960">
                  <a:moveTo>
                    <a:pt x="0" y="314833"/>
                  </a:moveTo>
                  <a:lnTo>
                    <a:pt x="287654" y="0"/>
                  </a:lnTo>
                  <a:lnTo>
                    <a:pt x="832739" y="0"/>
                  </a:lnTo>
                  <a:lnTo>
                    <a:pt x="545210" y="314833"/>
                  </a:lnTo>
                  <a:lnTo>
                    <a:pt x="0" y="314833"/>
                  </a:lnTo>
                  <a:close/>
                </a:path>
              </a:pathLst>
            </a:custGeom>
            <a:ln w="9186">
              <a:solidFill>
                <a:srgbClr val="1D7E66"/>
              </a:solidFill>
            </a:ln>
          </p:spPr>
          <p:txBody>
            <a:bodyPr wrap="square" lIns="0" tIns="0" rIns="0" bIns="0" rtlCol="0"/>
            <a:lstStyle/>
            <a:p>
              <a:endParaRPr/>
            </a:p>
          </p:txBody>
        </p:sp>
        <p:sp>
          <p:nvSpPr>
            <p:cNvPr id="15" name="object 15"/>
            <p:cNvSpPr/>
            <p:nvPr/>
          </p:nvSpPr>
          <p:spPr>
            <a:xfrm>
              <a:off x="8371840" y="5547360"/>
              <a:ext cx="822960" cy="477520"/>
            </a:xfrm>
            <a:custGeom>
              <a:avLst/>
              <a:gdLst/>
              <a:ahLst/>
              <a:cxnLst/>
              <a:rect l="l" t="t" r="r" b="b"/>
              <a:pathLst>
                <a:path w="822959" h="477520">
                  <a:moveTo>
                    <a:pt x="822705" y="0"/>
                  </a:moveTo>
                  <a:lnTo>
                    <a:pt x="444245" y="0"/>
                  </a:lnTo>
                  <a:lnTo>
                    <a:pt x="0" y="477062"/>
                  </a:lnTo>
                  <a:lnTo>
                    <a:pt x="378459" y="477062"/>
                  </a:lnTo>
                  <a:lnTo>
                    <a:pt x="822705" y="0"/>
                  </a:lnTo>
                  <a:close/>
                </a:path>
              </a:pathLst>
            </a:custGeom>
            <a:solidFill>
              <a:srgbClr val="E7E6E6">
                <a:alpha val="79998"/>
              </a:srgbClr>
            </a:solidFill>
          </p:spPr>
          <p:txBody>
            <a:bodyPr wrap="square" lIns="0" tIns="0" rIns="0" bIns="0" rtlCol="0"/>
            <a:lstStyle/>
            <a:p>
              <a:endParaRPr/>
            </a:p>
          </p:txBody>
        </p:sp>
        <p:sp>
          <p:nvSpPr>
            <p:cNvPr id="16" name="object 16"/>
            <p:cNvSpPr/>
            <p:nvPr/>
          </p:nvSpPr>
          <p:spPr>
            <a:xfrm>
              <a:off x="8376920" y="5552439"/>
              <a:ext cx="822960" cy="477520"/>
            </a:xfrm>
            <a:custGeom>
              <a:avLst/>
              <a:gdLst/>
              <a:ahLst/>
              <a:cxnLst/>
              <a:rect l="l" t="t" r="r" b="b"/>
              <a:pathLst>
                <a:path w="822959" h="477520">
                  <a:moveTo>
                    <a:pt x="0" y="477062"/>
                  </a:moveTo>
                  <a:lnTo>
                    <a:pt x="444246" y="0"/>
                  </a:lnTo>
                  <a:lnTo>
                    <a:pt x="822705" y="0"/>
                  </a:lnTo>
                  <a:lnTo>
                    <a:pt x="378459" y="477062"/>
                  </a:lnTo>
                  <a:lnTo>
                    <a:pt x="0" y="477062"/>
                  </a:lnTo>
                  <a:close/>
                </a:path>
              </a:pathLst>
            </a:custGeom>
            <a:ln w="9186">
              <a:solidFill>
                <a:srgbClr val="1D7E66"/>
              </a:solidFill>
            </a:ln>
          </p:spPr>
          <p:txBody>
            <a:bodyPr wrap="square" lIns="0" tIns="0" rIns="0" bIns="0" rtlCol="0"/>
            <a:lstStyle/>
            <a:p>
              <a:endParaRPr/>
            </a:p>
          </p:txBody>
        </p:sp>
        <p:sp>
          <p:nvSpPr>
            <p:cNvPr id="17" name="object 17"/>
            <p:cNvSpPr/>
            <p:nvPr/>
          </p:nvSpPr>
          <p:spPr>
            <a:xfrm>
              <a:off x="10312400" y="3037839"/>
              <a:ext cx="243840" cy="1238885"/>
            </a:xfrm>
            <a:custGeom>
              <a:avLst/>
              <a:gdLst/>
              <a:ahLst/>
              <a:cxnLst/>
              <a:rect l="l" t="t" r="r" b="b"/>
              <a:pathLst>
                <a:path w="243840" h="1238885">
                  <a:moveTo>
                    <a:pt x="243713" y="0"/>
                  </a:moveTo>
                  <a:lnTo>
                    <a:pt x="0" y="252349"/>
                  </a:lnTo>
                  <a:lnTo>
                    <a:pt x="0" y="1238885"/>
                  </a:lnTo>
                  <a:lnTo>
                    <a:pt x="243713" y="986536"/>
                  </a:lnTo>
                  <a:lnTo>
                    <a:pt x="243713" y="0"/>
                  </a:lnTo>
                  <a:close/>
                </a:path>
              </a:pathLst>
            </a:custGeom>
            <a:solidFill>
              <a:srgbClr val="CDCDCD">
                <a:alpha val="92939"/>
              </a:srgbClr>
            </a:solidFill>
          </p:spPr>
          <p:txBody>
            <a:bodyPr wrap="square" lIns="0" tIns="0" rIns="0" bIns="0" rtlCol="0"/>
            <a:lstStyle/>
            <a:p>
              <a:endParaRPr/>
            </a:p>
          </p:txBody>
        </p:sp>
        <p:sp>
          <p:nvSpPr>
            <p:cNvPr id="18" name="object 18"/>
            <p:cNvSpPr/>
            <p:nvPr/>
          </p:nvSpPr>
          <p:spPr>
            <a:xfrm>
              <a:off x="9550400" y="3037839"/>
              <a:ext cx="1005840" cy="254000"/>
            </a:xfrm>
            <a:custGeom>
              <a:avLst/>
              <a:gdLst/>
              <a:ahLst/>
              <a:cxnLst/>
              <a:rect l="l" t="t" r="r" b="b"/>
              <a:pathLst>
                <a:path w="1005840" h="254000">
                  <a:moveTo>
                    <a:pt x="1005458" y="0"/>
                  </a:moveTo>
                  <a:lnTo>
                    <a:pt x="251332" y="0"/>
                  </a:lnTo>
                  <a:lnTo>
                    <a:pt x="0" y="253873"/>
                  </a:lnTo>
                  <a:lnTo>
                    <a:pt x="754126" y="253873"/>
                  </a:lnTo>
                  <a:lnTo>
                    <a:pt x="1005458" y="0"/>
                  </a:lnTo>
                  <a:close/>
                </a:path>
              </a:pathLst>
            </a:custGeom>
            <a:solidFill>
              <a:srgbClr val="FFFFFF">
                <a:alpha val="92939"/>
              </a:srgbClr>
            </a:solidFill>
          </p:spPr>
          <p:txBody>
            <a:bodyPr wrap="square" lIns="0" tIns="0" rIns="0" bIns="0" rtlCol="0"/>
            <a:lstStyle/>
            <a:p>
              <a:endParaRPr/>
            </a:p>
          </p:txBody>
        </p:sp>
        <p:sp>
          <p:nvSpPr>
            <p:cNvPr id="19" name="object 19"/>
            <p:cNvSpPr/>
            <p:nvPr/>
          </p:nvSpPr>
          <p:spPr>
            <a:xfrm>
              <a:off x="9555480" y="3042919"/>
              <a:ext cx="1005840" cy="1238885"/>
            </a:xfrm>
            <a:custGeom>
              <a:avLst/>
              <a:gdLst/>
              <a:ahLst/>
              <a:cxnLst/>
              <a:rect l="l" t="t" r="r" b="b"/>
              <a:pathLst>
                <a:path w="1005840" h="1238885">
                  <a:moveTo>
                    <a:pt x="0" y="252349"/>
                  </a:moveTo>
                  <a:lnTo>
                    <a:pt x="251333" y="0"/>
                  </a:lnTo>
                  <a:lnTo>
                    <a:pt x="1005459" y="0"/>
                  </a:lnTo>
                  <a:lnTo>
                    <a:pt x="1005459" y="986535"/>
                  </a:lnTo>
                  <a:lnTo>
                    <a:pt x="754126" y="1238884"/>
                  </a:lnTo>
                  <a:lnTo>
                    <a:pt x="0" y="1238884"/>
                  </a:lnTo>
                  <a:lnTo>
                    <a:pt x="0" y="252349"/>
                  </a:lnTo>
                  <a:close/>
                </a:path>
                <a:path w="1005840" h="1238885">
                  <a:moveTo>
                    <a:pt x="0" y="252349"/>
                  </a:moveTo>
                  <a:lnTo>
                    <a:pt x="754126" y="252349"/>
                  </a:lnTo>
                  <a:lnTo>
                    <a:pt x="1005459" y="0"/>
                  </a:lnTo>
                </a:path>
                <a:path w="1005840" h="1238885">
                  <a:moveTo>
                    <a:pt x="754126" y="252349"/>
                  </a:moveTo>
                  <a:lnTo>
                    <a:pt x="754126" y="1238884"/>
                  </a:lnTo>
                </a:path>
              </a:pathLst>
            </a:custGeom>
            <a:ln w="9186">
              <a:solidFill>
                <a:srgbClr val="1D7E66"/>
              </a:solidFill>
            </a:ln>
          </p:spPr>
          <p:txBody>
            <a:bodyPr wrap="square" lIns="0" tIns="0" rIns="0" bIns="0" rtlCol="0"/>
            <a:lstStyle/>
            <a:p>
              <a:endParaRPr/>
            </a:p>
          </p:txBody>
        </p:sp>
      </p:grpSp>
      <p:sp>
        <p:nvSpPr>
          <p:cNvPr id="20" name="object 20"/>
          <p:cNvSpPr txBox="1"/>
          <p:nvPr/>
        </p:nvSpPr>
        <p:spPr>
          <a:xfrm>
            <a:off x="9680320" y="3475672"/>
            <a:ext cx="457834" cy="546735"/>
          </a:xfrm>
          <a:prstGeom prst="rect">
            <a:avLst/>
          </a:prstGeom>
        </p:spPr>
        <p:txBody>
          <a:bodyPr vert="horz" wrap="square" lIns="0" tIns="3175" rIns="0" bIns="0" rtlCol="0">
            <a:spAutoFit/>
          </a:bodyPr>
          <a:lstStyle/>
          <a:p>
            <a:pPr marL="83820" marR="5080" indent="-71120">
              <a:lnSpc>
                <a:spcPct val="105300"/>
              </a:lnSpc>
              <a:spcBef>
                <a:spcPts val="25"/>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1" name="object 21"/>
          <p:cNvGrpSpPr/>
          <p:nvPr/>
        </p:nvGrpSpPr>
        <p:grpSpPr>
          <a:xfrm>
            <a:off x="10739119" y="2763520"/>
            <a:ext cx="1025525" cy="1249045"/>
            <a:chOff x="10739119" y="2763520"/>
            <a:chExt cx="1025525" cy="1249045"/>
          </a:xfrm>
        </p:grpSpPr>
        <p:sp>
          <p:nvSpPr>
            <p:cNvPr id="22" name="object 22"/>
            <p:cNvSpPr/>
            <p:nvPr/>
          </p:nvSpPr>
          <p:spPr>
            <a:xfrm>
              <a:off x="11501119" y="2763520"/>
              <a:ext cx="254000" cy="1238885"/>
            </a:xfrm>
            <a:custGeom>
              <a:avLst/>
              <a:gdLst/>
              <a:ahLst/>
              <a:cxnLst/>
              <a:rect l="l" t="t" r="r" b="b"/>
              <a:pathLst>
                <a:path w="254000" h="1238885">
                  <a:moveTo>
                    <a:pt x="253873" y="0"/>
                  </a:moveTo>
                  <a:lnTo>
                    <a:pt x="0" y="252349"/>
                  </a:lnTo>
                  <a:lnTo>
                    <a:pt x="0" y="1238884"/>
                  </a:lnTo>
                  <a:lnTo>
                    <a:pt x="253873" y="986535"/>
                  </a:lnTo>
                  <a:lnTo>
                    <a:pt x="253873" y="0"/>
                  </a:lnTo>
                  <a:close/>
                </a:path>
              </a:pathLst>
            </a:custGeom>
            <a:solidFill>
              <a:srgbClr val="CDCDCD">
                <a:alpha val="92939"/>
              </a:srgbClr>
            </a:solidFill>
          </p:spPr>
          <p:txBody>
            <a:bodyPr wrap="square" lIns="0" tIns="0" rIns="0" bIns="0" rtlCol="0"/>
            <a:lstStyle/>
            <a:p>
              <a:endParaRPr/>
            </a:p>
          </p:txBody>
        </p:sp>
        <p:sp>
          <p:nvSpPr>
            <p:cNvPr id="23" name="object 23"/>
            <p:cNvSpPr/>
            <p:nvPr/>
          </p:nvSpPr>
          <p:spPr>
            <a:xfrm>
              <a:off x="10739119" y="2763520"/>
              <a:ext cx="1016000" cy="254000"/>
            </a:xfrm>
            <a:custGeom>
              <a:avLst/>
              <a:gdLst/>
              <a:ahLst/>
              <a:cxnLst/>
              <a:rect l="l" t="t" r="r" b="b"/>
              <a:pathLst>
                <a:path w="1016000" h="254000">
                  <a:moveTo>
                    <a:pt x="1015619" y="0"/>
                  </a:moveTo>
                  <a:lnTo>
                    <a:pt x="253873" y="0"/>
                  </a:lnTo>
                  <a:lnTo>
                    <a:pt x="0" y="253872"/>
                  </a:lnTo>
                  <a:lnTo>
                    <a:pt x="761746" y="253872"/>
                  </a:lnTo>
                  <a:lnTo>
                    <a:pt x="1015619" y="0"/>
                  </a:lnTo>
                  <a:close/>
                </a:path>
              </a:pathLst>
            </a:custGeom>
            <a:solidFill>
              <a:srgbClr val="FFFFFF">
                <a:alpha val="92939"/>
              </a:srgbClr>
            </a:solidFill>
          </p:spPr>
          <p:txBody>
            <a:bodyPr wrap="square" lIns="0" tIns="0" rIns="0" bIns="0" rtlCol="0"/>
            <a:lstStyle/>
            <a:p>
              <a:endParaRPr/>
            </a:p>
          </p:txBody>
        </p:sp>
        <p:sp>
          <p:nvSpPr>
            <p:cNvPr id="24" name="object 24"/>
            <p:cNvSpPr/>
            <p:nvPr/>
          </p:nvSpPr>
          <p:spPr>
            <a:xfrm>
              <a:off x="10744199" y="2768600"/>
              <a:ext cx="1016000" cy="1238885"/>
            </a:xfrm>
            <a:custGeom>
              <a:avLst/>
              <a:gdLst/>
              <a:ahLst/>
              <a:cxnLst/>
              <a:rect l="l" t="t" r="r" b="b"/>
              <a:pathLst>
                <a:path w="1016000" h="1238885">
                  <a:moveTo>
                    <a:pt x="0" y="252349"/>
                  </a:moveTo>
                  <a:lnTo>
                    <a:pt x="253873" y="0"/>
                  </a:lnTo>
                  <a:lnTo>
                    <a:pt x="1015619" y="0"/>
                  </a:lnTo>
                  <a:lnTo>
                    <a:pt x="1015619" y="986536"/>
                  </a:lnTo>
                  <a:lnTo>
                    <a:pt x="761746" y="1238885"/>
                  </a:lnTo>
                  <a:lnTo>
                    <a:pt x="0" y="1238885"/>
                  </a:lnTo>
                  <a:lnTo>
                    <a:pt x="0" y="252349"/>
                  </a:lnTo>
                  <a:close/>
                </a:path>
                <a:path w="1016000" h="1238885">
                  <a:moveTo>
                    <a:pt x="0" y="252349"/>
                  </a:moveTo>
                  <a:lnTo>
                    <a:pt x="761746" y="252349"/>
                  </a:lnTo>
                  <a:lnTo>
                    <a:pt x="1015619" y="0"/>
                  </a:lnTo>
                </a:path>
                <a:path w="1016000" h="1238885">
                  <a:moveTo>
                    <a:pt x="761746" y="252349"/>
                  </a:moveTo>
                  <a:lnTo>
                    <a:pt x="761746" y="1238885"/>
                  </a:lnTo>
                </a:path>
              </a:pathLst>
            </a:custGeom>
            <a:ln w="9186">
              <a:solidFill>
                <a:srgbClr val="1D7E66"/>
              </a:solidFill>
            </a:ln>
          </p:spPr>
          <p:txBody>
            <a:bodyPr wrap="square" lIns="0" tIns="0" rIns="0" bIns="0" rtlCol="0"/>
            <a:lstStyle/>
            <a:p>
              <a:endParaRPr/>
            </a:p>
          </p:txBody>
        </p:sp>
      </p:grpSp>
      <p:sp>
        <p:nvSpPr>
          <p:cNvPr id="25" name="object 25"/>
          <p:cNvSpPr txBox="1"/>
          <p:nvPr/>
        </p:nvSpPr>
        <p:spPr>
          <a:xfrm>
            <a:off x="10879201" y="3199193"/>
            <a:ext cx="457834" cy="546735"/>
          </a:xfrm>
          <a:prstGeom prst="rect">
            <a:avLst/>
          </a:prstGeom>
        </p:spPr>
        <p:txBody>
          <a:bodyPr vert="horz" wrap="square" lIns="0" tIns="3810" rIns="0" bIns="0" rtlCol="0">
            <a:spAutoFit/>
          </a:bodyPr>
          <a:lstStyle/>
          <a:p>
            <a:pPr marL="83185"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6" name="object 26"/>
          <p:cNvGrpSpPr/>
          <p:nvPr/>
        </p:nvGrpSpPr>
        <p:grpSpPr>
          <a:xfrm>
            <a:off x="8442959" y="3423920"/>
            <a:ext cx="1026160" cy="1249045"/>
            <a:chOff x="8442959" y="3423920"/>
            <a:chExt cx="1026160" cy="1249045"/>
          </a:xfrm>
        </p:grpSpPr>
        <p:sp>
          <p:nvSpPr>
            <p:cNvPr id="27" name="object 27"/>
            <p:cNvSpPr/>
            <p:nvPr/>
          </p:nvSpPr>
          <p:spPr>
            <a:xfrm>
              <a:off x="9204959" y="3423920"/>
              <a:ext cx="254000" cy="1238885"/>
            </a:xfrm>
            <a:custGeom>
              <a:avLst/>
              <a:gdLst/>
              <a:ahLst/>
              <a:cxnLst/>
              <a:rect l="l" t="t" r="r" b="b"/>
              <a:pathLst>
                <a:path w="254000" h="1238885">
                  <a:moveTo>
                    <a:pt x="253619" y="0"/>
                  </a:moveTo>
                  <a:lnTo>
                    <a:pt x="0" y="254634"/>
                  </a:lnTo>
                  <a:lnTo>
                    <a:pt x="0" y="1238884"/>
                  </a:lnTo>
                  <a:lnTo>
                    <a:pt x="253619" y="984249"/>
                  </a:lnTo>
                  <a:lnTo>
                    <a:pt x="253619" y="0"/>
                  </a:lnTo>
                  <a:close/>
                </a:path>
              </a:pathLst>
            </a:custGeom>
            <a:solidFill>
              <a:srgbClr val="CDCDCD">
                <a:alpha val="92939"/>
              </a:srgbClr>
            </a:solidFill>
          </p:spPr>
          <p:txBody>
            <a:bodyPr wrap="square" lIns="0" tIns="0" rIns="0" bIns="0" rtlCol="0"/>
            <a:lstStyle/>
            <a:p>
              <a:endParaRPr/>
            </a:p>
          </p:txBody>
        </p:sp>
        <p:sp>
          <p:nvSpPr>
            <p:cNvPr id="28" name="object 28"/>
            <p:cNvSpPr/>
            <p:nvPr/>
          </p:nvSpPr>
          <p:spPr>
            <a:xfrm>
              <a:off x="8442959" y="3423920"/>
              <a:ext cx="1016000" cy="254000"/>
            </a:xfrm>
            <a:custGeom>
              <a:avLst/>
              <a:gdLst/>
              <a:ahLst/>
              <a:cxnLst/>
              <a:rect l="l" t="t" r="r" b="b"/>
              <a:pathLst>
                <a:path w="1016000" h="254000">
                  <a:moveTo>
                    <a:pt x="1015873" y="0"/>
                  </a:moveTo>
                  <a:lnTo>
                    <a:pt x="254000" y="0"/>
                  </a:lnTo>
                  <a:lnTo>
                    <a:pt x="0" y="253618"/>
                  </a:lnTo>
                  <a:lnTo>
                    <a:pt x="761873" y="253618"/>
                  </a:lnTo>
                  <a:lnTo>
                    <a:pt x="1015873" y="0"/>
                  </a:lnTo>
                  <a:close/>
                </a:path>
              </a:pathLst>
            </a:custGeom>
            <a:solidFill>
              <a:srgbClr val="FFFFFF">
                <a:alpha val="92939"/>
              </a:srgbClr>
            </a:solidFill>
          </p:spPr>
          <p:txBody>
            <a:bodyPr wrap="square" lIns="0" tIns="0" rIns="0" bIns="0" rtlCol="0"/>
            <a:lstStyle/>
            <a:p>
              <a:endParaRPr/>
            </a:p>
          </p:txBody>
        </p:sp>
        <p:sp>
          <p:nvSpPr>
            <p:cNvPr id="29" name="object 29"/>
            <p:cNvSpPr/>
            <p:nvPr/>
          </p:nvSpPr>
          <p:spPr>
            <a:xfrm>
              <a:off x="8448039" y="3429000"/>
              <a:ext cx="1016000" cy="1238885"/>
            </a:xfrm>
            <a:custGeom>
              <a:avLst/>
              <a:gdLst/>
              <a:ahLst/>
              <a:cxnLst/>
              <a:rect l="l" t="t" r="r" b="b"/>
              <a:pathLst>
                <a:path w="1016000" h="1238885">
                  <a:moveTo>
                    <a:pt x="0" y="254635"/>
                  </a:moveTo>
                  <a:lnTo>
                    <a:pt x="254000" y="0"/>
                  </a:lnTo>
                  <a:lnTo>
                    <a:pt x="1015873" y="0"/>
                  </a:lnTo>
                  <a:lnTo>
                    <a:pt x="1015873" y="984250"/>
                  </a:lnTo>
                  <a:lnTo>
                    <a:pt x="761873" y="1238885"/>
                  </a:lnTo>
                  <a:lnTo>
                    <a:pt x="0" y="1238885"/>
                  </a:lnTo>
                  <a:lnTo>
                    <a:pt x="0" y="254635"/>
                  </a:lnTo>
                  <a:close/>
                </a:path>
                <a:path w="1016000" h="1238885">
                  <a:moveTo>
                    <a:pt x="0" y="254635"/>
                  </a:moveTo>
                  <a:lnTo>
                    <a:pt x="761873" y="254635"/>
                  </a:lnTo>
                  <a:lnTo>
                    <a:pt x="1015873" y="0"/>
                  </a:lnTo>
                </a:path>
                <a:path w="1016000" h="1238885">
                  <a:moveTo>
                    <a:pt x="761873" y="254635"/>
                  </a:moveTo>
                  <a:lnTo>
                    <a:pt x="761873" y="1238885"/>
                  </a:lnTo>
                </a:path>
              </a:pathLst>
            </a:custGeom>
            <a:ln w="9186">
              <a:solidFill>
                <a:srgbClr val="1D7E66"/>
              </a:solidFill>
            </a:ln>
          </p:spPr>
          <p:txBody>
            <a:bodyPr wrap="square" lIns="0" tIns="0" rIns="0" bIns="0" rtlCol="0"/>
            <a:lstStyle/>
            <a:p>
              <a:endParaRPr/>
            </a:p>
          </p:txBody>
        </p:sp>
      </p:grpSp>
      <p:sp>
        <p:nvSpPr>
          <p:cNvPr id="30" name="object 30"/>
          <p:cNvSpPr txBox="1"/>
          <p:nvPr/>
        </p:nvSpPr>
        <p:spPr>
          <a:xfrm>
            <a:off x="8573134" y="3859847"/>
            <a:ext cx="457834" cy="546735"/>
          </a:xfrm>
          <a:prstGeom prst="rect">
            <a:avLst/>
          </a:prstGeom>
        </p:spPr>
        <p:txBody>
          <a:bodyPr vert="horz" wrap="square" lIns="0" tIns="3810" rIns="0" bIns="0" rtlCol="0">
            <a:spAutoFit/>
          </a:bodyPr>
          <a:lstStyle/>
          <a:p>
            <a:pPr marL="83820"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31" name="object 31"/>
          <p:cNvGrpSpPr/>
          <p:nvPr/>
        </p:nvGrpSpPr>
        <p:grpSpPr>
          <a:xfrm>
            <a:off x="8615680" y="4175759"/>
            <a:ext cx="2865120" cy="862965"/>
            <a:chOff x="8615680" y="4175759"/>
            <a:chExt cx="2865120" cy="862965"/>
          </a:xfrm>
        </p:grpSpPr>
        <p:sp>
          <p:nvSpPr>
            <p:cNvPr id="32" name="object 32"/>
            <p:cNvSpPr/>
            <p:nvPr/>
          </p:nvSpPr>
          <p:spPr>
            <a:xfrm>
              <a:off x="8615680" y="484631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8620760" y="485139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sp>
          <p:nvSpPr>
            <p:cNvPr id="34" name="object 34"/>
            <p:cNvSpPr/>
            <p:nvPr/>
          </p:nvSpPr>
          <p:spPr>
            <a:xfrm>
              <a:off x="10901680" y="417575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5" name="object 35"/>
            <p:cNvSpPr/>
            <p:nvPr/>
          </p:nvSpPr>
          <p:spPr>
            <a:xfrm>
              <a:off x="10906760" y="418083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grpSp>
      <p:sp>
        <p:nvSpPr>
          <p:cNvPr id="36" name="object 36"/>
          <p:cNvSpPr txBox="1"/>
          <p:nvPr/>
        </p:nvSpPr>
        <p:spPr>
          <a:xfrm>
            <a:off x="8646159" y="3027679"/>
            <a:ext cx="660400" cy="284480"/>
          </a:xfrm>
          <a:prstGeom prst="rect">
            <a:avLst/>
          </a:prstGeom>
          <a:ln w="18371">
            <a:solidFill>
              <a:srgbClr val="7B5FC5"/>
            </a:solidFill>
          </a:ln>
        </p:spPr>
        <p:txBody>
          <a:bodyPr vert="horz" wrap="square" lIns="0" tIns="0" rIns="0" bIns="0" rtlCol="0">
            <a:spAutoFit/>
          </a:bodyPr>
          <a:lstStyle/>
          <a:p>
            <a:pPr marL="107314">
              <a:lnSpc>
                <a:spcPts val="2039"/>
              </a:lnSpc>
            </a:pPr>
            <a:r>
              <a:rPr sz="1850" spc="-10" dirty="0">
                <a:latin typeface="Calibri"/>
                <a:cs typeface="Calibri"/>
              </a:rPr>
              <a:t>Class</a:t>
            </a:r>
            <a:endParaRPr sz="1850">
              <a:latin typeface="Calibri"/>
              <a:cs typeface="Calibri"/>
            </a:endParaRPr>
          </a:p>
        </p:txBody>
      </p:sp>
      <p:pic>
        <p:nvPicPr>
          <p:cNvPr id="37" name="object 37"/>
          <p:cNvPicPr/>
          <p:nvPr/>
        </p:nvPicPr>
        <p:blipFill>
          <a:blip r:embed="rId3" cstate="print"/>
          <a:stretch>
            <a:fillRect/>
          </a:stretch>
        </p:blipFill>
        <p:spPr>
          <a:xfrm>
            <a:off x="8818880" y="3332479"/>
            <a:ext cx="182879" cy="233679"/>
          </a:xfrm>
          <a:prstGeom prst="rect">
            <a:avLst/>
          </a:prstGeom>
        </p:spPr>
      </p:pic>
      <p:sp>
        <p:nvSpPr>
          <p:cNvPr id="38" name="object 38"/>
          <p:cNvSpPr txBox="1"/>
          <p:nvPr/>
        </p:nvSpPr>
        <p:spPr>
          <a:xfrm>
            <a:off x="9601200" y="2661920"/>
            <a:ext cx="711200" cy="284480"/>
          </a:xfrm>
          <a:prstGeom prst="rect">
            <a:avLst/>
          </a:prstGeom>
          <a:ln w="18371">
            <a:solidFill>
              <a:srgbClr val="7B5FC5"/>
            </a:solidFill>
          </a:ln>
        </p:spPr>
        <p:txBody>
          <a:bodyPr vert="horz" wrap="square" lIns="0" tIns="0" rIns="0" bIns="0" rtlCol="0">
            <a:spAutoFit/>
          </a:bodyPr>
          <a:lstStyle/>
          <a:p>
            <a:pPr marL="128270">
              <a:lnSpc>
                <a:spcPts val="2020"/>
              </a:lnSpc>
            </a:pPr>
            <a:r>
              <a:rPr sz="1850" spc="-10" dirty="0">
                <a:latin typeface="Calibri"/>
                <a:cs typeface="Calibri"/>
              </a:rPr>
              <a:t>Class</a:t>
            </a:r>
            <a:endParaRPr sz="1850">
              <a:latin typeface="Calibri"/>
              <a:cs typeface="Calibri"/>
            </a:endParaRPr>
          </a:p>
        </p:txBody>
      </p:sp>
      <p:grpSp>
        <p:nvGrpSpPr>
          <p:cNvPr id="39" name="object 39"/>
          <p:cNvGrpSpPr/>
          <p:nvPr/>
        </p:nvGrpSpPr>
        <p:grpSpPr>
          <a:xfrm>
            <a:off x="8473440" y="2692400"/>
            <a:ext cx="2956560" cy="3108960"/>
            <a:chOff x="8473440" y="2692400"/>
            <a:chExt cx="2956560" cy="3108960"/>
          </a:xfrm>
        </p:grpSpPr>
        <p:sp>
          <p:nvSpPr>
            <p:cNvPr id="40" name="object 40"/>
            <p:cNvSpPr/>
            <p:nvPr/>
          </p:nvSpPr>
          <p:spPr>
            <a:xfrm>
              <a:off x="8747760" y="5049520"/>
              <a:ext cx="182880" cy="741680"/>
            </a:xfrm>
            <a:custGeom>
              <a:avLst/>
              <a:gdLst/>
              <a:ahLst/>
              <a:cxnLst/>
              <a:rect l="l" t="t" r="r" b="b"/>
              <a:pathLst>
                <a:path w="182879" h="741679">
                  <a:moveTo>
                    <a:pt x="91186" y="0"/>
                  </a:moveTo>
                  <a:lnTo>
                    <a:pt x="0" y="91566"/>
                  </a:lnTo>
                  <a:lnTo>
                    <a:pt x="45593" y="91566"/>
                  </a:lnTo>
                  <a:lnTo>
                    <a:pt x="45593" y="741565"/>
                  </a:lnTo>
                  <a:lnTo>
                    <a:pt x="136906" y="741565"/>
                  </a:lnTo>
                  <a:lnTo>
                    <a:pt x="136906" y="91566"/>
                  </a:lnTo>
                  <a:lnTo>
                    <a:pt x="182499" y="91566"/>
                  </a:lnTo>
                  <a:lnTo>
                    <a:pt x="91186" y="0"/>
                  </a:lnTo>
                  <a:close/>
                </a:path>
              </a:pathLst>
            </a:custGeom>
            <a:solidFill>
              <a:srgbClr val="29AE8B"/>
            </a:solidFill>
          </p:spPr>
          <p:txBody>
            <a:bodyPr wrap="square" lIns="0" tIns="0" rIns="0" bIns="0" rtlCol="0"/>
            <a:lstStyle/>
            <a:p>
              <a:endParaRPr/>
            </a:p>
          </p:txBody>
        </p:sp>
        <p:sp>
          <p:nvSpPr>
            <p:cNvPr id="41" name="object 41"/>
            <p:cNvSpPr/>
            <p:nvPr/>
          </p:nvSpPr>
          <p:spPr>
            <a:xfrm>
              <a:off x="8752840" y="5054600"/>
              <a:ext cx="182880" cy="741680"/>
            </a:xfrm>
            <a:custGeom>
              <a:avLst/>
              <a:gdLst/>
              <a:ahLst/>
              <a:cxnLst/>
              <a:rect l="l" t="t" r="r" b="b"/>
              <a:pathLst>
                <a:path w="182879" h="741679">
                  <a:moveTo>
                    <a:pt x="0" y="91567"/>
                  </a:moveTo>
                  <a:lnTo>
                    <a:pt x="91185" y="0"/>
                  </a:lnTo>
                  <a:lnTo>
                    <a:pt x="182499" y="91567"/>
                  </a:lnTo>
                  <a:lnTo>
                    <a:pt x="136905" y="91567"/>
                  </a:lnTo>
                  <a:lnTo>
                    <a:pt x="136905" y="741565"/>
                  </a:lnTo>
                  <a:lnTo>
                    <a:pt x="45592" y="741565"/>
                  </a:lnTo>
                  <a:lnTo>
                    <a:pt x="45592" y="91567"/>
                  </a:lnTo>
                  <a:lnTo>
                    <a:pt x="0" y="91567"/>
                  </a:lnTo>
                  <a:close/>
                </a:path>
              </a:pathLst>
            </a:custGeom>
            <a:ln w="9186">
              <a:solidFill>
                <a:srgbClr val="1D7E66"/>
              </a:solidFill>
            </a:ln>
          </p:spPr>
          <p:txBody>
            <a:bodyPr wrap="square" lIns="0" tIns="0" rIns="0" bIns="0" rtlCol="0"/>
            <a:lstStyle/>
            <a:p>
              <a:endParaRPr/>
            </a:p>
          </p:txBody>
        </p:sp>
        <p:pic>
          <p:nvPicPr>
            <p:cNvPr id="42" name="object 42"/>
            <p:cNvPicPr/>
            <p:nvPr/>
          </p:nvPicPr>
          <p:blipFill>
            <a:blip r:embed="rId4" cstate="print"/>
            <a:stretch>
              <a:fillRect/>
            </a:stretch>
          </p:blipFill>
          <p:spPr>
            <a:xfrm>
              <a:off x="8757920" y="4673600"/>
              <a:ext cx="182879" cy="233680"/>
            </a:xfrm>
            <a:prstGeom prst="rect">
              <a:avLst/>
            </a:prstGeom>
          </p:spPr>
        </p:pic>
        <p:sp>
          <p:nvSpPr>
            <p:cNvPr id="43" name="object 43"/>
            <p:cNvSpPr/>
            <p:nvPr/>
          </p:nvSpPr>
          <p:spPr>
            <a:xfrm>
              <a:off x="9784080" y="4643120"/>
              <a:ext cx="193040" cy="731520"/>
            </a:xfrm>
            <a:custGeom>
              <a:avLst/>
              <a:gdLst/>
              <a:ahLst/>
              <a:cxnLst/>
              <a:rect l="l" t="t" r="r" b="b"/>
              <a:pathLst>
                <a:path w="193040" h="731520">
                  <a:moveTo>
                    <a:pt x="96266" y="0"/>
                  </a:moveTo>
                  <a:lnTo>
                    <a:pt x="0" y="91439"/>
                  </a:lnTo>
                  <a:lnTo>
                    <a:pt x="48133" y="91439"/>
                  </a:lnTo>
                  <a:lnTo>
                    <a:pt x="48133" y="731138"/>
                  </a:lnTo>
                  <a:lnTo>
                    <a:pt x="144399" y="731138"/>
                  </a:lnTo>
                  <a:lnTo>
                    <a:pt x="144399" y="91439"/>
                  </a:lnTo>
                  <a:lnTo>
                    <a:pt x="192659" y="91439"/>
                  </a:lnTo>
                  <a:lnTo>
                    <a:pt x="96266" y="0"/>
                  </a:lnTo>
                  <a:close/>
                </a:path>
              </a:pathLst>
            </a:custGeom>
            <a:solidFill>
              <a:srgbClr val="29AE8B"/>
            </a:solidFill>
          </p:spPr>
          <p:txBody>
            <a:bodyPr wrap="square" lIns="0" tIns="0" rIns="0" bIns="0" rtlCol="0"/>
            <a:lstStyle/>
            <a:p>
              <a:endParaRPr/>
            </a:p>
          </p:txBody>
        </p:sp>
        <p:sp>
          <p:nvSpPr>
            <p:cNvPr id="44" name="object 44"/>
            <p:cNvSpPr/>
            <p:nvPr/>
          </p:nvSpPr>
          <p:spPr>
            <a:xfrm>
              <a:off x="9789160" y="4648200"/>
              <a:ext cx="193040" cy="731520"/>
            </a:xfrm>
            <a:custGeom>
              <a:avLst/>
              <a:gdLst/>
              <a:ahLst/>
              <a:cxnLst/>
              <a:rect l="l" t="t" r="r" b="b"/>
              <a:pathLst>
                <a:path w="193040" h="731520">
                  <a:moveTo>
                    <a:pt x="0" y="91439"/>
                  </a:moveTo>
                  <a:lnTo>
                    <a:pt x="96266" y="0"/>
                  </a:lnTo>
                  <a:lnTo>
                    <a:pt x="192659" y="91439"/>
                  </a:lnTo>
                  <a:lnTo>
                    <a:pt x="144399" y="91439"/>
                  </a:lnTo>
                  <a:lnTo>
                    <a:pt x="144399" y="731138"/>
                  </a:lnTo>
                  <a:lnTo>
                    <a:pt x="48133" y="731138"/>
                  </a:lnTo>
                  <a:lnTo>
                    <a:pt x="48133" y="91439"/>
                  </a:lnTo>
                  <a:lnTo>
                    <a:pt x="0" y="91439"/>
                  </a:lnTo>
                  <a:close/>
                </a:path>
              </a:pathLst>
            </a:custGeom>
            <a:ln w="9186">
              <a:solidFill>
                <a:srgbClr val="1D7E66"/>
              </a:solidFill>
            </a:ln>
          </p:spPr>
          <p:txBody>
            <a:bodyPr wrap="square" lIns="0" tIns="0" rIns="0" bIns="0" rtlCol="0"/>
            <a:lstStyle/>
            <a:p>
              <a:endParaRPr/>
            </a:p>
          </p:txBody>
        </p:sp>
        <p:pic>
          <p:nvPicPr>
            <p:cNvPr id="45" name="object 45"/>
            <p:cNvPicPr/>
            <p:nvPr/>
          </p:nvPicPr>
          <p:blipFill>
            <a:blip r:embed="rId4" cstate="print"/>
            <a:stretch>
              <a:fillRect/>
            </a:stretch>
          </p:blipFill>
          <p:spPr>
            <a:xfrm>
              <a:off x="9926320" y="2966720"/>
              <a:ext cx="182879" cy="233679"/>
            </a:xfrm>
            <a:prstGeom prst="rect">
              <a:avLst/>
            </a:prstGeom>
          </p:spPr>
        </p:pic>
        <p:pic>
          <p:nvPicPr>
            <p:cNvPr id="46" name="object 46"/>
            <p:cNvPicPr/>
            <p:nvPr/>
          </p:nvPicPr>
          <p:blipFill>
            <a:blip r:embed="rId5" cstate="print"/>
            <a:stretch>
              <a:fillRect/>
            </a:stretch>
          </p:blipFill>
          <p:spPr>
            <a:xfrm>
              <a:off x="9784080" y="4287519"/>
              <a:ext cx="193040" cy="233680"/>
            </a:xfrm>
            <a:prstGeom prst="rect">
              <a:avLst/>
            </a:prstGeom>
          </p:spPr>
        </p:pic>
        <p:sp>
          <p:nvSpPr>
            <p:cNvPr id="47" name="object 47"/>
            <p:cNvSpPr/>
            <p:nvPr/>
          </p:nvSpPr>
          <p:spPr>
            <a:xfrm>
              <a:off x="11064240" y="4389120"/>
              <a:ext cx="182880" cy="731520"/>
            </a:xfrm>
            <a:custGeom>
              <a:avLst/>
              <a:gdLst/>
              <a:ahLst/>
              <a:cxnLst/>
              <a:rect l="l" t="t" r="r" b="b"/>
              <a:pathLst>
                <a:path w="182879" h="731520">
                  <a:moveTo>
                    <a:pt x="91185" y="0"/>
                  </a:moveTo>
                  <a:lnTo>
                    <a:pt x="0" y="91439"/>
                  </a:lnTo>
                  <a:lnTo>
                    <a:pt x="45592" y="91439"/>
                  </a:lnTo>
                  <a:lnTo>
                    <a:pt x="45592" y="731138"/>
                  </a:lnTo>
                  <a:lnTo>
                    <a:pt x="136905" y="731138"/>
                  </a:lnTo>
                  <a:lnTo>
                    <a:pt x="136905" y="91439"/>
                  </a:lnTo>
                  <a:lnTo>
                    <a:pt x="182499" y="91439"/>
                  </a:lnTo>
                  <a:lnTo>
                    <a:pt x="91185" y="0"/>
                  </a:lnTo>
                  <a:close/>
                </a:path>
              </a:pathLst>
            </a:custGeom>
            <a:solidFill>
              <a:srgbClr val="29AE8B"/>
            </a:solidFill>
          </p:spPr>
          <p:txBody>
            <a:bodyPr wrap="square" lIns="0" tIns="0" rIns="0" bIns="0" rtlCol="0"/>
            <a:lstStyle/>
            <a:p>
              <a:endParaRPr/>
            </a:p>
          </p:txBody>
        </p:sp>
        <p:sp>
          <p:nvSpPr>
            <p:cNvPr id="48" name="object 48"/>
            <p:cNvSpPr/>
            <p:nvPr/>
          </p:nvSpPr>
          <p:spPr>
            <a:xfrm>
              <a:off x="11069320" y="4394200"/>
              <a:ext cx="182880" cy="731520"/>
            </a:xfrm>
            <a:custGeom>
              <a:avLst/>
              <a:gdLst/>
              <a:ahLst/>
              <a:cxnLst/>
              <a:rect l="l" t="t" r="r" b="b"/>
              <a:pathLst>
                <a:path w="182879" h="731520">
                  <a:moveTo>
                    <a:pt x="0" y="91439"/>
                  </a:moveTo>
                  <a:lnTo>
                    <a:pt x="91185" y="0"/>
                  </a:lnTo>
                  <a:lnTo>
                    <a:pt x="182499" y="91439"/>
                  </a:lnTo>
                  <a:lnTo>
                    <a:pt x="136905" y="91439"/>
                  </a:lnTo>
                  <a:lnTo>
                    <a:pt x="136905" y="731138"/>
                  </a:lnTo>
                  <a:lnTo>
                    <a:pt x="45593" y="731138"/>
                  </a:lnTo>
                  <a:lnTo>
                    <a:pt x="45593" y="91439"/>
                  </a:lnTo>
                  <a:lnTo>
                    <a:pt x="0" y="91439"/>
                  </a:lnTo>
                  <a:close/>
                </a:path>
              </a:pathLst>
            </a:custGeom>
            <a:ln w="9186">
              <a:solidFill>
                <a:srgbClr val="1D7E66"/>
              </a:solidFill>
            </a:ln>
          </p:spPr>
          <p:txBody>
            <a:bodyPr wrap="square" lIns="0" tIns="0" rIns="0" bIns="0" rtlCol="0"/>
            <a:lstStyle/>
            <a:p>
              <a:endParaRPr/>
            </a:p>
          </p:txBody>
        </p:sp>
        <p:pic>
          <p:nvPicPr>
            <p:cNvPr id="49" name="object 49"/>
            <p:cNvPicPr/>
            <p:nvPr/>
          </p:nvPicPr>
          <p:blipFill>
            <a:blip r:embed="rId6" cstate="print"/>
            <a:stretch>
              <a:fillRect/>
            </a:stretch>
          </p:blipFill>
          <p:spPr>
            <a:xfrm>
              <a:off x="11247120" y="2692400"/>
              <a:ext cx="182879" cy="233679"/>
            </a:xfrm>
            <a:prstGeom prst="rect">
              <a:avLst/>
            </a:prstGeom>
          </p:spPr>
        </p:pic>
        <p:pic>
          <p:nvPicPr>
            <p:cNvPr id="50" name="object 50"/>
            <p:cNvPicPr/>
            <p:nvPr/>
          </p:nvPicPr>
          <p:blipFill>
            <a:blip r:embed="rId5" cstate="print"/>
            <a:stretch>
              <a:fillRect/>
            </a:stretch>
          </p:blipFill>
          <p:spPr>
            <a:xfrm>
              <a:off x="11064240" y="4023360"/>
              <a:ext cx="193040" cy="233680"/>
            </a:xfrm>
            <a:prstGeom prst="rect">
              <a:avLst/>
            </a:prstGeom>
          </p:spPr>
        </p:pic>
        <p:pic>
          <p:nvPicPr>
            <p:cNvPr id="51" name="object 51"/>
            <p:cNvPicPr/>
            <p:nvPr/>
          </p:nvPicPr>
          <p:blipFill>
            <a:blip r:embed="rId7" cstate="print"/>
            <a:stretch>
              <a:fillRect/>
            </a:stretch>
          </p:blipFill>
          <p:spPr>
            <a:xfrm>
              <a:off x="10891520" y="2722880"/>
              <a:ext cx="203200" cy="203200"/>
            </a:xfrm>
            <a:prstGeom prst="rect">
              <a:avLst/>
            </a:prstGeom>
          </p:spPr>
        </p:pic>
        <p:pic>
          <p:nvPicPr>
            <p:cNvPr id="52" name="object 52"/>
            <p:cNvPicPr/>
            <p:nvPr/>
          </p:nvPicPr>
          <p:blipFill>
            <a:blip r:embed="rId8" cstate="print"/>
            <a:stretch>
              <a:fillRect/>
            </a:stretch>
          </p:blipFill>
          <p:spPr>
            <a:xfrm>
              <a:off x="9438640" y="3007359"/>
              <a:ext cx="203200" cy="203200"/>
            </a:xfrm>
            <a:prstGeom prst="rect">
              <a:avLst/>
            </a:prstGeom>
          </p:spPr>
        </p:pic>
        <p:pic>
          <p:nvPicPr>
            <p:cNvPr id="53" name="object 53"/>
            <p:cNvPicPr/>
            <p:nvPr/>
          </p:nvPicPr>
          <p:blipFill>
            <a:blip r:embed="rId7" cstate="print"/>
            <a:stretch>
              <a:fillRect/>
            </a:stretch>
          </p:blipFill>
          <p:spPr>
            <a:xfrm>
              <a:off x="8473440" y="3373119"/>
              <a:ext cx="203200" cy="193039"/>
            </a:xfrm>
            <a:prstGeom prst="rect">
              <a:avLst/>
            </a:prstGeom>
          </p:spPr>
        </p:pic>
      </p:grpSp>
      <p:sp>
        <p:nvSpPr>
          <p:cNvPr id="54" name="object 54"/>
          <p:cNvSpPr txBox="1"/>
          <p:nvPr/>
        </p:nvSpPr>
        <p:spPr>
          <a:xfrm>
            <a:off x="11155680" y="2387600"/>
            <a:ext cx="640080" cy="274320"/>
          </a:xfrm>
          <a:prstGeom prst="rect">
            <a:avLst/>
          </a:prstGeom>
          <a:ln w="18371">
            <a:solidFill>
              <a:srgbClr val="7B5FC5"/>
            </a:solidFill>
          </a:ln>
        </p:spPr>
        <p:txBody>
          <a:bodyPr vert="horz" wrap="square" lIns="0" tIns="0" rIns="0" bIns="0" rtlCol="0">
            <a:spAutoFit/>
          </a:bodyPr>
          <a:lstStyle/>
          <a:p>
            <a:pPr marL="86995">
              <a:lnSpc>
                <a:spcPts val="2005"/>
              </a:lnSpc>
            </a:pPr>
            <a:r>
              <a:rPr sz="1850" spc="-10" dirty="0">
                <a:latin typeface="Calibri"/>
                <a:cs typeface="Calibri"/>
              </a:rPr>
              <a:t>Class</a:t>
            </a:r>
            <a:endParaRPr sz="1850">
              <a:latin typeface="Calibri"/>
              <a:cs typeface="Calibri"/>
            </a:endParaRPr>
          </a:p>
        </p:txBody>
      </p:sp>
      <p:sp>
        <p:nvSpPr>
          <p:cNvPr id="55" name="object 55"/>
          <p:cNvSpPr txBox="1"/>
          <p:nvPr/>
        </p:nvSpPr>
        <p:spPr>
          <a:xfrm>
            <a:off x="10403840" y="2387600"/>
            <a:ext cx="670560" cy="274320"/>
          </a:xfrm>
          <a:prstGeom prst="rect">
            <a:avLst/>
          </a:prstGeom>
          <a:ln w="18371">
            <a:solidFill>
              <a:srgbClr val="0000FF"/>
            </a:solidFill>
          </a:ln>
        </p:spPr>
        <p:txBody>
          <a:bodyPr vert="horz" wrap="square" lIns="0" tIns="0" rIns="0" bIns="0" rtlCol="0">
            <a:spAutoFit/>
          </a:bodyPr>
          <a:lstStyle/>
          <a:p>
            <a:pPr marL="104775">
              <a:lnSpc>
                <a:spcPts val="2005"/>
              </a:lnSpc>
            </a:pPr>
            <a:r>
              <a:rPr sz="1850" spc="-20" dirty="0">
                <a:latin typeface="Calibri"/>
                <a:cs typeface="Calibri"/>
              </a:rPr>
              <a:t>Bbox</a:t>
            </a:r>
            <a:endParaRPr sz="1850">
              <a:latin typeface="Calibri"/>
              <a:cs typeface="Calibri"/>
            </a:endParaRPr>
          </a:p>
        </p:txBody>
      </p:sp>
      <p:sp>
        <p:nvSpPr>
          <p:cNvPr id="56" name="object 56"/>
          <p:cNvSpPr txBox="1"/>
          <p:nvPr/>
        </p:nvSpPr>
        <p:spPr>
          <a:xfrm>
            <a:off x="8808719" y="2661920"/>
            <a:ext cx="660400" cy="274320"/>
          </a:xfrm>
          <a:prstGeom prst="rect">
            <a:avLst/>
          </a:prstGeom>
          <a:ln w="18371">
            <a:solidFill>
              <a:srgbClr val="0000FF"/>
            </a:solidFill>
          </a:ln>
        </p:spPr>
        <p:txBody>
          <a:bodyPr vert="horz" wrap="square" lIns="0" tIns="0" rIns="0" bIns="0" rtlCol="0">
            <a:spAutoFit/>
          </a:bodyPr>
          <a:lstStyle/>
          <a:p>
            <a:pPr marL="99695">
              <a:lnSpc>
                <a:spcPts val="2020"/>
              </a:lnSpc>
            </a:pPr>
            <a:r>
              <a:rPr sz="1850" spc="-20" dirty="0">
                <a:latin typeface="Calibri"/>
                <a:cs typeface="Calibri"/>
              </a:rPr>
              <a:t>Bbox</a:t>
            </a:r>
            <a:endParaRPr sz="1850">
              <a:latin typeface="Calibri"/>
              <a:cs typeface="Calibri"/>
            </a:endParaRPr>
          </a:p>
        </p:txBody>
      </p:sp>
      <p:sp>
        <p:nvSpPr>
          <p:cNvPr id="57" name="object 57"/>
          <p:cNvSpPr txBox="1"/>
          <p:nvPr/>
        </p:nvSpPr>
        <p:spPr>
          <a:xfrm>
            <a:off x="7874000" y="3037839"/>
            <a:ext cx="660400" cy="274320"/>
          </a:xfrm>
          <a:prstGeom prst="rect">
            <a:avLst/>
          </a:prstGeom>
          <a:ln w="18371">
            <a:solidFill>
              <a:srgbClr val="0000FF"/>
            </a:solidFill>
          </a:ln>
        </p:spPr>
        <p:txBody>
          <a:bodyPr vert="horz" wrap="square" lIns="0" tIns="0" rIns="0" bIns="0" rtlCol="0">
            <a:spAutoFit/>
          </a:bodyPr>
          <a:lstStyle/>
          <a:p>
            <a:pPr marL="96520">
              <a:lnSpc>
                <a:spcPts val="1950"/>
              </a:lnSpc>
            </a:pPr>
            <a:r>
              <a:rPr sz="1850" spc="-20" dirty="0">
                <a:latin typeface="Calibri"/>
                <a:cs typeface="Calibri"/>
              </a:rPr>
              <a:t>Bbox</a:t>
            </a:r>
            <a:endParaRPr sz="1850">
              <a:latin typeface="Calibri"/>
              <a:cs typeface="Calibri"/>
            </a:endParaRPr>
          </a:p>
        </p:txBody>
      </p:sp>
      <p:sp>
        <p:nvSpPr>
          <p:cNvPr id="58" name="object 58"/>
          <p:cNvSpPr txBox="1"/>
          <p:nvPr/>
        </p:nvSpPr>
        <p:spPr>
          <a:xfrm>
            <a:off x="8735694" y="1029017"/>
            <a:ext cx="2453640" cy="1134745"/>
          </a:xfrm>
          <a:prstGeom prst="rect">
            <a:avLst/>
          </a:prstGeom>
        </p:spPr>
        <p:txBody>
          <a:bodyPr vert="horz" wrap="square" lIns="0" tIns="12700" rIns="0" bIns="0" rtlCol="0">
            <a:spAutoFit/>
          </a:bodyPr>
          <a:lstStyle/>
          <a:p>
            <a:pPr marL="6350" algn="ctr">
              <a:lnSpc>
                <a:spcPct val="100000"/>
              </a:lnSpc>
              <a:spcBef>
                <a:spcPts val="100"/>
              </a:spcBef>
            </a:pPr>
            <a:r>
              <a:rPr sz="2400" u="heavy" dirty="0">
                <a:uFill>
                  <a:solidFill>
                    <a:srgbClr val="000000"/>
                  </a:solidFill>
                </a:uFill>
                <a:latin typeface="Calibri"/>
                <a:cs typeface="Calibri"/>
              </a:rPr>
              <a:t>“Slow”</a:t>
            </a:r>
            <a:r>
              <a:rPr sz="2400" u="heavy" spc="15" dirty="0">
                <a:uFill>
                  <a:solidFill>
                    <a:srgbClr val="000000"/>
                  </a:solidFill>
                </a:uFill>
                <a:latin typeface="Calibri"/>
                <a:cs typeface="Calibri"/>
              </a:rPr>
              <a:t> </a:t>
            </a:r>
            <a:r>
              <a:rPr sz="2400" u="heavy" spc="-30" dirty="0">
                <a:uFill>
                  <a:solidFill>
                    <a:srgbClr val="000000"/>
                  </a:solidFill>
                </a:uFill>
                <a:latin typeface="Calibri"/>
                <a:cs typeface="Calibri"/>
              </a:rPr>
              <a:t>R-</a:t>
            </a:r>
            <a:r>
              <a:rPr sz="2400" u="heavy" spc="-25" dirty="0">
                <a:uFill>
                  <a:solidFill>
                    <a:srgbClr val="000000"/>
                  </a:solidFill>
                </a:uFill>
                <a:latin typeface="Calibri"/>
                <a:cs typeface="Calibri"/>
              </a:rPr>
              <a:t>CNN</a:t>
            </a:r>
            <a:endParaRPr sz="2400">
              <a:latin typeface="Calibri"/>
              <a:cs typeface="Calibri"/>
            </a:endParaRPr>
          </a:p>
          <a:p>
            <a:pPr marL="12700" marR="5080" algn="ctr">
              <a:lnSpc>
                <a:spcPts val="2960"/>
              </a:lnSpc>
              <a:spcBef>
                <a:spcPts val="30"/>
              </a:spcBef>
            </a:pPr>
            <a:r>
              <a:rPr sz="2400" dirty="0">
                <a:latin typeface="Calibri"/>
                <a:cs typeface="Calibri"/>
              </a:rPr>
              <a:t>Process</a:t>
            </a:r>
            <a:r>
              <a:rPr sz="2400" spc="-190" dirty="0">
                <a:latin typeface="Calibri"/>
                <a:cs typeface="Calibri"/>
              </a:rPr>
              <a:t> </a:t>
            </a:r>
            <a:r>
              <a:rPr sz="2400" dirty="0">
                <a:latin typeface="Calibri"/>
                <a:cs typeface="Calibri"/>
              </a:rPr>
              <a:t>each</a:t>
            </a:r>
            <a:r>
              <a:rPr sz="2400" spc="-100" dirty="0">
                <a:latin typeface="Calibri"/>
                <a:cs typeface="Calibri"/>
              </a:rPr>
              <a:t> </a:t>
            </a:r>
            <a:r>
              <a:rPr sz="2400" spc="-10" dirty="0">
                <a:latin typeface="Calibri"/>
                <a:cs typeface="Calibri"/>
              </a:rPr>
              <a:t>region independently</a:t>
            </a:r>
            <a:endParaRPr sz="2400">
              <a:latin typeface="Calibri"/>
              <a:cs typeface="Calibri"/>
            </a:endParaRPr>
          </a:p>
        </p:txBody>
      </p:sp>
      <p:grpSp>
        <p:nvGrpSpPr>
          <p:cNvPr id="59" name="object 59"/>
          <p:cNvGrpSpPr/>
          <p:nvPr/>
        </p:nvGrpSpPr>
        <p:grpSpPr>
          <a:xfrm>
            <a:off x="1065530" y="3839209"/>
            <a:ext cx="4675505" cy="2329180"/>
            <a:chOff x="1065530" y="3839209"/>
            <a:chExt cx="4675505" cy="2329180"/>
          </a:xfrm>
        </p:grpSpPr>
        <p:pic>
          <p:nvPicPr>
            <p:cNvPr id="60" name="object 60"/>
            <p:cNvPicPr/>
            <p:nvPr/>
          </p:nvPicPr>
          <p:blipFill>
            <a:blip r:embed="rId9" cstate="print"/>
            <a:stretch>
              <a:fillRect/>
            </a:stretch>
          </p:blipFill>
          <p:spPr>
            <a:xfrm>
              <a:off x="1075952" y="4618995"/>
              <a:ext cx="4654287" cy="1537964"/>
            </a:xfrm>
            <a:prstGeom prst="rect">
              <a:avLst/>
            </a:prstGeom>
          </p:spPr>
        </p:pic>
        <p:sp>
          <p:nvSpPr>
            <p:cNvPr id="61" name="object 61"/>
            <p:cNvSpPr/>
            <p:nvPr/>
          </p:nvSpPr>
          <p:spPr>
            <a:xfrm>
              <a:off x="1071880" y="4617719"/>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sp>
          <p:nvSpPr>
            <p:cNvPr id="62" name="object 62"/>
            <p:cNvSpPr/>
            <p:nvPr/>
          </p:nvSpPr>
          <p:spPr>
            <a:xfrm>
              <a:off x="2113280" y="4307789"/>
              <a:ext cx="2245360" cy="1402080"/>
            </a:xfrm>
            <a:custGeom>
              <a:avLst/>
              <a:gdLst/>
              <a:ahLst/>
              <a:cxnLst/>
              <a:rect l="l" t="t" r="r" b="b"/>
              <a:pathLst>
                <a:path w="2245360" h="1402079">
                  <a:moveTo>
                    <a:pt x="2244979" y="0"/>
                  </a:moveTo>
                  <a:lnTo>
                    <a:pt x="0" y="0"/>
                  </a:lnTo>
                  <a:lnTo>
                    <a:pt x="0" y="1402079"/>
                  </a:lnTo>
                  <a:lnTo>
                    <a:pt x="2244979" y="1402079"/>
                  </a:lnTo>
                  <a:lnTo>
                    <a:pt x="2244979" y="0"/>
                  </a:lnTo>
                  <a:close/>
                </a:path>
              </a:pathLst>
            </a:custGeom>
            <a:solidFill>
              <a:srgbClr val="FFFFFF">
                <a:alpha val="92939"/>
              </a:srgbClr>
            </a:solidFill>
          </p:spPr>
          <p:txBody>
            <a:bodyPr wrap="square" lIns="0" tIns="0" rIns="0" bIns="0" rtlCol="0"/>
            <a:lstStyle/>
            <a:p>
              <a:endParaRPr/>
            </a:p>
          </p:txBody>
        </p:sp>
        <p:sp>
          <p:nvSpPr>
            <p:cNvPr id="63" name="object 63"/>
            <p:cNvSpPr/>
            <p:nvPr/>
          </p:nvSpPr>
          <p:spPr>
            <a:xfrm>
              <a:off x="4358639" y="3840479"/>
              <a:ext cx="467359" cy="1869439"/>
            </a:xfrm>
            <a:custGeom>
              <a:avLst/>
              <a:gdLst/>
              <a:ahLst/>
              <a:cxnLst/>
              <a:rect l="l" t="t" r="r" b="b"/>
              <a:pathLst>
                <a:path w="467360" h="1869439">
                  <a:moveTo>
                    <a:pt x="466979" y="0"/>
                  </a:moveTo>
                  <a:lnTo>
                    <a:pt x="0" y="467233"/>
                  </a:lnTo>
                  <a:lnTo>
                    <a:pt x="0" y="1868944"/>
                  </a:lnTo>
                  <a:lnTo>
                    <a:pt x="466979" y="1401699"/>
                  </a:lnTo>
                  <a:lnTo>
                    <a:pt x="466979" y="0"/>
                  </a:lnTo>
                  <a:close/>
                </a:path>
              </a:pathLst>
            </a:custGeom>
            <a:solidFill>
              <a:srgbClr val="CDCDCD">
                <a:alpha val="92939"/>
              </a:srgbClr>
            </a:solidFill>
          </p:spPr>
          <p:txBody>
            <a:bodyPr wrap="square" lIns="0" tIns="0" rIns="0" bIns="0" rtlCol="0"/>
            <a:lstStyle/>
            <a:p>
              <a:endParaRPr/>
            </a:p>
          </p:txBody>
        </p:sp>
        <p:sp>
          <p:nvSpPr>
            <p:cNvPr id="64" name="object 64"/>
            <p:cNvSpPr/>
            <p:nvPr/>
          </p:nvSpPr>
          <p:spPr>
            <a:xfrm>
              <a:off x="2113280" y="3840479"/>
              <a:ext cx="2712720" cy="467359"/>
            </a:xfrm>
            <a:custGeom>
              <a:avLst/>
              <a:gdLst/>
              <a:ahLst/>
              <a:cxnLst/>
              <a:rect l="l" t="t" r="r" b="b"/>
              <a:pathLst>
                <a:path w="2712720" h="467360">
                  <a:moveTo>
                    <a:pt x="2712466" y="0"/>
                  </a:moveTo>
                  <a:lnTo>
                    <a:pt x="465963" y="0"/>
                  </a:lnTo>
                  <a:lnTo>
                    <a:pt x="0" y="466979"/>
                  </a:lnTo>
                  <a:lnTo>
                    <a:pt x="2246503" y="466979"/>
                  </a:lnTo>
                  <a:lnTo>
                    <a:pt x="2712466" y="0"/>
                  </a:lnTo>
                  <a:close/>
                </a:path>
              </a:pathLst>
            </a:custGeom>
            <a:solidFill>
              <a:srgbClr val="FFFFFF">
                <a:alpha val="92939"/>
              </a:srgbClr>
            </a:solidFill>
          </p:spPr>
          <p:txBody>
            <a:bodyPr wrap="square" lIns="0" tIns="0" rIns="0" bIns="0" rtlCol="0"/>
            <a:lstStyle/>
            <a:p>
              <a:endParaRPr/>
            </a:p>
          </p:txBody>
        </p:sp>
        <p:sp>
          <p:nvSpPr>
            <p:cNvPr id="65" name="object 65"/>
            <p:cNvSpPr/>
            <p:nvPr/>
          </p:nvSpPr>
          <p:spPr>
            <a:xfrm>
              <a:off x="2118360" y="3845559"/>
              <a:ext cx="2712720" cy="1869439"/>
            </a:xfrm>
            <a:custGeom>
              <a:avLst/>
              <a:gdLst/>
              <a:ahLst/>
              <a:cxnLst/>
              <a:rect l="l" t="t" r="r" b="b"/>
              <a:pathLst>
                <a:path w="2712720" h="1869439">
                  <a:moveTo>
                    <a:pt x="0" y="467232"/>
                  </a:moveTo>
                  <a:lnTo>
                    <a:pt x="465963" y="0"/>
                  </a:lnTo>
                  <a:lnTo>
                    <a:pt x="2712466" y="0"/>
                  </a:lnTo>
                  <a:lnTo>
                    <a:pt x="2712466" y="1401698"/>
                  </a:lnTo>
                  <a:lnTo>
                    <a:pt x="2246503" y="1868944"/>
                  </a:lnTo>
                  <a:lnTo>
                    <a:pt x="0" y="1868944"/>
                  </a:lnTo>
                  <a:lnTo>
                    <a:pt x="0" y="467232"/>
                  </a:lnTo>
                  <a:close/>
                </a:path>
                <a:path w="2712720" h="1869439">
                  <a:moveTo>
                    <a:pt x="0" y="467232"/>
                  </a:moveTo>
                  <a:lnTo>
                    <a:pt x="2246503" y="467232"/>
                  </a:lnTo>
                  <a:lnTo>
                    <a:pt x="2712466" y="0"/>
                  </a:lnTo>
                </a:path>
                <a:path w="2712720" h="1869439">
                  <a:moveTo>
                    <a:pt x="2246503" y="467232"/>
                  </a:moveTo>
                  <a:lnTo>
                    <a:pt x="2246503" y="1868944"/>
                  </a:lnTo>
                </a:path>
              </a:pathLst>
            </a:custGeom>
            <a:ln w="12700">
              <a:solidFill>
                <a:srgbClr val="1D7E66"/>
              </a:solidFill>
            </a:ln>
          </p:spPr>
          <p:txBody>
            <a:bodyPr wrap="square" lIns="0" tIns="0" rIns="0" bIns="0" rtlCol="0"/>
            <a:lstStyle/>
            <a:p>
              <a:endParaRPr/>
            </a:p>
          </p:txBody>
        </p:sp>
      </p:grpSp>
      <p:sp>
        <p:nvSpPr>
          <p:cNvPr id="66" name="object 66"/>
          <p:cNvSpPr txBox="1"/>
          <p:nvPr/>
        </p:nvSpPr>
        <p:spPr>
          <a:xfrm>
            <a:off x="2690495" y="4775835"/>
            <a:ext cx="109410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ConvNet</a:t>
            </a:r>
            <a:endParaRPr sz="2400">
              <a:latin typeface="Calibri"/>
              <a:cs typeface="Calibri"/>
            </a:endParaRPr>
          </a:p>
        </p:txBody>
      </p:sp>
      <p:grpSp>
        <p:nvGrpSpPr>
          <p:cNvPr id="67" name="object 67"/>
          <p:cNvGrpSpPr/>
          <p:nvPr/>
        </p:nvGrpSpPr>
        <p:grpSpPr>
          <a:xfrm>
            <a:off x="1584960" y="2985770"/>
            <a:ext cx="3252470" cy="1099820"/>
            <a:chOff x="1584960" y="2985770"/>
            <a:chExt cx="3252470" cy="1099820"/>
          </a:xfrm>
        </p:grpSpPr>
        <p:sp>
          <p:nvSpPr>
            <p:cNvPr id="68" name="object 68"/>
            <p:cNvSpPr/>
            <p:nvPr/>
          </p:nvSpPr>
          <p:spPr>
            <a:xfrm>
              <a:off x="2113280" y="3302000"/>
              <a:ext cx="2712720" cy="457200"/>
            </a:xfrm>
            <a:custGeom>
              <a:avLst/>
              <a:gdLst/>
              <a:ahLst/>
              <a:cxnLst/>
              <a:rect l="l" t="t" r="r" b="b"/>
              <a:pathLst>
                <a:path w="2712720" h="457200">
                  <a:moveTo>
                    <a:pt x="2712466" y="0"/>
                  </a:moveTo>
                  <a:lnTo>
                    <a:pt x="423290" y="0"/>
                  </a:lnTo>
                  <a:lnTo>
                    <a:pt x="0" y="456945"/>
                  </a:lnTo>
                  <a:lnTo>
                    <a:pt x="2289174" y="456945"/>
                  </a:lnTo>
                  <a:lnTo>
                    <a:pt x="2712466" y="0"/>
                  </a:lnTo>
                  <a:close/>
                </a:path>
              </a:pathLst>
            </a:custGeom>
            <a:solidFill>
              <a:srgbClr val="E7E6E6"/>
            </a:solidFill>
          </p:spPr>
          <p:txBody>
            <a:bodyPr wrap="square" lIns="0" tIns="0" rIns="0" bIns="0" rtlCol="0"/>
            <a:lstStyle/>
            <a:p>
              <a:endParaRPr/>
            </a:p>
          </p:txBody>
        </p:sp>
        <p:sp>
          <p:nvSpPr>
            <p:cNvPr id="69" name="object 69"/>
            <p:cNvSpPr/>
            <p:nvPr/>
          </p:nvSpPr>
          <p:spPr>
            <a:xfrm>
              <a:off x="2118360" y="3307080"/>
              <a:ext cx="2712720" cy="457200"/>
            </a:xfrm>
            <a:custGeom>
              <a:avLst/>
              <a:gdLst/>
              <a:ahLst/>
              <a:cxnLst/>
              <a:rect l="l" t="t" r="r" b="b"/>
              <a:pathLst>
                <a:path w="2712720" h="457200">
                  <a:moveTo>
                    <a:pt x="0" y="456946"/>
                  </a:moveTo>
                  <a:lnTo>
                    <a:pt x="423290" y="0"/>
                  </a:lnTo>
                  <a:lnTo>
                    <a:pt x="2712466" y="0"/>
                  </a:lnTo>
                  <a:lnTo>
                    <a:pt x="2289175" y="456946"/>
                  </a:lnTo>
                  <a:lnTo>
                    <a:pt x="0" y="456946"/>
                  </a:lnTo>
                  <a:close/>
                </a:path>
              </a:pathLst>
            </a:custGeom>
            <a:ln w="12700">
              <a:solidFill>
                <a:srgbClr val="1D7E66"/>
              </a:solidFill>
            </a:ln>
          </p:spPr>
          <p:txBody>
            <a:bodyPr wrap="square" lIns="0" tIns="0" rIns="0" bIns="0" rtlCol="0"/>
            <a:lstStyle/>
            <a:p>
              <a:endParaRPr/>
            </a:p>
          </p:txBody>
        </p:sp>
        <p:sp>
          <p:nvSpPr>
            <p:cNvPr id="70" name="object 70"/>
            <p:cNvSpPr/>
            <p:nvPr/>
          </p:nvSpPr>
          <p:spPr>
            <a:xfrm>
              <a:off x="3291839" y="3779520"/>
              <a:ext cx="233679" cy="294640"/>
            </a:xfrm>
            <a:custGeom>
              <a:avLst/>
              <a:gdLst/>
              <a:ahLst/>
              <a:cxnLst/>
              <a:rect l="l" t="t" r="r" b="b"/>
              <a:pathLst>
                <a:path w="233679" h="294639">
                  <a:moveTo>
                    <a:pt x="116586" y="0"/>
                  </a:moveTo>
                  <a:lnTo>
                    <a:pt x="0" y="118109"/>
                  </a:lnTo>
                  <a:lnTo>
                    <a:pt x="58293" y="118109"/>
                  </a:lnTo>
                  <a:lnTo>
                    <a:pt x="58293" y="294131"/>
                  </a:lnTo>
                  <a:lnTo>
                    <a:pt x="174879" y="294131"/>
                  </a:lnTo>
                  <a:lnTo>
                    <a:pt x="174879" y="118109"/>
                  </a:lnTo>
                  <a:lnTo>
                    <a:pt x="233172" y="118109"/>
                  </a:lnTo>
                  <a:lnTo>
                    <a:pt x="116586" y="0"/>
                  </a:lnTo>
                  <a:close/>
                </a:path>
              </a:pathLst>
            </a:custGeom>
            <a:solidFill>
              <a:srgbClr val="29AE8B"/>
            </a:solidFill>
          </p:spPr>
          <p:txBody>
            <a:bodyPr wrap="square" lIns="0" tIns="0" rIns="0" bIns="0" rtlCol="0"/>
            <a:lstStyle/>
            <a:p>
              <a:endParaRPr/>
            </a:p>
          </p:txBody>
        </p:sp>
        <p:sp>
          <p:nvSpPr>
            <p:cNvPr id="71" name="object 71"/>
            <p:cNvSpPr/>
            <p:nvPr/>
          </p:nvSpPr>
          <p:spPr>
            <a:xfrm>
              <a:off x="3296920" y="3784600"/>
              <a:ext cx="233679" cy="294640"/>
            </a:xfrm>
            <a:custGeom>
              <a:avLst/>
              <a:gdLst/>
              <a:ahLst/>
              <a:cxnLst/>
              <a:rect l="l" t="t" r="r" b="b"/>
              <a:pathLst>
                <a:path w="233679" h="294639">
                  <a:moveTo>
                    <a:pt x="0" y="118110"/>
                  </a:moveTo>
                  <a:lnTo>
                    <a:pt x="116585" y="0"/>
                  </a:lnTo>
                  <a:lnTo>
                    <a:pt x="233171" y="118110"/>
                  </a:lnTo>
                  <a:lnTo>
                    <a:pt x="174878" y="118110"/>
                  </a:lnTo>
                  <a:lnTo>
                    <a:pt x="174878" y="294131"/>
                  </a:lnTo>
                  <a:lnTo>
                    <a:pt x="58292" y="294131"/>
                  </a:lnTo>
                  <a:lnTo>
                    <a:pt x="58292" y="118110"/>
                  </a:lnTo>
                  <a:lnTo>
                    <a:pt x="0" y="118110"/>
                  </a:lnTo>
                  <a:close/>
                </a:path>
              </a:pathLst>
            </a:custGeom>
            <a:ln w="12700">
              <a:solidFill>
                <a:srgbClr val="1D7E66"/>
              </a:solidFill>
            </a:ln>
          </p:spPr>
          <p:txBody>
            <a:bodyPr wrap="square" lIns="0" tIns="0" rIns="0" bIns="0" rtlCol="0"/>
            <a:lstStyle/>
            <a:p>
              <a:endParaRPr/>
            </a:p>
          </p:txBody>
        </p:sp>
        <p:sp>
          <p:nvSpPr>
            <p:cNvPr id="72" name="object 72"/>
            <p:cNvSpPr/>
            <p:nvPr/>
          </p:nvSpPr>
          <p:spPr>
            <a:xfrm>
              <a:off x="2357120" y="3413760"/>
              <a:ext cx="751840" cy="284480"/>
            </a:xfrm>
            <a:custGeom>
              <a:avLst/>
              <a:gdLst/>
              <a:ahLst/>
              <a:cxnLst/>
              <a:rect l="l" t="t" r="r" b="b"/>
              <a:pathLst>
                <a:path w="751839" h="284479">
                  <a:moveTo>
                    <a:pt x="751586" y="0"/>
                  </a:moveTo>
                  <a:lnTo>
                    <a:pt x="269367" y="0"/>
                  </a:lnTo>
                  <a:lnTo>
                    <a:pt x="0" y="283971"/>
                  </a:lnTo>
                  <a:lnTo>
                    <a:pt x="482092" y="283971"/>
                  </a:lnTo>
                  <a:lnTo>
                    <a:pt x="751586" y="0"/>
                  </a:lnTo>
                  <a:close/>
                </a:path>
              </a:pathLst>
            </a:custGeom>
            <a:solidFill>
              <a:srgbClr val="E7E6E6"/>
            </a:solidFill>
          </p:spPr>
          <p:txBody>
            <a:bodyPr wrap="square" lIns="0" tIns="0" rIns="0" bIns="0" rtlCol="0"/>
            <a:lstStyle/>
            <a:p>
              <a:endParaRPr/>
            </a:p>
          </p:txBody>
        </p:sp>
        <p:sp>
          <p:nvSpPr>
            <p:cNvPr id="73" name="object 73"/>
            <p:cNvSpPr/>
            <p:nvPr/>
          </p:nvSpPr>
          <p:spPr>
            <a:xfrm>
              <a:off x="2362200" y="3418840"/>
              <a:ext cx="751840" cy="284480"/>
            </a:xfrm>
            <a:custGeom>
              <a:avLst/>
              <a:gdLst/>
              <a:ahLst/>
              <a:cxnLst/>
              <a:rect l="l" t="t" r="r" b="b"/>
              <a:pathLst>
                <a:path w="751839" h="284479">
                  <a:moveTo>
                    <a:pt x="0" y="283972"/>
                  </a:moveTo>
                  <a:lnTo>
                    <a:pt x="269367" y="0"/>
                  </a:lnTo>
                  <a:lnTo>
                    <a:pt x="751586" y="0"/>
                  </a:lnTo>
                  <a:lnTo>
                    <a:pt x="482092" y="283972"/>
                  </a:lnTo>
                  <a:lnTo>
                    <a:pt x="0" y="283972"/>
                  </a:lnTo>
                  <a:close/>
                </a:path>
              </a:pathLst>
            </a:custGeom>
            <a:ln w="12700">
              <a:solidFill>
                <a:srgbClr val="1D7E66"/>
              </a:solidFill>
            </a:ln>
          </p:spPr>
          <p:txBody>
            <a:bodyPr wrap="square" lIns="0" tIns="0" rIns="0" bIns="0" rtlCol="0"/>
            <a:lstStyle/>
            <a:p>
              <a:endParaRPr/>
            </a:p>
          </p:txBody>
        </p:sp>
        <p:sp>
          <p:nvSpPr>
            <p:cNvPr id="74" name="object 74"/>
            <p:cNvSpPr/>
            <p:nvPr/>
          </p:nvSpPr>
          <p:spPr>
            <a:xfrm>
              <a:off x="3088640" y="3535680"/>
              <a:ext cx="863600" cy="121920"/>
            </a:xfrm>
            <a:custGeom>
              <a:avLst/>
              <a:gdLst/>
              <a:ahLst/>
              <a:cxnLst/>
              <a:rect l="l" t="t" r="r" b="b"/>
              <a:pathLst>
                <a:path w="863600" h="121920">
                  <a:moveTo>
                    <a:pt x="863219" y="0"/>
                  </a:moveTo>
                  <a:lnTo>
                    <a:pt x="110871" y="0"/>
                  </a:lnTo>
                  <a:lnTo>
                    <a:pt x="0" y="121666"/>
                  </a:lnTo>
                  <a:lnTo>
                    <a:pt x="752348" y="121666"/>
                  </a:lnTo>
                  <a:lnTo>
                    <a:pt x="863219" y="0"/>
                  </a:lnTo>
                  <a:close/>
                </a:path>
              </a:pathLst>
            </a:custGeom>
            <a:solidFill>
              <a:srgbClr val="E7E6E6"/>
            </a:solidFill>
          </p:spPr>
          <p:txBody>
            <a:bodyPr wrap="square" lIns="0" tIns="0" rIns="0" bIns="0" rtlCol="0"/>
            <a:lstStyle/>
            <a:p>
              <a:endParaRPr/>
            </a:p>
          </p:txBody>
        </p:sp>
        <p:sp>
          <p:nvSpPr>
            <p:cNvPr id="75" name="object 75"/>
            <p:cNvSpPr/>
            <p:nvPr/>
          </p:nvSpPr>
          <p:spPr>
            <a:xfrm>
              <a:off x="3093720" y="3540760"/>
              <a:ext cx="863600" cy="121920"/>
            </a:xfrm>
            <a:custGeom>
              <a:avLst/>
              <a:gdLst/>
              <a:ahLst/>
              <a:cxnLst/>
              <a:rect l="l" t="t" r="r" b="b"/>
              <a:pathLst>
                <a:path w="863600" h="121920">
                  <a:moveTo>
                    <a:pt x="0" y="121665"/>
                  </a:moveTo>
                  <a:lnTo>
                    <a:pt x="110871" y="0"/>
                  </a:lnTo>
                  <a:lnTo>
                    <a:pt x="863219" y="0"/>
                  </a:lnTo>
                  <a:lnTo>
                    <a:pt x="752347" y="121665"/>
                  </a:lnTo>
                  <a:lnTo>
                    <a:pt x="0" y="121665"/>
                  </a:lnTo>
                  <a:close/>
                </a:path>
              </a:pathLst>
            </a:custGeom>
            <a:ln w="12700">
              <a:solidFill>
                <a:srgbClr val="1D7E66"/>
              </a:solidFill>
            </a:ln>
          </p:spPr>
          <p:txBody>
            <a:bodyPr wrap="square" lIns="0" tIns="0" rIns="0" bIns="0" rtlCol="0"/>
            <a:lstStyle/>
            <a:p>
              <a:endParaRPr/>
            </a:p>
          </p:txBody>
        </p:sp>
        <p:sp>
          <p:nvSpPr>
            <p:cNvPr id="76" name="object 76"/>
            <p:cNvSpPr/>
            <p:nvPr/>
          </p:nvSpPr>
          <p:spPr>
            <a:xfrm>
              <a:off x="3952239" y="3362960"/>
              <a:ext cx="670560" cy="335280"/>
            </a:xfrm>
            <a:custGeom>
              <a:avLst/>
              <a:gdLst/>
              <a:ahLst/>
              <a:cxnLst/>
              <a:rect l="l" t="t" r="r" b="b"/>
              <a:pathLst>
                <a:path w="670560" h="335279">
                  <a:moveTo>
                    <a:pt x="670179" y="0"/>
                  </a:moveTo>
                  <a:lnTo>
                    <a:pt x="316102" y="0"/>
                  </a:lnTo>
                  <a:lnTo>
                    <a:pt x="0" y="335025"/>
                  </a:lnTo>
                  <a:lnTo>
                    <a:pt x="354075" y="335025"/>
                  </a:lnTo>
                  <a:lnTo>
                    <a:pt x="670179" y="0"/>
                  </a:lnTo>
                  <a:close/>
                </a:path>
              </a:pathLst>
            </a:custGeom>
            <a:solidFill>
              <a:srgbClr val="E7E6E6"/>
            </a:solidFill>
          </p:spPr>
          <p:txBody>
            <a:bodyPr wrap="square" lIns="0" tIns="0" rIns="0" bIns="0" rtlCol="0"/>
            <a:lstStyle/>
            <a:p>
              <a:endParaRPr/>
            </a:p>
          </p:txBody>
        </p:sp>
        <p:sp>
          <p:nvSpPr>
            <p:cNvPr id="77" name="object 77"/>
            <p:cNvSpPr/>
            <p:nvPr/>
          </p:nvSpPr>
          <p:spPr>
            <a:xfrm>
              <a:off x="3957320" y="3368040"/>
              <a:ext cx="670560" cy="335280"/>
            </a:xfrm>
            <a:custGeom>
              <a:avLst/>
              <a:gdLst/>
              <a:ahLst/>
              <a:cxnLst/>
              <a:rect l="l" t="t" r="r" b="b"/>
              <a:pathLst>
                <a:path w="670560" h="335279">
                  <a:moveTo>
                    <a:pt x="0" y="335026"/>
                  </a:moveTo>
                  <a:lnTo>
                    <a:pt x="316102" y="0"/>
                  </a:lnTo>
                  <a:lnTo>
                    <a:pt x="670178" y="0"/>
                  </a:lnTo>
                  <a:lnTo>
                    <a:pt x="354075" y="335026"/>
                  </a:lnTo>
                  <a:lnTo>
                    <a:pt x="0" y="335026"/>
                  </a:lnTo>
                  <a:close/>
                </a:path>
              </a:pathLst>
            </a:custGeom>
            <a:ln w="12700">
              <a:solidFill>
                <a:srgbClr val="1D7E66"/>
              </a:solidFill>
            </a:ln>
          </p:spPr>
          <p:txBody>
            <a:bodyPr wrap="square" lIns="0" tIns="0" rIns="0" bIns="0" rtlCol="0"/>
            <a:lstStyle/>
            <a:p>
              <a:endParaRPr/>
            </a:p>
          </p:txBody>
        </p:sp>
        <p:sp>
          <p:nvSpPr>
            <p:cNvPr id="78" name="object 78"/>
            <p:cNvSpPr/>
            <p:nvPr/>
          </p:nvSpPr>
          <p:spPr>
            <a:xfrm>
              <a:off x="2672080" y="3200400"/>
              <a:ext cx="243840" cy="294640"/>
            </a:xfrm>
            <a:custGeom>
              <a:avLst/>
              <a:gdLst/>
              <a:ahLst/>
              <a:cxnLst/>
              <a:rect l="l" t="t" r="r" b="b"/>
              <a:pathLst>
                <a:path w="243839" h="294639">
                  <a:moveTo>
                    <a:pt x="121665" y="0"/>
                  </a:moveTo>
                  <a:lnTo>
                    <a:pt x="0" y="118110"/>
                  </a:lnTo>
                  <a:lnTo>
                    <a:pt x="60832" y="118110"/>
                  </a:lnTo>
                  <a:lnTo>
                    <a:pt x="60832" y="294132"/>
                  </a:lnTo>
                  <a:lnTo>
                    <a:pt x="182499" y="294132"/>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79" name="object 79"/>
            <p:cNvSpPr/>
            <p:nvPr/>
          </p:nvSpPr>
          <p:spPr>
            <a:xfrm>
              <a:off x="2677160" y="3205480"/>
              <a:ext cx="243840" cy="294640"/>
            </a:xfrm>
            <a:custGeom>
              <a:avLst/>
              <a:gdLst/>
              <a:ahLst/>
              <a:cxnLst/>
              <a:rect l="l" t="t" r="r" b="b"/>
              <a:pathLst>
                <a:path w="243839" h="294639">
                  <a:moveTo>
                    <a:pt x="0" y="118110"/>
                  </a:moveTo>
                  <a:lnTo>
                    <a:pt x="121665" y="0"/>
                  </a:lnTo>
                  <a:lnTo>
                    <a:pt x="243331" y="118110"/>
                  </a:lnTo>
                  <a:lnTo>
                    <a:pt x="182498" y="118110"/>
                  </a:lnTo>
                  <a:lnTo>
                    <a:pt x="182498"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80" name="object 80"/>
            <p:cNvSpPr/>
            <p:nvPr/>
          </p:nvSpPr>
          <p:spPr>
            <a:xfrm>
              <a:off x="3413760" y="3312160"/>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81" name="object 81"/>
            <p:cNvSpPr/>
            <p:nvPr/>
          </p:nvSpPr>
          <p:spPr>
            <a:xfrm>
              <a:off x="3418839" y="3317240"/>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82" name="object 82"/>
            <p:cNvSpPr/>
            <p:nvPr/>
          </p:nvSpPr>
          <p:spPr>
            <a:xfrm>
              <a:off x="4155439" y="3251200"/>
              <a:ext cx="243840" cy="294640"/>
            </a:xfrm>
            <a:custGeom>
              <a:avLst/>
              <a:gdLst/>
              <a:ahLst/>
              <a:cxnLst/>
              <a:rect l="l" t="t" r="r" b="b"/>
              <a:pathLst>
                <a:path w="243839" h="294639">
                  <a:moveTo>
                    <a:pt x="121665" y="0"/>
                  </a:moveTo>
                  <a:lnTo>
                    <a:pt x="0" y="118110"/>
                  </a:lnTo>
                  <a:lnTo>
                    <a:pt x="60833" y="118110"/>
                  </a:lnTo>
                  <a:lnTo>
                    <a:pt x="60833" y="294132"/>
                  </a:lnTo>
                  <a:lnTo>
                    <a:pt x="182499" y="294132"/>
                  </a:lnTo>
                  <a:lnTo>
                    <a:pt x="182499" y="118110"/>
                  </a:lnTo>
                  <a:lnTo>
                    <a:pt x="243332" y="118110"/>
                  </a:lnTo>
                  <a:lnTo>
                    <a:pt x="121665" y="0"/>
                  </a:lnTo>
                  <a:close/>
                </a:path>
              </a:pathLst>
            </a:custGeom>
            <a:solidFill>
              <a:srgbClr val="29AE8B"/>
            </a:solidFill>
          </p:spPr>
          <p:txBody>
            <a:bodyPr wrap="square" lIns="0" tIns="0" rIns="0" bIns="0" rtlCol="0"/>
            <a:lstStyle/>
            <a:p>
              <a:endParaRPr/>
            </a:p>
          </p:txBody>
        </p:sp>
        <p:sp>
          <p:nvSpPr>
            <p:cNvPr id="83" name="object 83"/>
            <p:cNvSpPr/>
            <p:nvPr/>
          </p:nvSpPr>
          <p:spPr>
            <a:xfrm>
              <a:off x="4160520" y="3256280"/>
              <a:ext cx="243840" cy="294640"/>
            </a:xfrm>
            <a:custGeom>
              <a:avLst/>
              <a:gdLst/>
              <a:ahLst/>
              <a:cxnLst/>
              <a:rect l="l" t="t" r="r" b="b"/>
              <a:pathLst>
                <a:path w="243839" h="294639">
                  <a:moveTo>
                    <a:pt x="0" y="118110"/>
                  </a:moveTo>
                  <a:lnTo>
                    <a:pt x="121665" y="0"/>
                  </a:lnTo>
                  <a:lnTo>
                    <a:pt x="243331" y="118110"/>
                  </a:lnTo>
                  <a:lnTo>
                    <a:pt x="182499" y="118110"/>
                  </a:lnTo>
                  <a:lnTo>
                    <a:pt x="182499"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84" name="object 84"/>
            <p:cNvSpPr/>
            <p:nvPr/>
          </p:nvSpPr>
          <p:spPr>
            <a:xfrm>
              <a:off x="2519680" y="2987040"/>
              <a:ext cx="558800" cy="172720"/>
            </a:xfrm>
            <a:custGeom>
              <a:avLst/>
              <a:gdLst/>
              <a:ahLst/>
              <a:cxnLst/>
              <a:rect l="l" t="t" r="r" b="b"/>
              <a:pathLst>
                <a:path w="558800" h="172719">
                  <a:moveTo>
                    <a:pt x="558545" y="0"/>
                  </a:moveTo>
                  <a:lnTo>
                    <a:pt x="162813" y="0"/>
                  </a:lnTo>
                  <a:lnTo>
                    <a:pt x="0" y="172593"/>
                  </a:lnTo>
                  <a:lnTo>
                    <a:pt x="395731" y="172593"/>
                  </a:lnTo>
                  <a:lnTo>
                    <a:pt x="558545" y="0"/>
                  </a:lnTo>
                  <a:close/>
                </a:path>
              </a:pathLst>
            </a:custGeom>
            <a:solidFill>
              <a:srgbClr val="E7E6E6"/>
            </a:solidFill>
          </p:spPr>
          <p:txBody>
            <a:bodyPr wrap="square" lIns="0" tIns="0" rIns="0" bIns="0" rtlCol="0"/>
            <a:lstStyle/>
            <a:p>
              <a:endParaRPr/>
            </a:p>
          </p:txBody>
        </p:sp>
        <p:sp>
          <p:nvSpPr>
            <p:cNvPr id="85" name="object 85"/>
            <p:cNvSpPr/>
            <p:nvPr/>
          </p:nvSpPr>
          <p:spPr>
            <a:xfrm>
              <a:off x="2524760" y="2992120"/>
              <a:ext cx="558800" cy="172720"/>
            </a:xfrm>
            <a:custGeom>
              <a:avLst/>
              <a:gdLst/>
              <a:ahLst/>
              <a:cxnLst/>
              <a:rect l="l" t="t" r="r" b="b"/>
              <a:pathLst>
                <a:path w="558800" h="172719">
                  <a:moveTo>
                    <a:pt x="0" y="172592"/>
                  </a:moveTo>
                  <a:lnTo>
                    <a:pt x="162813" y="0"/>
                  </a:lnTo>
                  <a:lnTo>
                    <a:pt x="558545" y="0"/>
                  </a:lnTo>
                  <a:lnTo>
                    <a:pt x="395731" y="172592"/>
                  </a:lnTo>
                  <a:lnTo>
                    <a:pt x="0" y="172592"/>
                  </a:lnTo>
                  <a:close/>
                </a:path>
              </a:pathLst>
            </a:custGeom>
            <a:ln w="12700">
              <a:solidFill>
                <a:srgbClr val="1D7E66"/>
              </a:solidFill>
            </a:ln>
          </p:spPr>
          <p:txBody>
            <a:bodyPr wrap="square" lIns="0" tIns="0" rIns="0" bIns="0" rtlCol="0"/>
            <a:lstStyle/>
            <a:p>
              <a:endParaRPr/>
            </a:p>
          </p:txBody>
        </p:sp>
        <p:sp>
          <p:nvSpPr>
            <p:cNvPr id="86" name="object 86"/>
            <p:cNvSpPr/>
            <p:nvPr/>
          </p:nvSpPr>
          <p:spPr>
            <a:xfrm>
              <a:off x="3302000" y="3037840"/>
              <a:ext cx="558800" cy="182880"/>
            </a:xfrm>
            <a:custGeom>
              <a:avLst/>
              <a:gdLst/>
              <a:ahLst/>
              <a:cxnLst/>
              <a:rect l="l" t="t" r="r" b="b"/>
              <a:pathLst>
                <a:path w="558800" h="182880">
                  <a:moveTo>
                    <a:pt x="558546" y="0"/>
                  </a:moveTo>
                  <a:lnTo>
                    <a:pt x="162813" y="0"/>
                  </a:lnTo>
                  <a:lnTo>
                    <a:pt x="0" y="182752"/>
                  </a:lnTo>
                  <a:lnTo>
                    <a:pt x="395732" y="182752"/>
                  </a:lnTo>
                  <a:lnTo>
                    <a:pt x="558546" y="0"/>
                  </a:lnTo>
                  <a:close/>
                </a:path>
              </a:pathLst>
            </a:custGeom>
            <a:solidFill>
              <a:srgbClr val="E7E6E6"/>
            </a:solidFill>
          </p:spPr>
          <p:txBody>
            <a:bodyPr wrap="square" lIns="0" tIns="0" rIns="0" bIns="0" rtlCol="0"/>
            <a:lstStyle/>
            <a:p>
              <a:endParaRPr/>
            </a:p>
          </p:txBody>
        </p:sp>
        <p:sp>
          <p:nvSpPr>
            <p:cNvPr id="87" name="object 87"/>
            <p:cNvSpPr/>
            <p:nvPr/>
          </p:nvSpPr>
          <p:spPr>
            <a:xfrm>
              <a:off x="3307080" y="3042920"/>
              <a:ext cx="558800" cy="182880"/>
            </a:xfrm>
            <a:custGeom>
              <a:avLst/>
              <a:gdLst/>
              <a:ahLst/>
              <a:cxnLst/>
              <a:rect l="l" t="t" r="r" b="b"/>
              <a:pathLst>
                <a:path w="558800" h="182880">
                  <a:moveTo>
                    <a:pt x="0" y="182752"/>
                  </a:moveTo>
                  <a:lnTo>
                    <a:pt x="162814" y="0"/>
                  </a:lnTo>
                  <a:lnTo>
                    <a:pt x="558546" y="0"/>
                  </a:lnTo>
                  <a:lnTo>
                    <a:pt x="395732" y="182752"/>
                  </a:lnTo>
                  <a:lnTo>
                    <a:pt x="0" y="182752"/>
                  </a:lnTo>
                  <a:close/>
                </a:path>
              </a:pathLst>
            </a:custGeom>
            <a:ln w="12700">
              <a:solidFill>
                <a:srgbClr val="1D7E66"/>
              </a:solidFill>
            </a:ln>
          </p:spPr>
          <p:txBody>
            <a:bodyPr wrap="square" lIns="0" tIns="0" rIns="0" bIns="0" rtlCol="0"/>
            <a:lstStyle/>
            <a:p>
              <a:endParaRPr/>
            </a:p>
          </p:txBody>
        </p:sp>
        <p:sp>
          <p:nvSpPr>
            <p:cNvPr id="88" name="object 88"/>
            <p:cNvSpPr/>
            <p:nvPr/>
          </p:nvSpPr>
          <p:spPr>
            <a:xfrm>
              <a:off x="4064000" y="3027680"/>
              <a:ext cx="558800" cy="172720"/>
            </a:xfrm>
            <a:custGeom>
              <a:avLst/>
              <a:gdLst/>
              <a:ahLst/>
              <a:cxnLst/>
              <a:rect l="l" t="t" r="r" b="b"/>
              <a:pathLst>
                <a:path w="558800" h="172719">
                  <a:moveTo>
                    <a:pt x="558546" y="0"/>
                  </a:moveTo>
                  <a:lnTo>
                    <a:pt x="162813" y="0"/>
                  </a:lnTo>
                  <a:lnTo>
                    <a:pt x="0" y="172593"/>
                  </a:lnTo>
                  <a:lnTo>
                    <a:pt x="395732" y="172593"/>
                  </a:lnTo>
                  <a:lnTo>
                    <a:pt x="558546" y="0"/>
                  </a:lnTo>
                  <a:close/>
                </a:path>
              </a:pathLst>
            </a:custGeom>
            <a:solidFill>
              <a:srgbClr val="E7E6E6"/>
            </a:solidFill>
          </p:spPr>
          <p:txBody>
            <a:bodyPr wrap="square" lIns="0" tIns="0" rIns="0" bIns="0" rtlCol="0"/>
            <a:lstStyle/>
            <a:p>
              <a:endParaRPr/>
            </a:p>
          </p:txBody>
        </p:sp>
        <p:sp>
          <p:nvSpPr>
            <p:cNvPr id="89" name="object 89"/>
            <p:cNvSpPr/>
            <p:nvPr/>
          </p:nvSpPr>
          <p:spPr>
            <a:xfrm>
              <a:off x="4069080" y="3032760"/>
              <a:ext cx="558800" cy="172720"/>
            </a:xfrm>
            <a:custGeom>
              <a:avLst/>
              <a:gdLst/>
              <a:ahLst/>
              <a:cxnLst/>
              <a:rect l="l" t="t" r="r" b="b"/>
              <a:pathLst>
                <a:path w="558800" h="172719">
                  <a:moveTo>
                    <a:pt x="0" y="172592"/>
                  </a:moveTo>
                  <a:lnTo>
                    <a:pt x="162814" y="0"/>
                  </a:lnTo>
                  <a:lnTo>
                    <a:pt x="558546" y="0"/>
                  </a:lnTo>
                  <a:lnTo>
                    <a:pt x="395732" y="172592"/>
                  </a:lnTo>
                  <a:lnTo>
                    <a:pt x="0" y="172592"/>
                  </a:lnTo>
                  <a:close/>
                </a:path>
              </a:pathLst>
            </a:custGeom>
            <a:ln w="12699">
              <a:solidFill>
                <a:srgbClr val="1D7E66"/>
              </a:solidFill>
            </a:ln>
          </p:spPr>
          <p:txBody>
            <a:bodyPr wrap="square" lIns="0" tIns="0" rIns="0" bIns="0" rtlCol="0"/>
            <a:lstStyle/>
            <a:p>
              <a:endParaRPr/>
            </a:p>
          </p:txBody>
        </p:sp>
        <p:sp>
          <p:nvSpPr>
            <p:cNvPr id="90" name="object 90"/>
            <p:cNvSpPr/>
            <p:nvPr/>
          </p:nvSpPr>
          <p:spPr>
            <a:xfrm>
              <a:off x="1584960" y="3556000"/>
              <a:ext cx="1066800" cy="81280"/>
            </a:xfrm>
            <a:custGeom>
              <a:avLst/>
              <a:gdLst/>
              <a:ahLst/>
              <a:cxnLst/>
              <a:rect l="l" t="t" r="r" b="b"/>
              <a:pathLst>
                <a:path w="1066800" h="81279">
                  <a:moveTo>
                    <a:pt x="990727" y="0"/>
                  </a:moveTo>
                  <a:lnTo>
                    <a:pt x="990727" y="30479"/>
                  </a:lnTo>
                  <a:lnTo>
                    <a:pt x="0" y="30479"/>
                  </a:lnTo>
                  <a:lnTo>
                    <a:pt x="0" y="50800"/>
                  </a:lnTo>
                  <a:lnTo>
                    <a:pt x="990727" y="50800"/>
                  </a:lnTo>
                  <a:lnTo>
                    <a:pt x="990727" y="81280"/>
                  </a:lnTo>
                  <a:lnTo>
                    <a:pt x="1066546" y="40639"/>
                  </a:lnTo>
                  <a:lnTo>
                    <a:pt x="990727" y="0"/>
                  </a:lnTo>
                  <a:close/>
                </a:path>
              </a:pathLst>
            </a:custGeom>
            <a:solidFill>
              <a:srgbClr val="C8482C"/>
            </a:solidFill>
          </p:spPr>
          <p:txBody>
            <a:bodyPr wrap="square" lIns="0" tIns="0" rIns="0" bIns="0" rtlCol="0"/>
            <a:lstStyle/>
            <a:p>
              <a:endParaRPr/>
            </a:p>
          </p:txBody>
        </p:sp>
      </p:grpSp>
      <p:sp>
        <p:nvSpPr>
          <p:cNvPr id="91" name="object 91"/>
          <p:cNvSpPr txBox="1"/>
          <p:nvPr/>
        </p:nvSpPr>
        <p:spPr>
          <a:xfrm>
            <a:off x="4813046" y="2096452"/>
            <a:ext cx="2517775" cy="403860"/>
          </a:xfrm>
          <a:prstGeom prst="rect">
            <a:avLst/>
          </a:prstGeom>
        </p:spPr>
        <p:txBody>
          <a:bodyPr vert="horz" wrap="square" lIns="0" tIns="16510" rIns="0" bIns="0" rtlCol="0">
            <a:spAutoFit/>
          </a:bodyPr>
          <a:lstStyle/>
          <a:p>
            <a:pPr marL="12700">
              <a:lnSpc>
                <a:spcPct val="100000"/>
              </a:lnSpc>
              <a:spcBef>
                <a:spcPts val="130"/>
              </a:spcBef>
            </a:pPr>
            <a:r>
              <a:rPr sz="2400" spc="-25" dirty="0">
                <a:latin typeface="Calibri"/>
                <a:cs typeface="Calibri"/>
              </a:rPr>
              <a:t>Per-</a:t>
            </a:r>
            <a:r>
              <a:rPr sz="2400" spc="-20" dirty="0">
                <a:latin typeface="Calibri"/>
                <a:cs typeface="Calibri"/>
              </a:rPr>
              <a:t>Region</a:t>
            </a:r>
            <a:r>
              <a:rPr sz="2400" spc="-100" dirty="0">
                <a:latin typeface="Calibri"/>
                <a:cs typeface="Calibri"/>
              </a:rPr>
              <a:t> </a:t>
            </a:r>
            <a:r>
              <a:rPr sz="2450" spc="-10" dirty="0">
                <a:latin typeface="Calibri"/>
                <a:cs typeface="Calibri"/>
              </a:rPr>
              <a:t>Network</a:t>
            </a:r>
            <a:endParaRPr sz="2450">
              <a:latin typeface="Calibri"/>
              <a:cs typeface="Calibri"/>
            </a:endParaRPr>
          </a:p>
        </p:txBody>
      </p:sp>
      <p:sp>
        <p:nvSpPr>
          <p:cNvPr id="92" name="object 92"/>
          <p:cNvSpPr txBox="1"/>
          <p:nvPr/>
        </p:nvSpPr>
        <p:spPr>
          <a:xfrm>
            <a:off x="4741545" y="2625280"/>
            <a:ext cx="2716530" cy="1002665"/>
          </a:xfrm>
          <a:prstGeom prst="rect">
            <a:avLst/>
          </a:prstGeom>
        </p:spPr>
        <p:txBody>
          <a:bodyPr vert="horz" wrap="square" lIns="0" tIns="12700" rIns="0" bIns="0" rtlCol="0">
            <a:spAutoFit/>
          </a:bodyPr>
          <a:lstStyle/>
          <a:p>
            <a:pPr marL="83820" marR="5080" indent="-71755">
              <a:lnSpc>
                <a:spcPct val="133500"/>
              </a:lnSpc>
              <a:spcBef>
                <a:spcPts val="100"/>
              </a:spcBef>
            </a:pPr>
            <a:r>
              <a:rPr sz="2400" spc="-10" dirty="0">
                <a:solidFill>
                  <a:srgbClr val="C8482C"/>
                </a:solidFill>
                <a:latin typeface="Calibri"/>
                <a:cs typeface="Calibri"/>
              </a:rPr>
              <a:t>Crop</a:t>
            </a:r>
            <a:r>
              <a:rPr sz="2400" spc="-114" dirty="0">
                <a:solidFill>
                  <a:srgbClr val="C8482C"/>
                </a:solidFill>
                <a:latin typeface="Calibri"/>
                <a:cs typeface="Calibri"/>
              </a:rPr>
              <a:t> </a:t>
            </a:r>
            <a:r>
              <a:rPr sz="2400" dirty="0">
                <a:solidFill>
                  <a:srgbClr val="C8482C"/>
                </a:solidFill>
                <a:latin typeface="Calibri"/>
                <a:cs typeface="Calibri"/>
              </a:rPr>
              <a:t>+</a:t>
            </a:r>
            <a:r>
              <a:rPr sz="2400" spc="30" dirty="0">
                <a:solidFill>
                  <a:srgbClr val="C8482C"/>
                </a:solidFill>
                <a:latin typeface="Calibri"/>
                <a:cs typeface="Calibri"/>
              </a:rPr>
              <a:t> </a:t>
            </a:r>
            <a:r>
              <a:rPr sz="2400" spc="-30" dirty="0">
                <a:solidFill>
                  <a:srgbClr val="C8482C"/>
                </a:solidFill>
                <a:latin typeface="Calibri"/>
                <a:cs typeface="Calibri"/>
              </a:rPr>
              <a:t>Resize</a:t>
            </a:r>
            <a:r>
              <a:rPr sz="2400" spc="-110" dirty="0">
                <a:solidFill>
                  <a:srgbClr val="C8482C"/>
                </a:solidFill>
                <a:latin typeface="Calibri"/>
                <a:cs typeface="Calibri"/>
              </a:rPr>
              <a:t> </a:t>
            </a:r>
            <a:r>
              <a:rPr sz="2400" spc="-25" dirty="0">
                <a:solidFill>
                  <a:srgbClr val="C8482C"/>
                </a:solidFill>
                <a:latin typeface="Calibri"/>
                <a:cs typeface="Calibri"/>
              </a:rPr>
              <a:t>features </a:t>
            </a: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p:txBody>
      </p:sp>
      <p:sp>
        <p:nvSpPr>
          <p:cNvPr id="93" name="object 93"/>
          <p:cNvSpPr txBox="1"/>
          <p:nvPr/>
        </p:nvSpPr>
        <p:spPr>
          <a:xfrm>
            <a:off x="4904359" y="3836352"/>
            <a:ext cx="2235200" cy="790575"/>
          </a:xfrm>
          <a:prstGeom prst="rect">
            <a:avLst/>
          </a:prstGeom>
        </p:spPr>
        <p:txBody>
          <a:bodyPr vert="horz" wrap="square" lIns="0" tIns="16510" rIns="0" bIns="0" rtlCol="0">
            <a:spAutoFit/>
          </a:bodyPr>
          <a:lstStyle/>
          <a:p>
            <a:pPr marL="12700">
              <a:lnSpc>
                <a:spcPct val="100000"/>
              </a:lnSpc>
              <a:spcBef>
                <a:spcPts val="130"/>
              </a:spcBef>
            </a:pPr>
            <a:r>
              <a:rPr sz="2450" dirty="0">
                <a:latin typeface="Calibri"/>
                <a:cs typeface="Calibri"/>
              </a:rPr>
              <a:t>Run</a:t>
            </a:r>
            <a:r>
              <a:rPr sz="2450" spc="-15" dirty="0">
                <a:latin typeface="Calibri"/>
                <a:cs typeface="Calibri"/>
              </a:rPr>
              <a:t> </a:t>
            </a:r>
            <a:r>
              <a:rPr sz="2450" dirty="0">
                <a:latin typeface="Calibri"/>
                <a:cs typeface="Calibri"/>
              </a:rPr>
              <a:t>whole</a:t>
            </a:r>
            <a:r>
              <a:rPr sz="2450" spc="50" dirty="0">
                <a:latin typeface="Calibri"/>
                <a:cs typeface="Calibri"/>
              </a:rPr>
              <a:t> </a:t>
            </a:r>
            <a:r>
              <a:rPr sz="2450" spc="-20" dirty="0">
                <a:latin typeface="Calibri"/>
                <a:cs typeface="Calibri"/>
              </a:rPr>
              <a:t>image</a:t>
            </a:r>
            <a:endParaRPr sz="2450">
              <a:latin typeface="Calibri"/>
              <a:cs typeface="Calibri"/>
            </a:endParaRPr>
          </a:p>
          <a:p>
            <a:pPr marL="12700">
              <a:lnSpc>
                <a:spcPct val="100000"/>
              </a:lnSpc>
              <a:spcBef>
                <a:spcPts val="105"/>
              </a:spcBef>
            </a:pPr>
            <a:r>
              <a:rPr sz="2450" dirty="0">
                <a:latin typeface="Calibri"/>
                <a:cs typeface="Calibri"/>
              </a:rPr>
              <a:t>through</a:t>
            </a:r>
            <a:r>
              <a:rPr sz="2450" spc="-30" dirty="0">
                <a:latin typeface="Calibri"/>
                <a:cs typeface="Calibri"/>
              </a:rPr>
              <a:t> </a:t>
            </a:r>
            <a:r>
              <a:rPr sz="2400" spc="-10" dirty="0">
                <a:latin typeface="Calibri"/>
                <a:cs typeface="Calibri"/>
              </a:rPr>
              <a:t>ConvNet</a:t>
            </a:r>
            <a:endParaRPr sz="2400">
              <a:latin typeface="Calibri"/>
              <a:cs typeface="Calibri"/>
            </a:endParaRPr>
          </a:p>
        </p:txBody>
      </p:sp>
      <p:sp>
        <p:nvSpPr>
          <p:cNvPr id="94" name="object 94"/>
          <p:cNvSpPr txBox="1"/>
          <p:nvPr/>
        </p:nvSpPr>
        <p:spPr>
          <a:xfrm>
            <a:off x="41275" y="3827462"/>
            <a:ext cx="1759585" cy="149034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“Backbone” network: AlexNet,</a:t>
            </a:r>
            <a:r>
              <a:rPr sz="2400" spc="-165" dirty="0">
                <a:latin typeface="Calibri"/>
                <a:cs typeface="Calibri"/>
              </a:rPr>
              <a:t> </a:t>
            </a:r>
            <a:r>
              <a:rPr sz="2400" spc="-20" dirty="0">
                <a:latin typeface="Calibri"/>
                <a:cs typeface="Calibri"/>
              </a:rPr>
              <a:t>VGG, ResNet,</a:t>
            </a:r>
            <a:r>
              <a:rPr sz="2400" spc="-80" dirty="0">
                <a:latin typeface="Calibri"/>
                <a:cs typeface="Calibri"/>
              </a:rPr>
              <a:t> </a:t>
            </a:r>
            <a:r>
              <a:rPr sz="2400" spc="-25" dirty="0">
                <a:latin typeface="Calibri"/>
                <a:cs typeface="Calibri"/>
              </a:rPr>
              <a:t>etc</a:t>
            </a:r>
            <a:endParaRPr sz="2400">
              <a:latin typeface="Calibri"/>
              <a:cs typeface="Calibri"/>
            </a:endParaRPr>
          </a:p>
        </p:txBody>
      </p:sp>
      <p:sp>
        <p:nvSpPr>
          <p:cNvPr id="95" name="object 95"/>
          <p:cNvSpPr txBox="1"/>
          <p:nvPr/>
        </p:nvSpPr>
        <p:spPr>
          <a:xfrm>
            <a:off x="79057" y="1996122"/>
            <a:ext cx="1976120"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Regions</a:t>
            </a:r>
            <a:r>
              <a:rPr sz="2400" spc="-120" dirty="0">
                <a:latin typeface="Calibri"/>
                <a:cs typeface="Calibri"/>
              </a:rPr>
              <a:t> </a:t>
            </a:r>
            <a:r>
              <a:rPr sz="2400" spc="-25" dirty="0">
                <a:latin typeface="Calibri"/>
                <a:cs typeface="Calibri"/>
              </a:rPr>
              <a:t>of </a:t>
            </a:r>
            <a:r>
              <a:rPr sz="2400" spc="-10" dirty="0">
                <a:latin typeface="Calibri"/>
                <a:cs typeface="Calibri"/>
              </a:rPr>
              <a:t>Interest</a:t>
            </a:r>
            <a:r>
              <a:rPr sz="2400" spc="-200" dirty="0">
                <a:latin typeface="Calibri"/>
                <a:cs typeface="Calibri"/>
              </a:rPr>
              <a:t> </a:t>
            </a:r>
            <a:r>
              <a:rPr sz="2400" spc="-10" dirty="0">
                <a:latin typeface="Calibri"/>
                <a:cs typeface="Calibri"/>
              </a:rPr>
              <a:t>(RoIs) </a:t>
            </a:r>
            <a:r>
              <a:rPr sz="2400" spc="-20" dirty="0">
                <a:latin typeface="Calibri"/>
                <a:cs typeface="Calibri"/>
              </a:rPr>
              <a:t>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method</a:t>
            </a:r>
            <a:endParaRPr sz="2400">
              <a:latin typeface="Calibri"/>
              <a:cs typeface="Calibri"/>
            </a:endParaRPr>
          </a:p>
        </p:txBody>
      </p:sp>
      <p:grpSp>
        <p:nvGrpSpPr>
          <p:cNvPr id="96" name="object 96"/>
          <p:cNvGrpSpPr/>
          <p:nvPr/>
        </p:nvGrpSpPr>
        <p:grpSpPr>
          <a:xfrm>
            <a:off x="2579370" y="2122170"/>
            <a:ext cx="520700" cy="662940"/>
            <a:chOff x="2579370" y="2122170"/>
            <a:chExt cx="520700" cy="662940"/>
          </a:xfrm>
        </p:grpSpPr>
        <p:sp>
          <p:nvSpPr>
            <p:cNvPr id="97" name="object 97"/>
            <p:cNvSpPr/>
            <p:nvPr/>
          </p:nvSpPr>
          <p:spPr>
            <a:xfrm>
              <a:off x="2987040"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98" name="object 98"/>
            <p:cNvSpPr/>
            <p:nvPr/>
          </p:nvSpPr>
          <p:spPr>
            <a:xfrm>
              <a:off x="2580640"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99" name="object 99"/>
            <p:cNvSpPr/>
            <p:nvPr/>
          </p:nvSpPr>
          <p:spPr>
            <a:xfrm>
              <a:off x="2585720" y="2128520"/>
              <a:ext cx="508000" cy="650240"/>
            </a:xfrm>
            <a:custGeom>
              <a:avLst/>
              <a:gdLst/>
              <a:ahLst/>
              <a:cxnLst/>
              <a:rect l="l" t="t" r="r" b="b"/>
              <a:pathLst>
                <a:path w="508000" h="650239">
                  <a:moveTo>
                    <a:pt x="0" y="108330"/>
                  </a:moveTo>
                  <a:lnTo>
                    <a:pt x="108457" y="0"/>
                  </a:lnTo>
                  <a:lnTo>
                    <a:pt x="507492" y="0"/>
                  </a:lnTo>
                  <a:lnTo>
                    <a:pt x="507492" y="541781"/>
                  </a:lnTo>
                  <a:lnTo>
                    <a:pt x="399034" y="650239"/>
                  </a:lnTo>
                  <a:lnTo>
                    <a:pt x="0" y="650239"/>
                  </a:lnTo>
                  <a:lnTo>
                    <a:pt x="0" y="108330"/>
                  </a:lnTo>
                  <a:close/>
                </a:path>
                <a:path w="508000" h="650239">
                  <a:moveTo>
                    <a:pt x="0" y="108330"/>
                  </a:moveTo>
                  <a:lnTo>
                    <a:pt x="399034" y="108330"/>
                  </a:lnTo>
                  <a:lnTo>
                    <a:pt x="507492" y="0"/>
                  </a:lnTo>
                </a:path>
              </a:pathLst>
            </a:custGeom>
            <a:ln w="12700">
              <a:solidFill>
                <a:srgbClr val="1D7E66"/>
              </a:solidFill>
            </a:ln>
          </p:spPr>
          <p:txBody>
            <a:bodyPr wrap="square" lIns="0" tIns="0" rIns="0" bIns="0" rtlCol="0"/>
            <a:lstStyle/>
            <a:p>
              <a:endParaRPr/>
            </a:p>
          </p:txBody>
        </p:sp>
      </p:grpSp>
      <p:sp>
        <p:nvSpPr>
          <p:cNvPr id="100" name="object 100"/>
          <p:cNvSpPr/>
          <p:nvPr/>
        </p:nvSpPr>
        <p:spPr>
          <a:xfrm>
            <a:off x="299212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101" name="object 101"/>
          <p:cNvSpPr txBox="1"/>
          <p:nvPr/>
        </p:nvSpPr>
        <p:spPr>
          <a:xfrm>
            <a:off x="2677160" y="2305685"/>
            <a:ext cx="228600"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102" name="object 102"/>
          <p:cNvGrpSpPr/>
          <p:nvPr/>
        </p:nvGrpSpPr>
        <p:grpSpPr>
          <a:xfrm>
            <a:off x="3331209" y="2122170"/>
            <a:ext cx="520700" cy="662940"/>
            <a:chOff x="3331209" y="2122170"/>
            <a:chExt cx="520700" cy="662940"/>
          </a:xfrm>
        </p:grpSpPr>
        <p:sp>
          <p:nvSpPr>
            <p:cNvPr id="103" name="object 103"/>
            <p:cNvSpPr/>
            <p:nvPr/>
          </p:nvSpPr>
          <p:spPr>
            <a:xfrm>
              <a:off x="3728719" y="2123440"/>
              <a:ext cx="111760" cy="650240"/>
            </a:xfrm>
            <a:custGeom>
              <a:avLst/>
              <a:gdLst/>
              <a:ahLst/>
              <a:cxnLst/>
              <a:rect l="l" t="t" r="r" b="b"/>
              <a:pathLst>
                <a:path w="111760" h="650239">
                  <a:moveTo>
                    <a:pt x="111378" y="0"/>
                  </a:moveTo>
                  <a:lnTo>
                    <a:pt x="0" y="108331"/>
                  </a:lnTo>
                  <a:lnTo>
                    <a:pt x="0" y="650239"/>
                  </a:lnTo>
                  <a:lnTo>
                    <a:pt x="111378" y="541782"/>
                  </a:lnTo>
                  <a:lnTo>
                    <a:pt x="111378" y="0"/>
                  </a:lnTo>
                  <a:close/>
                </a:path>
              </a:pathLst>
            </a:custGeom>
            <a:solidFill>
              <a:srgbClr val="CDCDCD">
                <a:alpha val="92939"/>
              </a:srgbClr>
            </a:solidFill>
          </p:spPr>
          <p:txBody>
            <a:bodyPr wrap="square" lIns="0" tIns="0" rIns="0" bIns="0" rtlCol="0"/>
            <a:lstStyle/>
            <a:p>
              <a:endParaRPr/>
            </a:p>
          </p:txBody>
        </p:sp>
        <p:sp>
          <p:nvSpPr>
            <p:cNvPr id="104" name="object 104"/>
            <p:cNvSpPr/>
            <p:nvPr/>
          </p:nvSpPr>
          <p:spPr>
            <a:xfrm>
              <a:off x="3332479"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105" name="object 105"/>
            <p:cNvSpPr/>
            <p:nvPr/>
          </p:nvSpPr>
          <p:spPr>
            <a:xfrm>
              <a:off x="3337559" y="2128520"/>
              <a:ext cx="508000" cy="650240"/>
            </a:xfrm>
            <a:custGeom>
              <a:avLst/>
              <a:gdLst/>
              <a:ahLst/>
              <a:cxnLst/>
              <a:rect l="l" t="t" r="r" b="b"/>
              <a:pathLst>
                <a:path w="508000" h="650239">
                  <a:moveTo>
                    <a:pt x="0" y="108330"/>
                  </a:moveTo>
                  <a:lnTo>
                    <a:pt x="108457" y="0"/>
                  </a:lnTo>
                  <a:lnTo>
                    <a:pt x="507491" y="0"/>
                  </a:lnTo>
                  <a:lnTo>
                    <a:pt x="507491" y="541781"/>
                  </a:lnTo>
                  <a:lnTo>
                    <a:pt x="399034" y="650239"/>
                  </a:lnTo>
                  <a:lnTo>
                    <a:pt x="0" y="650239"/>
                  </a:lnTo>
                  <a:lnTo>
                    <a:pt x="0" y="108330"/>
                  </a:lnTo>
                  <a:close/>
                </a:path>
                <a:path w="508000" h="650239">
                  <a:moveTo>
                    <a:pt x="0" y="108330"/>
                  </a:moveTo>
                  <a:lnTo>
                    <a:pt x="399034" y="108330"/>
                  </a:lnTo>
                  <a:lnTo>
                    <a:pt x="507491" y="0"/>
                  </a:lnTo>
                </a:path>
              </a:pathLst>
            </a:custGeom>
            <a:ln w="12700">
              <a:solidFill>
                <a:srgbClr val="1D7E66"/>
              </a:solidFill>
            </a:ln>
          </p:spPr>
          <p:txBody>
            <a:bodyPr wrap="square" lIns="0" tIns="0" rIns="0" bIns="0" rtlCol="0"/>
            <a:lstStyle/>
            <a:p>
              <a:endParaRPr/>
            </a:p>
          </p:txBody>
        </p:sp>
      </p:grpSp>
      <p:sp>
        <p:nvSpPr>
          <p:cNvPr id="106" name="object 106"/>
          <p:cNvSpPr/>
          <p:nvPr/>
        </p:nvSpPr>
        <p:spPr>
          <a:xfrm>
            <a:off x="373380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107" name="object 107"/>
          <p:cNvSpPr txBox="1"/>
          <p:nvPr/>
        </p:nvSpPr>
        <p:spPr>
          <a:xfrm>
            <a:off x="3421141" y="2305937"/>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108" name="object 108"/>
          <p:cNvGrpSpPr/>
          <p:nvPr/>
        </p:nvGrpSpPr>
        <p:grpSpPr>
          <a:xfrm>
            <a:off x="4093209" y="2122170"/>
            <a:ext cx="510540" cy="662940"/>
            <a:chOff x="4093209" y="2122170"/>
            <a:chExt cx="510540" cy="662940"/>
          </a:xfrm>
        </p:grpSpPr>
        <p:sp>
          <p:nvSpPr>
            <p:cNvPr id="109" name="object 109"/>
            <p:cNvSpPr/>
            <p:nvPr/>
          </p:nvSpPr>
          <p:spPr>
            <a:xfrm>
              <a:off x="4490719"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110" name="object 110"/>
            <p:cNvSpPr/>
            <p:nvPr/>
          </p:nvSpPr>
          <p:spPr>
            <a:xfrm>
              <a:off x="4094479" y="2123440"/>
              <a:ext cx="497840" cy="111760"/>
            </a:xfrm>
            <a:custGeom>
              <a:avLst/>
              <a:gdLst/>
              <a:ahLst/>
              <a:cxnLst/>
              <a:rect l="l" t="t" r="r" b="b"/>
              <a:pathLst>
                <a:path w="497839" h="111760">
                  <a:moveTo>
                    <a:pt x="497332" y="0"/>
                  </a:moveTo>
                  <a:lnTo>
                    <a:pt x="106299" y="0"/>
                  </a:lnTo>
                  <a:lnTo>
                    <a:pt x="0" y="111379"/>
                  </a:lnTo>
                  <a:lnTo>
                    <a:pt x="391033" y="111379"/>
                  </a:lnTo>
                  <a:lnTo>
                    <a:pt x="497332" y="0"/>
                  </a:lnTo>
                  <a:close/>
                </a:path>
              </a:pathLst>
            </a:custGeom>
            <a:solidFill>
              <a:srgbClr val="FFFFFF">
                <a:alpha val="92939"/>
              </a:srgbClr>
            </a:solidFill>
          </p:spPr>
          <p:txBody>
            <a:bodyPr wrap="square" lIns="0" tIns="0" rIns="0" bIns="0" rtlCol="0"/>
            <a:lstStyle/>
            <a:p>
              <a:endParaRPr/>
            </a:p>
          </p:txBody>
        </p:sp>
        <p:sp>
          <p:nvSpPr>
            <p:cNvPr id="111" name="object 111"/>
            <p:cNvSpPr/>
            <p:nvPr/>
          </p:nvSpPr>
          <p:spPr>
            <a:xfrm>
              <a:off x="4099559" y="2128520"/>
              <a:ext cx="497840" cy="650240"/>
            </a:xfrm>
            <a:custGeom>
              <a:avLst/>
              <a:gdLst/>
              <a:ahLst/>
              <a:cxnLst/>
              <a:rect l="l" t="t" r="r" b="b"/>
              <a:pathLst>
                <a:path w="497839" h="650239">
                  <a:moveTo>
                    <a:pt x="0" y="108330"/>
                  </a:moveTo>
                  <a:lnTo>
                    <a:pt x="106299" y="0"/>
                  </a:lnTo>
                  <a:lnTo>
                    <a:pt x="497331" y="0"/>
                  </a:lnTo>
                  <a:lnTo>
                    <a:pt x="497331" y="541781"/>
                  </a:lnTo>
                  <a:lnTo>
                    <a:pt x="391032" y="650239"/>
                  </a:lnTo>
                  <a:lnTo>
                    <a:pt x="0" y="650239"/>
                  </a:lnTo>
                  <a:lnTo>
                    <a:pt x="0" y="108330"/>
                  </a:lnTo>
                  <a:close/>
                </a:path>
                <a:path w="497839" h="650239">
                  <a:moveTo>
                    <a:pt x="0" y="108330"/>
                  </a:moveTo>
                  <a:lnTo>
                    <a:pt x="391032" y="108330"/>
                  </a:lnTo>
                  <a:lnTo>
                    <a:pt x="497331" y="0"/>
                  </a:lnTo>
                </a:path>
                <a:path w="497839" h="650239">
                  <a:moveTo>
                    <a:pt x="391032" y="108330"/>
                  </a:moveTo>
                  <a:lnTo>
                    <a:pt x="391032" y="650239"/>
                  </a:lnTo>
                </a:path>
              </a:pathLst>
            </a:custGeom>
            <a:ln w="12700">
              <a:solidFill>
                <a:srgbClr val="1D7E66"/>
              </a:solidFill>
            </a:ln>
          </p:spPr>
          <p:txBody>
            <a:bodyPr wrap="square" lIns="0" tIns="0" rIns="0" bIns="0" rtlCol="0"/>
            <a:lstStyle/>
            <a:p>
              <a:endParaRPr/>
            </a:p>
          </p:txBody>
        </p:sp>
      </p:grpSp>
      <p:sp>
        <p:nvSpPr>
          <p:cNvPr id="112" name="object 112"/>
          <p:cNvSpPr txBox="1"/>
          <p:nvPr/>
        </p:nvSpPr>
        <p:spPr>
          <a:xfrm>
            <a:off x="4183141" y="2305683"/>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113" name="object 113"/>
          <p:cNvGrpSpPr/>
          <p:nvPr/>
        </p:nvGrpSpPr>
        <p:grpSpPr>
          <a:xfrm>
            <a:off x="2680970" y="2782570"/>
            <a:ext cx="1750060" cy="327660"/>
            <a:chOff x="2680970" y="2782570"/>
            <a:chExt cx="1750060" cy="327660"/>
          </a:xfrm>
        </p:grpSpPr>
        <p:sp>
          <p:nvSpPr>
            <p:cNvPr id="114" name="object 114"/>
            <p:cNvSpPr/>
            <p:nvPr/>
          </p:nvSpPr>
          <p:spPr>
            <a:xfrm>
              <a:off x="2682240" y="2794000"/>
              <a:ext cx="243840" cy="304800"/>
            </a:xfrm>
            <a:custGeom>
              <a:avLst/>
              <a:gdLst/>
              <a:ahLst/>
              <a:cxnLst/>
              <a:rect l="l" t="t" r="r" b="b"/>
              <a:pathLst>
                <a:path w="243839" h="304800">
                  <a:moveTo>
                    <a:pt x="121666" y="0"/>
                  </a:moveTo>
                  <a:lnTo>
                    <a:pt x="0" y="122174"/>
                  </a:lnTo>
                  <a:lnTo>
                    <a:pt x="60833" y="122174"/>
                  </a:lnTo>
                  <a:lnTo>
                    <a:pt x="60833" y="304291"/>
                  </a:lnTo>
                  <a:lnTo>
                    <a:pt x="182499" y="304291"/>
                  </a:lnTo>
                  <a:lnTo>
                    <a:pt x="182499" y="122174"/>
                  </a:lnTo>
                  <a:lnTo>
                    <a:pt x="243332" y="122174"/>
                  </a:lnTo>
                  <a:lnTo>
                    <a:pt x="121666" y="0"/>
                  </a:lnTo>
                  <a:close/>
                </a:path>
              </a:pathLst>
            </a:custGeom>
            <a:solidFill>
              <a:srgbClr val="29AE8B"/>
            </a:solidFill>
          </p:spPr>
          <p:txBody>
            <a:bodyPr wrap="square" lIns="0" tIns="0" rIns="0" bIns="0" rtlCol="0"/>
            <a:lstStyle/>
            <a:p>
              <a:endParaRPr/>
            </a:p>
          </p:txBody>
        </p:sp>
        <p:sp>
          <p:nvSpPr>
            <p:cNvPr id="115" name="object 115"/>
            <p:cNvSpPr/>
            <p:nvPr/>
          </p:nvSpPr>
          <p:spPr>
            <a:xfrm>
              <a:off x="2687320" y="2799080"/>
              <a:ext cx="243840" cy="304800"/>
            </a:xfrm>
            <a:custGeom>
              <a:avLst/>
              <a:gdLst/>
              <a:ahLst/>
              <a:cxnLst/>
              <a:rect l="l" t="t" r="r" b="b"/>
              <a:pathLst>
                <a:path w="243839" h="304800">
                  <a:moveTo>
                    <a:pt x="0" y="122174"/>
                  </a:moveTo>
                  <a:lnTo>
                    <a:pt x="121666" y="0"/>
                  </a:lnTo>
                  <a:lnTo>
                    <a:pt x="243331" y="122174"/>
                  </a:lnTo>
                  <a:lnTo>
                    <a:pt x="182499" y="122174"/>
                  </a:lnTo>
                  <a:lnTo>
                    <a:pt x="182499" y="304292"/>
                  </a:lnTo>
                  <a:lnTo>
                    <a:pt x="60832" y="304292"/>
                  </a:lnTo>
                  <a:lnTo>
                    <a:pt x="60832" y="122174"/>
                  </a:lnTo>
                  <a:lnTo>
                    <a:pt x="0" y="122174"/>
                  </a:lnTo>
                  <a:close/>
                </a:path>
              </a:pathLst>
            </a:custGeom>
            <a:ln w="12700">
              <a:solidFill>
                <a:srgbClr val="1D7E66"/>
              </a:solidFill>
            </a:ln>
          </p:spPr>
          <p:txBody>
            <a:bodyPr wrap="square" lIns="0" tIns="0" rIns="0" bIns="0" rtlCol="0"/>
            <a:lstStyle/>
            <a:p>
              <a:endParaRPr/>
            </a:p>
          </p:txBody>
        </p:sp>
        <p:sp>
          <p:nvSpPr>
            <p:cNvPr id="116" name="object 116"/>
            <p:cNvSpPr/>
            <p:nvPr/>
          </p:nvSpPr>
          <p:spPr>
            <a:xfrm>
              <a:off x="3413760" y="2783840"/>
              <a:ext cx="243840" cy="304800"/>
            </a:xfrm>
            <a:custGeom>
              <a:avLst/>
              <a:gdLst/>
              <a:ahLst/>
              <a:cxnLst/>
              <a:rect l="l" t="t" r="r" b="b"/>
              <a:pathLst>
                <a:path w="243839" h="304800">
                  <a:moveTo>
                    <a:pt x="121665" y="0"/>
                  </a:moveTo>
                  <a:lnTo>
                    <a:pt x="0" y="122174"/>
                  </a:lnTo>
                  <a:lnTo>
                    <a:pt x="60832" y="122174"/>
                  </a:lnTo>
                  <a:lnTo>
                    <a:pt x="60832" y="304292"/>
                  </a:lnTo>
                  <a:lnTo>
                    <a:pt x="182499" y="304292"/>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117" name="object 117"/>
            <p:cNvSpPr/>
            <p:nvPr/>
          </p:nvSpPr>
          <p:spPr>
            <a:xfrm>
              <a:off x="3418840" y="2788920"/>
              <a:ext cx="243840" cy="304800"/>
            </a:xfrm>
            <a:custGeom>
              <a:avLst/>
              <a:gdLst/>
              <a:ahLst/>
              <a:cxnLst/>
              <a:rect l="l" t="t" r="r" b="b"/>
              <a:pathLst>
                <a:path w="243839" h="304800">
                  <a:moveTo>
                    <a:pt x="0" y="122174"/>
                  </a:moveTo>
                  <a:lnTo>
                    <a:pt x="121665" y="0"/>
                  </a:lnTo>
                  <a:lnTo>
                    <a:pt x="243332" y="122174"/>
                  </a:lnTo>
                  <a:lnTo>
                    <a:pt x="182499" y="122174"/>
                  </a:lnTo>
                  <a:lnTo>
                    <a:pt x="182499" y="304291"/>
                  </a:lnTo>
                  <a:lnTo>
                    <a:pt x="60833" y="304291"/>
                  </a:lnTo>
                  <a:lnTo>
                    <a:pt x="60833" y="122174"/>
                  </a:lnTo>
                  <a:lnTo>
                    <a:pt x="0" y="122174"/>
                  </a:lnTo>
                  <a:close/>
                </a:path>
              </a:pathLst>
            </a:custGeom>
            <a:ln w="12699">
              <a:solidFill>
                <a:srgbClr val="1D7E66"/>
              </a:solidFill>
            </a:ln>
          </p:spPr>
          <p:txBody>
            <a:bodyPr wrap="square" lIns="0" tIns="0" rIns="0" bIns="0" rtlCol="0"/>
            <a:lstStyle/>
            <a:p>
              <a:endParaRPr/>
            </a:p>
          </p:txBody>
        </p:sp>
        <p:sp>
          <p:nvSpPr>
            <p:cNvPr id="118" name="object 118"/>
            <p:cNvSpPr/>
            <p:nvPr/>
          </p:nvSpPr>
          <p:spPr>
            <a:xfrm>
              <a:off x="4175760" y="2794000"/>
              <a:ext cx="243840" cy="304800"/>
            </a:xfrm>
            <a:custGeom>
              <a:avLst/>
              <a:gdLst/>
              <a:ahLst/>
              <a:cxnLst/>
              <a:rect l="l" t="t" r="r" b="b"/>
              <a:pathLst>
                <a:path w="243839" h="304800">
                  <a:moveTo>
                    <a:pt x="121665" y="0"/>
                  </a:moveTo>
                  <a:lnTo>
                    <a:pt x="0" y="122174"/>
                  </a:lnTo>
                  <a:lnTo>
                    <a:pt x="60832" y="122174"/>
                  </a:lnTo>
                  <a:lnTo>
                    <a:pt x="60832" y="304291"/>
                  </a:lnTo>
                  <a:lnTo>
                    <a:pt x="182499" y="304291"/>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119" name="object 119"/>
            <p:cNvSpPr/>
            <p:nvPr/>
          </p:nvSpPr>
          <p:spPr>
            <a:xfrm>
              <a:off x="4180840" y="2799080"/>
              <a:ext cx="243840" cy="304800"/>
            </a:xfrm>
            <a:custGeom>
              <a:avLst/>
              <a:gdLst/>
              <a:ahLst/>
              <a:cxnLst/>
              <a:rect l="l" t="t" r="r" b="b"/>
              <a:pathLst>
                <a:path w="243839" h="304800">
                  <a:moveTo>
                    <a:pt x="0" y="122174"/>
                  </a:moveTo>
                  <a:lnTo>
                    <a:pt x="121665" y="0"/>
                  </a:lnTo>
                  <a:lnTo>
                    <a:pt x="243332" y="122174"/>
                  </a:lnTo>
                  <a:lnTo>
                    <a:pt x="182499" y="122174"/>
                  </a:lnTo>
                  <a:lnTo>
                    <a:pt x="182499" y="304292"/>
                  </a:lnTo>
                  <a:lnTo>
                    <a:pt x="60833" y="304292"/>
                  </a:lnTo>
                  <a:lnTo>
                    <a:pt x="60833" y="122174"/>
                  </a:lnTo>
                  <a:lnTo>
                    <a:pt x="0" y="122174"/>
                  </a:lnTo>
                  <a:close/>
                </a:path>
              </a:pathLst>
            </a:custGeom>
            <a:ln w="12699">
              <a:solidFill>
                <a:srgbClr val="1D7E66"/>
              </a:solidFill>
            </a:ln>
          </p:spPr>
          <p:txBody>
            <a:bodyPr wrap="square" lIns="0" tIns="0" rIns="0" bIns="0" rtlCol="0"/>
            <a:lstStyle/>
            <a:p>
              <a:endParaRPr/>
            </a:p>
          </p:txBody>
        </p:sp>
      </p:grpSp>
      <p:sp>
        <p:nvSpPr>
          <p:cNvPr id="120" name="object 120"/>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121" name="object 121"/>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5" dirty="0">
                <a:latin typeface="Calibri"/>
                <a:cs typeface="Calibri"/>
              </a:rPr>
              <a:t> </a:t>
            </a:r>
            <a:r>
              <a:rPr sz="800" dirty="0">
                <a:latin typeface="Calibri"/>
                <a:cs typeface="Calibri"/>
              </a:rPr>
              <a:t>ICCV</a:t>
            </a:r>
            <a:r>
              <a:rPr sz="800" spc="-25"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30"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 Reproduced</a:t>
            </a:r>
            <a:r>
              <a:rPr sz="800" spc="75"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8321357" y="4409440"/>
            <a:ext cx="3484245" cy="1645920"/>
            <a:chOff x="8321357" y="4409440"/>
            <a:chExt cx="3484245" cy="1645920"/>
          </a:xfrm>
        </p:grpSpPr>
        <p:sp>
          <p:nvSpPr>
            <p:cNvPr id="5" name="object 5"/>
            <p:cNvSpPr/>
            <p:nvPr/>
          </p:nvSpPr>
          <p:spPr>
            <a:xfrm>
              <a:off x="9591039" y="4409440"/>
              <a:ext cx="579120" cy="182880"/>
            </a:xfrm>
            <a:custGeom>
              <a:avLst/>
              <a:gdLst/>
              <a:ahLst/>
              <a:cxnLst/>
              <a:rect l="l" t="t" r="r" b="b"/>
              <a:pathLst>
                <a:path w="579120" h="182879">
                  <a:moveTo>
                    <a:pt x="579119" y="0"/>
                  </a:moveTo>
                  <a:lnTo>
                    <a:pt x="172719" y="0"/>
                  </a:lnTo>
                  <a:lnTo>
                    <a:pt x="0" y="182499"/>
                  </a:lnTo>
                  <a:lnTo>
                    <a:pt x="406400" y="182499"/>
                  </a:lnTo>
                  <a:lnTo>
                    <a:pt x="579119" y="0"/>
                  </a:lnTo>
                  <a:close/>
                </a:path>
              </a:pathLst>
            </a:custGeom>
            <a:solidFill>
              <a:srgbClr val="E7E6E6">
                <a:alpha val="79998"/>
              </a:srgbClr>
            </a:solidFill>
          </p:spPr>
          <p:txBody>
            <a:bodyPr wrap="square" lIns="0" tIns="0" rIns="0" bIns="0" rtlCol="0"/>
            <a:lstStyle/>
            <a:p>
              <a:endParaRPr/>
            </a:p>
          </p:txBody>
        </p:sp>
        <p:sp>
          <p:nvSpPr>
            <p:cNvPr id="6" name="object 6"/>
            <p:cNvSpPr/>
            <p:nvPr/>
          </p:nvSpPr>
          <p:spPr>
            <a:xfrm>
              <a:off x="9596119" y="4414520"/>
              <a:ext cx="579120" cy="182880"/>
            </a:xfrm>
            <a:custGeom>
              <a:avLst/>
              <a:gdLst/>
              <a:ahLst/>
              <a:cxnLst/>
              <a:rect l="l" t="t" r="r" b="b"/>
              <a:pathLst>
                <a:path w="579120" h="182879">
                  <a:moveTo>
                    <a:pt x="0" y="182498"/>
                  </a:moveTo>
                  <a:lnTo>
                    <a:pt x="172720" y="0"/>
                  </a:lnTo>
                  <a:lnTo>
                    <a:pt x="579120" y="0"/>
                  </a:lnTo>
                  <a:lnTo>
                    <a:pt x="406400" y="182498"/>
                  </a:lnTo>
                  <a:lnTo>
                    <a:pt x="0" y="182498"/>
                  </a:lnTo>
                  <a:close/>
                </a:path>
              </a:pathLst>
            </a:custGeom>
            <a:ln w="9186">
              <a:solidFill>
                <a:srgbClr val="1D7E66"/>
              </a:solidFill>
            </a:ln>
          </p:spPr>
          <p:txBody>
            <a:bodyPr wrap="square" lIns="0" tIns="0" rIns="0" bIns="0" rtlCol="0"/>
            <a:lstStyle/>
            <a:p>
              <a:endParaRPr/>
            </a:p>
          </p:txBody>
        </p:sp>
        <p:pic>
          <p:nvPicPr>
            <p:cNvPr id="7" name="object 7"/>
            <p:cNvPicPr/>
            <p:nvPr/>
          </p:nvPicPr>
          <p:blipFill>
            <a:blip r:embed="rId2" cstate="print"/>
            <a:stretch>
              <a:fillRect/>
            </a:stretch>
          </p:blipFill>
          <p:spPr>
            <a:xfrm>
              <a:off x="8334773" y="4873010"/>
              <a:ext cx="3460985" cy="1172189"/>
            </a:xfrm>
            <a:prstGeom prst="rect">
              <a:avLst/>
            </a:prstGeom>
          </p:spPr>
        </p:pic>
        <p:sp>
          <p:nvSpPr>
            <p:cNvPr id="8" name="object 8"/>
            <p:cNvSpPr/>
            <p:nvPr/>
          </p:nvSpPr>
          <p:spPr>
            <a:xfrm>
              <a:off x="8326119" y="4871720"/>
              <a:ext cx="3474720" cy="1178560"/>
            </a:xfrm>
            <a:custGeom>
              <a:avLst/>
              <a:gdLst/>
              <a:ahLst/>
              <a:cxnLst/>
              <a:rect l="l" t="t" r="r" b="b"/>
              <a:pathLst>
                <a:path w="3474720" h="1178560">
                  <a:moveTo>
                    <a:pt x="0" y="1178407"/>
                  </a:moveTo>
                  <a:lnTo>
                    <a:pt x="1087501" y="0"/>
                  </a:lnTo>
                  <a:lnTo>
                    <a:pt x="3474338" y="0"/>
                  </a:lnTo>
                  <a:lnTo>
                    <a:pt x="2386964" y="1178407"/>
                  </a:lnTo>
                  <a:lnTo>
                    <a:pt x="0" y="1178407"/>
                  </a:lnTo>
                  <a:close/>
                </a:path>
              </a:pathLst>
            </a:custGeom>
            <a:ln w="9186">
              <a:solidFill>
                <a:srgbClr val="1D7E66"/>
              </a:solidFill>
            </a:ln>
          </p:spPr>
          <p:txBody>
            <a:bodyPr wrap="square" lIns="0" tIns="0" rIns="0" bIns="0" rtlCol="0"/>
            <a:lstStyle/>
            <a:p>
              <a:endParaRPr/>
            </a:p>
          </p:txBody>
        </p:sp>
      </p:grpSp>
      <p:sp>
        <p:nvSpPr>
          <p:cNvPr id="9" name="object 9"/>
          <p:cNvSpPr txBox="1"/>
          <p:nvPr/>
        </p:nvSpPr>
        <p:spPr>
          <a:xfrm>
            <a:off x="7906384" y="5165788"/>
            <a:ext cx="599440" cy="581660"/>
          </a:xfrm>
          <a:prstGeom prst="rect">
            <a:avLst/>
          </a:prstGeom>
        </p:spPr>
        <p:txBody>
          <a:bodyPr vert="horz" wrap="square" lIns="0" tIns="27305" rIns="0" bIns="0" rtlCol="0">
            <a:spAutoFit/>
          </a:bodyPr>
          <a:lstStyle/>
          <a:p>
            <a:pPr marL="12700" marR="5080">
              <a:lnSpc>
                <a:spcPts val="2160"/>
              </a:lnSpc>
              <a:spcBef>
                <a:spcPts val="215"/>
              </a:spcBef>
            </a:pPr>
            <a:r>
              <a:rPr sz="1850" spc="-10" dirty="0">
                <a:latin typeface="Calibri"/>
                <a:cs typeface="Calibri"/>
              </a:rPr>
              <a:t>Input </a:t>
            </a:r>
            <a:r>
              <a:rPr sz="1850" spc="-20" dirty="0">
                <a:latin typeface="Calibri"/>
                <a:cs typeface="Calibri"/>
              </a:rPr>
              <a:t>image</a:t>
            </a:r>
            <a:endParaRPr sz="1850">
              <a:latin typeface="Calibri"/>
              <a:cs typeface="Calibri"/>
            </a:endParaRPr>
          </a:p>
        </p:txBody>
      </p:sp>
      <p:grpSp>
        <p:nvGrpSpPr>
          <p:cNvPr id="10" name="object 10"/>
          <p:cNvGrpSpPr/>
          <p:nvPr/>
        </p:nvGrpSpPr>
        <p:grpSpPr>
          <a:xfrm>
            <a:off x="8371840" y="3037839"/>
            <a:ext cx="3209925" cy="2996565"/>
            <a:chOff x="8371840" y="3037839"/>
            <a:chExt cx="3209925" cy="2996565"/>
          </a:xfrm>
        </p:grpSpPr>
        <p:sp>
          <p:nvSpPr>
            <p:cNvPr id="11" name="object 11"/>
            <p:cNvSpPr/>
            <p:nvPr/>
          </p:nvSpPr>
          <p:spPr>
            <a:xfrm>
              <a:off x="8981440" y="4927600"/>
              <a:ext cx="1757680" cy="751840"/>
            </a:xfrm>
            <a:custGeom>
              <a:avLst/>
              <a:gdLst/>
              <a:ahLst/>
              <a:cxnLst/>
              <a:rect l="l" t="t" r="r" b="b"/>
              <a:pathLst>
                <a:path w="1757679" h="751839">
                  <a:moveTo>
                    <a:pt x="1757171" y="0"/>
                  </a:moveTo>
                  <a:lnTo>
                    <a:pt x="697229" y="0"/>
                  </a:lnTo>
                  <a:lnTo>
                    <a:pt x="0" y="751382"/>
                  </a:lnTo>
                  <a:lnTo>
                    <a:pt x="1059941" y="751382"/>
                  </a:lnTo>
                  <a:lnTo>
                    <a:pt x="1757171" y="0"/>
                  </a:lnTo>
                  <a:close/>
                </a:path>
              </a:pathLst>
            </a:custGeom>
            <a:solidFill>
              <a:srgbClr val="E7E6E6">
                <a:alpha val="79998"/>
              </a:srgbClr>
            </a:solidFill>
          </p:spPr>
          <p:txBody>
            <a:bodyPr wrap="square" lIns="0" tIns="0" rIns="0" bIns="0" rtlCol="0"/>
            <a:lstStyle/>
            <a:p>
              <a:endParaRPr/>
            </a:p>
          </p:txBody>
        </p:sp>
        <p:sp>
          <p:nvSpPr>
            <p:cNvPr id="12" name="object 12"/>
            <p:cNvSpPr/>
            <p:nvPr/>
          </p:nvSpPr>
          <p:spPr>
            <a:xfrm>
              <a:off x="8986520" y="4932679"/>
              <a:ext cx="1757680" cy="751840"/>
            </a:xfrm>
            <a:custGeom>
              <a:avLst/>
              <a:gdLst/>
              <a:ahLst/>
              <a:cxnLst/>
              <a:rect l="l" t="t" r="r" b="b"/>
              <a:pathLst>
                <a:path w="1757679" h="751839">
                  <a:moveTo>
                    <a:pt x="0" y="751382"/>
                  </a:moveTo>
                  <a:lnTo>
                    <a:pt x="697229" y="0"/>
                  </a:lnTo>
                  <a:lnTo>
                    <a:pt x="1757172" y="0"/>
                  </a:lnTo>
                  <a:lnTo>
                    <a:pt x="1059941" y="751382"/>
                  </a:lnTo>
                  <a:lnTo>
                    <a:pt x="0" y="751382"/>
                  </a:lnTo>
                  <a:close/>
                </a:path>
              </a:pathLst>
            </a:custGeom>
            <a:ln w="9186">
              <a:solidFill>
                <a:srgbClr val="1D7E66"/>
              </a:solidFill>
            </a:ln>
          </p:spPr>
          <p:txBody>
            <a:bodyPr wrap="square" lIns="0" tIns="0" rIns="0" bIns="0" rtlCol="0"/>
            <a:lstStyle/>
            <a:p>
              <a:endParaRPr/>
            </a:p>
          </p:txBody>
        </p:sp>
        <p:sp>
          <p:nvSpPr>
            <p:cNvPr id="13" name="object 13"/>
            <p:cNvSpPr/>
            <p:nvPr/>
          </p:nvSpPr>
          <p:spPr>
            <a:xfrm>
              <a:off x="10739120" y="4947919"/>
              <a:ext cx="833119" cy="314960"/>
            </a:xfrm>
            <a:custGeom>
              <a:avLst/>
              <a:gdLst/>
              <a:ahLst/>
              <a:cxnLst/>
              <a:rect l="l" t="t" r="r" b="b"/>
              <a:pathLst>
                <a:path w="833120" h="314960">
                  <a:moveTo>
                    <a:pt x="832738" y="0"/>
                  </a:moveTo>
                  <a:lnTo>
                    <a:pt x="287654" y="0"/>
                  </a:lnTo>
                  <a:lnTo>
                    <a:pt x="0" y="314832"/>
                  </a:lnTo>
                  <a:lnTo>
                    <a:pt x="545210" y="314832"/>
                  </a:lnTo>
                  <a:lnTo>
                    <a:pt x="832738" y="0"/>
                  </a:lnTo>
                  <a:close/>
                </a:path>
              </a:pathLst>
            </a:custGeom>
            <a:solidFill>
              <a:srgbClr val="E7E6E6">
                <a:alpha val="79998"/>
              </a:srgbClr>
            </a:solidFill>
          </p:spPr>
          <p:txBody>
            <a:bodyPr wrap="square" lIns="0" tIns="0" rIns="0" bIns="0" rtlCol="0"/>
            <a:lstStyle/>
            <a:p>
              <a:endParaRPr/>
            </a:p>
          </p:txBody>
        </p:sp>
        <p:sp>
          <p:nvSpPr>
            <p:cNvPr id="14" name="object 14"/>
            <p:cNvSpPr/>
            <p:nvPr/>
          </p:nvSpPr>
          <p:spPr>
            <a:xfrm>
              <a:off x="10744200" y="4953000"/>
              <a:ext cx="833119" cy="314960"/>
            </a:xfrm>
            <a:custGeom>
              <a:avLst/>
              <a:gdLst/>
              <a:ahLst/>
              <a:cxnLst/>
              <a:rect l="l" t="t" r="r" b="b"/>
              <a:pathLst>
                <a:path w="833120" h="314960">
                  <a:moveTo>
                    <a:pt x="0" y="314833"/>
                  </a:moveTo>
                  <a:lnTo>
                    <a:pt x="287654" y="0"/>
                  </a:lnTo>
                  <a:lnTo>
                    <a:pt x="832739" y="0"/>
                  </a:lnTo>
                  <a:lnTo>
                    <a:pt x="545210" y="314833"/>
                  </a:lnTo>
                  <a:lnTo>
                    <a:pt x="0" y="314833"/>
                  </a:lnTo>
                  <a:close/>
                </a:path>
              </a:pathLst>
            </a:custGeom>
            <a:ln w="9186">
              <a:solidFill>
                <a:srgbClr val="1D7E66"/>
              </a:solidFill>
            </a:ln>
          </p:spPr>
          <p:txBody>
            <a:bodyPr wrap="square" lIns="0" tIns="0" rIns="0" bIns="0" rtlCol="0"/>
            <a:lstStyle/>
            <a:p>
              <a:endParaRPr/>
            </a:p>
          </p:txBody>
        </p:sp>
        <p:sp>
          <p:nvSpPr>
            <p:cNvPr id="15" name="object 15"/>
            <p:cNvSpPr/>
            <p:nvPr/>
          </p:nvSpPr>
          <p:spPr>
            <a:xfrm>
              <a:off x="8371840" y="5547360"/>
              <a:ext cx="822960" cy="477520"/>
            </a:xfrm>
            <a:custGeom>
              <a:avLst/>
              <a:gdLst/>
              <a:ahLst/>
              <a:cxnLst/>
              <a:rect l="l" t="t" r="r" b="b"/>
              <a:pathLst>
                <a:path w="822959" h="477520">
                  <a:moveTo>
                    <a:pt x="822705" y="0"/>
                  </a:moveTo>
                  <a:lnTo>
                    <a:pt x="444245" y="0"/>
                  </a:lnTo>
                  <a:lnTo>
                    <a:pt x="0" y="477062"/>
                  </a:lnTo>
                  <a:lnTo>
                    <a:pt x="378459" y="477062"/>
                  </a:lnTo>
                  <a:lnTo>
                    <a:pt x="822705" y="0"/>
                  </a:lnTo>
                  <a:close/>
                </a:path>
              </a:pathLst>
            </a:custGeom>
            <a:solidFill>
              <a:srgbClr val="E7E6E6">
                <a:alpha val="79998"/>
              </a:srgbClr>
            </a:solidFill>
          </p:spPr>
          <p:txBody>
            <a:bodyPr wrap="square" lIns="0" tIns="0" rIns="0" bIns="0" rtlCol="0"/>
            <a:lstStyle/>
            <a:p>
              <a:endParaRPr/>
            </a:p>
          </p:txBody>
        </p:sp>
        <p:sp>
          <p:nvSpPr>
            <p:cNvPr id="16" name="object 16"/>
            <p:cNvSpPr/>
            <p:nvPr/>
          </p:nvSpPr>
          <p:spPr>
            <a:xfrm>
              <a:off x="8376920" y="5552439"/>
              <a:ext cx="822960" cy="477520"/>
            </a:xfrm>
            <a:custGeom>
              <a:avLst/>
              <a:gdLst/>
              <a:ahLst/>
              <a:cxnLst/>
              <a:rect l="l" t="t" r="r" b="b"/>
              <a:pathLst>
                <a:path w="822959" h="477520">
                  <a:moveTo>
                    <a:pt x="0" y="477062"/>
                  </a:moveTo>
                  <a:lnTo>
                    <a:pt x="444246" y="0"/>
                  </a:lnTo>
                  <a:lnTo>
                    <a:pt x="822705" y="0"/>
                  </a:lnTo>
                  <a:lnTo>
                    <a:pt x="378459" y="477062"/>
                  </a:lnTo>
                  <a:lnTo>
                    <a:pt x="0" y="477062"/>
                  </a:lnTo>
                  <a:close/>
                </a:path>
              </a:pathLst>
            </a:custGeom>
            <a:ln w="9186">
              <a:solidFill>
                <a:srgbClr val="1D7E66"/>
              </a:solidFill>
            </a:ln>
          </p:spPr>
          <p:txBody>
            <a:bodyPr wrap="square" lIns="0" tIns="0" rIns="0" bIns="0" rtlCol="0"/>
            <a:lstStyle/>
            <a:p>
              <a:endParaRPr/>
            </a:p>
          </p:txBody>
        </p:sp>
        <p:sp>
          <p:nvSpPr>
            <p:cNvPr id="17" name="object 17"/>
            <p:cNvSpPr/>
            <p:nvPr/>
          </p:nvSpPr>
          <p:spPr>
            <a:xfrm>
              <a:off x="10312400" y="3037839"/>
              <a:ext cx="243840" cy="1238885"/>
            </a:xfrm>
            <a:custGeom>
              <a:avLst/>
              <a:gdLst/>
              <a:ahLst/>
              <a:cxnLst/>
              <a:rect l="l" t="t" r="r" b="b"/>
              <a:pathLst>
                <a:path w="243840" h="1238885">
                  <a:moveTo>
                    <a:pt x="243713" y="0"/>
                  </a:moveTo>
                  <a:lnTo>
                    <a:pt x="0" y="252349"/>
                  </a:lnTo>
                  <a:lnTo>
                    <a:pt x="0" y="1238885"/>
                  </a:lnTo>
                  <a:lnTo>
                    <a:pt x="243713" y="986536"/>
                  </a:lnTo>
                  <a:lnTo>
                    <a:pt x="243713" y="0"/>
                  </a:lnTo>
                  <a:close/>
                </a:path>
              </a:pathLst>
            </a:custGeom>
            <a:solidFill>
              <a:srgbClr val="CDCDCD">
                <a:alpha val="92939"/>
              </a:srgbClr>
            </a:solidFill>
          </p:spPr>
          <p:txBody>
            <a:bodyPr wrap="square" lIns="0" tIns="0" rIns="0" bIns="0" rtlCol="0"/>
            <a:lstStyle/>
            <a:p>
              <a:endParaRPr/>
            </a:p>
          </p:txBody>
        </p:sp>
        <p:sp>
          <p:nvSpPr>
            <p:cNvPr id="18" name="object 18"/>
            <p:cNvSpPr/>
            <p:nvPr/>
          </p:nvSpPr>
          <p:spPr>
            <a:xfrm>
              <a:off x="9550400" y="3037839"/>
              <a:ext cx="1005840" cy="254000"/>
            </a:xfrm>
            <a:custGeom>
              <a:avLst/>
              <a:gdLst/>
              <a:ahLst/>
              <a:cxnLst/>
              <a:rect l="l" t="t" r="r" b="b"/>
              <a:pathLst>
                <a:path w="1005840" h="254000">
                  <a:moveTo>
                    <a:pt x="1005458" y="0"/>
                  </a:moveTo>
                  <a:lnTo>
                    <a:pt x="251332" y="0"/>
                  </a:lnTo>
                  <a:lnTo>
                    <a:pt x="0" y="253873"/>
                  </a:lnTo>
                  <a:lnTo>
                    <a:pt x="754126" y="253873"/>
                  </a:lnTo>
                  <a:lnTo>
                    <a:pt x="1005458" y="0"/>
                  </a:lnTo>
                  <a:close/>
                </a:path>
              </a:pathLst>
            </a:custGeom>
            <a:solidFill>
              <a:srgbClr val="FFFFFF">
                <a:alpha val="92939"/>
              </a:srgbClr>
            </a:solidFill>
          </p:spPr>
          <p:txBody>
            <a:bodyPr wrap="square" lIns="0" tIns="0" rIns="0" bIns="0" rtlCol="0"/>
            <a:lstStyle/>
            <a:p>
              <a:endParaRPr/>
            </a:p>
          </p:txBody>
        </p:sp>
        <p:sp>
          <p:nvSpPr>
            <p:cNvPr id="19" name="object 19"/>
            <p:cNvSpPr/>
            <p:nvPr/>
          </p:nvSpPr>
          <p:spPr>
            <a:xfrm>
              <a:off x="9555480" y="3042919"/>
              <a:ext cx="1005840" cy="1238885"/>
            </a:xfrm>
            <a:custGeom>
              <a:avLst/>
              <a:gdLst/>
              <a:ahLst/>
              <a:cxnLst/>
              <a:rect l="l" t="t" r="r" b="b"/>
              <a:pathLst>
                <a:path w="1005840" h="1238885">
                  <a:moveTo>
                    <a:pt x="0" y="252349"/>
                  </a:moveTo>
                  <a:lnTo>
                    <a:pt x="251333" y="0"/>
                  </a:lnTo>
                  <a:lnTo>
                    <a:pt x="1005459" y="0"/>
                  </a:lnTo>
                  <a:lnTo>
                    <a:pt x="1005459" y="986535"/>
                  </a:lnTo>
                  <a:lnTo>
                    <a:pt x="754126" y="1238884"/>
                  </a:lnTo>
                  <a:lnTo>
                    <a:pt x="0" y="1238884"/>
                  </a:lnTo>
                  <a:lnTo>
                    <a:pt x="0" y="252349"/>
                  </a:lnTo>
                  <a:close/>
                </a:path>
                <a:path w="1005840" h="1238885">
                  <a:moveTo>
                    <a:pt x="0" y="252349"/>
                  </a:moveTo>
                  <a:lnTo>
                    <a:pt x="754126" y="252349"/>
                  </a:lnTo>
                  <a:lnTo>
                    <a:pt x="1005459" y="0"/>
                  </a:lnTo>
                </a:path>
                <a:path w="1005840" h="1238885">
                  <a:moveTo>
                    <a:pt x="754126" y="252349"/>
                  </a:moveTo>
                  <a:lnTo>
                    <a:pt x="754126" y="1238884"/>
                  </a:lnTo>
                </a:path>
              </a:pathLst>
            </a:custGeom>
            <a:ln w="9186">
              <a:solidFill>
                <a:srgbClr val="1D7E66"/>
              </a:solidFill>
            </a:ln>
          </p:spPr>
          <p:txBody>
            <a:bodyPr wrap="square" lIns="0" tIns="0" rIns="0" bIns="0" rtlCol="0"/>
            <a:lstStyle/>
            <a:p>
              <a:endParaRPr/>
            </a:p>
          </p:txBody>
        </p:sp>
      </p:grpSp>
      <p:sp>
        <p:nvSpPr>
          <p:cNvPr id="20" name="object 20"/>
          <p:cNvSpPr txBox="1"/>
          <p:nvPr/>
        </p:nvSpPr>
        <p:spPr>
          <a:xfrm>
            <a:off x="9680320" y="3475672"/>
            <a:ext cx="457834" cy="546735"/>
          </a:xfrm>
          <a:prstGeom prst="rect">
            <a:avLst/>
          </a:prstGeom>
        </p:spPr>
        <p:txBody>
          <a:bodyPr vert="horz" wrap="square" lIns="0" tIns="3175" rIns="0" bIns="0" rtlCol="0">
            <a:spAutoFit/>
          </a:bodyPr>
          <a:lstStyle/>
          <a:p>
            <a:pPr marL="83820" marR="5080" indent="-71120">
              <a:lnSpc>
                <a:spcPct val="105300"/>
              </a:lnSpc>
              <a:spcBef>
                <a:spcPts val="25"/>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1" name="object 21"/>
          <p:cNvGrpSpPr/>
          <p:nvPr/>
        </p:nvGrpSpPr>
        <p:grpSpPr>
          <a:xfrm>
            <a:off x="10739119" y="2763520"/>
            <a:ext cx="1025525" cy="1249045"/>
            <a:chOff x="10739119" y="2763520"/>
            <a:chExt cx="1025525" cy="1249045"/>
          </a:xfrm>
        </p:grpSpPr>
        <p:sp>
          <p:nvSpPr>
            <p:cNvPr id="22" name="object 22"/>
            <p:cNvSpPr/>
            <p:nvPr/>
          </p:nvSpPr>
          <p:spPr>
            <a:xfrm>
              <a:off x="11501119" y="2763520"/>
              <a:ext cx="254000" cy="1238885"/>
            </a:xfrm>
            <a:custGeom>
              <a:avLst/>
              <a:gdLst/>
              <a:ahLst/>
              <a:cxnLst/>
              <a:rect l="l" t="t" r="r" b="b"/>
              <a:pathLst>
                <a:path w="254000" h="1238885">
                  <a:moveTo>
                    <a:pt x="253873" y="0"/>
                  </a:moveTo>
                  <a:lnTo>
                    <a:pt x="0" y="252349"/>
                  </a:lnTo>
                  <a:lnTo>
                    <a:pt x="0" y="1238884"/>
                  </a:lnTo>
                  <a:lnTo>
                    <a:pt x="253873" y="986535"/>
                  </a:lnTo>
                  <a:lnTo>
                    <a:pt x="253873" y="0"/>
                  </a:lnTo>
                  <a:close/>
                </a:path>
              </a:pathLst>
            </a:custGeom>
            <a:solidFill>
              <a:srgbClr val="CDCDCD">
                <a:alpha val="92939"/>
              </a:srgbClr>
            </a:solidFill>
          </p:spPr>
          <p:txBody>
            <a:bodyPr wrap="square" lIns="0" tIns="0" rIns="0" bIns="0" rtlCol="0"/>
            <a:lstStyle/>
            <a:p>
              <a:endParaRPr/>
            </a:p>
          </p:txBody>
        </p:sp>
        <p:sp>
          <p:nvSpPr>
            <p:cNvPr id="23" name="object 23"/>
            <p:cNvSpPr/>
            <p:nvPr/>
          </p:nvSpPr>
          <p:spPr>
            <a:xfrm>
              <a:off x="10739119" y="2763520"/>
              <a:ext cx="1016000" cy="254000"/>
            </a:xfrm>
            <a:custGeom>
              <a:avLst/>
              <a:gdLst/>
              <a:ahLst/>
              <a:cxnLst/>
              <a:rect l="l" t="t" r="r" b="b"/>
              <a:pathLst>
                <a:path w="1016000" h="254000">
                  <a:moveTo>
                    <a:pt x="1015619" y="0"/>
                  </a:moveTo>
                  <a:lnTo>
                    <a:pt x="253873" y="0"/>
                  </a:lnTo>
                  <a:lnTo>
                    <a:pt x="0" y="253872"/>
                  </a:lnTo>
                  <a:lnTo>
                    <a:pt x="761746" y="253872"/>
                  </a:lnTo>
                  <a:lnTo>
                    <a:pt x="1015619" y="0"/>
                  </a:lnTo>
                  <a:close/>
                </a:path>
              </a:pathLst>
            </a:custGeom>
            <a:solidFill>
              <a:srgbClr val="FFFFFF">
                <a:alpha val="92939"/>
              </a:srgbClr>
            </a:solidFill>
          </p:spPr>
          <p:txBody>
            <a:bodyPr wrap="square" lIns="0" tIns="0" rIns="0" bIns="0" rtlCol="0"/>
            <a:lstStyle/>
            <a:p>
              <a:endParaRPr/>
            </a:p>
          </p:txBody>
        </p:sp>
        <p:sp>
          <p:nvSpPr>
            <p:cNvPr id="24" name="object 24"/>
            <p:cNvSpPr/>
            <p:nvPr/>
          </p:nvSpPr>
          <p:spPr>
            <a:xfrm>
              <a:off x="10744199" y="2768600"/>
              <a:ext cx="1016000" cy="1238885"/>
            </a:xfrm>
            <a:custGeom>
              <a:avLst/>
              <a:gdLst/>
              <a:ahLst/>
              <a:cxnLst/>
              <a:rect l="l" t="t" r="r" b="b"/>
              <a:pathLst>
                <a:path w="1016000" h="1238885">
                  <a:moveTo>
                    <a:pt x="0" y="252349"/>
                  </a:moveTo>
                  <a:lnTo>
                    <a:pt x="253873" y="0"/>
                  </a:lnTo>
                  <a:lnTo>
                    <a:pt x="1015619" y="0"/>
                  </a:lnTo>
                  <a:lnTo>
                    <a:pt x="1015619" y="986536"/>
                  </a:lnTo>
                  <a:lnTo>
                    <a:pt x="761746" y="1238885"/>
                  </a:lnTo>
                  <a:lnTo>
                    <a:pt x="0" y="1238885"/>
                  </a:lnTo>
                  <a:lnTo>
                    <a:pt x="0" y="252349"/>
                  </a:lnTo>
                  <a:close/>
                </a:path>
                <a:path w="1016000" h="1238885">
                  <a:moveTo>
                    <a:pt x="0" y="252349"/>
                  </a:moveTo>
                  <a:lnTo>
                    <a:pt x="761746" y="252349"/>
                  </a:lnTo>
                  <a:lnTo>
                    <a:pt x="1015619" y="0"/>
                  </a:lnTo>
                </a:path>
                <a:path w="1016000" h="1238885">
                  <a:moveTo>
                    <a:pt x="761746" y="252349"/>
                  </a:moveTo>
                  <a:lnTo>
                    <a:pt x="761746" y="1238885"/>
                  </a:lnTo>
                </a:path>
              </a:pathLst>
            </a:custGeom>
            <a:ln w="9186">
              <a:solidFill>
                <a:srgbClr val="1D7E66"/>
              </a:solidFill>
            </a:ln>
          </p:spPr>
          <p:txBody>
            <a:bodyPr wrap="square" lIns="0" tIns="0" rIns="0" bIns="0" rtlCol="0"/>
            <a:lstStyle/>
            <a:p>
              <a:endParaRPr/>
            </a:p>
          </p:txBody>
        </p:sp>
      </p:grpSp>
      <p:sp>
        <p:nvSpPr>
          <p:cNvPr id="25" name="object 25"/>
          <p:cNvSpPr txBox="1"/>
          <p:nvPr/>
        </p:nvSpPr>
        <p:spPr>
          <a:xfrm>
            <a:off x="10879201" y="3199193"/>
            <a:ext cx="457834" cy="546735"/>
          </a:xfrm>
          <a:prstGeom prst="rect">
            <a:avLst/>
          </a:prstGeom>
        </p:spPr>
        <p:txBody>
          <a:bodyPr vert="horz" wrap="square" lIns="0" tIns="3810" rIns="0" bIns="0" rtlCol="0">
            <a:spAutoFit/>
          </a:bodyPr>
          <a:lstStyle/>
          <a:p>
            <a:pPr marL="83185"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26" name="object 26"/>
          <p:cNvGrpSpPr/>
          <p:nvPr/>
        </p:nvGrpSpPr>
        <p:grpSpPr>
          <a:xfrm>
            <a:off x="8442959" y="3423920"/>
            <a:ext cx="1026160" cy="1249045"/>
            <a:chOff x="8442959" y="3423920"/>
            <a:chExt cx="1026160" cy="1249045"/>
          </a:xfrm>
        </p:grpSpPr>
        <p:sp>
          <p:nvSpPr>
            <p:cNvPr id="27" name="object 27"/>
            <p:cNvSpPr/>
            <p:nvPr/>
          </p:nvSpPr>
          <p:spPr>
            <a:xfrm>
              <a:off x="9204959" y="3423920"/>
              <a:ext cx="254000" cy="1238885"/>
            </a:xfrm>
            <a:custGeom>
              <a:avLst/>
              <a:gdLst/>
              <a:ahLst/>
              <a:cxnLst/>
              <a:rect l="l" t="t" r="r" b="b"/>
              <a:pathLst>
                <a:path w="254000" h="1238885">
                  <a:moveTo>
                    <a:pt x="253619" y="0"/>
                  </a:moveTo>
                  <a:lnTo>
                    <a:pt x="0" y="254634"/>
                  </a:lnTo>
                  <a:lnTo>
                    <a:pt x="0" y="1238884"/>
                  </a:lnTo>
                  <a:lnTo>
                    <a:pt x="253619" y="984249"/>
                  </a:lnTo>
                  <a:lnTo>
                    <a:pt x="253619" y="0"/>
                  </a:lnTo>
                  <a:close/>
                </a:path>
              </a:pathLst>
            </a:custGeom>
            <a:solidFill>
              <a:srgbClr val="CDCDCD">
                <a:alpha val="92939"/>
              </a:srgbClr>
            </a:solidFill>
          </p:spPr>
          <p:txBody>
            <a:bodyPr wrap="square" lIns="0" tIns="0" rIns="0" bIns="0" rtlCol="0"/>
            <a:lstStyle/>
            <a:p>
              <a:endParaRPr/>
            </a:p>
          </p:txBody>
        </p:sp>
        <p:sp>
          <p:nvSpPr>
            <p:cNvPr id="28" name="object 28"/>
            <p:cNvSpPr/>
            <p:nvPr/>
          </p:nvSpPr>
          <p:spPr>
            <a:xfrm>
              <a:off x="8442959" y="3423920"/>
              <a:ext cx="1016000" cy="254000"/>
            </a:xfrm>
            <a:custGeom>
              <a:avLst/>
              <a:gdLst/>
              <a:ahLst/>
              <a:cxnLst/>
              <a:rect l="l" t="t" r="r" b="b"/>
              <a:pathLst>
                <a:path w="1016000" h="254000">
                  <a:moveTo>
                    <a:pt x="1015873" y="0"/>
                  </a:moveTo>
                  <a:lnTo>
                    <a:pt x="254000" y="0"/>
                  </a:lnTo>
                  <a:lnTo>
                    <a:pt x="0" y="253618"/>
                  </a:lnTo>
                  <a:lnTo>
                    <a:pt x="761873" y="253618"/>
                  </a:lnTo>
                  <a:lnTo>
                    <a:pt x="1015873" y="0"/>
                  </a:lnTo>
                  <a:close/>
                </a:path>
              </a:pathLst>
            </a:custGeom>
            <a:solidFill>
              <a:srgbClr val="FFFFFF">
                <a:alpha val="92939"/>
              </a:srgbClr>
            </a:solidFill>
          </p:spPr>
          <p:txBody>
            <a:bodyPr wrap="square" lIns="0" tIns="0" rIns="0" bIns="0" rtlCol="0"/>
            <a:lstStyle/>
            <a:p>
              <a:endParaRPr/>
            </a:p>
          </p:txBody>
        </p:sp>
        <p:sp>
          <p:nvSpPr>
            <p:cNvPr id="29" name="object 29"/>
            <p:cNvSpPr/>
            <p:nvPr/>
          </p:nvSpPr>
          <p:spPr>
            <a:xfrm>
              <a:off x="8448039" y="3429000"/>
              <a:ext cx="1016000" cy="1238885"/>
            </a:xfrm>
            <a:custGeom>
              <a:avLst/>
              <a:gdLst/>
              <a:ahLst/>
              <a:cxnLst/>
              <a:rect l="l" t="t" r="r" b="b"/>
              <a:pathLst>
                <a:path w="1016000" h="1238885">
                  <a:moveTo>
                    <a:pt x="0" y="254635"/>
                  </a:moveTo>
                  <a:lnTo>
                    <a:pt x="254000" y="0"/>
                  </a:lnTo>
                  <a:lnTo>
                    <a:pt x="1015873" y="0"/>
                  </a:lnTo>
                  <a:lnTo>
                    <a:pt x="1015873" y="984250"/>
                  </a:lnTo>
                  <a:lnTo>
                    <a:pt x="761873" y="1238885"/>
                  </a:lnTo>
                  <a:lnTo>
                    <a:pt x="0" y="1238885"/>
                  </a:lnTo>
                  <a:lnTo>
                    <a:pt x="0" y="254635"/>
                  </a:lnTo>
                  <a:close/>
                </a:path>
                <a:path w="1016000" h="1238885">
                  <a:moveTo>
                    <a:pt x="0" y="254635"/>
                  </a:moveTo>
                  <a:lnTo>
                    <a:pt x="761873" y="254635"/>
                  </a:lnTo>
                  <a:lnTo>
                    <a:pt x="1015873" y="0"/>
                  </a:lnTo>
                </a:path>
                <a:path w="1016000" h="1238885">
                  <a:moveTo>
                    <a:pt x="761873" y="254635"/>
                  </a:moveTo>
                  <a:lnTo>
                    <a:pt x="761873" y="1238885"/>
                  </a:lnTo>
                </a:path>
              </a:pathLst>
            </a:custGeom>
            <a:ln w="9186">
              <a:solidFill>
                <a:srgbClr val="1D7E66"/>
              </a:solidFill>
            </a:ln>
          </p:spPr>
          <p:txBody>
            <a:bodyPr wrap="square" lIns="0" tIns="0" rIns="0" bIns="0" rtlCol="0"/>
            <a:lstStyle/>
            <a:p>
              <a:endParaRPr/>
            </a:p>
          </p:txBody>
        </p:sp>
      </p:grpSp>
      <p:sp>
        <p:nvSpPr>
          <p:cNvPr id="30" name="object 30"/>
          <p:cNvSpPr txBox="1"/>
          <p:nvPr/>
        </p:nvSpPr>
        <p:spPr>
          <a:xfrm>
            <a:off x="8573134" y="3859847"/>
            <a:ext cx="457834" cy="546735"/>
          </a:xfrm>
          <a:prstGeom prst="rect">
            <a:avLst/>
          </a:prstGeom>
        </p:spPr>
        <p:txBody>
          <a:bodyPr vert="horz" wrap="square" lIns="0" tIns="3810" rIns="0" bIns="0" rtlCol="0">
            <a:spAutoFit/>
          </a:bodyPr>
          <a:lstStyle/>
          <a:p>
            <a:pPr marL="83820" marR="5080" indent="-71120">
              <a:lnSpc>
                <a:spcPct val="105200"/>
              </a:lnSpc>
              <a:spcBef>
                <a:spcPts val="30"/>
              </a:spcBef>
            </a:pPr>
            <a:r>
              <a:rPr sz="1650" spc="-20" dirty="0">
                <a:latin typeface="Calibri"/>
                <a:cs typeface="Calibri"/>
              </a:rPr>
              <a:t>Conv </a:t>
            </a:r>
            <a:r>
              <a:rPr sz="1650" spc="-25" dirty="0">
                <a:latin typeface="Calibri"/>
                <a:cs typeface="Calibri"/>
              </a:rPr>
              <a:t>Net</a:t>
            </a:r>
            <a:endParaRPr sz="1650">
              <a:latin typeface="Calibri"/>
              <a:cs typeface="Calibri"/>
            </a:endParaRPr>
          </a:p>
        </p:txBody>
      </p:sp>
      <p:grpSp>
        <p:nvGrpSpPr>
          <p:cNvPr id="31" name="object 31"/>
          <p:cNvGrpSpPr/>
          <p:nvPr/>
        </p:nvGrpSpPr>
        <p:grpSpPr>
          <a:xfrm>
            <a:off x="8615680" y="4175759"/>
            <a:ext cx="2865120" cy="862965"/>
            <a:chOff x="8615680" y="4175759"/>
            <a:chExt cx="2865120" cy="862965"/>
          </a:xfrm>
        </p:grpSpPr>
        <p:sp>
          <p:nvSpPr>
            <p:cNvPr id="32" name="object 32"/>
            <p:cNvSpPr/>
            <p:nvPr/>
          </p:nvSpPr>
          <p:spPr>
            <a:xfrm>
              <a:off x="8615680" y="484631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3" name="object 33"/>
            <p:cNvSpPr/>
            <p:nvPr/>
          </p:nvSpPr>
          <p:spPr>
            <a:xfrm>
              <a:off x="8620760" y="485139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sp>
          <p:nvSpPr>
            <p:cNvPr id="34" name="object 34"/>
            <p:cNvSpPr/>
            <p:nvPr/>
          </p:nvSpPr>
          <p:spPr>
            <a:xfrm>
              <a:off x="10901680" y="4175759"/>
              <a:ext cx="568960" cy="182880"/>
            </a:xfrm>
            <a:custGeom>
              <a:avLst/>
              <a:gdLst/>
              <a:ahLst/>
              <a:cxnLst/>
              <a:rect l="l" t="t" r="r" b="b"/>
              <a:pathLst>
                <a:path w="568959" h="182879">
                  <a:moveTo>
                    <a:pt x="568960" y="0"/>
                  </a:moveTo>
                  <a:lnTo>
                    <a:pt x="169672" y="0"/>
                  </a:lnTo>
                  <a:lnTo>
                    <a:pt x="0" y="182498"/>
                  </a:lnTo>
                  <a:lnTo>
                    <a:pt x="399288" y="182498"/>
                  </a:lnTo>
                  <a:lnTo>
                    <a:pt x="568960" y="0"/>
                  </a:lnTo>
                  <a:close/>
                </a:path>
              </a:pathLst>
            </a:custGeom>
            <a:solidFill>
              <a:srgbClr val="E7E6E6">
                <a:alpha val="79998"/>
              </a:srgbClr>
            </a:solidFill>
          </p:spPr>
          <p:txBody>
            <a:bodyPr wrap="square" lIns="0" tIns="0" rIns="0" bIns="0" rtlCol="0"/>
            <a:lstStyle/>
            <a:p>
              <a:endParaRPr/>
            </a:p>
          </p:txBody>
        </p:sp>
        <p:sp>
          <p:nvSpPr>
            <p:cNvPr id="35" name="object 35"/>
            <p:cNvSpPr/>
            <p:nvPr/>
          </p:nvSpPr>
          <p:spPr>
            <a:xfrm>
              <a:off x="10906760" y="4180839"/>
              <a:ext cx="568960" cy="182880"/>
            </a:xfrm>
            <a:custGeom>
              <a:avLst/>
              <a:gdLst/>
              <a:ahLst/>
              <a:cxnLst/>
              <a:rect l="l" t="t" r="r" b="b"/>
              <a:pathLst>
                <a:path w="568959" h="182879">
                  <a:moveTo>
                    <a:pt x="0" y="182499"/>
                  </a:moveTo>
                  <a:lnTo>
                    <a:pt x="169672" y="0"/>
                  </a:lnTo>
                  <a:lnTo>
                    <a:pt x="568960" y="0"/>
                  </a:lnTo>
                  <a:lnTo>
                    <a:pt x="399288" y="182499"/>
                  </a:lnTo>
                  <a:lnTo>
                    <a:pt x="0" y="182499"/>
                  </a:lnTo>
                  <a:close/>
                </a:path>
              </a:pathLst>
            </a:custGeom>
            <a:ln w="9186">
              <a:solidFill>
                <a:srgbClr val="1D7E66"/>
              </a:solidFill>
            </a:ln>
          </p:spPr>
          <p:txBody>
            <a:bodyPr wrap="square" lIns="0" tIns="0" rIns="0" bIns="0" rtlCol="0"/>
            <a:lstStyle/>
            <a:p>
              <a:endParaRPr/>
            </a:p>
          </p:txBody>
        </p:sp>
      </p:grpSp>
      <p:sp>
        <p:nvSpPr>
          <p:cNvPr id="36" name="object 36"/>
          <p:cNvSpPr txBox="1"/>
          <p:nvPr/>
        </p:nvSpPr>
        <p:spPr>
          <a:xfrm>
            <a:off x="8646159" y="3027679"/>
            <a:ext cx="660400" cy="284480"/>
          </a:xfrm>
          <a:prstGeom prst="rect">
            <a:avLst/>
          </a:prstGeom>
          <a:ln w="18371">
            <a:solidFill>
              <a:srgbClr val="7B5FC5"/>
            </a:solidFill>
          </a:ln>
        </p:spPr>
        <p:txBody>
          <a:bodyPr vert="horz" wrap="square" lIns="0" tIns="0" rIns="0" bIns="0" rtlCol="0">
            <a:spAutoFit/>
          </a:bodyPr>
          <a:lstStyle/>
          <a:p>
            <a:pPr marL="107314">
              <a:lnSpc>
                <a:spcPts val="2039"/>
              </a:lnSpc>
            </a:pPr>
            <a:r>
              <a:rPr sz="1850" spc="-10" dirty="0">
                <a:latin typeface="Calibri"/>
                <a:cs typeface="Calibri"/>
              </a:rPr>
              <a:t>Class</a:t>
            </a:r>
            <a:endParaRPr sz="1850">
              <a:latin typeface="Calibri"/>
              <a:cs typeface="Calibri"/>
            </a:endParaRPr>
          </a:p>
        </p:txBody>
      </p:sp>
      <p:pic>
        <p:nvPicPr>
          <p:cNvPr id="37" name="object 37"/>
          <p:cNvPicPr/>
          <p:nvPr/>
        </p:nvPicPr>
        <p:blipFill>
          <a:blip r:embed="rId3" cstate="print"/>
          <a:stretch>
            <a:fillRect/>
          </a:stretch>
        </p:blipFill>
        <p:spPr>
          <a:xfrm>
            <a:off x="8818880" y="3332479"/>
            <a:ext cx="182879" cy="233679"/>
          </a:xfrm>
          <a:prstGeom prst="rect">
            <a:avLst/>
          </a:prstGeom>
        </p:spPr>
      </p:pic>
      <p:sp>
        <p:nvSpPr>
          <p:cNvPr id="38" name="object 38"/>
          <p:cNvSpPr txBox="1"/>
          <p:nvPr/>
        </p:nvSpPr>
        <p:spPr>
          <a:xfrm>
            <a:off x="9601200" y="2661920"/>
            <a:ext cx="711200" cy="284480"/>
          </a:xfrm>
          <a:prstGeom prst="rect">
            <a:avLst/>
          </a:prstGeom>
          <a:ln w="18371">
            <a:solidFill>
              <a:srgbClr val="7B5FC5"/>
            </a:solidFill>
          </a:ln>
        </p:spPr>
        <p:txBody>
          <a:bodyPr vert="horz" wrap="square" lIns="0" tIns="0" rIns="0" bIns="0" rtlCol="0">
            <a:spAutoFit/>
          </a:bodyPr>
          <a:lstStyle/>
          <a:p>
            <a:pPr marL="128270">
              <a:lnSpc>
                <a:spcPts val="2020"/>
              </a:lnSpc>
            </a:pPr>
            <a:r>
              <a:rPr sz="1850" spc="-10" dirty="0">
                <a:latin typeface="Calibri"/>
                <a:cs typeface="Calibri"/>
              </a:rPr>
              <a:t>Class</a:t>
            </a:r>
            <a:endParaRPr sz="1850">
              <a:latin typeface="Calibri"/>
              <a:cs typeface="Calibri"/>
            </a:endParaRPr>
          </a:p>
        </p:txBody>
      </p:sp>
      <p:grpSp>
        <p:nvGrpSpPr>
          <p:cNvPr id="39" name="object 39"/>
          <p:cNvGrpSpPr/>
          <p:nvPr/>
        </p:nvGrpSpPr>
        <p:grpSpPr>
          <a:xfrm>
            <a:off x="8473440" y="2692400"/>
            <a:ext cx="2956560" cy="3108960"/>
            <a:chOff x="8473440" y="2692400"/>
            <a:chExt cx="2956560" cy="3108960"/>
          </a:xfrm>
        </p:grpSpPr>
        <p:sp>
          <p:nvSpPr>
            <p:cNvPr id="40" name="object 40"/>
            <p:cNvSpPr/>
            <p:nvPr/>
          </p:nvSpPr>
          <p:spPr>
            <a:xfrm>
              <a:off x="8747760" y="5049520"/>
              <a:ext cx="182880" cy="741680"/>
            </a:xfrm>
            <a:custGeom>
              <a:avLst/>
              <a:gdLst/>
              <a:ahLst/>
              <a:cxnLst/>
              <a:rect l="l" t="t" r="r" b="b"/>
              <a:pathLst>
                <a:path w="182879" h="741679">
                  <a:moveTo>
                    <a:pt x="91186" y="0"/>
                  </a:moveTo>
                  <a:lnTo>
                    <a:pt x="0" y="91566"/>
                  </a:lnTo>
                  <a:lnTo>
                    <a:pt x="45593" y="91566"/>
                  </a:lnTo>
                  <a:lnTo>
                    <a:pt x="45593" y="741565"/>
                  </a:lnTo>
                  <a:lnTo>
                    <a:pt x="136906" y="741565"/>
                  </a:lnTo>
                  <a:lnTo>
                    <a:pt x="136906" y="91566"/>
                  </a:lnTo>
                  <a:lnTo>
                    <a:pt x="182499" y="91566"/>
                  </a:lnTo>
                  <a:lnTo>
                    <a:pt x="91186" y="0"/>
                  </a:lnTo>
                  <a:close/>
                </a:path>
              </a:pathLst>
            </a:custGeom>
            <a:solidFill>
              <a:srgbClr val="29AE8B"/>
            </a:solidFill>
          </p:spPr>
          <p:txBody>
            <a:bodyPr wrap="square" lIns="0" tIns="0" rIns="0" bIns="0" rtlCol="0"/>
            <a:lstStyle/>
            <a:p>
              <a:endParaRPr/>
            </a:p>
          </p:txBody>
        </p:sp>
        <p:sp>
          <p:nvSpPr>
            <p:cNvPr id="41" name="object 41"/>
            <p:cNvSpPr/>
            <p:nvPr/>
          </p:nvSpPr>
          <p:spPr>
            <a:xfrm>
              <a:off x="8752840" y="5054600"/>
              <a:ext cx="182880" cy="741680"/>
            </a:xfrm>
            <a:custGeom>
              <a:avLst/>
              <a:gdLst/>
              <a:ahLst/>
              <a:cxnLst/>
              <a:rect l="l" t="t" r="r" b="b"/>
              <a:pathLst>
                <a:path w="182879" h="741679">
                  <a:moveTo>
                    <a:pt x="0" y="91567"/>
                  </a:moveTo>
                  <a:lnTo>
                    <a:pt x="91185" y="0"/>
                  </a:lnTo>
                  <a:lnTo>
                    <a:pt x="182499" y="91567"/>
                  </a:lnTo>
                  <a:lnTo>
                    <a:pt x="136905" y="91567"/>
                  </a:lnTo>
                  <a:lnTo>
                    <a:pt x="136905" y="741565"/>
                  </a:lnTo>
                  <a:lnTo>
                    <a:pt x="45592" y="741565"/>
                  </a:lnTo>
                  <a:lnTo>
                    <a:pt x="45592" y="91567"/>
                  </a:lnTo>
                  <a:lnTo>
                    <a:pt x="0" y="91567"/>
                  </a:lnTo>
                  <a:close/>
                </a:path>
              </a:pathLst>
            </a:custGeom>
            <a:ln w="9186">
              <a:solidFill>
                <a:srgbClr val="1D7E66"/>
              </a:solidFill>
            </a:ln>
          </p:spPr>
          <p:txBody>
            <a:bodyPr wrap="square" lIns="0" tIns="0" rIns="0" bIns="0" rtlCol="0"/>
            <a:lstStyle/>
            <a:p>
              <a:endParaRPr/>
            </a:p>
          </p:txBody>
        </p:sp>
        <p:pic>
          <p:nvPicPr>
            <p:cNvPr id="42" name="object 42"/>
            <p:cNvPicPr/>
            <p:nvPr/>
          </p:nvPicPr>
          <p:blipFill>
            <a:blip r:embed="rId4" cstate="print"/>
            <a:stretch>
              <a:fillRect/>
            </a:stretch>
          </p:blipFill>
          <p:spPr>
            <a:xfrm>
              <a:off x="8757920" y="4673600"/>
              <a:ext cx="182879" cy="233680"/>
            </a:xfrm>
            <a:prstGeom prst="rect">
              <a:avLst/>
            </a:prstGeom>
          </p:spPr>
        </p:pic>
        <p:sp>
          <p:nvSpPr>
            <p:cNvPr id="43" name="object 43"/>
            <p:cNvSpPr/>
            <p:nvPr/>
          </p:nvSpPr>
          <p:spPr>
            <a:xfrm>
              <a:off x="9784080" y="4643120"/>
              <a:ext cx="193040" cy="731520"/>
            </a:xfrm>
            <a:custGeom>
              <a:avLst/>
              <a:gdLst/>
              <a:ahLst/>
              <a:cxnLst/>
              <a:rect l="l" t="t" r="r" b="b"/>
              <a:pathLst>
                <a:path w="193040" h="731520">
                  <a:moveTo>
                    <a:pt x="96266" y="0"/>
                  </a:moveTo>
                  <a:lnTo>
                    <a:pt x="0" y="91439"/>
                  </a:lnTo>
                  <a:lnTo>
                    <a:pt x="48133" y="91439"/>
                  </a:lnTo>
                  <a:lnTo>
                    <a:pt x="48133" y="731138"/>
                  </a:lnTo>
                  <a:lnTo>
                    <a:pt x="144399" y="731138"/>
                  </a:lnTo>
                  <a:lnTo>
                    <a:pt x="144399" y="91439"/>
                  </a:lnTo>
                  <a:lnTo>
                    <a:pt x="192659" y="91439"/>
                  </a:lnTo>
                  <a:lnTo>
                    <a:pt x="96266" y="0"/>
                  </a:lnTo>
                  <a:close/>
                </a:path>
              </a:pathLst>
            </a:custGeom>
            <a:solidFill>
              <a:srgbClr val="29AE8B"/>
            </a:solidFill>
          </p:spPr>
          <p:txBody>
            <a:bodyPr wrap="square" lIns="0" tIns="0" rIns="0" bIns="0" rtlCol="0"/>
            <a:lstStyle/>
            <a:p>
              <a:endParaRPr/>
            </a:p>
          </p:txBody>
        </p:sp>
        <p:sp>
          <p:nvSpPr>
            <p:cNvPr id="44" name="object 44"/>
            <p:cNvSpPr/>
            <p:nvPr/>
          </p:nvSpPr>
          <p:spPr>
            <a:xfrm>
              <a:off x="9789160" y="4648200"/>
              <a:ext cx="193040" cy="731520"/>
            </a:xfrm>
            <a:custGeom>
              <a:avLst/>
              <a:gdLst/>
              <a:ahLst/>
              <a:cxnLst/>
              <a:rect l="l" t="t" r="r" b="b"/>
              <a:pathLst>
                <a:path w="193040" h="731520">
                  <a:moveTo>
                    <a:pt x="0" y="91439"/>
                  </a:moveTo>
                  <a:lnTo>
                    <a:pt x="96266" y="0"/>
                  </a:lnTo>
                  <a:lnTo>
                    <a:pt x="192659" y="91439"/>
                  </a:lnTo>
                  <a:lnTo>
                    <a:pt x="144399" y="91439"/>
                  </a:lnTo>
                  <a:lnTo>
                    <a:pt x="144399" y="731138"/>
                  </a:lnTo>
                  <a:lnTo>
                    <a:pt x="48133" y="731138"/>
                  </a:lnTo>
                  <a:lnTo>
                    <a:pt x="48133" y="91439"/>
                  </a:lnTo>
                  <a:lnTo>
                    <a:pt x="0" y="91439"/>
                  </a:lnTo>
                  <a:close/>
                </a:path>
              </a:pathLst>
            </a:custGeom>
            <a:ln w="9186">
              <a:solidFill>
                <a:srgbClr val="1D7E66"/>
              </a:solidFill>
            </a:ln>
          </p:spPr>
          <p:txBody>
            <a:bodyPr wrap="square" lIns="0" tIns="0" rIns="0" bIns="0" rtlCol="0"/>
            <a:lstStyle/>
            <a:p>
              <a:endParaRPr/>
            </a:p>
          </p:txBody>
        </p:sp>
        <p:pic>
          <p:nvPicPr>
            <p:cNvPr id="45" name="object 45"/>
            <p:cNvPicPr/>
            <p:nvPr/>
          </p:nvPicPr>
          <p:blipFill>
            <a:blip r:embed="rId4" cstate="print"/>
            <a:stretch>
              <a:fillRect/>
            </a:stretch>
          </p:blipFill>
          <p:spPr>
            <a:xfrm>
              <a:off x="9926320" y="2966720"/>
              <a:ext cx="182879" cy="233679"/>
            </a:xfrm>
            <a:prstGeom prst="rect">
              <a:avLst/>
            </a:prstGeom>
          </p:spPr>
        </p:pic>
        <p:pic>
          <p:nvPicPr>
            <p:cNvPr id="46" name="object 46"/>
            <p:cNvPicPr/>
            <p:nvPr/>
          </p:nvPicPr>
          <p:blipFill>
            <a:blip r:embed="rId5" cstate="print"/>
            <a:stretch>
              <a:fillRect/>
            </a:stretch>
          </p:blipFill>
          <p:spPr>
            <a:xfrm>
              <a:off x="9784080" y="4287519"/>
              <a:ext cx="193040" cy="233680"/>
            </a:xfrm>
            <a:prstGeom prst="rect">
              <a:avLst/>
            </a:prstGeom>
          </p:spPr>
        </p:pic>
        <p:sp>
          <p:nvSpPr>
            <p:cNvPr id="47" name="object 47"/>
            <p:cNvSpPr/>
            <p:nvPr/>
          </p:nvSpPr>
          <p:spPr>
            <a:xfrm>
              <a:off x="11064240" y="4389120"/>
              <a:ext cx="182880" cy="731520"/>
            </a:xfrm>
            <a:custGeom>
              <a:avLst/>
              <a:gdLst/>
              <a:ahLst/>
              <a:cxnLst/>
              <a:rect l="l" t="t" r="r" b="b"/>
              <a:pathLst>
                <a:path w="182879" h="731520">
                  <a:moveTo>
                    <a:pt x="91185" y="0"/>
                  </a:moveTo>
                  <a:lnTo>
                    <a:pt x="0" y="91439"/>
                  </a:lnTo>
                  <a:lnTo>
                    <a:pt x="45592" y="91439"/>
                  </a:lnTo>
                  <a:lnTo>
                    <a:pt x="45592" y="731138"/>
                  </a:lnTo>
                  <a:lnTo>
                    <a:pt x="136905" y="731138"/>
                  </a:lnTo>
                  <a:lnTo>
                    <a:pt x="136905" y="91439"/>
                  </a:lnTo>
                  <a:lnTo>
                    <a:pt x="182499" y="91439"/>
                  </a:lnTo>
                  <a:lnTo>
                    <a:pt x="91185" y="0"/>
                  </a:lnTo>
                  <a:close/>
                </a:path>
              </a:pathLst>
            </a:custGeom>
            <a:solidFill>
              <a:srgbClr val="29AE8B"/>
            </a:solidFill>
          </p:spPr>
          <p:txBody>
            <a:bodyPr wrap="square" lIns="0" tIns="0" rIns="0" bIns="0" rtlCol="0"/>
            <a:lstStyle/>
            <a:p>
              <a:endParaRPr/>
            </a:p>
          </p:txBody>
        </p:sp>
        <p:sp>
          <p:nvSpPr>
            <p:cNvPr id="48" name="object 48"/>
            <p:cNvSpPr/>
            <p:nvPr/>
          </p:nvSpPr>
          <p:spPr>
            <a:xfrm>
              <a:off x="11069320" y="4394200"/>
              <a:ext cx="182880" cy="731520"/>
            </a:xfrm>
            <a:custGeom>
              <a:avLst/>
              <a:gdLst/>
              <a:ahLst/>
              <a:cxnLst/>
              <a:rect l="l" t="t" r="r" b="b"/>
              <a:pathLst>
                <a:path w="182879" h="731520">
                  <a:moveTo>
                    <a:pt x="0" y="91439"/>
                  </a:moveTo>
                  <a:lnTo>
                    <a:pt x="91185" y="0"/>
                  </a:lnTo>
                  <a:lnTo>
                    <a:pt x="182499" y="91439"/>
                  </a:lnTo>
                  <a:lnTo>
                    <a:pt x="136905" y="91439"/>
                  </a:lnTo>
                  <a:lnTo>
                    <a:pt x="136905" y="731138"/>
                  </a:lnTo>
                  <a:lnTo>
                    <a:pt x="45593" y="731138"/>
                  </a:lnTo>
                  <a:lnTo>
                    <a:pt x="45593" y="91439"/>
                  </a:lnTo>
                  <a:lnTo>
                    <a:pt x="0" y="91439"/>
                  </a:lnTo>
                  <a:close/>
                </a:path>
              </a:pathLst>
            </a:custGeom>
            <a:ln w="9186">
              <a:solidFill>
                <a:srgbClr val="1D7E66"/>
              </a:solidFill>
            </a:ln>
          </p:spPr>
          <p:txBody>
            <a:bodyPr wrap="square" lIns="0" tIns="0" rIns="0" bIns="0" rtlCol="0"/>
            <a:lstStyle/>
            <a:p>
              <a:endParaRPr/>
            </a:p>
          </p:txBody>
        </p:sp>
        <p:pic>
          <p:nvPicPr>
            <p:cNvPr id="49" name="object 49"/>
            <p:cNvPicPr/>
            <p:nvPr/>
          </p:nvPicPr>
          <p:blipFill>
            <a:blip r:embed="rId6" cstate="print"/>
            <a:stretch>
              <a:fillRect/>
            </a:stretch>
          </p:blipFill>
          <p:spPr>
            <a:xfrm>
              <a:off x="11247120" y="2692400"/>
              <a:ext cx="182879" cy="233679"/>
            </a:xfrm>
            <a:prstGeom prst="rect">
              <a:avLst/>
            </a:prstGeom>
          </p:spPr>
        </p:pic>
        <p:pic>
          <p:nvPicPr>
            <p:cNvPr id="50" name="object 50"/>
            <p:cNvPicPr/>
            <p:nvPr/>
          </p:nvPicPr>
          <p:blipFill>
            <a:blip r:embed="rId5" cstate="print"/>
            <a:stretch>
              <a:fillRect/>
            </a:stretch>
          </p:blipFill>
          <p:spPr>
            <a:xfrm>
              <a:off x="11064240" y="4023360"/>
              <a:ext cx="193040" cy="233680"/>
            </a:xfrm>
            <a:prstGeom prst="rect">
              <a:avLst/>
            </a:prstGeom>
          </p:spPr>
        </p:pic>
        <p:pic>
          <p:nvPicPr>
            <p:cNvPr id="51" name="object 51"/>
            <p:cNvPicPr/>
            <p:nvPr/>
          </p:nvPicPr>
          <p:blipFill>
            <a:blip r:embed="rId7" cstate="print"/>
            <a:stretch>
              <a:fillRect/>
            </a:stretch>
          </p:blipFill>
          <p:spPr>
            <a:xfrm>
              <a:off x="10891520" y="2722880"/>
              <a:ext cx="203200" cy="203200"/>
            </a:xfrm>
            <a:prstGeom prst="rect">
              <a:avLst/>
            </a:prstGeom>
          </p:spPr>
        </p:pic>
        <p:pic>
          <p:nvPicPr>
            <p:cNvPr id="52" name="object 52"/>
            <p:cNvPicPr/>
            <p:nvPr/>
          </p:nvPicPr>
          <p:blipFill>
            <a:blip r:embed="rId8" cstate="print"/>
            <a:stretch>
              <a:fillRect/>
            </a:stretch>
          </p:blipFill>
          <p:spPr>
            <a:xfrm>
              <a:off x="9438640" y="3007359"/>
              <a:ext cx="203200" cy="203200"/>
            </a:xfrm>
            <a:prstGeom prst="rect">
              <a:avLst/>
            </a:prstGeom>
          </p:spPr>
        </p:pic>
        <p:pic>
          <p:nvPicPr>
            <p:cNvPr id="53" name="object 53"/>
            <p:cNvPicPr/>
            <p:nvPr/>
          </p:nvPicPr>
          <p:blipFill>
            <a:blip r:embed="rId7" cstate="print"/>
            <a:stretch>
              <a:fillRect/>
            </a:stretch>
          </p:blipFill>
          <p:spPr>
            <a:xfrm>
              <a:off x="8473440" y="3373119"/>
              <a:ext cx="203200" cy="193039"/>
            </a:xfrm>
            <a:prstGeom prst="rect">
              <a:avLst/>
            </a:prstGeom>
          </p:spPr>
        </p:pic>
      </p:grpSp>
      <p:sp>
        <p:nvSpPr>
          <p:cNvPr id="54" name="object 54"/>
          <p:cNvSpPr txBox="1"/>
          <p:nvPr/>
        </p:nvSpPr>
        <p:spPr>
          <a:xfrm>
            <a:off x="11155680" y="2387600"/>
            <a:ext cx="640080" cy="274320"/>
          </a:xfrm>
          <a:prstGeom prst="rect">
            <a:avLst/>
          </a:prstGeom>
          <a:ln w="18371">
            <a:solidFill>
              <a:srgbClr val="7B5FC5"/>
            </a:solidFill>
          </a:ln>
        </p:spPr>
        <p:txBody>
          <a:bodyPr vert="horz" wrap="square" lIns="0" tIns="0" rIns="0" bIns="0" rtlCol="0">
            <a:spAutoFit/>
          </a:bodyPr>
          <a:lstStyle/>
          <a:p>
            <a:pPr marL="86995">
              <a:lnSpc>
                <a:spcPts val="2005"/>
              </a:lnSpc>
            </a:pPr>
            <a:r>
              <a:rPr sz="1850" spc="-10" dirty="0">
                <a:latin typeface="Calibri"/>
                <a:cs typeface="Calibri"/>
              </a:rPr>
              <a:t>Class</a:t>
            </a:r>
            <a:endParaRPr sz="1850">
              <a:latin typeface="Calibri"/>
              <a:cs typeface="Calibri"/>
            </a:endParaRPr>
          </a:p>
        </p:txBody>
      </p:sp>
      <p:sp>
        <p:nvSpPr>
          <p:cNvPr id="55" name="object 55"/>
          <p:cNvSpPr txBox="1"/>
          <p:nvPr/>
        </p:nvSpPr>
        <p:spPr>
          <a:xfrm>
            <a:off x="10403840" y="2387600"/>
            <a:ext cx="670560" cy="274320"/>
          </a:xfrm>
          <a:prstGeom prst="rect">
            <a:avLst/>
          </a:prstGeom>
          <a:ln w="18371">
            <a:solidFill>
              <a:srgbClr val="0000FF"/>
            </a:solidFill>
          </a:ln>
        </p:spPr>
        <p:txBody>
          <a:bodyPr vert="horz" wrap="square" lIns="0" tIns="0" rIns="0" bIns="0" rtlCol="0">
            <a:spAutoFit/>
          </a:bodyPr>
          <a:lstStyle/>
          <a:p>
            <a:pPr marL="104775">
              <a:lnSpc>
                <a:spcPts val="2005"/>
              </a:lnSpc>
            </a:pPr>
            <a:r>
              <a:rPr sz="1850" spc="-20" dirty="0">
                <a:latin typeface="Calibri"/>
                <a:cs typeface="Calibri"/>
              </a:rPr>
              <a:t>Bbox</a:t>
            </a:r>
            <a:endParaRPr sz="1850">
              <a:latin typeface="Calibri"/>
              <a:cs typeface="Calibri"/>
            </a:endParaRPr>
          </a:p>
        </p:txBody>
      </p:sp>
      <p:sp>
        <p:nvSpPr>
          <p:cNvPr id="56" name="object 56"/>
          <p:cNvSpPr txBox="1"/>
          <p:nvPr/>
        </p:nvSpPr>
        <p:spPr>
          <a:xfrm>
            <a:off x="8808719" y="2661920"/>
            <a:ext cx="660400" cy="274320"/>
          </a:xfrm>
          <a:prstGeom prst="rect">
            <a:avLst/>
          </a:prstGeom>
          <a:ln w="18371">
            <a:solidFill>
              <a:srgbClr val="0000FF"/>
            </a:solidFill>
          </a:ln>
        </p:spPr>
        <p:txBody>
          <a:bodyPr vert="horz" wrap="square" lIns="0" tIns="0" rIns="0" bIns="0" rtlCol="0">
            <a:spAutoFit/>
          </a:bodyPr>
          <a:lstStyle/>
          <a:p>
            <a:pPr marL="99695">
              <a:lnSpc>
                <a:spcPts val="2020"/>
              </a:lnSpc>
            </a:pPr>
            <a:r>
              <a:rPr sz="1850" spc="-20" dirty="0">
                <a:latin typeface="Calibri"/>
                <a:cs typeface="Calibri"/>
              </a:rPr>
              <a:t>Bbox</a:t>
            </a:r>
            <a:endParaRPr sz="1850">
              <a:latin typeface="Calibri"/>
              <a:cs typeface="Calibri"/>
            </a:endParaRPr>
          </a:p>
        </p:txBody>
      </p:sp>
      <p:sp>
        <p:nvSpPr>
          <p:cNvPr id="57" name="object 57"/>
          <p:cNvSpPr txBox="1"/>
          <p:nvPr/>
        </p:nvSpPr>
        <p:spPr>
          <a:xfrm>
            <a:off x="7874000" y="3037839"/>
            <a:ext cx="660400" cy="274320"/>
          </a:xfrm>
          <a:prstGeom prst="rect">
            <a:avLst/>
          </a:prstGeom>
          <a:ln w="18371">
            <a:solidFill>
              <a:srgbClr val="0000FF"/>
            </a:solidFill>
          </a:ln>
        </p:spPr>
        <p:txBody>
          <a:bodyPr vert="horz" wrap="square" lIns="0" tIns="0" rIns="0" bIns="0" rtlCol="0">
            <a:spAutoFit/>
          </a:bodyPr>
          <a:lstStyle/>
          <a:p>
            <a:pPr marL="96520">
              <a:lnSpc>
                <a:spcPts val="1950"/>
              </a:lnSpc>
            </a:pPr>
            <a:r>
              <a:rPr sz="1850" spc="-20" dirty="0">
                <a:latin typeface="Calibri"/>
                <a:cs typeface="Calibri"/>
              </a:rPr>
              <a:t>Bbox</a:t>
            </a:r>
            <a:endParaRPr sz="1850">
              <a:latin typeface="Calibri"/>
              <a:cs typeface="Calibri"/>
            </a:endParaRPr>
          </a:p>
        </p:txBody>
      </p:sp>
      <p:sp>
        <p:nvSpPr>
          <p:cNvPr id="58" name="object 58"/>
          <p:cNvSpPr txBox="1"/>
          <p:nvPr/>
        </p:nvSpPr>
        <p:spPr>
          <a:xfrm>
            <a:off x="8735694" y="1029017"/>
            <a:ext cx="2453640" cy="1134745"/>
          </a:xfrm>
          <a:prstGeom prst="rect">
            <a:avLst/>
          </a:prstGeom>
        </p:spPr>
        <p:txBody>
          <a:bodyPr vert="horz" wrap="square" lIns="0" tIns="12700" rIns="0" bIns="0" rtlCol="0">
            <a:spAutoFit/>
          </a:bodyPr>
          <a:lstStyle/>
          <a:p>
            <a:pPr marL="6350" algn="ctr">
              <a:lnSpc>
                <a:spcPct val="100000"/>
              </a:lnSpc>
              <a:spcBef>
                <a:spcPts val="100"/>
              </a:spcBef>
            </a:pPr>
            <a:r>
              <a:rPr sz="2400" u="heavy" dirty="0">
                <a:uFill>
                  <a:solidFill>
                    <a:srgbClr val="000000"/>
                  </a:solidFill>
                </a:uFill>
                <a:latin typeface="Calibri"/>
                <a:cs typeface="Calibri"/>
              </a:rPr>
              <a:t>“Slow”</a:t>
            </a:r>
            <a:r>
              <a:rPr sz="2400" u="heavy" spc="15" dirty="0">
                <a:uFill>
                  <a:solidFill>
                    <a:srgbClr val="000000"/>
                  </a:solidFill>
                </a:uFill>
                <a:latin typeface="Calibri"/>
                <a:cs typeface="Calibri"/>
              </a:rPr>
              <a:t> </a:t>
            </a:r>
            <a:r>
              <a:rPr sz="2400" u="heavy" spc="-30" dirty="0">
                <a:uFill>
                  <a:solidFill>
                    <a:srgbClr val="000000"/>
                  </a:solidFill>
                </a:uFill>
                <a:latin typeface="Calibri"/>
                <a:cs typeface="Calibri"/>
              </a:rPr>
              <a:t>R-</a:t>
            </a:r>
            <a:r>
              <a:rPr sz="2400" u="heavy" spc="-25" dirty="0">
                <a:uFill>
                  <a:solidFill>
                    <a:srgbClr val="000000"/>
                  </a:solidFill>
                </a:uFill>
                <a:latin typeface="Calibri"/>
                <a:cs typeface="Calibri"/>
              </a:rPr>
              <a:t>CNN</a:t>
            </a:r>
            <a:endParaRPr sz="2400">
              <a:latin typeface="Calibri"/>
              <a:cs typeface="Calibri"/>
            </a:endParaRPr>
          </a:p>
          <a:p>
            <a:pPr marL="12700" marR="5080" algn="ctr">
              <a:lnSpc>
                <a:spcPts val="2960"/>
              </a:lnSpc>
              <a:spcBef>
                <a:spcPts val="30"/>
              </a:spcBef>
            </a:pPr>
            <a:r>
              <a:rPr sz="2400" dirty="0">
                <a:latin typeface="Calibri"/>
                <a:cs typeface="Calibri"/>
              </a:rPr>
              <a:t>Process</a:t>
            </a:r>
            <a:r>
              <a:rPr sz="2400" spc="-190" dirty="0">
                <a:latin typeface="Calibri"/>
                <a:cs typeface="Calibri"/>
              </a:rPr>
              <a:t> </a:t>
            </a:r>
            <a:r>
              <a:rPr sz="2400" dirty="0">
                <a:latin typeface="Calibri"/>
                <a:cs typeface="Calibri"/>
              </a:rPr>
              <a:t>each</a:t>
            </a:r>
            <a:r>
              <a:rPr sz="2400" spc="-100" dirty="0">
                <a:latin typeface="Calibri"/>
                <a:cs typeface="Calibri"/>
              </a:rPr>
              <a:t> </a:t>
            </a:r>
            <a:r>
              <a:rPr sz="2400" spc="-10" dirty="0">
                <a:latin typeface="Calibri"/>
                <a:cs typeface="Calibri"/>
              </a:rPr>
              <a:t>region independently</a:t>
            </a:r>
            <a:endParaRPr sz="2400">
              <a:latin typeface="Calibri"/>
              <a:cs typeface="Calibri"/>
            </a:endParaRPr>
          </a:p>
        </p:txBody>
      </p:sp>
      <p:grpSp>
        <p:nvGrpSpPr>
          <p:cNvPr id="59" name="object 59"/>
          <p:cNvGrpSpPr/>
          <p:nvPr/>
        </p:nvGrpSpPr>
        <p:grpSpPr>
          <a:xfrm>
            <a:off x="1065530" y="3839209"/>
            <a:ext cx="4675505" cy="2329180"/>
            <a:chOff x="1065530" y="3839209"/>
            <a:chExt cx="4675505" cy="2329180"/>
          </a:xfrm>
        </p:grpSpPr>
        <p:pic>
          <p:nvPicPr>
            <p:cNvPr id="60" name="object 60"/>
            <p:cNvPicPr/>
            <p:nvPr/>
          </p:nvPicPr>
          <p:blipFill>
            <a:blip r:embed="rId9" cstate="print"/>
            <a:stretch>
              <a:fillRect/>
            </a:stretch>
          </p:blipFill>
          <p:spPr>
            <a:xfrm>
              <a:off x="1075952" y="4618995"/>
              <a:ext cx="4654287" cy="1537964"/>
            </a:xfrm>
            <a:prstGeom prst="rect">
              <a:avLst/>
            </a:prstGeom>
          </p:spPr>
        </p:pic>
        <p:sp>
          <p:nvSpPr>
            <p:cNvPr id="61" name="object 61"/>
            <p:cNvSpPr/>
            <p:nvPr/>
          </p:nvSpPr>
          <p:spPr>
            <a:xfrm>
              <a:off x="1071880" y="4617719"/>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sp>
          <p:nvSpPr>
            <p:cNvPr id="62" name="object 62"/>
            <p:cNvSpPr/>
            <p:nvPr/>
          </p:nvSpPr>
          <p:spPr>
            <a:xfrm>
              <a:off x="2113280" y="4307789"/>
              <a:ext cx="2245360" cy="1402080"/>
            </a:xfrm>
            <a:custGeom>
              <a:avLst/>
              <a:gdLst/>
              <a:ahLst/>
              <a:cxnLst/>
              <a:rect l="l" t="t" r="r" b="b"/>
              <a:pathLst>
                <a:path w="2245360" h="1402079">
                  <a:moveTo>
                    <a:pt x="2244979" y="0"/>
                  </a:moveTo>
                  <a:lnTo>
                    <a:pt x="0" y="0"/>
                  </a:lnTo>
                  <a:lnTo>
                    <a:pt x="0" y="1402079"/>
                  </a:lnTo>
                  <a:lnTo>
                    <a:pt x="2244979" y="1402079"/>
                  </a:lnTo>
                  <a:lnTo>
                    <a:pt x="2244979" y="0"/>
                  </a:lnTo>
                  <a:close/>
                </a:path>
              </a:pathLst>
            </a:custGeom>
            <a:solidFill>
              <a:srgbClr val="FFFFFF">
                <a:alpha val="92939"/>
              </a:srgbClr>
            </a:solidFill>
          </p:spPr>
          <p:txBody>
            <a:bodyPr wrap="square" lIns="0" tIns="0" rIns="0" bIns="0" rtlCol="0"/>
            <a:lstStyle/>
            <a:p>
              <a:endParaRPr/>
            </a:p>
          </p:txBody>
        </p:sp>
        <p:sp>
          <p:nvSpPr>
            <p:cNvPr id="63" name="object 63"/>
            <p:cNvSpPr/>
            <p:nvPr/>
          </p:nvSpPr>
          <p:spPr>
            <a:xfrm>
              <a:off x="4358639" y="3840479"/>
              <a:ext cx="467359" cy="1869439"/>
            </a:xfrm>
            <a:custGeom>
              <a:avLst/>
              <a:gdLst/>
              <a:ahLst/>
              <a:cxnLst/>
              <a:rect l="l" t="t" r="r" b="b"/>
              <a:pathLst>
                <a:path w="467360" h="1869439">
                  <a:moveTo>
                    <a:pt x="466979" y="0"/>
                  </a:moveTo>
                  <a:lnTo>
                    <a:pt x="0" y="467233"/>
                  </a:lnTo>
                  <a:lnTo>
                    <a:pt x="0" y="1868944"/>
                  </a:lnTo>
                  <a:lnTo>
                    <a:pt x="466979" y="1401699"/>
                  </a:lnTo>
                  <a:lnTo>
                    <a:pt x="466979" y="0"/>
                  </a:lnTo>
                  <a:close/>
                </a:path>
              </a:pathLst>
            </a:custGeom>
            <a:solidFill>
              <a:srgbClr val="CDCDCD">
                <a:alpha val="92939"/>
              </a:srgbClr>
            </a:solidFill>
          </p:spPr>
          <p:txBody>
            <a:bodyPr wrap="square" lIns="0" tIns="0" rIns="0" bIns="0" rtlCol="0"/>
            <a:lstStyle/>
            <a:p>
              <a:endParaRPr/>
            </a:p>
          </p:txBody>
        </p:sp>
        <p:sp>
          <p:nvSpPr>
            <p:cNvPr id="64" name="object 64"/>
            <p:cNvSpPr/>
            <p:nvPr/>
          </p:nvSpPr>
          <p:spPr>
            <a:xfrm>
              <a:off x="2113280" y="3840479"/>
              <a:ext cx="2712720" cy="467359"/>
            </a:xfrm>
            <a:custGeom>
              <a:avLst/>
              <a:gdLst/>
              <a:ahLst/>
              <a:cxnLst/>
              <a:rect l="l" t="t" r="r" b="b"/>
              <a:pathLst>
                <a:path w="2712720" h="467360">
                  <a:moveTo>
                    <a:pt x="2712466" y="0"/>
                  </a:moveTo>
                  <a:lnTo>
                    <a:pt x="465963" y="0"/>
                  </a:lnTo>
                  <a:lnTo>
                    <a:pt x="0" y="466979"/>
                  </a:lnTo>
                  <a:lnTo>
                    <a:pt x="2246503" y="466979"/>
                  </a:lnTo>
                  <a:lnTo>
                    <a:pt x="2712466" y="0"/>
                  </a:lnTo>
                  <a:close/>
                </a:path>
              </a:pathLst>
            </a:custGeom>
            <a:solidFill>
              <a:srgbClr val="FFFFFF">
                <a:alpha val="92939"/>
              </a:srgbClr>
            </a:solidFill>
          </p:spPr>
          <p:txBody>
            <a:bodyPr wrap="square" lIns="0" tIns="0" rIns="0" bIns="0" rtlCol="0"/>
            <a:lstStyle/>
            <a:p>
              <a:endParaRPr/>
            </a:p>
          </p:txBody>
        </p:sp>
        <p:sp>
          <p:nvSpPr>
            <p:cNvPr id="65" name="object 65"/>
            <p:cNvSpPr/>
            <p:nvPr/>
          </p:nvSpPr>
          <p:spPr>
            <a:xfrm>
              <a:off x="2118360" y="3845559"/>
              <a:ext cx="2712720" cy="1869439"/>
            </a:xfrm>
            <a:custGeom>
              <a:avLst/>
              <a:gdLst/>
              <a:ahLst/>
              <a:cxnLst/>
              <a:rect l="l" t="t" r="r" b="b"/>
              <a:pathLst>
                <a:path w="2712720" h="1869439">
                  <a:moveTo>
                    <a:pt x="0" y="467232"/>
                  </a:moveTo>
                  <a:lnTo>
                    <a:pt x="465963" y="0"/>
                  </a:lnTo>
                  <a:lnTo>
                    <a:pt x="2712466" y="0"/>
                  </a:lnTo>
                  <a:lnTo>
                    <a:pt x="2712466" y="1401698"/>
                  </a:lnTo>
                  <a:lnTo>
                    <a:pt x="2246503" y="1868944"/>
                  </a:lnTo>
                  <a:lnTo>
                    <a:pt x="0" y="1868944"/>
                  </a:lnTo>
                  <a:lnTo>
                    <a:pt x="0" y="467232"/>
                  </a:lnTo>
                  <a:close/>
                </a:path>
                <a:path w="2712720" h="1869439">
                  <a:moveTo>
                    <a:pt x="0" y="467232"/>
                  </a:moveTo>
                  <a:lnTo>
                    <a:pt x="2246503" y="467232"/>
                  </a:lnTo>
                  <a:lnTo>
                    <a:pt x="2712466" y="0"/>
                  </a:lnTo>
                </a:path>
                <a:path w="2712720" h="1869439">
                  <a:moveTo>
                    <a:pt x="2246503" y="467232"/>
                  </a:moveTo>
                  <a:lnTo>
                    <a:pt x="2246503" y="1868944"/>
                  </a:lnTo>
                </a:path>
              </a:pathLst>
            </a:custGeom>
            <a:ln w="12700">
              <a:solidFill>
                <a:srgbClr val="1D7E66"/>
              </a:solidFill>
            </a:ln>
          </p:spPr>
          <p:txBody>
            <a:bodyPr wrap="square" lIns="0" tIns="0" rIns="0" bIns="0" rtlCol="0"/>
            <a:lstStyle/>
            <a:p>
              <a:endParaRPr/>
            </a:p>
          </p:txBody>
        </p:sp>
      </p:grpSp>
      <p:sp>
        <p:nvSpPr>
          <p:cNvPr id="66" name="object 66"/>
          <p:cNvSpPr txBox="1"/>
          <p:nvPr/>
        </p:nvSpPr>
        <p:spPr>
          <a:xfrm>
            <a:off x="2690495" y="4775835"/>
            <a:ext cx="109410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ConvNet</a:t>
            </a:r>
            <a:endParaRPr sz="2400">
              <a:latin typeface="Calibri"/>
              <a:cs typeface="Calibri"/>
            </a:endParaRPr>
          </a:p>
        </p:txBody>
      </p:sp>
      <p:grpSp>
        <p:nvGrpSpPr>
          <p:cNvPr id="67" name="object 67"/>
          <p:cNvGrpSpPr/>
          <p:nvPr/>
        </p:nvGrpSpPr>
        <p:grpSpPr>
          <a:xfrm>
            <a:off x="1584960" y="2985770"/>
            <a:ext cx="3252470" cy="1099820"/>
            <a:chOff x="1584960" y="2985770"/>
            <a:chExt cx="3252470" cy="1099820"/>
          </a:xfrm>
        </p:grpSpPr>
        <p:sp>
          <p:nvSpPr>
            <p:cNvPr id="68" name="object 68"/>
            <p:cNvSpPr/>
            <p:nvPr/>
          </p:nvSpPr>
          <p:spPr>
            <a:xfrm>
              <a:off x="2113280" y="3302000"/>
              <a:ext cx="2712720" cy="457200"/>
            </a:xfrm>
            <a:custGeom>
              <a:avLst/>
              <a:gdLst/>
              <a:ahLst/>
              <a:cxnLst/>
              <a:rect l="l" t="t" r="r" b="b"/>
              <a:pathLst>
                <a:path w="2712720" h="457200">
                  <a:moveTo>
                    <a:pt x="2712466" y="0"/>
                  </a:moveTo>
                  <a:lnTo>
                    <a:pt x="423290" y="0"/>
                  </a:lnTo>
                  <a:lnTo>
                    <a:pt x="0" y="456945"/>
                  </a:lnTo>
                  <a:lnTo>
                    <a:pt x="2289174" y="456945"/>
                  </a:lnTo>
                  <a:lnTo>
                    <a:pt x="2712466" y="0"/>
                  </a:lnTo>
                  <a:close/>
                </a:path>
              </a:pathLst>
            </a:custGeom>
            <a:solidFill>
              <a:srgbClr val="E7E6E6"/>
            </a:solidFill>
          </p:spPr>
          <p:txBody>
            <a:bodyPr wrap="square" lIns="0" tIns="0" rIns="0" bIns="0" rtlCol="0"/>
            <a:lstStyle/>
            <a:p>
              <a:endParaRPr/>
            </a:p>
          </p:txBody>
        </p:sp>
        <p:sp>
          <p:nvSpPr>
            <p:cNvPr id="69" name="object 69"/>
            <p:cNvSpPr/>
            <p:nvPr/>
          </p:nvSpPr>
          <p:spPr>
            <a:xfrm>
              <a:off x="2118360" y="3307080"/>
              <a:ext cx="2712720" cy="457200"/>
            </a:xfrm>
            <a:custGeom>
              <a:avLst/>
              <a:gdLst/>
              <a:ahLst/>
              <a:cxnLst/>
              <a:rect l="l" t="t" r="r" b="b"/>
              <a:pathLst>
                <a:path w="2712720" h="457200">
                  <a:moveTo>
                    <a:pt x="0" y="456946"/>
                  </a:moveTo>
                  <a:lnTo>
                    <a:pt x="423290" y="0"/>
                  </a:lnTo>
                  <a:lnTo>
                    <a:pt x="2712466" y="0"/>
                  </a:lnTo>
                  <a:lnTo>
                    <a:pt x="2289175" y="456946"/>
                  </a:lnTo>
                  <a:lnTo>
                    <a:pt x="0" y="456946"/>
                  </a:lnTo>
                  <a:close/>
                </a:path>
              </a:pathLst>
            </a:custGeom>
            <a:ln w="12700">
              <a:solidFill>
                <a:srgbClr val="1D7E66"/>
              </a:solidFill>
            </a:ln>
          </p:spPr>
          <p:txBody>
            <a:bodyPr wrap="square" lIns="0" tIns="0" rIns="0" bIns="0" rtlCol="0"/>
            <a:lstStyle/>
            <a:p>
              <a:endParaRPr/>
            </a:p>
          </p:txBody>
        </p:sp>
        <p:sp>
          <p:nvSpPr>
            <p:cNvPr id="70" name="object 70"/>
            <p:cNvSpPr/>
            <p:nvPr/>
          </p:nvSpPr>
          <p:spPr>
            <a:xfrm>
              <a:off x="3291839" y="3779520"/>
              <a:ext cx="233679" cy="294640"/>
            </a:xfrm>
            <a:custGeom>
              <a:avLst/>
              <a:gdLst/>
              <a:ahLst/>
              <a:cxnLst/>
              <a:rect l="l" t="t" r="r" b="b"/>
              <a:pathLst>
                <a:path w="233679" h="294639">
                  <a:moveTo>
                    <a:pt x="116586" y="0"/>
                  </a:moveTo>
                  <a:lnTo>
                    <a:pt x="0" y="118109"/>
                  </a:lnTo>
                  <a:lnTo>
                    <a:pt x="58293" y="118109"/>
                  </a:lnTo>
                  <a:lnTo>
                    <a:pt x="58293" y="294131"/>
                  </a:lnTo>
                  <a:lnTo>
                    <a:pt x="174879" y="294131"/>
                  </a:lnTo>
                  <a:lnTo>
                    <a:pt x="174879" y="118109"/>
                  </a:lnTo>
                  <a:lnTo>
                    <a:pt x="233172" y="118109"/>
                  </a:lnTo>
                  <a:lnTo>
                    <a:pt x="116586" y="0"/>
                  </a:lnTo>
                  <a:close/>
                </a:path>
              </a:pathLst>
            </a:custGeom>
            <a:solidFill>
              <a:srgbClr val="29AE8B"/>
            </a:solidFill>
          </p:spPr>
          <p:txBody>
            <a:bodyPr wrap="square" lIns="0" tIns="0" rIns="0" bIns="0" rtlCol="0"/>
            <a:lstStyle/>
            <a:p>
              <a:endParaRPr/>
            </a:p>
          </p:txBody>
        </p:sp>
        <p:sp>
          <p:nvSpPr>
            <p:cNvPr id="71" name="object 71"/>
            <p:cNvSpPr/>
            <p:nvPr/>
          </p:nvSpPr>
          <p:spPr>
            <a:xfrm>
              <a:off x="3296920" y="3784600"/>
              <a:ext cx="233679" cy="294640"/>
            </a:xfrm>
            <a:custGeom>
              <a:avLst/>
              <a:gdLst/>
              <a:ahLst/>
              <a:cxnLst/>
              <a:rect l="l" t="t" r="r" b="b"/>
              <a:pathLst>
                <a:path w="233679" h="294639">
                  <a:moveTo>
                    <a:pt x="0" y="118110"/>
                  </a:moveTo>
                  <a:lnTo>
                    <a:pt x="116585" y="0"/>
                  </a:lnTo>
                  <a:lnTo>
                    <a:pt x="233171" y="118110"/>
                  </a:lnTo>
                  <a:lnTo>
                    <a:pt x="174878" y="118110"/>
                  </a:lnTo>
                  <a:lnTo>
                    <a:pt x="174878" y="294131"/>
                  </a:lnTo>
                  <a:lnTo>
                    <a:pt x="58292" y="294131"/>
                  </a:lnTo>
                  <a:lnTo>
                    <a:pt x="58292" y="118110"/>
                  </a:lnTo>
                  <a:lnTo>
                    <a:pt x="0" y="118110"/>
                  </a:lnTo>
                  <a:close/>
                </a:path>
              </a:pathLst>
            </a:custGeom>
            <a:ln w="12700">
              <a:solidFill>
                <a:srgbClr val="1D7E66"/>
              </a:solidFill>
            </a:ln>
          </p:spPr>
          <p:txBody>
            <a:bodyPr wrap="square" lIns="0" tIns="0" rIns="0" bIns="0" rtlCol="0"/>
            <a:lstStyle/>
            <a:p>
              <a:endParaRPr/>
            </a:p>
          </p:txBody>
        </p:sp>
        <p:sp>
          <p:nvSpPr>
            <p:cNvPr id="72" name="object 72"/>
            <p:cNvSpPr/>
            <p:nvPr/>
          </p:nvSpPr>
          <p:spPr>
            <a:xfrm>
              <a:off x="2357120" y="3413760"/>
              <a:ext cx="751840" cy="284480"/>
            </a:xfrm>
            <a:custGeom>
              <a:avLst/>
              <a:gdLst/>
              <a:ahLst/>
              <a:cxnLst/>
              <a:rect l="l" t="t" r="r" b="b"/>
              <a:pathLst>
                <a:path w="751839" h="284479">
                  <a:moveTo>
                    <a:pt x="751586" y="0"/>
                  </a:moveTo>
                  <a:lnTo>
                    <a:pt x="269367" y="0"/>
                  </a:lnTo>
                  <a:lnTo>
                    <a:pt x="0" y="283971"/>
                  </a:lnTo>
                  <a:lnTo>
                    <a:pt x="482092" y="283971"/>
                  </a:lnTo>
                  <a:lnTo>
                    <a:pt x="751586" y="0"/>
                  </a:lnTo>
                  <a:close/>
                </a:path>
              </a:pathLst>
            </a:custGeom>
            <a:solidFill>
              <a:srgbClr val="E7E6E6"/>
            </a:solidFill>
          </p:spPr>
          <p:txBody>
            <a:bodyPr wrap="square" lIns="0" tIns="0" rIns="0" bIns="0" rtlCol="0"/>
            <a:lstStyle/>
            <a:p>
              <a:endParaRPr/>
            </a:p>
          </p:txBody>
        </p:sp>
        <p:sp>
          <p:nvSpPr>
            <p:cNvPr id="73" name="object 73"/>
            <p:cNvSpPr/>
            <p:nvPr/>
          </p:nvSpPr>
          <p:spPr>
            <a:xfrm>
              <a:off x="2362200" y="3418840"/>
              <a:ext cx="751840" cy="284480"/>
            </a:xfrm>
            <a:custGeom>
              <a:avLst/>
              <a:gdLst/>
              <a:ahLst/>
              <a:cxnLst/>
              <a:rect l="l" t="t" r="r" b="b"/>
              <a:pathLst>
                <a:path w="751839" h="284479">
                  <a:moveTo>
                    <a:pt x="0" y="283972"/>
                  </a:moveTo>
                  <a:lnTo>
                    <a:pt x="269367" y="0"/>
                  </a:lnTo>
                  <a:lnTo>
                    <a:pt x="751586" y="0"/>
                  </a:lnTo>
                  <a:lnTo>
                    <a:pt x="482092" y="283972"/>
                  </a:lnTo>
                  <a:lnTo>
                    <a:pt x="0" y="283972"/>
                  </a:lnTo>
                  <a:close/>
                </a:path>
              </a:pathLst>
            </a:custGeom>
            <a:ln w="12700">
              <a:solidFill>
                <a:srgbClr val="1D7E66"/>
              </a:solidFill>
            </a:ln>
          </p:spPr>
          <p:txBody>
            <a:bodyPr wrap="square" lIns="0" tIns="0" rIns="0" bIns="0" rtlCol="0"/>
            <a:lstStyle/>
            <a:p>
              <a:endParaRPr/>
            </a:p>
          </p:txBody>
        </p:sp>
        <p:sp>
          <p:nvSpPr>
            <p:cNvPr id="74" name="object 74"/>
            <p:cNvSpPr/>
            <p:nvPr/>
          </p:nvSpPr>
          <p:spPr>
            <a:xfrm>
              <a:off x="3088640" y="3535680"/>
              <a:ext cx="863600" cy="121920"/>
            </a:xfrm>
            <a:custGeom>
              <a:avLst/>
              <a:gdLst/>
              <a:ahLst/>
              <a:cxnLst/>
              <a:rect l="l" t="t" r="r" b="b"/>
              <a:pathLst>
                <a:path w="863600" h="121920">
                  <a:moveTo>
                    <a:pt x="863219" y="0"/>
                  </a:moveTo>
                  <a:lnTo>
                    <a:pt x="110871" y="0"/>
                  </a:lnTo>
                  <a:lnTo>
                    <a:pt x="0" y="121666"/>
                  </a:lnTo>
                  <a:lnTo>
                    <a:pt x="752348" y="121666"/>
                  </a:lnTo>
                  <a:lnTo>
                    <a:pt x="863219" y="0"/>
                  </a:lnTo>
                  <a:close/>
                </a:path>
              </a:pathLst>
            </a:custGeom>
            <a:solidFill>
              <a:srgbClr val="E7E6E6"/>
            </a:solidFill>
          </p:spPr>
          <p:txBody>
            <a:bodyPr wrap="square" lIns="0" tIns="0" rIns="0" bIns="0" rtlCol="0"/>
            <a:lstStyle/>
            <a:p>
              <a:endParaRPr/>
            </a:p>
          </p:txBody>
        </p:sp>
        <p:sp>
          <p:nvSpPr>
            <p:cNvPr id="75" name="object 75"/>
            <p:cNvSpPr/>
            <p:nvPr/>
          </p:nvSpPr>
          <p:spPr>
            <a:xfrm>
              <a:off x="3093720" y="3540760"/>
              <a:ext cx="863600" cy="121920"/>
            </a:xfrm>
            <a:custGeom>
              <a:avLst/>
              <a:gdLst/>
              <a:ahLst/>
              <a:cxnLst/>
              <a:rect l="l" t="t" r="r" b="b"/>
              <a:pathLst>
                <a:path w="863600" h="121920">
                  <a:moveTo>
                    <a:pt x="0" y="121665"/>
                  </a:moveTo>
                  <a:lnTo>
                    <a:pt x="110871" y="0"/>
                  </a:lnTo>
                  <a:lnTo>
                    <a:pt x="863219" y="0"/>
                  </a:lnTo>
                  <a:lnTo>
                    <a:pt x="752347" y="121665"/>
                  </a:lnTo>
                  <a:lnTo>
                    <a:pt x="0" y="121665"/>
                  </a:lnTo>
                  <a:close/>
                </a:path>
              </a:pathLst>
            </a:custGeom>
            <a:ln w="12700">
              <a:solidFill>
                <a:srgbClr val="1D7E66"/>
              </a:solidFill>
            </a:ln>
          </p:spPr>
          <p:txBody>
            <a:bodyPr wrap="square" lIns="0" tIns="0" rIns="0" bIns="0" rtlCol="0"/>
            <a:lstStyle/>
            <a:p>
              <a:endParaRPr/>
            </a:p>
          </p:txBody>
        </p:sp>
        <p:sp>
          <p:nvSpPr>
            <p:cNvPr id="76" name="object 76"/>
            <p:cNvSpPr/>
            <p:nvPr/>
          </p:nvSpPr>
          <p:spPr>
            <a:xfrm>
              <a:off x="3952239" y="3362960"/>
              <a:ext cx="670560" cy="335280"/>
            </a:xfrm>
            <a:custGeom>
              <a:avLst/>
              <a:gdLst/>
              <a:ahLst/>
              <a:cxnLst/>
              <a:rect l="l" t="t" r="r" b="b"/>
              <a:pathLst>
                <a:path w="670560" h="335279">
                  <a:moveTo>
                    <a:pt x="670179" y="0"/>
                  </a:moveTo>
                  <a:lnTo>
                    <a:pt x="316102" y="0"/>
                  </a:lnTo>
                  <a:lnTo>
                    <a:pt x="0" y="335025"/>
                  </a:lnTo>
                  <a:lnTo>
                    <a:pt x="354075" y="335025"/>
                  </a:lnTo>
                  <a:lnTo>
                    <a:pt x="670179" y="0"/>
                  </a:lnTo>
                  <a:close/>
                </a:path>
              </a:pathLst>
            </a:custGeom>
            <a:solidFill>
              <a:srgbClr val="E7E6E6"/>
            </a:solidFill>
          </p:spPr>
          <p:txBody>
            <a:bodyPr wrap="square" lIns="0" tIns="0" rIns="0" bIns="0" rtlCol="0"/>
            <a:lstStyle/>
            <a:p>
              <a:endParaRPr/>
            </a:p>
          </p:txBody>
        </p:sp>
        <p:sp>
          <p:nvSpPr>
            <p:cNvPr id="77" name="object 77"/>
            <p:cNvSpPr/>
            <p:nvPr/>
          </p:nvSpPr>
          <p:spPr>
            <a:xfrm>
              <a:off x="3957320" y="3368040"/>
              <a:ext cx="670560" cy="335280"/>
            </a:xfrm>
            <a:custGeom>
              <a:avLst/>
              <a:gdLst/>
              <a:ahLst/>
              <a:cxnLst/>
              <a:rect l="l" t="t" r="r" b="b"/>
              <a:pathLst>
                <a:path w="670560" h="335279">
                  <a:moveTo>
                    <a:pt x="0" y="335026"/>
                  </a:moveTo>
                  <a:lnTo>
                    <a:pt x="316102" y="0"/>
                  </a:lnTo>
                  <a:lnTo>
                    <a:pt x="670178" y="0"/>
                  </a:lnTo>
                  <a:lnTo>
                    <a:pt x="354075" y="335026"/>
                  </a:lnTo>
                  <a:lnTo>
                    <a:pt x="0" y="335026"/>
                  </a:lnTo>
                  <a:close/>
                </a:path>
              </a:pathLst>
            </a:custGeom>
            <a:ln w="12700">
              <a:solidFill>
                <a:srgbClr val="1D7E66"/>
              </a:solidFill>
            </a:ln>
          </p:spPr>
          <p:txBody>
            <a:bodyPr wrap="square" lIns="0" tIns="0" rIns="0" bIns="0" rtlCol="0"/>
            <a:lstStyle/>
            <a:p>
              <a:endParaRPr/>
            </a:p>
          </p:txBody>
        </p:sp>
        <p:sp>
          <p:nvSpPr>
            <p:cNvPr id="78" name="object 78"/>
            <p:cNvSpPr/>
            <p:nvPr/>
          </p:nvSpPr>
          <p:spPr>
            <a:xfrm>
              <a:off x="2672080" y="3200400"/>
              <a:ext cx="243840" cy="294640"/>
            </a:xfrm>
            <a:custGeom>
              <a:avLst/>
              <a:gdLst/>
              <a:ahLst/>
              <a:cxnLst/>
              <a:rect l="l" t="t" r="r" b="b"/>
              <a:pathLst>
                <a:path w="243839" h="294639">
                  <a:moveTo>
                    <a:pt x="121665" y="0"/>
                  </a:moveTo>
                  <a:lnTo>
                    <a:pt x="0" y="118110"/>
                  </a:lnTo>
                  <a:lnTo>
                    <a:pt x="60832" y="118110"/>
                  </a:lnTo>
                  <a:lnTo>
                    <a:pt x="60832" y="294132"/>
                  </a:lnTo>
                  <a:lnTo>
                    <a:pt x="182499" y="294132"/>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79" name="object 79"/>
            <p:cNvSpPr/>
            <p:nvPr/>
          </p:nvSpPr>
          <p:spPr>
            <a:xfrm>
              <a:off x="2677160" y="3205480"/>
              <a:ext cx="243840" cy="294640"/>
            </a:xfrm>
            <a:custGeom>
              <a:avLst/>
              <a:gdLst/>
              <a:ahLst/>
              <a:cxnLst/>
              <a:rect l="l" t="t" r="r" b="b"/>
              <a:pathLst>
                <a:path w="243839" h="294639">
                  <a:moveTo>
                    <a:pt x="0" y="118110"/>
                  </a:moveTo>
                  <a:lnTo>
                    <a:pt x="121665" y="0"/>
                  </a:lnTo>
                  <a:lnTo>
                    <a:pt x="243331" y="118110"/>
                  </a:lnTo>
                  <a:lnTo>
                    <a:pt x="182498" y="118110"/>
                  </a:lnTo>
                  <a:lnTo>
                    <a:pt x="182498"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80" name="object 80"/>
            <p:cNvSpPr/>
            <p:nvPr/>
          </p:nvSpPr>
          <p:spPr>
            <a:xfrm>
              <a:off x="3413760" y="3312160"/>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81" name="object 81"/>
            <p:cNvSpPr/>
            <p:nvPr/>
          </p:nvSpPr>
          <p:spPr>
            <a:xfrm>
              <a:off x="3418839" y="3317240"/>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82" name="object 82"/>
            <p:cNvSpPr/>
            <p:nvPr/>
          </p:nvSpPr>
          <p:spPr>
            <a:xfrm>
              <a:off x="4155439" y="3251200"/>
              <a:ext cx="243840" cy="294640"/>
            </a:xfrm>
            <a:custGeom>
              <a:avLst/>
              <a:gdLst/>
              <a:ahLst/>
              <a:cxnLst/>
              <a:rect l="l" t="t" r="r" b="b"/>
              <a:pathLst>
                <a:path w="243839" h="294639">
                  <a:moveTo>
                    <a:pt x="121665" y="0"/>
                  </a:moveTo>
                  <a:lnTo>
                    <a:pt x="0" y="118110"/>
                  </a:lnTo>
                  <a:lnTo>
                    <a:pt x="60833" y="118110"/>
                  </a:lnTo>
                  <a:lnTo>
                    <a:pt x="60833" y="294132"/>
                  </a:lnTo>
                  <a:lnTo>
                    <a:pt x="182499" y="294132"/>
                  </a:lnTo>
                  <a:lnTo>
                    <a:pt x="182499" y="118110"/>
                  </a:lnTo>
                  <a:lnTo>
                    <a:pt x="243332" y="118110"/>
                  </a:lnTo>
                  <a:lnTo>
                    <a:pt x="121665" y="0"/>
                  </a:lnTo>
                  <a:close/>
                </a:path>
              </a:pathLst>
            </a:custGeom>
            <a:solidFill>
              <a:srgbClr val="29AE8B"/>
            </a:solidFill>
          </p:spPr>
          <p:txBody>
            <a:bodyPr wrap="square" lIns="0" tIns="0" rIns="0" bIns="0" rtlCol="0"/>
            <a:lstStyle/>
            <a:p>
              <a:endParaRPr/>
            </a:p>
          </p:txBody>
        </p:sp>
        <p:sp>
          <p:nvSpPr>
            <p:cNvPr id="83" name="object 83"/>
            <p:cNvSpPr/>
            <p:nvPr/>
          </p:nvSpPr>
          <p:spPr>
            <a:xfrm>
              <a:off x="4160520" y="3256280"/>
              <a:ext cx="243840" cy="294640"/>
            </a:xfrm>
            <a:custGeom>
              <a:avLst/>
              <a:gdLst/>
              <a:ahLst/>
              <a:cxnLst/>
              <a:rect l="l" t="t" r="r" b="b"/>
              <a:pathLst>
                <a:path w="243839" h="294639">
                  <a:moveTo>
                    <a:pt x="0" y="118110"/>
                  </a:moveTo>
                  <a:lnTo>
                    <a:pt x="121665" y="0"/>
                  </a:lnTo>
                  <a:lnTo>
                    <a:pt x="243331" y="118110"/>
                  </a:lnTo>
                  <a:lnTo>
                    <a:pt x="182499" y="118110"/>
                  </a:lnTo>
                  <a:lnTo>
                    <a:pt x="182499"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84" name="object 84"/>
            <p:cNvSpPr/>
            <p:nvPr/>
          </p:nvSpPr>
          <p:spPr>
            <a:xfrm>
              <a:off x="2519680" y="2987040"/>
              <a:ext cx="558800" cy="172720"/>
            </a:xfrm>
            <a:custGeom>
              <a:avLst/>
              <a:gdLst/>
              <a:ahLst/>
              <a:cxnLst/>
              <a:rect l="l" t="t" r="r" b="b"/>
              <a:pathLst>
                <a:path w="558800" h="172719">
                  <a:moveTo>
                    <a:pt x="558545" y="0"/>
                  </a:moveTo>
                  <a:lnTo>
                    <a:pt x="162813" y="0"/>
                  </a:lnTo>
                  <a:lnTo>
                    <a:pt x="0" y="172593"/>
                  </a:lnTo>
                  <a:lnTo>
                    <a:pt x="395731" y="172593"/>
                  </a:lnTo>
                  <a:lnTo>
                    <a:pt x="558545" y="0"/>
                  </a:lnTo>
                  <a:close/>
                </a:path>
              </a:pathLst>
            </a:custGeom>
            <a:solidFill>
              <a:srgbClr val="E7E6E6"/>
            </a:solidFill>
          </p:spPr>
          <p:txBody>
            <a:bodyPr wrap="square" lIns="0" tIns="0" rIns="0" bIns="0" rtlCol="0"/>
            <a:lstStyle/>
            <a:p>
              <a:endParaRPr/>
            </a:p>
          </p:txBody>
        </p:sp>
        <p:sp>
          <p:nvSpPr>
            <p:cNvPr id="85" name="object 85"/>
            <p:cNvSpPr/>
            <p:nvPr/>
          </p:nvSpPr>
          <p:spPr>
            <a:xfrm>
              <a:off x="2524760" y="2992120"/>
              <a:ext cx="558800" cy="172720"/>
            </a:xfrm>
            <a:custGeom>
              <a:avLst/>
              <a:gdLst/>
              <a:ahLst/>
              <a:cxnLst/>
              <a:rect l="l" t="t" r="r" b="b"/>
              <a:pathLst>
                <a:path w="558800" h="172719">
                  <a:moveTo>
                    <a:pt x="0" y="172592"/>
                  </a:moveTo>
                  <a:lnTo>
                    <a:pt x="162813" y="0"/>
                  </a:lnTo>
                  <a:lnTo>
                    <a:pt x="558545" y="0"/>
                  </a:lnTo>
                  <a:lnTo>
                    <a:pt x="395731" y="172592"/>
                  </a:lnTo>
                  <a:lnTo>
                    <a:pt x="0" y="172592"/>
                  </a:lnTo>
                  <a:close/>
                </a:path>
              </a:pathLst>
            </a:custGeom>
            <a:ln w="12700">
              <a:solidFill>
                <a:srgbClr val="1D7E66"/>
              </a:solidFill>
            </a:ln>
          </p:spPr>
          <p:txBody>
            <a:bodyPr wrap="square" lIns="0" tIns="0" rIns="0" bIns="0" rtlCol="0"/>
            <a:lstStyle/>
            <a:p>
              <a:endParaRPr/>
            </a:p>
          </p:txBody>
        </p:sp>
        <p:sp>
          <p:nvSpPr>
            <p:cNvPr id="86" name="object 86"/>
            <p:cNvSpPr/>
            <p:nvPr/>
          </p:nvSpPr>
          <p:spPr>
            <a:xfrm>
              <a:off x="3302000" y="3037840"/>
              <a:ext cx="558800" cy="182880"/>
            </a:xfrm>
            <a:custGeom>
              <a:avLst/>
              <a:gdLst/>
              <a:ahLst/>
              <a:cxnLst/>
              <a:rect l="l" t="t" r="r" b="b"/>
              <a:pathLst>
                <a:path w="558800" h="182880">
                  <a:moveTo>
                    <a:pt x="558546" y="0"/>
                  </a:moveTo>
                  <a:lnTo>
                    <a:pt x="162813" y="0"/>
                  </a:lnTo>
                  <a:lnTo>
                    <a:pt x="0" y="182752"/>
                  </a:lnTo>
                  <a:lnTo>
                    <a:pt x="395732" y="182752"/>
                  </a:lnTo>
                  <a:lnTo>
                    <a:pt x="558546" y="0"/>
                  </a:lnTo>
                  <a:close/>
                </a:path>
              </a:pathLst>
            </a:custGeom>
            <a:solidFill>
              <a:srgbClr val="E7E6E6"/>
            </a:solidFill>
          </p:spPr>
          <p:txBody>
            <a:bodyPr wrap="square" lIns="0" tIns="0" rIns="0" bIns="0" rtlCol="0"/>
            <a:lstStyle/>
            <a:p>
              <a:endParaRPr/>
            </a:p>
          </p:txBody>
        </p:sp>
        <p:sp>
          <p:nvSpPr>
            <p:cNvPr id="87" name="object 87"/>
            <p:cNvSpPr/>
            <p:nvPr/>
          </p:nvSpPr>
          <p:spPr>
            <a:xfrm>
              <a:off x="3307080" y="3042920"/>
              <a:ext cx="558800" cy="182880"/>
            </a:xfrm>
            <a:custGeom>
              <a:avLst/>
              <a:gdLst/>
              <a:ahLst/>
              <a:cxnLst/>
              <a:rect l="l" t="t" r="r" b="b"/>
              <a:pathLst>
                <a:path w="558800" h="182880">
                  <a:moveTo>
                    <a:pt x="0" y="182752"/>
                  </a:moveTo>
                  <a:lnTo>
                    <a:pt x="162814" y="0"/>
                  </a:lnTo>
                  <a:lnTo>
                    <a:pt x="558546" y="0"/>
                  </a:lnTo>
                  <a:lnTo>
                    <a:pt x="395732" y="182752"/>
                  </a:lnTo>
                  <a:lnTo>
                    <a:pt x="0" y="182752"/>
                  </a:lnTo>
                  <a:close/>
                </a:path>
              </a:pathLst>
            </a:custGeom>
            <a:ln w="12700">
              <a:solidFill>
                <a:srgbClr val="1D7E66"/>
              </a:solidFill>
            </a:ln>
          </p:spPr>
          <p:txBody>
            <a:bodyPr wrap="square" lIns="0" tIns="0" rIns="0" bIns="0" rtlCol="0"/>
            <a:lstStyle/>
            <a:p>
              <a:endParaRPr/>
            </a:p>
          </p:txBody>
        </p:sp>
        <p:sp>
          <p:nvSpPr>
            <p:cNvPr id="88" name="object 88"/>
            <p:cNvSpPr/>
            <p:nvPr/>
          </p:nvSpPr>
          <p:spPr>
            <a:xfrm>
              <a:off x="4064000" y="3027680"/>
              <a:ext cx="558800" cy="172720"/>
            </a:xfrm>
            <a:custGeom>
              <a:avLst/>
              <a:gdLst/>
              <a:ahLst/>
              <a:cxnLst/>
              <a:rect l="l" t="t" r="r" b="b"/>
              <a:pathLst>
                <a:path w="558800" h="172719">
                  <a:moveTo>
                    <a:pt x="558546" y="0"/>
                  </a:moveTo>
                  <a:lnTo>
                    <a:pt x="162813" y="0"/>
                  </a:lnTo>
                  <a:lnTo>
                    <a:pt x="0" y="172593"/>
                  </a:lnTo>
                  <a:lnTo>
                    <a:pt x="395732" y="172593"/>
                  </a:lnTo>
                  <a:lnTo>
                    <a:pt x="558546" y="0"/>
                  </a:lnTo>
                  <a:close/>
                </a:path>
              </a:pathLst>
            </a:custGeom>
            <a:solidFill>
              <a:srgbClr val="E7E6E6"/>
            </a:solidFill>
          </p:spPr>
          <p:txBody>
            <a:bodyPr wrap="square" lIns="0" tIns="0" rIns="0" bIns="0" rtlCol="0"/>
            <a:lstStyle/>
            <a:p>
              <a:endParaRPr/>
            </a:p>
          </p:txBody>
        </p:sp>
        <p:sp>
          <p:nvSpPr>
            <p:cNvPr id="89" name="object 89"/>
            <p:cNvSpPr/>
            <p:nvPr/>
          </p:nvSpPr>
          <p:spPr>
            <a:xfrm>
              <a:off x="4069080" y="3032760"/>
              <a:ext cx="558800" cy="172720"/>
            </a:xfrm>
            <a:custGeom>
              <a:avLst/>
              <a:gdLst/>
              <a:ahLst/>
              <a:cxnLst/>
              <a:rect l="l" t="t" r="r" b="b"/>
              <a:pathLst>
                <a:path w="558800" h="172719">
                  <a:moveTo>
                    <a:pt x="0" y="172592"/>
                  </a:moveTo>
                  <a:lnTo>
                    <a:pt x="162814" y="0"/>
                  </a:lnTo>
                  <a:lnTo>
                    <a:pt x="558546" y="0"/>
                  </a:lnTo>
                  <a:lnTo>
                    <a:pt x="395732" y="172592"/>
                  </a:lnTo>
                  <a:lnTo>
                    <a:pt x="0" y="172592"/>
                  </a:lnTo>
                  <a:close/>
                </a:path>
              </a:pathLst>
            </a:custGeom>
            <a:ln w="12699">
              <a:solidFill>
                <a:srgbClr val="1D7E66"/>
              </a:solidFill>
            </a:ln>
          </p:spPr>
          <p:txBody>
            <a:bodyPr wrap="square" lIns="0" tIns="0" rIns="0" bIns="0" rtlCol="0"/>
            <a:lstStyle/>
            <a:p>
              <a:endParaRPr/>
            </a:p>
          </p:txBody>
        </p:sp>
        <p:sp>
          <p:nvSpPr>
            <p:cNvPr id="90" name="object 90"/>
            <p:cNvSpPr/>
            <p:nvPr/>
          </p:nvSpPr>
          <p:spPr>
            <a:xfrm>
              <a:off x="1584960" y="3556000"/>
              <a:ext cx="1066800" cy="81280"/>
            </a:xfrm>
            <a:custGeom>
              <a:avLst/>
              <a:gdLst/>
              <a:ahLst/>
              <a:cxnLst/>
              <a:rect l="l" t="t" r="r" b="b"/>
              <a:pathLst>
                <a:path w="1066800" h="81279">
                  <a:moveTo>
                    <a:pt x="990727" y="0"/>
                  </a:moveTo>
                  <a:lnTo>
                    <a:pt x="990727" y="30479"/>
                  </a:lnTo>
                  <a:lnTo>
                    <a:pt x="0" y="30479"/>
                  </a:lnTo>
                  <a:lnTo>
                    <a:pt x="0" y="50800"/>
                  </a:lnTo>
                  <a:lnTo>
                    <a:pt x="990727" y="50800"/>
                  </a:lnTo>
                  <a:lnTo>
                    <a:pt x="990727" y="81280"/>
                  </a:lnTo>
                  <a:lnTo>
                    <a:pt x="1066546" y="40639"/>
                  </a:lnTo>
                  <a:lnTo>
                    <a:pt x="990727" y="0"/>
                  </a:lnTo>
                  <a:close/>
                </a:path>
              </a:pathLst>
            </a:custGeom>
            <a:solidFill>
              <a:srgbClr val="C8482C"/>
            </a:solidFill>
          </p:spPr>
          <p:txBody>
            <a:bodyPr wrap="square" lIns="0" tIns="0" rIns="0" bIns="0" rtlCol="0"/>
            <a:lstStyle/>
            <a:p>
              <a:endParaRPr/>
            </a:p>
          </p:txBody>
        </p:sp>
      </p:grpSp>
      <p:sp>
        <p:nvSpPr>
          <p:cNvPr id="91" name="object 91"/>
          <p:cNvSpPr txBox="1"/>
          <p:nvPr/>
        </p:nvSpPr>
        <p:spPr>
          <a:xfrm>
            <a:off x="4813046" y="2096452"/>
            <a:ext cx="2517775" cy="403860"/>
          </a:xfrm>
          <a:prstGeom prst="rect">
            <a:avLst/>
          </a:prstGeom>
        </p:spPr>
        <p:txBody>
          <a:bodyPr vert="horz" wrap="square" lIns="0" tIns="16510" rIns="0" bIns="0" rtlCol="0">
            <a:spAutoFit/>
          </a:bodyPr>
          <a:lstStyle/>
          <a:p>
            <a:pPr marL="12700">
              <a:lnSpc>
                <a:spcPct val="100000"/>
              </a:lnSpc>
              <a:spcBef>
                <a:spcPts val="130"/>
              </a:spcBef>
            </a:pPr>
            <a:r>
              <a:rPr sz="2400" spc="-25" dirty="0">
                <a:latin typeface="Calibri"/>
                <a:cs typeface="Calibri"/>
              </a:rPr>
              <a:t>Per-</a:t>
            </a:r>
            <a:r>
              <a:rPr sz="2400" spc="-20" dirty="0">
                <a:latin typeface="Calibri"/>
                <a:cs typeface="Calibri"/>
              </a:rPr>
              <a:t>Region</a:t>
            </a:r>
            <a:r>
              <a:rPr sz="2400" spc="-100" dirty="0">
                <a:latin typeface="Calibri"/>
                <a:cs typeface="Calibri"/>
              </a:rPr>
              <a:t> </a:t>
            </a:r>
            <a:r>
              <a:rPr sz="2450" spc="-10" dirty="0">
                <a:latin typeface="Calibri"/>
                <a:cs typeface="Calibri"/>
              </a:rPr>
              <a:t>Network</a:t>
            </a:r>
            <a:endParaRPr sz="2450">
              <a:latin typeface="Calibri"/>
              <a:cs typeface="Calibri"/>
            </a:endParaRPr>
          </a:p>
        </p:txBody>
      </p:sp>
      <p:sp>
        <p:nvSpPr>
          <p:cNvPr id="92" name="object 92"/>
          <p:cNvSpPr txBox="1"/>
          <p:nvPr/>
        </p:nvSpPr>
        <p:spPr>
          <a:xfrm>
            <a:off x="4741545" y="2625280"/>
            <a:ext cx="2716530" cy="1002665"/>
          </a:xfrm>
          <a:prstGeom prst="rect">
            <a:avLst/>
          </a:prstGeom>
        </p:spPr>
        <p:txBody>
          <a:bodyPr vert="horz" wrap="square" lIns="0" tIns="12700" rIns="0" bIns="0" rtlCol="0">
            <a:spAutoFit/>
          </a:bodyPr>
          <a:lstStyle/>
          <a:p>
            <a:pPr marL="83820" marR="5080" indent="-71755">
              <a:lnSpc>
                <a:spcPct val="133500"/>
              </a:lnSpc>
              <a:spcBef>
                <a:spcPts val="100"/>
              </a:spcBef>
            </a:pPr>
            <a:r>
              <a:rPr sz="2400" spc="-10" dirty="0">
                <a:solidFill>
                  <a:srgbClr val="C8482C"/>
                </a:solidFill>
                <a:latin typeface="Calibri"/>
                <a:cs typeface="Calibri"/>
              </a:rPr>
              <a:t>Crop</a:t>
            </a:r>
            <a:r>
              <a:rPr sz="2400" spc="-114" dirty="0">
                <a:solidFill>
                  <a:srgbClr val="C8482C"/>
                </a:solidFill>
                <a:latin typeface="Calibri"/>
                <a:cs typeface="Calibri"/>
              </a:rPr>
              <a:t> </a:t>
            </a:r>
            <a:r>
              <a:rPr sz="2400" dirty="0">
                <a:solidFill>
                  <a:srgbClr val="C8482C"/>
                </a:solidFill>
                <a:latin typeface="Calibri"/>
                <a:cs typeface="Calibri"/>
              </a:rPr>
              <a:t>+</a:t>
            </a:r>
            <a:r>
              <a:rPr sz="2400" spc="30" dirty="0">
                <a:solidFill>
                  <a:srgbClr val="C8482C"/>
                </a:solidFill>
                <a:latin typeface="Calibri"/>
                <a:cs typeface="Calibri"/>
              </a:rPr>
              <a:t> </a:t>
            </a:r>
            <a:r>
              <a:rPr sz="2400" spc="-30" dirty="0">
                <a:solidFill>
                  <a:srgbClr val="C8482C"/>
                </a:solidFill>
                <a:latin typeface="Calibri"/>
                <a:cs typeface="Calibri"/>
              </a:rPr>
              <a:t>Resize</a:t>
            </a:r>
            <a:r>
              <a:rPr sz="2400" spc="-110" dirty="0">
                <a:solidFill>
                  <a:srgbClr val="C8482C"/>
                </a:solidFill>
                <a:latin typeface="Calibri"/>
                <a:cs typeface="Calibri"/>
              </a:rPr>
              <a:t> </a:t>
            </a:r>
            <a:r>
              <a:rPr sz="2400" spc="-25" dirty="0">
                <a:solidFill>
                  <a:srgbClr val="C8482C"/>
                </a:solidFill>
                <a:latin typeface="Calibri"/>
                <a:cs typeface="Calibri"/>
              </a:rPr>
              <a:t>features </a:t>
            </a: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p:txBody>
      </p:sp>
      <p:sp>
        <p:nvSpPr>
          <p:cNvPr id="93" name="object 93"/>
          <p:cNvSpPr txBox="1"/>
          <p:nvPr/>
        </p:nvSpPr>
        <p:spPr>
          <a:xfrm>
            <a:off x="4904359" y="3836352"/>
            <a:ext cx="2235200" cy="790575"/>
          </a:xfrm>
          <a:prstGeom prst="rect">
            <a:avLst/>
          </a:prstGeom>
        </p:spPr>
        <p:txBody>
          <a:bodyPr vert="horz" wrap="square" lIns="0" tIns="16510" rIns="0" bIns="0" rtlCol="0">
            <a:spAutoFit/>
          </a:bodyPr>
          <a:lstStyle/>
          <a:p>
            <a:pPr marL="12700">
              <a:lnSpc>
                <a:spcPct val="100000"/>
              </a:lnSpc>
              <a:spcBef>
                <a:spcPts val="130"/>
              </a:spcBef>
            </a:pPr>
            <a:r>
              <a:rPr sz="2450" dirty="0">
                <a:latin typeface="Calibri"/>
                <a:cs typeface="Calibri"/>
              </a:rPr>
              <a:t>Run</a:t>
            </a:r>
            <a:r>
              <a:rPr sz="2450" spc="-15" dirty="0">
                <a:latin typeface="Calibri"/>
                <a:cs typeface="Calibri"/>
              </a:rPr>
              <a:t> </a:t>
            </a:r>
            <a:r>
              <a:rPr sz="2450" dirty="0">
                <a:latin typeface="Calibri"/>
                <a:cs typeface="Calibri"/>
              </a:rPr>
              <a:t>whole</a:t>
            </a:r>
            <a:r>
              <a:rPr sz="2450" spc="50" dirty="0">
                <a:latin typeface="Calibri"/>
                <a:cs typeface="Calibri"/>
              </a:rPr>
              <a:t> </a:t>
            </a:r>
            <a:r>
              <a:rPr sz="2450" spc="-20" dirty="0">
                <a:latin typeface="Calibri"/>
                <a:cs typeface="Calibri"/>
              </a:rPr>
              <a:t>image</a:t>
            </a:r>
            <a:endParaRPr sz="2450">
              <a:latin typeface="Calibri"/>
              <a:cs typeface="Calibri"/>
            </a:endParaRPr>
          </a:p>
          <a:p>
            <a:pPr marL="12700">
              <a:lnSpc>
                <a:spcPct val="100000"/>
              </a:lnSpc>
              <a:spcBef>
                <a:spcPts val="105"/>
              </a:spcBef>
            </a:pPr>
            <a:r>
              <a:rPr sz="2450" dirty="0">
                <a:latin typeface="Calibri"/>
                <a:cs typeface="Calibri"/>
              </a:rPr>
              <a:t>through</a:t>
            </a:r>
            <a:r>
              <a:rPr sz="2450" spc="-30" dirty="0">
                <a:latin typeface="Calibri"/>
                <a:cs typeface="Calibri"/>
              </a:rPr>
              <a:t> </a:t>
            </a:r>
            <a:r>
              <a:rPr sz="2400" spc="-10" dirty="0">
                <a:latin typeface="Calibri"/>
                <a:cs typeface="Calibri"/>
              </a:rPr>
              <a:t>ConvNet</a:t>
            </a:r>
            <a:endParaRPr sz="2400">
              <a:latin typeface="Calibri"/>
              <a:cs typeface="Calibri"/>
            </a:endParaRPr>
          </a:p>
        </p:txBody>
      </p:sp>
      <p:sp>
        <p:nvSpPr>
          <p:cNvPr id="94" name="object 94"/>
          <p:cNvSpPr txBox="1"/>
          <p:nvPr/>
        </p:nvSpPr>
        <p:spPr>
          <a:xfrm>
            <a:off x="41275" y="3827462"/>
            <a:ext cx="1759585" cy="149034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“Backbone” network: AlexNet,</a:t>
            </a:r>
            <a:r>
              <a:rPr sz="2400" spc="-165" dirty="0">
                <a:latin typeface="Calibri"/>
                <a:cs typeface="Calibri"/>
              </a:rPr>
              <a:t> </a:t>
            </a:r>
            <a:r>
              <a:rPr sz="2400" spc="-20" dirty="0">
                <a:latin typeface="Calibri"/>
                <a:cs typeface="Calibri"/>
              </a:rPr>
              <a:t>VGG, ResNet,</a:t>
            </a:r>
            <a:r>
              <a:rPr sz="2400" spc="-80" dirty="0">
                <a:latin typeface="Calibri"/>
                <a:cs typeface="Calibri"/>
              </a:rPr>
              <a:t> </a:t>
            </a:r>
            <a:r>
              <a:rPr sz="2400" spc="-25" dirty="0">
                <a:latin typeface="Calibri"/>
                <a:cs typeface="Calibri"/>
              </a:rPr>
              <a:t>etc</a:t>
            </a:r>
            <a:endParaRPr sz="2400">
              <a:latin typeface="Calibri"/>
              <a:cs typeface="Calibri"/>
            </a:endParaRPr>
          </a:p>
        </p:txBody>
      </p:sp>
      <p:sp>
        <p:nvSpPr>
          <p:cNvPr id="95" name="object 95"/>
          <p:cNvSpPr txBox="1"/>
          <p:nvPr/>
        </p:nvSpPr>
        <p:spPr>
          <a:xfrm>
            <a:off x="79057" y="1996122"/>
            <a:ext cx="1976120"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Regions</a:t>
            </a:r>
            <a:r>
              <a:rPr sz="2400" spc="-120" dirty="0">
                <a:latin typeface="Calibri"/>
                <a:cs typeface="Calibri"/>
              </a:rPr>
              <a:t> </a:t>
            </a:r>
            <a:r>
              <a:rPr sz="2400" spc="-25" dirty="0">
                <a:latin typeface="Calibri"/>
                <a:cs typeface="Calibri"/>
              </a:rPr>
              <a:t>of </a:t>
            </a:r>
            <a:r>
              <a:rPr sz="2400" spc="-10" dirty="0">
                <a:latin typeface="Calibri"/>
                <a:cs typeface="Calibri"/>
              </a:rPr>
              <a:t>Interest</a:t>
            </a:r>
            <a:r>
              <a:rPr sz="2400" spc="-200" dirty="0">
                <a:latin typeface="Calibri"/>
                <a:cs typeface="Calibri"/>
              </a:rPr>
              <a:t> </a:t>
            </a:r>
            <a:r>
              <a:rPr sz="2400" spc="-10" dirty="0">
                <a:latin typeface="Calibri"/>
                <a:cs typeface="Calibri"/>
              </a:rPr>
              <a:t>(RoIs) </a:t>
            </a:r>
            <a:r>
              <a:rPr sz="2400" spc="-20" dirty="0">
                <a:latin typeface="Calibri"/>
                <a:cs typeface="Calibri"/>
              </a:rPr>
              <a:t>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method</a:t>
            </a:r>
            <a:endParaRPr sz="2400">
              <a:latin typeface="Calibri"/>
              <a:cs typeface="Calibri"/>
            </a:endParaRPr>
          </a:p>
        </p:txBody>
      </p:sp>
      <p:grpSp>
        <p:nvGrpSpPr>
          <p:cNvPr id="96" name="object 96"/>
          <p:cNvGrpSpPr/>
          <p:nvPr/>
        </p:nvGrpSpPr>
        <p:grpSpPr>
          <a:xfrm>
            <a:off x="2579370" y="2122170"/>
            <a:ext cx="520700" cy="662940"/>
            <a:chOff x="2579370" y="2122170"/>
            <a:chExt cx="520700" cy="662940"/>
          </a:xfrm>
        </p:grpSpPr>
        <p:sp>
          <p:nvSpPr>
            <p:cNvPr id="97" name="object 97"/>
            <p:cNvSpPr/>
            <p:nvPr/>
          </p:nvSpPr>
          <p:spPr>
            <a:xfrm>
              <a:off x="2987040"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98" name="object 98"/>
            <p:cNvSpPr/>
            <p:nvPr/>
          </p:nvSpPr>
          <p:spPr>
            <a:xfrm>
              <a:off x="2580640"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99" name="object 99"/>
            <p:cNvSpPr/>
            <p:nvPr/>
          </p:nvSpPr>
          <p:spPr>
            <a:xfrm>
              <a:off x="2585720" y="2128520"/>
              <a:ext cx="508000" cy="650240"/>
            </a:xfrm>
            <a:custGeom>
              <a:avLst/>
              <a:gdLst/>
              <a:ahLst/>
              <a:cxnLst/>
              <a:rect l="l" t="t" r="r" b="b"/>
              <a:pathLst>
                <a:path w="508000" h="650239">
                  <a:moveTo>
                    <a:pt x="0" y="108330"/>
                  </a:moveTo>
                  <a:lnTo>
                    <a:pt x="108457" y="0"/>
                  </a:lnTo>
                  <a:lnTo>
                    <a:pt x="507492" y="0"/>
                  </a:lnTo>
                  <a:lnTo>
                    <a:pt x="507492" y="541781"/>
                  </a:lnTo>
                  <a:lnTo>
                    <a:pt x="399034" y="650239"/>
                  </a:lnTo>
                  <a:lnTo>
                    <a:pt x="0" y="650239"/>
                  </a:lnTo>
                  <a:lnTo>
                    <a:pt x="0" y="108330"/>
                  </a:lnTo>
                  <a:close/>
                </a:path>
                <a:path w="508000" h="650239">
                  <a:moveTo>
                    <a:pt x="0" y="108330"/>
                  </a:moveTo>
                  <a:lnTo>
                    <a:pt x="399034" y="108330"/>
                  </a:lnTo>
                  <a:lnTo>
                    <a:pt x="507492" y="0"/>
                  </a:lnTo>
                </a:path>
              </a:pathLst>
            </a:custGeom>
            <a:ln w="12700">
              <a:solidFill>
                <a:srgbClr val="1D7E66"/>
              </a:solidFill>
            </a:ln>
          </p:spPr>
          <p:txBody>
            <a:bodyPr wrap="square" lIns="0" tIns="0" rIns="0" bIns="0" rtlCol="0"/>
            <a:lstStyle/>
            <a:p>
              <a:endParaRPr/>
            </a:p>
          </p:txBody>
        </p:sp>
      </p:grpSp>
      <p:sp>
        <p:nvSpPr>
          <p:cNvPr id="100" name="object 100"/>
          <p:cNvSpPr/>
          <p:nvPr/>
        </p:nvSpPr>
        <p:spPr>
          <a:xfrm>
            <a:off x="299212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101" name="object 101"/>
          <p:cNvSpPr txBox="1"/>
          <p:nvPr/>
        </p:nvSpPr>
        <p:spPr>
          <a:xfrm>
            <a:off x="2677160" y="2305685"/>
            <a:ext cx="228600"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102" name="object 102"/>
          <p:cNvGrpSpPr/>
          <p:nvPr/>
        </p:nvGrpSpPr>
        <p:grpSpPr>
          <a:xfrm>
            <a:off x="3331209" y="2122170"/>
            <a:ext cx="520700" cy="662940"/>
            <a:chOff x="3331209" y="2122170"/>
            <a:chExt cx="520700" cy="662940"/>
          </a:xfrm>
        </p:grpSpPr>
        <p:sp>
          <p:nvSpPr>
            <p:cNvPr id="103" name="object 103"/>
            <p:cNvSpPr/>
            <p:nvPr/>
          </p:nvSpPr>
          <p:spPr>
            <a:xfrm>
              <a:off x="3728719" y="2123440"/>
              <a:ext cx="111760" cy="650240"/>
            </a:xfrm>
            <a:custGeom>
              <a:avLst/>
              <a:gdLst/>
              <a:ahLst/>
              <a:cxnLst/>
              <a:rect l="l" t="t" r="r" b="b"/>
              <a:pathLst>
                <a:path w="111760" h="650239">
                  <a:moveTo>
                    <a:pt x="111378" y="0"/>
                  </a:moveTo>
                  <a:lnTo>
                    <a:pt x="0" y="108331"/>
                  </a:lnTo>
                  <a:lnTo>
                    <a:pt x="0" y="650239"/>
                  </a:lnTo>
                  <a:lnTo>
                    <a:pt x="111378" y="541782"/>
                  </a:lnTo>
                  <a:lnTo>
                    <a:pt x="111378" y="0"/>
                  </a:lnTo>
                  <a:close/>
                </a:path>
              </a:pathLst>
            </a:custGeom>
            <a:solidFill>
              <a:srgbClr val="CDCDCD">
                <a:alpha val="92939"/>
              </a:srgbClr>
            </a:solidFill>
          </p:spPr>
          <p:txBody>
            <a:bodyPr wrap="square" lIns="0" tIns="0" rIns="0" bIns="0" rtlCol="0"/>
            <a:lstStyle/>
            <a:p>
              <a:endParaRPr/>
            </a:p>
          </p:txBody>
        </p:sp>
        <p:sp>
          <p:nvSpPr>
            <p:cNvPr id="104" name="object 104"/>
            <p:cNvSpPr/>
            <p:nvPr/>
          </p:nvSpPr>
          <p:spPr>
            <a:xfrm>
              <a:off x="3332479"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105" name="object 105"/>
            <p:cNvSpPr/>
            <p:nvPr/>
          </p:nvSpPr>
          <p:spPr>
            <a:xfrm>
              <a:off x="3337559" y="2128520"/>
              <a:ext cx="508000" cy="650240"/>
            </a:xfrm>
            <a:custGeom>
              <a:avLst/>
              <a:gdLst/>
              <a:ahLst/>
              <a:cxnLst/>
              <a:rect l="l" t="t" r="r" b="b"/>
              <a:pathLst>
                <a:path w="508000" h="650239">
                  <a:moveTo>
                    <a:pt x="0" y="108330"/>
                  </a:moveTo>
                  <a:lnTo>
                    <a:pt x="108457" y="0"/>
                  </a:lnTo>
                  <a:lnTo>
                    <a:pt x="507491" y="0"/>
                  </a:lnTo>
                  <a:lnTo>
                    <a:pt x="507491" y="541781"/>
                  </a:lnTo>
                  <a:lnTo>
                    <a:pt x="399034" y="650239"/>
                  </a:lnTo>
                  <a:lnTo>
                    <a:pt x="0" y="650239"/>
                  </a:lnTo>
                  <a:lnTo>
                    <a:pt x="0" y="108330"/>
                  </a:lnTo>
                  <a:close/>
                </a:path>
                <a:path w="508000" h="650239">
                  <a:moveTo>
                    <a:pt x="0" y="108330"/>
                  </a:moveTo>
                  <a:lnTo>
                    <a:pt x="399034" y="108330"/>
                  </a:lnTo>
                  <a:lnTo>
                    <a:pt x="507491" y="0"/>
                  </a:lnTo>
                </a:path>
              </a:pathLst>
            </a:custGeom>
            <a:ln w="12700">
              <a:solidFill>
                <a:srgbClr val="1D7E66"/>
              </a:solidFill>
            </a:ln>
          </p:spPr>
          <p:txBody>
            <a:bodyPr wrap="square" lIns="0" tIns="0" rIns="0" bIns="0" rtlCol="0"/>
            <a:lstStyle/>
            <a:p>
              <a:endParaRPr/>
            </a:p>
          </p:txBody>
        </p:sp>
      </p:grpSp>
      <p:sp>
        <p:nvSpPr>
          <p:cNvPr id="106" name="object 106"/>
          <p:cNvSpPr/>
          <p:nvPr/>
        </p:nvSpPr>
        <p:spPr>
          <a:xfrm>
            <a:off x="373380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107" name="object 107"/>
          <p:cNvSpPr txBox="1"/>
          <p:nvPr/>
        </p:nvSpPr>
        <p:spPr>
          <a:xfrm>
            <a:off x="3421141" y="2305937"/>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108" name="object 108"/>
          <p:cNvGrpSpPr/>
          <p:nvPr/>
        </p:nvGrpSpPr>
        <p:grpSpPr>
          <a:xfrm>
            <a:off x="4093209" y="2122170"/>
            <a:ext cx="510540" cy="662940"/>
            <a:chOff x="4093209" y="2122170"/>
            <a:chExt cx="510540" cy="662940"/>
          </a:xfrm>
        </p:grpSpPr>
        <p:sp>
          <p:nvSpPr>
            <p:cNvPr id="109" name="object 109"/>
            <p:cNvSpPr/>
            <p:nvPr/>
          </p:nvSpPr>
          <p:spPr>
            <a:xfrm>
              <a:off x="4490719"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110" name="object 110"/>
            <p:cNvSpPr/>
            <p:nvPr/>
          </p:nvSpPr>
          <p:spPr>
            <a:xfrm>
              <a:off x="4094479" y="2123440"/>
              <a:ext cx="497840" cy="111760"/>
            </a:xfrm>
            <a:custGeom>
              <a:avLst/>
              <a:gdLst/>
              <a:ahLst/>
              <a:cxnLst/>
              <a:rect l="l" t="t" r="r" b="b"/>
              <a:pathLst>
                <a:path w="497839" h="111760">
                  <a:moveTo>
                    <a:pt x="497332" y="0"/>
                  </a:moveTo>
                  <a:lnTo>
                    <a:pt x="106299" y="0"/>
                  </a:lnTo>
                  <a:lnTo>
                    <a:pt x="0" y="111379"/>
                  </a:lnTo>
                  <a:lnTo>
                    <a:pt x="391033" y="111379"/>
                  </a:lnTo>
                  <a:lnTo>
                    <a:pt x="497332" y="0"/>
                  </a:lnTo>
                  <a:close/>
                </a:path>
              </a:pathLst>
            </a:custGeom>
            <a:solidFill>
              <a:srgbClr val="FFFFFF">
                <a:alpha val="92939"/>
              </a:srgbClr>
            </a:solidFill>
          </p:spPr>
          <p:txBody>
            <a:bodyPr wrap="square" lIns="0" tIns="0" rIns="0" bIns="0" rtlCol="0"/>
            <a:lstStyle/>
            <a:p>
              <a:endParaRPr/>
            </a:p>
          </p:txBody>
        </p:sp>
        <p:sp>
          <p:nvSpPr>
            <p:cNvPr id="111" name="object 111"/>
            <p:cNvSpPr/>
            <p:nvPr/>
          </p:nvSpPr>
          <p:spPr>
            <a:xfrm>
              <a:off x="4099559" y="2128520"/>
              <a:ext cx="497840" cy="650240"/>
            </a:xfrm>
            <a:custGeom>
              <a:avLst/>
              <a:gdLst/>
              <a:ahLst/>
              <a:cxnLst/>
              <a:rect l="l" t="t" r="r" b="b"/>
              <a:pathLst>
                <a:path w="497839" h="650239">
                  <a:moveTo>
                    <a:pt x="0" y="108330"/>
                  </a:moveTo>
                  <a:lnTo>
                    <a:pt x="106299" y="0"/>
                  </a:lnTo>
                  <a:lnTo>
                    <a:pt x="497331" y="0"/>
                  </a:lnTo>
                  <a:lnTo>
                    <a:pt x="497331" y="541781"/>
                  </a:lnTo>
                  <a:lnTo>
                    <a:pt x="391032" y="650239"/>
                  </a:lnTo>
                  <a:lnTo>
                    <a:pt x="0" y="650239"/>
                  </a:lnTo>
                  <a:lnTo>
                    <a:pt x="0" y="108330"/>
                  </a:lnTo>
                  <a:close/>
                </a:path>
                <a:path w="497839" h="650239">
                  <a:moveTo>
                    <a:pt x="0" y="108330"/>
                  </a:moveTo>
                  <a:lnTo>
                    <a:pt x="391032" y="108330"/>
                  </a:lnTo>
                  <a:lnTo>
                    <a:pt x="497331" y="0"/>
                  </a:lnTo>
                </a:path>
                <a:path w="497839" h="650239">
                  <a:moveTo>
                    <a:pt x="391032" y="108330"/>
                  </a:moveTo>
                  <a:lnTo>
                    <a:pt x="391032" y="650239"/>
                  </a:lnTo>
                </a:path>
              </a:pathLst>
            </a:custGeom>
            <a:ln w="12700">
              <a:solidFill>
                <a:srgbClr val="1D7E66"/>
              </a:solidFill>
            </a:ln>
          </p:spPr>
          <p:txBody>
            <a:bodyPr wrap="square" lIns="0" tIns="0" rIns="0" bIns="0" rtlCol="0"/>
            <a:lstStyle/>
            <a:p>
              <a:endParaRPr/>
            </a:p>
          </p:txBody>
        </p:sp>
      </p:grpSp>
      <p:sp>
        <p:nvSpPr>
          <p:cNvPr id="112" name="object 112"/>
          <p:cNvSpPr txBox="1"/>
          <p:nvPr/>
        </p:nvSpPr>
        <p:spPr>
          <a:xfrm>
            <a:off x="4183141" y="2305683"/>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113" name="object 113"/>
          <p:cNvGrpSpPr/>
          <p:nvPr/>
        </p:nvGrpSpPr>
        <p:grpSpPr>
          <a:xfrm>
            <a:off x="2680970" y="1786889"/>
            <a:ext cx="1750060" cy="1323340"/>
            <a:chOff x="2680970" y="1786889"/>
            <a:chExt cx="1750060" cy="1323340"/>
          </a:xfrm>
        </p:grpSpPr>
        <p:sp>
          <p:nvSpPr>
            <p:cNvPr id="114" name="object 114"/>
            <p:cNvSpPr/>
            <p:nvPr/>
          </p:nvSpPr>
          <p:spPr>
            <a:xfrm>
              <a:off x="2682240" y="2794000"/>
              <a:ext cx="243840" cy="304800"/>
            </a:xfrm>
            <a:custGeom>
              <a:avLst/>
              <a:gdLst/>
              <a:ahLst/>
              <a:cxnLst/>
              <a:rect l="l" t="t" r="r" b="b"/>
              <a:pathLst>
                <a:path w="243839" h="304800">
                  <a:moveTo>
                    <a:pt x="121666" y="0"/>
                  </a:moveTo>
                  <a:lnTo>
                    <a:pt x="0" y="122174"/>
                  </a:lnTo>
                  <a:lnTo>
                    <a:pt x="60833" y="122174"/>
                  </a:lnTo>
                  <a:lnTo>
                    <a:pt x="60833" y="304291"/>
                  </a:lnTo>
                  <a:lnTo>
                    <a:pt x="182499" y="304291"/>
                  </a:lnTo>
                  <a:lnTo>
                    <a:pt x="182499" y="122174"/>
                  </a:lnTo>
                  <a:lnTo>
                    <a:pt x="243332" y="122174"/>
                  </a:lnTo>
                  <a:lnTo>
                    <a:pt x="121666" y="0"/>
                  </a:lnTo>
                  <a:close/>
                </a:path>
              </a:pathLst>
            </a:custGeom>
            <a:solidFill>
              <a:srgbClr val="29AE8B"/>
            </a:solidFill>
          </p:spPr>
          <p:txBody>
            <a:bodyPr wrap="square" lIns="0" tIns="0" rIns="0" bIns="0" rtlCol="0"/>
            <a:lstStyle/>
            <a:p>
              <a:endParaRPr/>
            </a:p>
          </p:txBody>
        </p:sp>
        <p:sp>
          <p:nvSpPr>
            <p:cNvPr id="115" name="object 115"/>
            <p:cNvSpPr/>
            <p:nvPr/>
          </p:nvSpPr>
          <p:spPr>
            <a:xfrm>
              <a:off x="2687320" y="2799079"/>
              <a:ext cx="243840" cy="304800"/>
            </a:xfrm>
            <a:custGeom>
              <a:avLst/>
              <a:gdLst/>
              <a:ahLst/>
              <a:cxnLst/>
              <a:rect l="l" t="t" r="r" b="b"/>
              <a:pathLst>
                <a:path w="243839" h="304800">
                  <a:moveTo>
                    <a:pt x="0" y="122174"/>
                  </a:moveTo>
                  <a:lnTo>
                    <a:pt x="121666" y="0"/>
                  </a:lnTo>
                  <a:lnTo>
                    <a:pt x="243331" y="122174"/>
                  </a:lnTo>
                  <a:lnTo>
                    <a:pt x="182499" y="122174"/>
                  </a:lnTo>
                  <a:lnTo>
                    <a:pt x="182499" y="304292"/>
                  </a:lnTo>
                  <a:lnTo>
                    <a:pt x="60832" y="304292"/>
                  </a:lnTo>
                  <a:lnTo>
                    <a:pt x="60832" y="122174"/>
                  </a:lnTo>
                  <a:lnTo>
                    <a:pt x="0" y="122174"/>
                  </a:lnTo>
                  <a:close/>
                </a:path>
              </a:pathLst>
            </a:custGeom>
            <a:ln w="12700">
              <a:solidFill>
                <a:srgbClr val="1D7E66"/>
              </a:solidFill>
            </a:ln>
          </p:spPr>
          <p:txBody>
            <a:bodyPr wrap="square" lIns="0" tIns="0" rIns="0" bIns="0" rtlCol="0"/>
            <a:lstStyle/>
            <a:p>
              <a:endParaRPr/>
            </a:p>
          </p:txBody>
        </p:sp>
        <p:sp>
          <p:nvSpPr>
            <p:cNvPr id="116" name="object 116"/>
            <p:cNvSpPr/>
            <p:nvPr/>
          </p:nvSpPr>
          <p:spPr>
            <a:xfrm>
              <a:off x="3413760" y="2783839"/>
              <a:ext cx="243840" cy="304800"/>
            </a:xfrm>
            <a:custGeom>
              <a:avLst/>
              <a:gdLst/>
              <a:ahLst/>
              <a:cxnLst/>
              <a:rect l="l" t="t" r="r" b="b"/>
              <a:pathLst>
                <a:path w="243839" h="304800">
                  <a:moveTo>
                    <a:pt x="121665" y="0"/>
                  </a:moveTo>
                  <a:lnTo>
                    <a:pt x="0" y="122174"/>
                  </a:lnTo>
                  <a:lnTo>
                    <a:pt x="60832" y="122174"/>
                  </a:lnTo>
                  <a:lnTo>
                    <a:pt x="60832" y="304292"/>
                  </a:lnTo>
                  <a:lnTo>
                    <a:pt x="182499" y="304292"/>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117" name="object 117"/>
            <p:cNvSpPr/>
            <p:nvPr/>
          </p:nvSpPr>
          <p:spPr>
            <a:xfrm>
              <a:off x="3418840" y="2788919"/>
              <a:ext cx="243840" cy="304800"/>
            </a:xfrm>
            <a:custGeom>
              <a:avLst/>
              <a:gdLst/>
              <a:ahLst/>
              <a:cxnLst/>
              <a:rect l="l" t="t" r="r" b="b"/>
              <a:pathLst>
                <a:path w="243839" h="304800">
                  <a:moveTo>
                    <a:pt x="0" y="122174"/>
                  </a:moveTo>
                  <a:lnTo>
                    <a:pt x="121665" y="0"/>
                  </a:lnTo>
                  <a:lnTo>
                    <a:pt x="243332" y="122174"/>
                  </a:lnTo>
                  <a:lnTo>
                    <a:pt x="182499" y="122174"/>
                  </a:lnTo>
                  <a:lnTo>
                    <a:pt x="182499" y="304291"/>
                  </a:lnTo>
                  <a:lnTo>
                    <a:pt x="60833" y="304291"/>
                  </a:lnTo>
                  <a:lnTo>
                    <a:pt x="60833" y="122174"/>
                  </a:lnTo>
                  <a:lnTo>
                    <a:pt x="0" y="122174"/>
                  </a:lnTo>
                  <a:close/>
                </a:path>
              </a:pathLst>
            </a:custGeom>
            <a:ln w="12699">
              <a:solidFill>
                <a:srgbClr val="1D7E66"/>
              </a:solidFill>
            </a:ln>
          </p:spPr>
          <p:txBody>
            <a:bodyPr wrap="square" lIns="0" tIns="0" rIns="0" bIns="0" rtlCol="0"/>
            <a:lstStyle/>
            <a:p>
              <a:endParaRPr/>
            </a:p>
          </p:txBody>
        </p:sp>
        <p:sp>
          <p:nvSpPr>
            <p:cNvPr id="118" name="object 118"/>
            <p:cNvSpPr/>
            <p:nvPr/>
          </p:nvSpPr>
          <p:spPr>
            <a:xfrm>
              <a:off x="4175760" y="2794000"/>
              <a:ext cx="243840" cy="304800"/>
            </a:xfrm>
            <a:custGeom>
              <a:avLst/>
              <a:gdLst/>
              <a:ahLst/>
              <a:cxnLst/>
              <a:rect l="l" t="t" r="r" b="b"/>
              <a:pathLst>
                <a:path w="243839" h="304800">
                  <a:moveTo>
                    <a:pt x="121665" y="0"/>
                  </a:moveTo>
                  <a:lnTo>
                    <a:pt x="0" y="122174"/>
                  </a:lnTo>
                  <a:lnTo>
                    <a:pt x="60832" y="122174"/>
                  </a:lnTo>
                  <a:lnTo>
                    <a:pt x="60832" y="304291"/>
                  </a:lnTo>
                  <a:lnTo>
                    <a:pt x="182499" y="304291"/>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119" name="object 119"/>
            <p:cNvSpPr/>
            <p:nvPr/>
          </p:nvSpPr>
          <p:spPr>
            <a:xfrm>
              <a:off x="4180840" y="2799079"/>
              <a:ext cx="243840" cy="304800"/>
            </a:xfrm>
            <a:custGeom>
              <a:avLst/>
              <a:gdLst/>
              <a:ahLst/>
              <a:cxnLst/>
              <a:rect l="l" t="t" r="r" b="b"/>
              <a:pathLst>
                <a:path w="243839" h="304800">
                  <a:moveTo>
                    <a:pt x="0" y="122174"/>
                  </a:moveTo>
                  <a:lnTo>
                    <a:pt x="121665" y="0"/>
                  </a:lnTo>
                  <a:lnTo>
                    <a:pt x="243332" y="122174"/>
                  </a:lnTo>
                  <a:lnTo>
                    <a:pt x="182499" y="122174"/>
                  </a:lnTo>
                  <a:lnTo>
                    <a:pt x="182499" y="304292"/>
                  </a:lnTo>
                  <a:lnTo>
                    <a:pt x="60833" y="304292"/>
                  </a:lnTo>
                  <a:lnTo>
                    <a:pt x="60833" y="122174"/>
                  </a:lnTo>
                  <a:lnTo>
                    <a:pt x="0" y="122174"/>
                  </a:lnTo>
                  <a:close/>
                </a:path>
              </a:pathLst>
            </a:custGeom>
            <a:ln w="12699">
              <a:solidFill>
                <a:srgbClr val="1D7E66"/>
              </a:solidFill>
            </a:ln>
          </p:spPr>
          <p:txBody>
            <a:bodyPr wrap="square" lIns="0" tIns="0" rIns="0" bIns="0" rtlCol="0"/>
            <a:lstStyle/>
            <a:p>
              <a:endParaRPr/>
            </a:p>
          </p:txBody>
        </p:sp>
        <p:sp>
          <p:nvSpPr>
            <p:cNvPr id="120" name="object 120"/>
            <p:cNvSpPr/>
            <p:nvPr/>
          </p:nvSpPr>
          <p:spPr>
            <a:xfrm>
              <a:off x="3423920" y="1788159"/>
              <a:ext cx="233679" cy="294640"/>
            </a:xfrm>
            <a:custGeom>
              <a:avLst/>
              <a:gdLst/>
              <a:ahLst/>
              <a:cxnLst/>
              <a:rect l="l" t="t" r="r" b="b"/>
              <a:pathLst>
                <a:path w="233679" h="294639">
                  <a:moveTo>
                    <a:pt x="116585" y="0"/>
                  </a:moveTo>
                  <a:lnTo>
                    <a:pt x="0" y="118110"/>
                  </a:lnTo>
                  <a:lnTo>
                    <a:pt x="58292" y="118110"/>
                  </a:lnTo>
                  <a:lnTo>
                    <a:pt x="58292" y="294131"/>
                  </a:lnTo>
                  <a:lnTo>
                    <a:pt x="174878" y="294131"/>
                  </a:lnTo>
                  <a:lnTo>
                    <a:pt x="174878" y="118110"/>
                  </a:lnTo>
                  <a:lnTo>
                    <a:pt x="233171" y="118110"/>
                  </a:lnTo>
                  <a:lnTo>
                    <a:pt x="116585" y="0"/>
                  </a:lnTo>
                  <a:close/>
                </a:path>
              </a:pathLst>
            </a:custGeom>
            <a:solidFill>
              <a:srgbClr val="29AE8B"/>
            </a:solidFill>
          </p:spPr>
          <p:txBody>
            <a:bodyPr wrap="square" lIns="0" tIns="0" rIns="0" bIns="0" rtlCol="0"/>
            <a:lstStyle/>
            <a:p>
              <a:endParaRPr/>
            </a:p>
          </p:txBody>
        </p:sp>
        <p:sp>
          <p:nvSpPr>
            <p:cNvPr id="121" name="object 121"/>
            <p:cNvSpPr/>
            <p:nvPr/>
          </p:nvSpPr>
          <p:spPr>
            <a:xfrm>
              <a:off x="3429000" y="1793239"/>
              <a:ext cx="233679" cy="294640"/>
            </a:xfrm>
            <a:custGeom>
              <a:avLst/>
              <a:gdLst/>
              <a:ahLst/>
              <a:cxnLst/>
              <a:rect l="l" t="t" r="r" b="b"/>
              <a:pathLst>
                <a:path w="233679" h="294639">
                  <a:moveTo>
                    <a:pt x="0" y="118110"/>
                  </a:moveTo>
                  <a:lnTo>
                    <a:pt x="116586" y="0"/>
                  </a:lnTo>
                  <a:lnTo>
                    <a:pt x="233172" y="118110"/>
                  </a:lnTo>
                  <a:lnTo>
                    <a:pt x="174878" y="118110"/>
                  </a:lnTo>
                  <a:lnTo>
                    <a:pt x="174878" y="294132"/>
                  </a:lnTo>
                  <a:lnTo>
                    <a:pt x="58292" y="294132"/>
                  </a:lnTo>
                  <a:lnTo>
                    <a:pt x="58292" y="118110"/>
                  </a:lnTo>
                  <a:lnTo>
                    <a:pt x="0" y="118110"/>
                  </a:lnTo>
                  <a:close/>
                </a:path>
              </a:pathLst>
            </a:custGeom>
            <a:ln w="12700">
              <a:solidFill>
                <a:srgbClr val="1D7E66"/>
              </a:solidFill>
            </a:ln>
          </p:spPr>
          <p:txBody>
            <a:bodyPr wrap="square" lIns="0" tIns="0" rIns="0" bIns="0" rtlCol="0"/>
            <a:lstStyle/>
            <a:p>
              <a:endParaRPr/>
            </a:p>
          </p:txBody>
        </p:sp>
        <p:sp>
          <p:nvSpPr>
            <p:cNvPr id="122" name="object 122"/>
            <p:cNvSpPr/>
            <p:nvPr/>
          </p:nvSpPr>
          <p:spPr>
            <a:xfrm>
              <a:off x="4175760" y="1788159"/>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123" name="object 123"/>
            <p:cNvSpPr/>
            <p:nvPr/>
          </p:nvSpPr>
          <p:spPr>
            <a:xfrm>
              <a:off x="4180840" y="1793239"/>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124" name="object 124"/>
            <p:cNvSpPr/>
            <p:nvPr/>
          </p:nvSpPr>
          <p:spPr>
            <a:xfrm>
              <a:off x="2682240" y="1788159"/>
              <a:ext cx="233679" cy="294640"/>
            </a:xfrm>
            <a:custGeom>
              <a:avLst/>
              <a:gdLst/>
              <a:ahLst/>
              <a:cxnLst/>
              <a:rect l="l" t="t" r="r" b="b"/>
              <a:pathLst>
                <a:path w="233680" h="294639">
                  <a:moveTo>
                    <a:pt x="116586" y="0"/>
                  </a:moveTo>
                  <a:lnTo>
                    <a:pt x="0" y="118110"/>
                  </a:lnTo>
                  <a:lnTo>
                    <a:pt x="58293" y="118110"/>
                  </a:lnTo>
                  <a:lnTo>
                    <a:pt x="58293" y="294131"/>
                  </a:lnTo>
                  <a:lnTo>
                    <a:pt x="174879" y="294131"/>
                  </a:lnTo>
                  <a:lnTo>
                    <a:pt x="174879" y="118110"/>
                  </a:lnTo>
                  <a:lnTo>
                    <a:pt x="233172" y="118110"/>
                  </a:lnTo>
                  <a:lnTo>
                    <a:pt x="116586" y="0"/>
                  </a:lnTo>
                  <a:close/>
                </a:path>
              </a:pathLst>
            </a:custGeom>
            <a:solidFill>
              <a:srgbClr val="29AE8B"/>
            </a:solidFill>
          </p:spPr>
          <p:txBody>
            <a:bodyPr wrap="square" lIns="0" tIns="0" rIns="0" bIns="0" rtlCol="0"/>
            <a:lstStyle/>
            <a:p>
              <a:endParaRPr/>
            </a:p>
          </p:txBody>
        </p:sp>
        <p:sp>
          <p:nvSpPr>
            <p:cNvPr id="125" name="object 125"/>
            <p:cNvSpPr/>
            <p:nvPr/>
          </p:nvSpPr>
          <p:spPr>
            <a:xfrm>
              <a:off x="2687320" y="1793239"/>
              <a:ext cx="233679" cy="294640"/>
            </a:xfrm>
            <a:custGeom>
              <a:avLst/>
              <a:gdLst/>
              <a:ahLst/>
              <a:cxnLst/>
              <a:rect l="l" t="t" r="r" b="b"/>
              <a:pathLst>
                <a:path w="233680" h="294639">
                  <a:moveTo>
                    <a:pt x="0" y="118110"/>
                  </a:moveTo>
                  <a:lnTo>
                    <a:pt x="116586" y="0"/>
                  </a:lnTo>
                  <a:lnTo>
                    <a:pt x="233172" y="118110"/>
                  </a:lnTo>
                  <a:lnTo>
                    <a:pt x="174879" y="118110"/>
                  </a:lnTo>
                  <a:lnTo>
                    <a:pt x="174879" y="294132"/>
                  </a:lnTo>
                  <a:lnTo>
                    <a:pt x="58293" y="294132"/>
                  </a:lnTo>
                  <a:lnTo>
                    <a:pt x="58293" y="118110"/>
                  </a:lnTo>
                  <a:lnTo>
                    <a:pt x="0" y="118110"/>
                  </a:lnTo>
                  <a:close/>
                </a:path>
              </a:pathLst>
            </a:custGeom>
            <a:ln w="12700">
              <a:solidFill>
                <a:srgbClr val="1D7E66"/>
              </a:solidFill>
            </a:ln>
          </p:spPr>
          <p:txBody>
            <a:bodyPr wrap="square" lIns="0" tIns="0" rIns="0" bIns="0" rtlCol="0"/>
            <a:lstStyle/>
            <a:p>
              <a:endParaRPr/>
            </a:p>
          </p:txBody>
        </p:sp>
      </p:grpSp>
      <p:sp>
        <p:nvSpPr>
          <p:cNvPr id="126" name="object 126"/>
          <p:cNvSpPr txBox="1"/>
          <p:nvPr/>
        </p:nvSpPr>
        <p:spPr>
          <a:xfrm>
            <a:off x="4084320" y="1056639"/>
            <a:ext cx="751840" cy="325120"/>
          </a:xfrm>
          <a:prstGeom prst="rect">
            <a:avLst/>
          </a:prstGeom>
          <a:ln w="19050">
            <a:solidFill>
              <a:srgbClr val="0000FF"/>
            </a:solidFill>
          </a:ln>
        </p:spPr>
        <p:txBody>
          <a:bodyPr vert="horz" wrap="square" lIns="0" tIns="0" rIns="0" bIns="0" rtlCol="0">
            <a:spAutoFit/>
          </a:bodyPr>
          <a:lstStyle/>
          <a:p>
            <a:pPr marL="144145">
              <a:lnSpc>
                <a:spcPts val="2160"/>
              </a:lnSpc>
            </a:pPr>
            <a:r>
              <a:rPr sz="1850" spc="-20" dirty="0">
                <a:latin typeface="Calibri"/>
                <a:cs typeface="Calibri"/>
              </a:rPr>
              <a:t>Bbox</a:t>
            </a:r>
            <a:endParaRPr sz="1850">
              <a:latin typeface="Calibri"/>
              <a:cs typeface="Calibri"/>
            </a:endParaRPr>
          </a:p>
        </p:txBody>
      </p:sp>
      <p:sp>
        <p:nvSpPr>
          <p:cNvPr id="133" name="object 133"/>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134" name="object 134"/>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5" dirty="0">
                <a:latin typeface="Calibri"/>
                <a:cs typeface="Calibri"/>
              </a:rPr>
              <a:t> </a:t>
            </a:r>
            <a:r>
              <a:rPr sz="800" dirty="0">
                <a:latin typeface="Calibri"/>
                <a:cs typeface="Calibri"/>
              </a:rPr>
              <a:t>ICCV</a:t>
            </a:r>
            <a:r>
              <a:rPr sz="800" spc="-25"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30"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 Reproduced</a:t>
            </a:r>
            <a:r>
              <a:rPr sz="800" spc="75"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
        <p:nvSpPr>
          <p:cNvPr id="127" name="object 127"/>
          <p:cNvSpPr txBox="1"/>
          <p:nvPr/>
        </p:nvSpPr>
        <p:spPr>
          <a:xfrm>
            <a:off x="4094479" y="1442719"/>
            <a:ext cx="741680" cy="325120"/>
          </a:xfrm>
          <a:prstGeom prst="rect">
            <a:avLst/>
          </a:prstGeom>
          <a:ln w="19050">
            <a:solidFill>
              <a:srgbClr val="7B5FC5"/>
            </a:solidFill>
          </a:ln>
        </p:spPr>
        <p:txBody>
          <a:bodyPr vert="horz" wrap="square" lIns="0" tIns="0" rIns="0" bIns="0" rtlCol="0">
            <a:spAutoFit/>
          </a:bodyPr>
          <a:lstStyle/>
          <a:p>
            <a:pPr marL="141605">
              <a:lnSpc>
                <a:spcPts val="2180"/>
              </a:lnSpc>
            </a:pPr>
            <a:r>
              <a:rPr sz="1850" spc="-10" dirty="0">
                <a:latin typeface="Calibri"/>
                <a:cs typeface="Calibri"/>
              </a:rPr>
              <a:t>Class</a:t>
            </a:r>
            <a:endParaRPr sz="1850">
              <a:latin typeface="Calibri"/>
              <a:cs typeface="Calibri"/>
            </a:endParaRPr>
          </a:p>
        </p:txBody>
      </p:sp>
      <p:sp>
        <p:nvSpPr>
          <p:cNvPr id="128" name="object 128"/>
          <p:cNvSpPr txBox="1"/>
          <p:nvPr/>
        </p:nvSpPr>
        <p:spPr>
          <a:xfrm>
            <a:off x="3200400" y="1056639"/>
            <a:ext cx="751840" cy="325120"/>
          </a:xfrm>
          <a:prstGeom prst="rect">
            <a:avLst/>
          </a:prstGeom>
          <a:ln w="19050">
            <a:solidFill>
              <a:srgbClr val="0000FF"/>
            </a:solidFill>
          </a:ln>
        </p:spPr>
        <p:txBody>
          <a:bodyPr vert="horz" wrap="square" lIns="0" tIns="0" rIns="0" bIns="0" rtlCol="0">
            <a:spAutoFit/>
          </a:bodyPr>
          <a:lstStyle/>
          <a:p>
            <a:pPr marL="146685">
              <a:lnSpc>
                <a:spcPts val="2160"/>
              </a:lnSpc>
            </a:pPr>
            <a:r>
              <a:rPr sz="1850" spc="-20" dirty="0">
                <a:latin typeface="Calibri"/>
                <a:cs typeface="Calibri"/>
              </a:rPr>
              <a:t>Bbox</a:t>
            </a:r>
            <a:endParaRPr sz="1850">
              <a:latin typeface="Calibri"/>
              <a:cs typeface="Calibri"/>
            </a:endParaRPr>
          </a:p>
        </p:txBody>
      </p:sp>
      <p:sp>
        <p:nvSpPr>
          <p:cNvPr id="129" name="object 129"/>
          <p:cNvSpPr txBox="1"/>
          <p:nvPr/>
        </p:nvSpPr>
        <p:spPr>
          <a:xfrm>
            <a:off x="3210560" y="1442719"/>
            <a:ext cx="741680" cy="325120"/>
          </a:xfrm>
          <a:prstGeom prst="rect">
            <a:avLst/>
          </a:prstGeom>
          <a:ln w="19050">
            <a:solidFill>
              <a:srgbClr val="7B5FC5"/>
            </a:solidFill>
          </a:ln>
        </p:spPr>
        <p:txBody>
          <a:bodyPr vert="horz" wrap="square" lIns="0" tIns="0" rIns="0" bIns="0" rtlCol="0">
            <a:spAutoFit/>
          </a:bodyPr>
          <a:lstStyle/>
          <a:p>
            <a:pPr marL="143510">
              <a:lnSpc>
                <a:spcPts val="2180"/>
              </a:lnSpc>
            </a:pPr>
            <a:r>
              <a:rPr sz="1850" spc="-10" dirty="0">
                <a:latin typeface="Calibri"/>
                <a:cs typeface="Calibri"/>
              </a:rPr>
              <a:t>Class</a:t>
            </a:r>
            <a:endParaRPr sz="1850">
              <a:latin typeface="Calibri"/>
              <a:cs typeface="Calibri"/>
            </a:endParaRPr>
          </a:p>
        </p:txBody>
      </p:sp>
      <p:sp>
        <p:nvSpPr>
          <p:cNvPr id="130" name="object 130"/>
          <p:cNvSpPr txBox="1"/>
          <p:nvPr/>
        </p:nvSpPr>
        <p:spPr>
          <a:xfrm>
            <a:off x="2306320" y="1046480"/>
            <a:ext cx="751840" cy="325120"/>
          </a:xfrm>
          <a:prstGeom prst="rect">
            <a:avLst/>
          </a:prstGeom>
          <a:ln w="19050">
            <a:solidFill>
              <a:srgbClr val="0000FF"/>
            </a:solidFill>
          </a:ln>
        </p:spPr>
        <p:txBody>
          <a:bodyPr vert="horz" wrap="square" lIns="0" tIns="0" rIns="0" bIns="0" rtlCol="0">
            <a:spAutoFit/>
          </a:bodyPr>
          <a:lstStyle/>
          <a:p>
            <a:pPr marL="146050">
              <a:lnSpc>
                <a:spcPts val="2150"/>
              </a:lnSpc>
            </a:pPr>
            <a:r>
              <a:rPr sz="1850" spc="-20" dirty="0">
                <a:latin typeface="Calibri"/>
                <a:cs typeface="Calibri"/>
              </a:rPr>
              <a:t>Bbox</a:t>
            </a:r>
            <a:endParaRPr sz="1850">
              <a:latin typeface="Calibri"/>
              <a:cs typeface="Calibri"/>
            </a:endParaRPr>
          </a:p>
        </p:txBody>
      </p:sp>
      <p:sp>
        <p:nvSpPr>
          <p:cNvPr id="131" name="object 131"/>
          <p:cNvSpPr txBox="1"/>
          <p:nvPr/>
        </p:nvSpPr>
        <p:spPr>
          <a:xfrm>
            <a:off x="2316479" y="1432560"/>
            <a:ext cx="741680" cy="325120"/>
          </a:xfrm>
          <a:prstGeom prst="rect">
            <a:avLst/>
          </a:prstGeom>
          <a:ln w="19050">
            <a:solidFill>
              <a:srgbClr val="7B5FC5"/>
            </a:solidFill>
          </a:ln>
        </p:spPr>
        <p:txBody>
          <a:bodyPr vert="horz" wrap="square" lIns="0" tIns="0" rIns="0" bIns="0" rtlCol="0">
            <a:spAutoFit/>
          </a:bodyPr>
          <a:lstStyle/>
          <a:p>
            <a:pPr marL="142875">
              <a:lnSpc>
                <a:spcPts val="2170"/>
              </a:lnSpc>
            </a:pPr>
            <a:r>
              <a:rPr sz="1850" spc="-10" dirty="0">
                <a:latin typeface="Calibri"/>
                <a:cs typeface="Calibri"/>
              </a:rPr>
              <a:t>Class</a:t>
            </a:r>
            <a:endParaRPr sz="1850">
              <a:latin typeface="Calibri"/>
              <a:cs typeface="Calibri"/>
            </a:endParaRPr>
          </a:p>
        </p:txBody>
      </p:sp>
      <p:sp>
        <p:nvSpPr>
          <p:cNvPr id="132" name="object 132"/>
          <p:cNvSpPr txBox="1"/>
          <p:nvPr/>
        </p:nvSpPr>
        <p:spPr>
          <a:xfrm>
            <a:off x="5042534" y="952118"/>
            <a:ext cx="2565400" cy="768985"/>
          </a:xfrm>
          <a:prstGeom prst="rect">
            <a:avLst/>
          </a:prstGeom>
        </p:spPr>
        <p:txBody>
          <a:bodyPr vert="horz" wrap="square" lIns="0" tIns="1905" rIns="0" bIns="0" rtlCol="0">
            <a:spAutoFit/>
          </a:bodyPr>
          <a:lstStyle/>
          <a:p>
            <a:pPr marL="12700" marR="5080">
              <a:lnSpc>
                <a:spcPct val="103000"/>
              </a:lnSpc>
              <a:spcBef>
                <a:spcPts val="15"/>
              </a:spcBef>
            </a:pPr>
            <a:r>
              <a:rPr sz="2400" spc="-10" dirty="0">
                <a:solidFill>
                  <a:srgbClr val="C8482C"/>
                </a:solidFill>
                <a:latin typeface="Calibri"/>
                <a:cs typeface="Calibri"/>
              </a:rPr>
              <a:t>Category</a:t>
            </a:r>
            <a:r>
              <a:rPr sz="2400" spc="-120" dirty="0">
                <a:solidFill>
                  <a:srgbClr val="C8482C"/>
                </a:solidFill>
                <a:latin typeface="Calibri"/>
                <a:cs typeface="Calibri"/>
              </a:rPr>
              <a:t> </a:t>
            </a:r>
            <a:r>
              <a:rPr sz="2400" dirty="0">
                <a:solidFill>
                  <a:srgbClr val="C8482C"/>
                </a:solidFill>
                <a:latin typeface="Calibri"/>
                <a:cs typeface="Calibri"/>
              </a:rPr>
              <a:t>and</a:t>
            </a:r>
            <a:r>
              <a:rPr sz="2400" spc="25" dirty="0">
                <a:solidFill>
                  <a:srgbClr val="C8482C"/>
                </a:solidFill>
                <a:latin typeface="Calibri"/>
                <a:cs typeface="Calibri"/>
              </a:rPr>
              <a:t> </a:t>
            </a:r>
            <a:r>
              <a:rPr sz="2400" spc="-25" dirty="0">
                <a:solidFill>
                  <a:srgbClr val="C8482C"/>
                </a:solidFill>
                <a:latin typeface="Calibri"/>
                <a:cs typeface="Calibri"/>
              </a:rPr>
              <a:t>box transform</a:t>
            </a:r>
            <a:r>
              <a:rPr sz="2400" spc="-65" dirty="0">
                <a:solidFill>
                  <a:srgbClr val="C8482C"/>
                </a:solidFill>
                <a:latin typeface="Calibri"/>
                <a:cs typeface="Calibri"/>
              </a:rPr>
              <a:t> </a:t>
            </a:r>
            <a:r>
              <a:rPr sz="2400" dirty="0">
                <a:solidFill>
                  <a:srgbClr val="C8482C"/>
                </a:solidFill>
                <a:latin typeface="Calibri"/>
                <a:cs typeface="Calibri"/>
              </a:rPr>
              <a:t>per</a:t>
            </a:r>
            <a:r>
              <a:rPr sz="2400" spc="-100" dirty="0">
                <a:solidFill>
                  <a:srgbClr val="C8482C"/>
                </a:solidFill>
                <a:latin typeface="Calibri"/>
                <a:cs typeface="Calibri"/>
              </a:rPr>
              <a:t> </a:t>
            </a:r>
            <a:r>
              <a:rPr sz="2400" spc="-10" dirty="0">
                <a:solidFill>
                  <a:srgbClr val="C8482C"/>
                </a:solidFill>
                <a:latin typeface="Calibri"/>
                <a:cs typeface="Calibri"/>
              </a:rPr>
              <a:t>region</a:t>
            </a:r>
            <a:endParaRPr sz="240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1065530" y="3839209"/>
            <a:ext cx="4675505" cy="2329180"/>
            <a:chOff x="1065530" y="3839209"/>
            <a:chExt cx="4675505" cy="2329180"/>
          </a:xfrm>
        </p:grpSpPr>
        <p:pic>
          <p:nvPicPr>
            <p:cNvPr id="5" name="object 5"/>
            <p:cNvPicPr/>
            <p:nvPr/>
          </p:nvPicPr>
          <p:blipFill>
            <a:blip r:embed="rId2" cstate="print"/>
            <a:stretch>
              <a:fillRect/>
            </a:stretch>
          </p:blipFill>
          <p:spPr>
            <a:xfrm>
              <a:off x="1075952" y="4618995"/>
              <a:ext cx="4654287" cy="1537964"/>
            </a:xfrm>
            <a:prstGeom prst="rect">
              <a:avLst/>
            </a:prstGeom>
          </p:spPr>
        </p:pic>
        <p:sp>
          <p:nvSpPr>
            <p:cNvPr id="6" name="object 6"/>
            <p:cNvSpPr/>
            <p:nvPr/>
          </p:nvSpPr>
          <p:spPr>
            <a:xfrm>
              <a:off x="1071880" y="4617719"/>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sp>
          <p:nvSpPr>
            <p:cNvPr id="7" name="object 7"/>
            <p:cNvSpPr/>
            <p:nvPr/>
          </p:nvSpPr>
          <p:spPr>
            <a:xfrm>
              <a:off x="2113280" y="4307789"/>
              <a:ext cx="2245360" cy="1402080"/>
            </a:xfrm>
            <a:custGeom>
              <a:avLst/>
              <a:gdLst/>
              <a:ahLst/>
              <a:cxnLst/>
              <a:rect l="l" t="t" r="r" b="b"/>
              <a:pathLst>
                <a:path w="2245360" h="1402079">
                  <a:moveTo>
                    <a:pt x="2244979" y="0"/>
                  </a:moveTo>
                  <a:lnTo>
                    <a:pt x="0" y="0"/>
                  </a:lnTo>
                  <a:lnTo>
                    <a:pt x="0" y="1402079"/>
                  </a:lnTo>
                  <a:lnTo>
                    <a:pt x="2244979" y="1402079"/>
                  </a:lnTo>
                  <a:lnTo>
                    <a:pt x="2244979" y="0"/>
                  </a:lnTo>
                  <a:close/>
                </a:path>
              </a:pathLst>
            </a:custGeom>
            <a:solidFill>
              <a:srgbClr val="FFFFFF">
                <a:alpha val="92939"/>
              </a:srgbClr>
            </a:solidFill>
          </p:spPr>
          <p:txBody>
            <a:bodyPr wrap="square" lIns="0" tIns="0" rIns="0" bIns="0" rtlCol="0"/>
            <a:lstStyle/>
            <a:p>
              <a:endParaRPr/>
            </a:p>
          </p:txBody>
        </p:sp>
        <p:sp>
          <p:nvSpPr>
            <p:cNvPr id="8" name="object 8"/>
            <p:cNvSpPr/>
            <p:nvPr/>
          </p:nvSpPr>
          <p:spPr>
            <a:xfrm>
              <a:off x="4358639" y="3840479"/>
              <a:ext cx="467359" cy="1869439"/>
            </a:xfrm>
            <a:custGeom>
              <a:avLst/>
              <a:gdLst/>
              <a:ahLst/>
              <a:cxnLst/>
              <a:rect l="l" t="t" r="r" b="b"/>
              <a:pathLst>
                <a:path w="467360" h="1869439">
                  <a:moveTo>
                    <a:pt x="466979" y="0"/>
                  </a:moveTo>
                  <a:lnTo>
                    <a:pt x="0" y="467233"/>
                  </a:lnTo>
                  <a:lnTo>
                    <a:pt x="0" y="1868944"/>
                  </a:lnTo>
                  <a:lnTo>
                    <a:pt x="466979" y="1401699"/>
                  </a:lnTo>
                  <a:lnTo>
                    <a:pt x="466979" y="0"/>
                  </a:lnTo>
                  <a:close/>
                </a:path>
              </a:pathLst>
            </a:custGeom>
            <a:solidFill>
              <a:srgbClr val="CDCDCD">
                <a:alpha val="92939"/>
              </a:srgbClr>
            </a:solidFill>
          </p:spPr>
          <p:txBody>
            <a:bodyPr wrap="square" lIns="0" tIns="0" rIns="0" bIns="0" rtlCol="0"/>
            <a:lstStyle/>
            <a:p>
              <a:endParaRPr/>
            </a:p>
          </p:txBody>
        </p:sp>
        <p:sp>
          <p:nvSpPr>
            <p:cNvPr id="9" name="object 9"/>
            <p:cNvSpPr/>
            <p:nvPr/>
          </p:nvSpPr>
          <p:spPr>
            <a:xfrm>
              <a:off x="2113280" y="3840479"/>
              <a:ext cx="2712720" cy="467359"/>
            </a:xfrm>
            <a:custGeom>
              <a:avLst/>
              <a:gdLst/>
              <a:ahLst/>
              <a:cxnLst/>
              <a:rect l="l" t="t" r="r" b="b"/>
              <a:pathLst>
                <a:path w="2712720" h="467360">
                  <a:moveTo>
                    <a:pt x="2712466" y="0"/>
                  </a:moveTo>
                  <a:lnTo>
                    <a:pt x="465963" y="0"/>
                  </a:lnTo>
                  <a:lnTo>
                    <a:pt x="0" y="466979"/>
                  </a:lnTo>
                  <a:lnTo>
                    <a:pt x="2246503" y="466979"/>
                  </a:lnTo>
                  <a:lnTo>
                    <a:pt x="2712466" y="0"/>
                  </a:lnTo>
                  <a:close/>
                </a:path>
              </a:pathLst>
            </a:custGeom>
            <a:solidFill>
              <a:srgbClr val="FFFFFF">
                <a:alpha val="92939"/>
              </a:srgbClr>
            </a:solidFill>
          </p:spPr>
          <p:txBody>
            <a:bodyPr wrap="square" lIns="0" tIns="0" rIns="0" bIns="0" rtlCol="0"/>
            <a:lstStyle/>
            <a:p>
              <a:endParaRPr/>
            </a:p>
          </p:txBody>
        </p:sp>
        <p:sp>
          <p:nvSpPr>
            <p:cNvPr id="10" name="object 10"/>
            <p:cNvSpPr/>
            <p:nvPr/>
          </p:nvSpPr>
          <p:spPr>
            <a:xfrm>
              <a:off x="2118360" y="3845559"/>
              <a:ext cx="2712720" cy="1869439"/>
            </a:xfrm>
            <a:custGeom>
              <a:avLst/>
              <a:gdLst/>
              <a:ahLst/>
              <a:cxnLst/>
              <a:rect l="l" t="t" r="r" b="b"/>
              <a:pathLst>
                <a:path w="2712720" h="1869439">
                  <a:moveTo>
                    <a:pt x="0" y="467232"/>
                  </a:moveTo>
                  <a:lnTo>
                    <a:pt x="465963" y="0"/>
                  </a:lnTo>
                  <a:lnTo>
                    <a:pt x="2712466" y="0"/>
                  </a:lnTo>
                  <a:lnTo>
                    <a:pt x="2712466" y="1401698"/>
                  </a:lnTo>
                  <a:lnTo>
                    <a:pt x="2246503" y="1868944"/>
                  </a:lnTo>
                  <a:lnTo>
                    <a:pt x="0" y="1868944"/>
                  </a:lnTo>
                  <a:lnTo>
                    <a:pt x="0" y="467232"/>
                  </a:lnTo>
                  <a:close/>
                </a:path>
                <a:path w="2712720" h="1869439">
                  <a:moveTo>
                    <a:pt x="0" y="467232"/>
                  </a:moveTo>
                  <a:lnTo>
                    <a:pt x="2246503" y="467232"/>
                  </a:lnTo>
                  <a:lnTo>
                    <a:pt x="2712466" y="0"/>
                  </a:lnTo>
                </a:path>
                <a:path w="2712720" h="1869439">
                  <a:moveTo>
                    <a:pt x="2246503" y="467232"/>
                  </a:moveTo>
                  <a:lnTo>
                    <a:pt x="2246503" y="1868944"/>
                  </a:lnTo>
                </a:path>
              </a:pathLst>
            </a:custGeom>
            <a:ln w="12700">
              <a:solidFill>
                <a:srgbClr val="1D7E66"/>
              </a:solidFill>
            </a:ln>
          </p:spPr>
          <p:txBody>
            <a:bodyPr wrap="square" lIns="0" tIns="0" rIns="0" bIns="0" rtlCol="0"/>
            <a:lstStyle/>
            <a:p>
              <a:endParaRPr/>
            </a:p>
          </p:txBody>
        </p:sp>
      </p:grpSp>
      <p:sp>
        <p:nvSpPr>
          <p:cNvPr id="11" name="object 11"/>
          <p:cNvSpPr txBox="1"/>
          <p:nvPr/>
        </p:nvSpPr>
        <p:spPr>
          <a:xfrm>
            <a:off x="2690495" y="4775835"/>
            <a:ext cx="109410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ConvNet</a:t>
            </a:r>
            <a:endParaRPr sz="2400">
              <a:latin typeface="Calibri"/>
              <a:cs typeface="Calibri"/>
            </a:endParaRPr>
          </a:p>
        </p:txBody>
      </p:sp>
      <p:grpSp>
        <p:nvGrpSpPr>
          <p:cNvPr id="12" name="object 12"/>
          <p:cNvGrpSpPr/>
          <p:nvPr/>
        </p:nvGrpSpPr>
        <p:grpSpPr>
          <a:xfrm>
            <a:off x="1584960" y="2985770"/>
            <a:ext cx="3252470" cy="1099820"/>
            <a:chOff x="1584960" y="2985770"/>
            <a:chExt cx="3252470" cy="1099820"/>
          </a:xfrm>
        </p:grpSpPr>
        <p:sp>
          <p:nvSpPr>
            <p:cNvPr id="13" name="object 13"/>
            <p:cNvSpPr/>
            <p:nvPr/>
          </p:nvSpPr>
          <p:spPr>
            <a:xfrm>
              <a:off x="2113280" y="3302000"/>
              <a:ext cx="2712720" cy="457200"/>
            </a:xfrm>
            <a:custGeom>
              <a:avLst/>
              <a:gdLst/>
              <a:ahLst/>
              <a:cxnLst/>
              <a:rect l="l" t="t" r="r" b="b"/>
              <a:pathLst>
                <a:path w="2712720" h="457200">
                  <a:moveTo>
                    <a:pt x="2712466" y="0"/>
                  </a:moveTo>
                  <a:lnTo>
                    <a:pt x="423290" y="0"/>
                  </a:lnTo>
                  <a:lnTo>
                    <a:pt x="0" y="456945"/>
                  </a:lnTo>
                  <a:lnTo>
                    <a:pt x="2289174" y="456945"/>
                  </a:lnTo>
                  <a:lnTo>
                    <a:pt x="2712466" y="0"/>
                  </a:lnTo>
                  <a:close/>
                </a:path>
              </a:pathLst>
            </a:custGeom>
            <a:solidFill>
              <a:srgbClr val="E7E6E6"/>
            </a:solidFill>
          </p:spPr>
          <p:txBody>
            <a:bodyPr wrap="square" lIns="0" tIns="0" rIns="0" bIns="0" rtlCol="0"/>
            <a:lstStyle/>
            <a:p>
              <a:endParaRPr/>
            </a:p>
          </p:txBody>
        </p:sp>
        <p:sp>
          <p:nvSpPr>
            <p:cNvPr id="14" name="object 14"/>
            <p:cNvSpPr/>
            <p:nvPr/>
          </p:nvSpPr>
          <p:spPr>
            <a:xfrm>
              <a:off x="2118360" y="3307080"/>
              <a:ext cx="2712720" cy="457200"/>
            </a:xfrm>
            <a:custGeom>
              <a:avLst/>
              <a:gdLst/>
              <a:ahLst/>
              <a:cxnLst/>
              <a:rect l="l" t="t" r="r" b="b"/>
              <a:pathLst>
                <a:path w="2712720" h="457200">
                  <a:moveTo>
                    <a:pt x="0" y="456946"/>
                  </a:moveTo>
                  <a:lnTo>
                    <a:pt x="423290" y="0"/>
                  </a:lnTo>
                  <a:lnTo>
                    <a:pt x="2712466" y="0"/>
                  </a:lnTo>
                  <a:lnTo>
                    <a:pt x="2289175" y="456946"/>
                  </a:lnTo>
                  <a:lnTo>
                    <a:pt x="0" y="456946"/>
                  </a:lnTo>
                  <a:close/>
                </a:path>
              </a:pathLst>
            </a:custGeom>
            <a:ln w="12700">
              <a:solidFill>
                <a:srgbClr val="1D7E66"/>
              </a:solidFill>
            </a:ln>
          </p:spPr>
          <p:txBody>
            <a:bodyPr wrap="square" lIns="0" tIns="0" rIns="0" bIns="0" rtlCol="0"/>
            <a:lstStyle/>
            <a:p>
              <a:endParaRPr/>
            </a:p>
          </p:txBody>
        </p:sp>
        <p:sp>
          <p:nvSpPr>
            <p:cNvPr id="15" name="object 15"/>
            <p:cNvSpPr/>
            <p:nvPr/>
          </p:nvSpPr>
          <p:spPr>
            <a:xfrm>
              <a:off x="3291839" y="3779520"/>
              <a:ext cx="233679" cy="294640"/>
            </a:xfrm>
            <a:custGeom>
              <a:avLst/>
              <a:gdLst/>
              <a:ahLst/>
              <a:cxnLst/>
              <a:rect l="l" t="t" r="r" b="b"/>
              <a:pathLst>
                <a:path w="233679" h="294639">
                  <a:moveTo>
                    <a:pt x="116586" y="0"/>
                  </a:moveTo>
                  <a:lnTo>
                    <a:pt x="0" y="118109"/>
                  </a:lnTo>
                  <a:lnTo>
                    <a:pt x="58293" y="118109"/>
                  </a:lnTo>
                  <a:lnTo>
                    <a:pt x="58293" y="294131"/>
                  </a:lnTo>
                  <a:lnTo>
                    <a:pt x="174879" y="294131"/>
                  </a:lnTo>
                  <a:lnTo>
                    <a:pt x="174879" y="118109"/>
                  </a:lnTo>
                  <a:lnTo>
                    <a:pt x="233172" y="118109"/>
                  </a:lnTo>
                  <a:lnTo>
                    <a:pt x="116586" y="0"/>
                  </a:lnTo>
                  <a:close/>
                </a:path>
              </a:pathLst>
            </a:custGeom>
            <a:solidFill>
              <a:srgbClr val="29AE8B"/>
            </a:solidFill>
          </p:spPr>
          <p:txBody>
            <a:bodyPr wrap="square" lIns="0" tIns="0" rIns="0" bIns="0" rtlCol="0"/>
            <a:lstStyle/>
            <a:p>
              <a:endParaRPr/>
            </a:p>
          </p:txBody>
        </p:sp>
        <p:sp>
          <p:nvSpPr>
            <p:cNvPr id="16" name="object 16"/>
            <p:cNvSpPr/>
            <p:nvPr/>
          </p:nvSpPr>
          <p:spPr>
            <a:xfrm>
              <a:off x="3296920" y="3784600"/>
              <a:ext cx="233679" cy="294640"/>
            </a:xfrm>
            <a:custGeom>
              <a:avLst/>
              <a:gdLst/>
              <a:ahLst/>
              <a:cxnLst/>
              <a:rect l="l" t="t" r="r" b="b"/>
              <a:pathLst>
                <a:path w="233679" h="294639">
                  <a:moveTo>
                    <a:pt x="0" y="118110"/>
                  </a:moveTo>
                  <a:lnTo>
                    <a:pt x="116585" y="0"/>
                  </a:lnTo>
                  <a:lnTo>
                    <a:pt x="233171" y="118110"/>
                  </a:lnTo>
                  <a:lnTo>
                    <a:pt x="174878" y="118110"/>
                  </a:lnTo>
                  <a:lnTo>
                    <a:pt x="174878" y="294131"/>
                  </a:lnTo>
                  <a:lnTo>
                    <a:pt x="58292" y="294131"/>
                  </a:lnTo>
                  <a:lnTo>
                    <a:pt x="58292" y="118110"/>
                  </a:lnTo>
                  <a:lnTo>
                    <a:pt x="0" y="118110"/>
                  </a:lnTo>
                  <a:close/>
                </a:path>
              </a:pathLst>
            </a:custGeom>
            <a:ln w="12700">
              <a:solidFill>
                <a:srgbClr val="1D7E66"/>
              </a:solidFill>
            </a:ln>
          </p:spPr>
          <p:txBody>
            <a:bodyPr wrap="square" lIns="0" tIns="0" rIns="0" bIns="0" rtlCol="0"/>
            <a:lstStyle/>
            <a:p>
              <a:endParaRPr/>
            </a:p>
          </p:txBody>
        </p:sp>
        <p:sp>
          <p:nvSpPr>
            <p:cNvPr id="17" name="object 17"/>
            <p:cNvSpPr/>
            <p:nvPr/>
          </p:nvSpPr>
          <p:spPr>
            <a:xfrm>
              <a:off x="2357120" y="3413760"/>
              <a:ext cx="751840" cy="284480"/>
            </a:xfrm>
            <a:custGeom>
              <a:avLst/>
              <a:gdLst/>
              <a:ahLst/>
              <a:cxnLst/>
              <a:rect l="l" t="t" r="r" b="b"/>
              <a:pathLst>
                <a:path w="751839" h="284479">
                  <a:moveTo>
                    <a:pt x="751586" y="0"/>
                  </a:moveTo>
                  <a:lnTo>
                    <a:pt x="269367" y="0"/>
                  </a:lnTo>
                  <a:lnTo>
                    <a:pt x="0" y="283971"/>
                  </a:lnTo>
                  <a:lnTo>
                    <a:pt x="482092" y="283971"/>
                  </a:lnTo>
                  <a:lnTo>
                    <a:pt x="751586" y="0"/>
                  </a:lnTo>
                  <a:close/>
                </a:path>
              </a:pathLst>
            </a:custGeom>
            <a:solidFill>
              <a:srgbClr val="E7E6E6"/>
            </a:solidFill>
          </p:spPr>
          <p:txBody>
            <a:bodyPr wrap="square" lIns="0" tIns="0" rIns="0" bIns="0" rtlCol="0"/>
            <a:lstStyle/>
            <a:p>
              <a:endParaRPr/>
            </a:p>
          </p:txBody>
        </p:sp>
        <p:sp>
          <p:nvSpPr>
            <p:cNvPr id="18" name="object 18"/>
            <p:cNvSpPr/>
            <p:nvPr/>
          </p:nvSpPr>
          <p:spPr>
            <a:xfrm>
              <a:off x="2362200" y="3418840"/>
              <a:ext cx="751840" cy="284480"/>
            </a:xfrm>
            <a:custGeom>
              <a:avLst/>
              <a:gdLst/>
              <a:ahLst/>
              <a:cxnLst/>
              <a:rect l="l" t="t" r="r" b="b"/>
              <a:pathLst>
                <a:path w="751839" h="284479">
                  <a:moveTo>
                    <a:pt x="0" y="283972"/>
                  </a:moveTo>
                  <a:lnTo>
                    <a:pt x="269367" y="0"/>
                  </a:lnTo>
                  <a:lnTo>
                    <a:pt x="751586" y="0"/>
                  </a:lnTo>
                  <a:lnTo>
                    <a:pt x="482092" y="283972"/>
                  </a:lnTo>
                  <a:lnTo>
                    <a:pt x="0" y="283972"/>
                  </a:lnTo>
                  <a:close/>
                </a:path>
              </a:pathLst>
            </a:custGeom>
            <a:ln w="12700">
              <a:solidFill>
                <a:srgbClr val="1D7E66"/>
              </a:solidFill>
            </a:ln>
          </p:spPr>
          <p:txBody>
            <a:bodyPr wrap="square" lIns="0" tIns="0" rIns="0" bIns="0" rtlCol="0"/>
            <a:lstStyle/>
            <a:p>
              <a:endParaRPr/>
            </a:p>
          </p:txBody>
        </p:sp>
        <p:sp>
          <p:nvSpPr>
            <p:cNvPr id="19" name="object 19"/>
            <p:cNvSpPr/>
            <p:nvPr/>
          </p:nvSpPr>
          <p:spPr>
            <a:xfrm>
              <a:off x="3088640" y="3535680"/>
              <a:ext cx="863600" cy="121920"/>
            </a:xfrm>
            <a:custGeom>
              <a:avLst/>
              <a:gdLst/>
              <a:ahLst/>
              <a:cxnLst/>
              <a:rect l="l" t="t" r="r" b="b"/>
              <a:pathLst>
                <a:path w="863600" h="121920">
                  <a:moveTo>
                    <a:pt x="863219" y="0"/>
                  </a:moveTo>
                  <a:lnTo>
                    <a:pt x="110871" y="0"/>
                  </a:lnTo>
                  <a:lnTo>
                    <a:pt x="0" y="121666"/>
                  </a:lnTo>
                  <a:lnTo>
                    <a:pt x="752348" y="121666"/>
                  </a:lnTo>
                  <a:lnTo>
                    <a:pt x="863219" y="0"/>
                  </a:lnTo>
                  <a:close/>
                </a:path>
              </a:pathLst>
            </a:custGeom>
            <a:solidFill>
              <a:srgbClr val="E7E6E6"/>
            </a:solidFill>
          </p:spPr>
          <p:txBody>
            <a:bodyPr wrap="square" lIns="0" tIns="0" rIns="0" bIns="0" rtlCol="0"/>
            <a:lstStyle/>
            <a:p>
              <a:endParaRPr/>
            </a:p>
          </p:txBody>
        </p:sp>
        <p:sp>
          <p:nvSpPr>
            <p:cNvPr id="20" name="object 20"/>
            <p:cNvSpPr/>
            <p:nvPr/>
          </p:nvSpPr>
          <p:spPr>
            <a:xfrm>
              <a:off x="3093720" y="3540760"/>
              <a:ext cx="863600" cy="121920"/>
            </a:xfrm>
            <a:custGeom>
              <a:avLst/>
              <a:gdLst/>
              <a:ahLst/>
              <a:cxnLst/>
              <a:rect l="l" t="t" r="r" b="b"/>
              <a:pathLst>
                <a:path w="863600" h="121920">
                  <a:moveTo>
                    <a:pt x="0" y="121665"/>
                  </a:moveTo>
                  <a:lnTo>
                    <a:pt x="110871" y="0"/>
                  </a:lnTo>
                  <a:lnTo>
                    <a:pt x="863219" y="0"/>
                  </a:lnTo>
                  <a:lnTo>
                    <a:pt x="752347" y="121665"/>
                  </a:lnTo>
                  <a:lnTo>
                    <a:pt x="0" y="121665"/>
                  </a:lnTo>
                  <a:close/>
                </a:path>
              </a:pathLst>
            </a:custGeom>
            <a:ln w="12700">
              <a:solidFill>
                <a:srgbClr val="1D7E66"/>
              </a:solidFill>
            </a:ln>
          </p:spPr>
          <p:txBody>
            <a:bodyPr wrap="square" lIns="0" tIns="0" rIns="0" bIns="0" rtlCol="0"/>
            <a:lstStyle/>
            <a:p>
              <a:endParaRPr/>
            </a:p>
          </p:txBody>
        </p:sp>
        <p:sp>
          <p:nvSpPr>
            <p:cNvPr id="21" name="object 21"/>
            <p:cNvSpPr/>
            <p:nvPr/>
          </p:nvSpPr>
          <p:spPr>
            <a:xfrm>
              <a:off x="3952239" y="3362960"/>
              <a:ext cx="670560" cy="335280"/>
            </a:xfrm>
            <a:custGeom>
              <a:avLst/>
              <a:gdLst/>
              <a:ahLst/>
              <a:cxnLst/>
              <a:rect l="l" t="t" r="r" b="b"/>
              <a:pathLst>
                <a:path w="670560" h="335279">
                  <a:moveTo>
                    <a:pt x="670179" y="0"/>
                  </a:moveTo>
                  <a:lnTo>
                    <a:pt x="316102" y="0"/>
                  </a:lnTo>
                  <a:lnTo>
                    <a:pt x="0" y="335025"/>
                  </a:lnTo>
                  <a:lnTo>
                    <a:pt x="354075" y="335025"/>
                  </a:lnTo>
                  <a:lnTo>
                    <a:pt x="670179" y="0"/>
                  </a:lnTo>
                  <a:close/>
                </a:path>
              </a:pathLst>
            </a:custGeom>
            <a:solidFill>
              <a:srgbClr val="E7E6E6"/>
            </a:solidFill>
          </p:spPr>
          <p:txBody>
            <a:bodyPr wrap="square" lIns="0" tIns="0" rIns="0" bIns="0" rtlCol="0"/>
            <a:lstStyle/>
            <a:p>
              <a:endParaRPr/>
            </a:p>
          </p:txBody>
        </p:sp>
        <p:sp>
          <p:nvSpPr>
            <p:cNvPr id="22" name="object 22"/>
            <p:cNvSpPr/>
            <p:nvPr/>
          </p:nvSpPr>
          <p:spPr>
            <a:xfrm>
              <a:off x="3957320" y="3368040"/>
              <a:ext cx="670560" cy="335280"/>
            </a:xfrm>
            <a:custGeom>
              <a:avLst/>
              <a:gdLst/>
              <a:ahLst/>
              <a:cxnLst/>
              <a:rect l="l" t="t" r="r" b="b"/>
              <a:pathLst>
                <a:path w="670560" h="335279">
                  <a:moveTo>
                    <a:pt x="0" y="335026"/>
                  </a:moveTo>
                  <a:lnTo>
                    <a:pt x="316102" y="0"/>
                  </a:lnTo>
                  <a:lnTo>
                    <a:pt x="670178" y="0"/>
                  </a:lnTo>
                  <a:lnTo>
                    <a:pt x="354075" y="335026"/>
                  </a:lnTo>
                  <a:lnTo>
                    <a:pt x="0" y="335026"/>
                  </a:lnTo>
                  <a:close/>
                </a:path>
              </a:pathLst>
            </a:custGeom>
            <a:ln w="12700">
              <a:solidFill>
                <a:srgbClr val="1D7E66"/>
              </a:solidFill>
            </a:ln>
          </p:spPr>
          <p:txBody>
            <a:bodyPr wrap="square" lIns="0" tIns="0" rIns="0" bIns="0" rtlCol="0"/>
            <a:lstStyle/>
            <a:p>
              <a:endParaRPr/>
            </a:p>
          </p:txBody>
        </p:sp>
        <p:sp>
          <p:nvSpPr>
            <p:cNvPr id="23" name="object 23"/>
            <p:cNvSpPr/>
            <p:nvPr/>
          </p:nvSpPr>
          <p:spPr>
            <a:xfrm>
              <a:off x="2672080" y="3200400"/>
              <a:ext cx="243840" cy="294640"/>
            </a:xfrm>
            <a:custGeom>
              <a:avLst/>
              <a:gdLst/>
              <a:ahLst/>
              <a:cxnLst/>
              <a:rect l="l" t="t" r="r" b="b"/>
              <a:pathLst>
                <a:path w="243839" h="294639">
                  <a:moveTo>
                    <a:pt x="121665" y="0"/>
                  </a:moveTo>
                  <a:lnTo>
                    <a:pt x="0" y="118110"/>
                  </a:lnTo>
                  <a:lnTo>
                    <a:pt x="60832" y="118110"/>
                  </a:lnTo>
                  <a:lnTo>
                    <a:pt x="60832" y="294132"/>
                  </a:lnTo>
                  <a:lnTo>
                    <a:pt x="182499" y="294132"/>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24" name="object 24"/>
            <p:cNvSpPr/>
            <p:nvPr/>
          </p:nvSpPr>
          <p:spPr>
            <a:xfrm>
              <a:off x="2677160" y="3205480"/>
              <a:ext cx="243840" cy="294640"/>
            </a:xfrm>
            <a:custGeom>
              <a:avLst/>
              <a:gdLst/>
              <a:ahLst/>
              <a:cxnLst/>
              <a:rect l="l" t="t" r="r" b="b"/>
              <a:pathLst>
                <a:path w="243839" h="294639">
                  <a:moveTo>
                    <a:pt x="0" y="118110"/>
                  </a:moveTo>
                  <a:lnTo>
                    <a:pt x="121665" y="0"/>
                  </a:lnTo>
                  <a:lnTo>
                    <a:pt x="243331" y="118110"/>
                  </a:lnTo>
                  <a:lnTo>
                    <a:pt x="182498" y="118110"/>
                  </a:lnTo>
                  <a:lnTo>
                    <a:pt x="182498"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25" name="object 25"/>
            <p:cNvSpPr/>
            <p:nvPr/>
          </p:nvSpPr>
          <p:spPr>
            <a:xfrm>
              <a:off x="3413760" y="3312160"/>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26" name="object 26"/>
            <p:cNvSpPr/>
            <p:nvPr/>
          </p:nvSpPr>
          <p:spPr>
            <a:xfrm>
              <a:off x="3418839" y="3317240"/>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27" name="object 27"/>
            <p:cNvSpPr/>
            <p:nvPr/>
          </p:nvSpPr>
          <p:spPr>
            <a:xfrm>
              <a:off x="4155439" y="3251200"/>
              <a:ext cx="243840" cy="294640"/>
            </a:xfrm>
            <a:custGeom>
              <a:avLst/>
              <a:gdLst/>
              <a:ahLst/>
              <a:cxnLst/>
              <a:rect l="l" t="t" r="r" b="b"/>
              <a:pathLst>
                <a:path w="243839" h="294639">
                  <a:moveTo>
                    <a:pt x="121665" y="0"/>
                  </a:moveTo>
                  <a:lnTo>
                    <a:pt x="0" y="118110"/>
                  </a:lnTo>
                  <a:lnTo>
                    <a:pt x="60833" y="118110"/>
                  </a:lnTo>
                  <a:lnTo>
                    <a:pt x="60833" y="294132"/>
                  </a:lnTo>
                  <a:lnTo>
                    <a:pt x="182499" y="294132"/>
                  </a:lnTo>
                  <a:lnTo>
                    <a:pt x="182499" y="118110"/>
                  </a:lnTo>
                  <a:lnTo>
                    <a:pt x="243332" y="118110"/>
                  </a:lnTo>
                  <a:lnTo>
                    <a:pt x="121665" y="0"/>
                  </a:lnTo>
                  <a:close/>
                </a:path>
              </a:pathLst>
            </a:custGeom>
            <a:solidFill>
              <a:srgbClr val="29AE8B"/>
            </a:solidFill>
          </p:spPr>
          <p:txBody>
            <a:bodyPr wrap="square" lIns="0" tIns="0" rIns="0" bIns="0" rtlCol="0"/>
            <a:lstStyle/>
            <a:p>
              <a:endParaRPr/>
            </a:p>
          </p:txBody>
        </p:sp>
        <p:sp>
          <p:nvSpPr>
            <p:cNvPr id="28" name="object 28"/>
            <p:cNvSpPr/>
            <p:nvPr/>
          </p:nvSpPr>
          <p:spPr>
            <a:xfrm>
              <a:off x="4160520" y="3256280"/>
              <a:ext cx="243840" cy="294640"/>
            </a:xfrm>
            <a:custGeom>
              <a:avLst/>
              <a:gdLst/>
              <a:ahLst/>
              <a:cxnLst/>
              <a:rect l="l" t="t" r="r" b="b"/>
              <a:pathLst>
                <a:path w="243839" h="294639">
                  <a:moveTo>
                    <a:pt x="0" y="118110"/>
                  </a:moveTo>
                  <a:lnTo>
                    <a:pt x="121665" y="0"/>
                  </a:lnTo>
                  <a:lnTo>
                    <a:pt x="243331" y="118110"/>
                  </a:lnTo>
                  <a:lnTo>
                    <a:pt x="182499" y="118110"/>
                  </a:lnTo>
                  <a:lnTo>
                    <a:pt x="182499"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29" name="object 29"/>
            <p:cNvSpPr/>
            <p:nvPr/>
          </p:nvSpPr>
          <p:spPr>
            <a:xfrm>
              <a:off x="2519680" y="2987040"/>
              <a:ext cx="558800" cy="172720"/>
            </a:xfrm>
            <a:custGeom>
              <a:avLst/>
              <a:gdLst/>
              <a:ahLst/>
              <a:cxnLst/>
              <a:rect l="l" t="t" r="r" b="b"/>
              <a:pathLst>
                <a:path w="558800" h="172719">
                  <a:moveTo>
                    <a:pt x="558545" y="0"/>
                  </a:moveTo>
                  <a:lnTo>
                    <a:pt x="162813" y="0"/>
                  </a:lnTo>
                  <a:lnTo>
                    <a:pt x="0" y="172593"/>
                  </a:lnTo>
                  <a:lnTo>
                    <a:pt x="395731" y="172593"/>
                  </a:lnTo>
                  <a:lnTo>
                    <a:pt x="558545" y="0"/>
                  </a:lnTo>
                  <a:close/>
                </a:path>
              </a:pathLst>
            </a:custGeom>
            <a:solidFill>
              <a:srgbClr val="E7E6E6"/>
            </a:solidFill>
          </p:spPr>
          <p:txBody>
            <a:bodyPr wrap="square" lIns="0" tIns="0" rIns="0" bIns="0" rtlCol="0"/>
            <a:lstStyle/>
            <a:p>
              <a:endParaRPr/>
            </a:p>
          </p:txBody>
        </p:sp>
        <p:sp>
          <p:nvSpPr>
            <p:cNvPr id="30" name="object 30"/>
            <p:cNvSpPr/>
            <p:nvPr/>
          </p:nvSpPr>
          <p:spPr>
            <a:xfrm>
              <a:off x="2524760" y="2992120"/>
              <a:ext cx="558800" cy="172720"/>
            </a:xfrm>
            <a:custGeom>
              <a:avLst/>
              <a:gdLst/>
              <a:ahLst/>
              <a:cxnLst/>
              <a:rect l="l" t="t" r="r" b="b"/>
              <a:pathLst>
                <a:path w="558800" h="172719">
                  <a:moveTo>
                    <a:pt x="0" y="172592"/>
                  </a:moveTo>
                  <a:lnTo>
                    <a:pt x="162813" y="0"/>
                  </a:lnTo>
                  <a:lnTo>
                    <a:pt x="558545" y="0"/>
                  </a:lnTo>
                  <a:lnTo>
                    <a:pt x="395731" y="172592"/>
                  </a:lnTo>
                  <a:lnTo>
                    <a:pt x="0" y="172592"/>
                  </a:lnTo>
                  <a:close/>
                </a:path>
              </a:pathLst>
            </a:custGeom>
            <a:ln w="12700">
              <a:solidFill>
                <a:srgbClr val="1D7E66"/>
              </a:solidFill>
            </a:ln>
          </p:spPr>
          <p:txBody>
            <a:bodyPr wrap="square" lIns="0" tIns="0" rIns="0" bIns="0" rtlCol="0"/>
            <a:lstStyle/>
            <a:p>
              <a:endParaRPr/>
            </a:p>
          </p:txBody>
        </p:sp>
        <p:sp>
          <p:nvSpPr>
            <p:cNvPr id="31" name="object 31"/>
            <p:cNvSpPr/>
            <p:nvPr/>
          </p:nvSpPr>
          <p:spPr>
            <a:xfrm>
              <a:off x="3302000" y="3037840"/>
              <a:ext cx="558800" cy="182880"/>
            </a:xfrm>
            <a:custGeom>
              <a:avLst/>
              <a:gdLst/>
              <a:ahLst/>
              <a:cxnLst/>
              <a:rect l="l" t="t" r="r" b="b"/>
              <a:pathLst>
                <a:path w="558800" h="182880">
                  <a:moveTo>
                    <a:pt x="558546" y="0"/>
                  </a:moveTo>
                  <a:lnTo>
                    <a:pt x="162813" y="0"/>
                  </a:lnTo>
                  <a:lnTo>
                    <a:pt x="0" y="182752"/>
                  </a:lnTo>
                  <a:lnTo>
                    <a:pt x="395732" y="182752"/>
                  </a:lnTo>
                  <a:lnTo>
                    <a:pt x="558546" y="0"/>
                  </a:lnTo>
                  <a:close/>
                </a:path>
              </a:pathLst>
            </a:custGeom>
            <a:solidFill>
              <a:srgbClr val="E7E6E6"/>
            </a:solidFill>
          </p:spPr>
          <p:txBody>
            <a:bodyPr wrap="square" lIns="0" tIns="0" rIns="0" bIns="0" rtlCol="0"/>
            <a:lstStyle/>
            <a:p>
              <a:endParaRPr/>
            </a:p>
          </p:txBody>
        </p:sp>
        <p:sp>
          <p:nvSpPr>
            <p:cNvPr id="32" name="object 32"/>
            <p:cNvSpPr/>
            <p:nvPr/>
          </p:nvSpPr>
          <p:spPr>
            <a:xfrm>
              <a:off x="3307080" y="3042920"/>
              <a:ext cx="558800" cy="182880"/>
            </a:xfrm>
            <a:custGeom>
              <a:avLst/>
              <a:gdLst/>
              <a:ahLst/>
              <a:cxnLst/>
              <a:rect l="l" t="t" r="r" b="b"/>
              <a:pathLst>
                <a:path w="558800" h="182880">
                  <a:moveTo>
                    <a:pt x="0" y="182752"/>
                  </a:moveTo>
                  <a:lnTo>
                    <a:pt x="162814" y="0"/>
                  </a:lnTo>
                  <a:lnTo>
                    <a:pt x="558546" y="0"/>
                  </a:lnTo>
                  <a:lnTo>
                    <a:pt x="395732" y="182752"/>
                  </a:lnTo>
                  <a:lnTo>
                    <a:pt x="0" y="182752"/>
                  </a:lnTo>
                  <a:close/>
                </a:path>
              </a:pathLst>
            </a:custGeom>
            <a:ln w="12700">
              <a:solidFill>
                <a:srgbClr val="1D7E66"/>
              </a:solidFill>
            </a:ln>
          </p:spPr>
          <p:txBody>
            <a:bodyPr wrap="square" lIns="0" tIns="0" rIns="0" bIns="0" rtlCol="0"/>
            <a:lstStyle/>
            <a:p>
              <a:endParaRPr/>
            </a:p>
          </p:txBody>
        </p:sp>
        <p:sp>
          <p:nvSpPr>
            <p:cNvPr id="33" name="object 33"/>
            <p:cNvSpPr/>
            <p:nvPr/>
          </p:nvSpPr>
          <p:spPr>
            <a:xfrm>
              <a:off x="4064000" y="3027680"/>
              <a:ext cx="558800" cy="172720"/>
            </a:xfrm>
            <a:custGeom>
              <a:avLst/>
              <a:gdLst/>
              <a:ahLst/>
              <a:cxnLst/>
              <a:rect l="l" t="t" r="r" b="b"/>
              <a:pathLst>
                <a:path w="558800" h="172719">
                  <a:moveTo>
                    <a:pt x="558546" y="0"/>
                  </a:moveTo>
                  <a:lnTo>
                    <a:pt x="162813" y="0"/>
                  </a:lnTo>
                  <a:lnTo>
                    <a:pt x="0" y="172593"/>
                  </a:lnTo>
                  <a:lnTo>
                    <a:pt x="395732" y="172593"/>
                  </a:lnTo>
                  <a:lnTo>
                    <a:pt x="558546" y="0"/>
                  </a:lnTo>
                  <a:close/>
                </a:path>
              </a:pathLst>
            </a:custGeom>
            <a:solidFill>
              <a:srgbClr val="E7E6E6"/>
            </a:solidFill>
          </p:spPr>
          <p:txBody>
            <a:bodyPr wrap="square" lIns="0" tIns="0" rIns="0" bIns="0" rtlCol="0"/>
            <a:lstStyle/>
            <a:p>
              <a:endParaRPr/>
            </a:p>
          </p:txBody>
        </p:sp>
        <p:sp>
          <p:nvSpPr>
            <p:cNvPr id="34" name="object 34"/>
            <p:cNvSpPr/>
            <p:nvPr/>
          </p:nvSpPr>
          <p:spPr>
            <a:xfrm>
              <a:off x="4069080" y="3032760"/>
              <a:ext cx="558800" cy="172720"/>
            </a:xfrm>
            <a:custGeom>
              <a:avLst/>
              <a:gdLst/>
              <a:ahLst/>
              <a:cxnLst/>
              <a:rect l="l" t="t" r="r" b="b"/>
              <a:pathLst>
                <a:path w="558800" h="172719">
                  <a:moveTo>
                    <a:pt x="0" y="172592"/>
                  </a:moveTo>
                  <a:lnTo>
                    <a:pt x="162814" y="0"/>
                  </a:lnTo>
                  <a:lnTo>
                    <a:pt x="558546" y="0"/>
                  </a:lnTo>
                  <a:lnTo>
                    <a:pt x="395732" y="172592"/>
                  </a:lnTo>
                  <a:lnTo>
                    <a:pt x="0" y="172592"/>
                  </a:lnTo>
                  <a:close/>
                </a:path>
              </a:pathLst>
            </a:custGeom>
            <a:ln w="12699">
              <a:solidFill>
                <a:srgbClr val="1D7E66"/>
              </a:solidFill>
            </a:ln>
          </p:spPr>
          <p:txBody>
            <a:bodyPr wrap="square" lIns="0" tIns="0" rIns="0" bIns="0" rtlCol="0"/>
            <a:lstStyle/>
            <a:p>
              <a:endParaRPr/>
            </a:p>
          </p:txBody>
        </p:sp>
        <p:sp>
          <p:nvSpPr>
            <p:cNvPr id="35" name="object 35"/>
            <p:cNvSpPr/>
            <p:nvPr/>
          </p:nvSpPr>
          <p:spPr>
            <a:xfrm>
              <a:off x="1584960" y="3556000"/>
              <a:ext cx="1066800" cy="81280"/>
            </a:xfrm>
            <a:custGeom>
              <a:avLst/>
              <a:gdLst/>
              <a:ahLst/>
              <a:cxnLst/>
              <a:rect l="l" t="t" r="r" b="b"/>
              <a:pathLst>
                <a:path w="1066800" h="81279">
                  <a:moveTo>
                    <a:pt x="990727" y="0"/>
                  </a:moveTo>
                  <a:lnTo>
                    <a:pt x="990727" y="30479"/>
                  </a:lnTo>
                  <a:lnTo>
                    <a:pt x="0" y="30479"/>
                  </a:lnTo>
                  <a:lnTo>
                    <a:pt x="0" y="50800"/>
                  </a:lnTo>
                  <a:lnTo>
                    <a:pt x="990727" y="50800"/>
                  </a:lnTo>
                  <a:lnTo>
                    <a:pt x="990727" y="81280"/>
                  </a:lnTo>
                  <a:lnTo>
                    <a:pt x="1066546" y="40639"/>
                  </a:lnTo>
                  <a:lnTo>
                    <a:pt x="990727" y="0"/>
                  </a:lnTo>
                  <a:close/>
                </a:path>
              </a:pathLst>
            </a:custGeom>
            <a:solidFill>
              <a:srgbClr val="C8482C"/>
            </a:solidFill>
          </p:spPr>
          <p:txBody>
            <a:bodyPr wrap="square" lIns="0" tIns="0" rIns="0" bIns="0" rtlCol="0"/>
            <a:lstStyle/>
            <a:p>
              <a:endParaRPr/>
            </a:p>
          </p:txBody>
        </p:sp>
      </p:grpSp>
      <p:sp>
        <p:nvSpPr>
          <p:cNvPr id="36" name="object 36"/>
          <p:cNvSpPr txBox="1"/>
          <p:nvPr/>
        </p:nvSpPr>
        <p:spPr>
          <a:xfrm>
            <a:off x="4813046" y="2096452"/>
            <a:ext cx="2517775" cy="403860"/>
          </a:xfrm>
          <a:prstGeom prst="rect">
            <a:avLst/>
          </a:prstGeom>
        </p:spPr>
        <p:txBody>
          <a:bodyPr vert="horz" wrap="square" lIns="0" tIns="16510" rIns="0" bIns="0" rtlCol="0">
            <a:spAutoFit/>
          </a:bodyPr>
          <a:lstStyle/>
          <a:p>
            <a:pPr marL="12700">
              <a:lnSpc>
                <a:spcPct val="100000"/>
              </a:lnSpc>
              <a:spcBef>
                <a:spcPts val="130"/>
              </a:spcBef>
            </a:pPr>
            <a:r>
              <a:rPr sz="2400" spc="-25" dirty="0">
                <a:latin typeface="Calibri"/>
                <a:cs typeface="Calibri"/>
              </a:rPr>
              <a:t>Per-</a:t>
            </a:r>
            <a:r>
              <a:rPr sz="2400" spc="-20" dirty="0">
                <a:latin typeface="Calibri"/>
                <a:cs typeface="Calibri"/>
              </a:rPr>
              <a:t>Region</a:t>
            </a:r>
            <a:r>
              <a:rPr sz="2400" spc="-100" dirty="0">
                <a:latin typeface="Calibri"/>
                <a:cs typeface="Calibri"/>
              </a:rPr>
              <a:t> </a:t>
            </a:r>
            <a:r>
              <a:rPr sz="2450" spc="-10" dirty="0">
                <a:latin typeface="Calibri"/>
                <a:cs typeface="Calibri"/>
              </a:rPr>
              <a:t>Network</a:t>
            </a:r>
            <a:endParaRPr sz="2450">
              <a:latin typeface="Calibri"/>
              <a:cs typeface="Calibri"/>
            </a:endParaRPr>
          </a:p>
        </p:txBody>
      </p:sp>
      <p:sp>
        <p:nvSpPr>
          <p:cNvPr id="37" name="object 37"/>
          <p:cNvSpPr txBox="1"/>
          <p:nvPr/>
        </p:nvSpPr>
        <p:spPr>
          <a:xfrm>
            <a:off x="4741545" y="2625280"/>
            <a:ext cx="2716530" cy="1002665"/>
          </a:xfrm>
          <a:prstGeom prst="rect">
            <a:avLst/>
          </a:prstGeom>
        </p:spPr>
        <p:txBody>
          <a:bodyPr vert="horz" wrap="square" lIns="0" tIns="12700" rIns="0" bIns="0" rtlCol="0">
            <a:spAutoFit/>
          </a:bodyPr>
          <a:lstStyle/>
          <a:p>
            <a:pPr marL="83820" marR="5080" indent="-71755">
              <a:lnSpc>
                <a:spcPct val="133500"/>
              </a:lnSpc>
              <a:spcBef>
                <a:spcPts val="100"/>
              </a:spcBef>
            </a:pPr>
            <a:r>
              <a:rPr sz="2400" spc="-10" dirty="0">
                <a:solidFill>
                  <a:srgbClr val="C8482C"/>
                </a:solidFill>
                <a:latin typeface="Calibri"/>
                <a:cs typeface="Calibri"/>
              </a:rPr>
              <a:t>Crop</a:t>
            </a:r>
            <a:r>
              <a:rPr sz="2400" spc="-114" dirty="0">
                <a:solidFill>
                  <a:srgbClr val="C8482C"/>
                </a:solidFill>
                <a:latin typeface="Calibri"/>
                <a:cs typeface="Calibri"/>
              </a:rPr>
              <a:t> </a:t>
            </a:r>
            <a:r>
              <a:rPr sz="2400" dirty="0">
                <a:solidFill>
                  <a:srgbClr val="C8482C"/>
                </a:solidFill>
                <a:latin typeface="Calibri"/>
                <a:cs typeface="Calibri"/>
              </a:rPr>
              <a:t>+</a:t>
            </a:r>
            <a:r>
              <a:rPr sz="2400" spc="30" dirty="0">
                <a:solidFill>
                  <a:srgbClr val="C8482C"/>
                </a:solidFill>
                <a:latin typeface="Calibri"/>
                <a:cs typeface="Calibri"/>
              </a:rPr>
              <a:t> </a:t>
            </a:r>
            <a:r>
              <a:rPr sz="2400" spc="-30" dirty="0">
                <a:solidFill>
                  <a:srgbClr val="C8482C"/>
                </a:solidFill>
                <a:latin typeface="Calibri"/>
                <a:cs typeface="Calibri"/>
              </a:rPr>
              <a:t>Resize</a:t>
            </a:r>
            <a:r>
              <a:rPr sz="2400" spc="-110" dirty="0">
                <a:solidFill>
                  <a:srgbClr val="C8482C"/>
                </a:solidFill>
                <a:latin typeface="Calibri"/>
                <a:cs typeface="Calibri"/>
              </a:rPr>
              <a:t> </a:t>
            </a:r>
            <a:r>
              <a:rPr sz="2400" spc="-25" dirty="0">
                <a:solidFill>
                  <a:srgbClr val="C8482C"/>
                </a:solidFill>
                <a:latin typeface="Calibri"/>
                <a:cs typeface="Calibri"/>
              </a:rPr>
              <a:t>features </a:t>
            </a: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p:txBody>
      </p:sp>
      <p:sp>
        <p:nvSpPr>
          <p:cNvPr id="38" name="object 38"/>
          <p:cNvSpPr txBox="1"/>
          <p:nvPr/>
        </p:nvSpPr>
        <p:spPr>
          <a:xfrm>
            <a:off x="4904359" y="3836352"/>
            <a:ext cx="2235200" cy="790575"/>
          </a:xfrm>
          <a:prstGeom prst="rect">
            <a:avLst/>
          </a:prstGeom>
        </p:spPr>
        <p:txBody>
          <a:bodyPr vert="horz" wrap="square" lIns="0" tIns="16510" rIns="0" bIns="0" rtlCol="0">
            <a:spAutoFit/>
          </a:bodyPr>
          <a:lstStyle/>
          <a:p>
            <a:pPr marL="12700">
              <a:lnSpc>
                <a:spcPct val="100000"/>
              </a:lnSpc>
              <a:spcBef>
                <a:spcPts val="130"/>
              </a:spcBef>
            </a:pPr>
            <a:r>
              <a:rPr sz="2450" dirty="0">
                <a:latin typeface="Calibri"/>
                <a:cs typeface="Calibri"/>
              </a:rPr>
              <a:t>Run</a:t>
            </a:r>
            <a:r>
              <a:rPr sz="2450" spc="-15" dirty="0">
                <a:latin typeface="Calibri"/>
                <a:cs typeface="Calibri"/>
              </a:rPr>
              <a:t> </a:t>
            </a:r>
            <a:r>
              <a:rPr sz="2450" dirty="0">
                <a:latin typeface="Calibri"/>
                <a:cs typeface="Calibri"/>
              </a:rPr>
              <a:t>whole</a:t>
            </a:r>
            <a:r>
              <a:rPr sz="2450" spc="50" dirty="0">
                <a:latin typeface="Calibri"/>
                <a:cs typeface="Calibri"/>
              </a:rPr>
              <a:t> </a:t>
            </a:r>
            <a:r>
              <a:rPr sz="2450" spc="-20" dirty="0">
                <a:latin typeface="Calibri"/>
                <a:cs typeface="Calibri"/>
              </a:rPr>
              <a:t>image</a:t>
            </a:r>
            <a:endParaRPr sz="2450">
              <a:latin typeface="Calibri"/>
              <a:cs typeface="Calibri"/>
            </a:endParaRPr>
          </a:p>
          <a:p>
            <a:pPr marL="12700">
              <a:lnSpc>
                <a:spcPct val="100000"/>
              </a:lnSpc>
              <a:spcBef>
                <a:spcPts val="105"/>
              </a:spcBef>
            </a:pPr>
            <a:r>
              <a:rPr sz="2450" dirty="0">
                <a:latin typeface="Calibri"/>
                <a:cs typeface="Calibri"/>
              </a:rPr>
              <a:t>through</a:t>
            </a:r>
            <a:r>
              <a:rPr sz="2450" spc="-30" dirty="0">
                <a:latin typeface="Calibri"/>
                <a:cs typeface="Calibri"/>
              </a:rPr>
              <a:t> </a:t>
            </a:r>
            <a:r>
              <a:rPr sz="2400" spc="-10" dirty="0">
                <a:latin typeface="Calibri"/>
                <a:cs typeface="Calibri"/>
              </a:rPr>
              <a:t>ConvNet</a:t>
            </a:r>
            <a:endParaRPr sz="2400">
              <a:latin typeface="Calibri"/>
              <a:cs typeface="Calibri"/>
            </a:endParaRPr>
          </a:p>
        </p:txBody>
      </p:sp>
      <p:sp>
        <p:nvSpPr>
          <p:cNvPr id="39" name="object 39"/>
          <p:cNvSpPr txBox="1"/>
          <p:nvPr/>
        </p:nvSpPr>
        <p:spPr>
          <a:xfrm>
            <a:off x="41275" y="3827462"/>
            <a:ext cx="1759585" cy="149034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“Backbone” network: AlexNet,</a:t>
            </a:r>
            <a:r>
              <a:rPr sz="2400" spc="-165" dirty="0">
                <a:latin typeface="Calibri"/>
                <a:cs typeface="Calibri"/>
              </a:rPr>
              <a:t> </a:t>
            </a:r>
            <a:r>
              <a:rPr sz="2400" spc="-20" dirty="0">
                <a:latin typeface="Calibri"/>
                <a:cs typeface="Calibri"/>
              </a:rPr>
              <a:t>VGG, ResNet,</a:t>
            </a:r>
            <a:r>
              <a:rPr sz="2400" spc="-80" dirty="0">
                <a:latin typeface="Calibri"/>
                <a:cs typeface="Calibri"/>
              </a:rPr>
              <a:t> </a:t>
            </a:r>
            <a:r>
              <a:rPr sz="2400" spc="-25" dirty="0">
                <a:latin typeface="Calibri"/>
                <a:cs typeface="Calibri"/>
              </a:rPr>
              <a:t>etc</a:t>
            </a:r>
            <a:endParaRPr sz="2400">
              <a:latin typeface="Calibri"/>
              <a:cs typeface="Calibri"/>
            </a:endParaRPr>
          </a:p>
        </p:txBody>
      </p:sp>
      <p:sp>
        <p:nvSpPr>
          <p:cNvPr id="40" name="object 40"/>
          <p:cNvSpPr txBox="1"/>
          <p:nvPr/>
        </p:nvSpPr>
        <p:spPr>
          <a:xfrm>
            <a:off x="79057" y="1996122"/>
            <a:ext cx="1976120"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Regions</a:t>
            </a:r>
            <a:r>
              <a:rPr sz="2400" spc="-120" dirty="0">
                <a:latin typeface="Calibri"/>
                <a:cs typeface="Calibri"/>
              </a:rPr>
              <a:t> </a:t>
            </a:r>
            <a:r>
              <a:rPr sz="2400" spc="-25" dirty="0">
                <a:latin typeface="Calibri"/>
                <a:cs typeface="Calibri"/>
              </a:rPr>
              <a:t>of </a:t>
            </a:r>
            <a:r>
              <a:rPr sz="2400" spc="-10" dirty="0">
                <a:latin typeface="Calibri"/>
                <a:cs typeface="Calibri"/>
              </a:rPr>
              <a:t>Interest</a:t>
            </a:r>
            <a:r>
              <a:rPr sz="2400" spc="-200" dirty="0">
                <a:latin typeface="Calibri"/>
                <a:cs typeface="Calibri"/>
              </a:rPr>
              <a:t> </a:t>
            </a:r>
            <a:r>
              <a:rPr sz="2400" spc="-10" dirty="0">
                <a:latin typeface="Calibri"/>
                <a:cs typeface="Calibri"/>
              </a:rPr>
              <a:t>(RoIs) </a:t>
            </a:r>
            <a:r>
              <a:rPr sz="2400" spc="-20" dirty="0">
                <a:latin typeface="Calibri"/>
                <a:cs typeface="Calibri"/>
              </a:rPr>
              <a:t>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method</a:t>
            </a:r>
            <a:endParaRPr sz="2400">
              <a:latin typeface="Calibri"/>
              <a:cs typeface="Calibri"/>
            </a:endParaRPr>
          </a:p>
        </p:txBody>
      </p:sp>
      <p:grpSp>
        <p:nvGrpSpPr>
          <p:cNvPr id="41" name="object 41"/>
          <p:cNvGrpSpPr/>
          <p:nvPr/>
        </p:nvGrpSpPr>
        <p:grpSpPr>
          <a:xfrm>
            <a:off x="2579370" y="2122170"/>
            <a:ext cx="520700" cy="662940"/>
            <a:chOff x="2579370" y="2122170"/>
            <a:chExt cx="520700" cy="662940"/>
          </a:xfrm>
        </p:grpSpPr>
        <p:sp>
          <p:nvSpPr>
            <p:cNvPr id="42" name="object 42"/>
            <p:cNvSpPr/>
            <p:nvPr/>
          </p:nvSpPr>
          <p:spPr>
            <a:xfrm>
              <a:off x="2987040"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43" name="object 43"/>
            <p:cNvSpPr/>
            <p:nvPr/>
          </p:nvSpPr>
          <p:spPr>
            <a:xfrm>
              <a:off x="2580640"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44" name="object 44"/>
            <p:cNvSpPr/>
            <p:nvPr/>
          </p:nvSpPr>
          <p:spPr>
            <a:xfrm>
              <a:off x="2585720" y="2128520"/>
              <a:ext cx="508000" cy="650240"/>
            </a:xfrm>
            <a:custGeom>
              <a:avLst/>
              <a:gdLst/>
              <a:ahLst/>
              <a:cxnLst/>
              <a:rect l="l" t="t" r="r" b="b"/>
              <a:pathLst>
                <a:path w="508000" h="650239">
                  <a:moveTo>
                    <a:pt x="0" y="108330"/>
                  </a:moveTo>
                  <a:lnTo>
                    <a:pt x="108457" y="0"/>
                  </a:lnTo>
                  <a:lnTo>
                    <a:pt x="507492" y="0"/>
                  </a:lnTo>
                  <a:lnTo>
                    <a:pt x="507492" y="541781"/>
                  </a:lnTo>
                  <a:lnTo>
                    <a:pt x="399034" y="650239"/>
                  </a:lnTo>
                  <a:lnTo>
                    <a:pt x="0" y="650239"/>
                  </a:lnTo>
                  <a:lnTo>
                    <a:pt x="0" y="108330"/>
                  </a:lnTo>
                  <a:close/>
                </a:path>
                <a:path w="508000" h="650239">
                  <a:moveTo>
                    <a:pt x="0" y="108330"/>
                  </a:moveTo>
                  <a:lnTo>
                    <a:pt x="399034" y="108330"/>
                  </a:lnTo>
                  <a:lnTo>
                    <a:pt x="507492" y="0"/>
                  </a:lnTo>
                </a:path>
              </a:pathLst>
            </a:custGeom>
            <a:ln w="12700">
              <a:solidFill>
                <a:srgbClr val="1D7E66"/>
              </a:solidFill>
            </a:ln>
          </p:spPr>
          <p:txBody>
            <a:bodyPr wrap="square" lIns="0" tIns="0" rIns="0" bIns="0" rtlCol="0"/>
            <a:lstStyle/>
            <a:p>
              <a:endParaRPr/>
            </a:p>
          </p:txBody>
        </p:sp>
      </p:grpSp>
      <p:sp>
        <p:nvSpPr>
          <p:cNvPr id="45" name="object 45"/>
          <p:cNvSpPr/>
          <p:nvPr/>
        </p:nvSpPr>
        <p:spPr>
          <a:xfrm>
            <a:off x="299212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46" name="object 46"/>
          <p:cNvSpPr txBox="1"/>
          <p:nvPr/>
        </p:nvSpPr>
        <p:spPr>
          <a:xfrm>
            <a:off x="2677160" y="2305685"/>
            <a:ext cx="228600"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47" name="object 47"/>
          <p:cNvGrpSpPr/>
          <p:nvPr/>
        </p:nvGrpSpPr>
        <p:grpSpPr>
          <a:xfrm>
            <a:off x="3331209" y="2122170"/>
            <a:ext cx="520700" cy="662940"/>
            <a:chOff x="3331209" y="2122170"/>
            <a:chExt cx="520700" cy="662940"/>
          </a:xfrm>
        </p:grpSpPr>
        <p:sp>
          <p:nvSpPr>
            <p:cNvPr id="48" name="object 48"/>
            <p:cNvSpPr/>
            <p:nvPr/>
          </p:nvSpPr>
          <p:spPr>
            <a:xfrm>
              <a:off x="3728719" y="2123440"/>
              <a:ext cx="111760" cy="650240"/>
            </a:xfrm>
            <a:custGeom>
              <a:avLst/>
              <a:gdLst/>
              <a:ahLst/>
              <a:cxnLst/>
              <a:rect l="l" t="t" r="r" b="b"/>
              <a:pathLst>
                <a:path w="111760" h="650239">
                  <a:moveTo>
                    <a:pt x="111378" y="0"/>
                  </a:moveTo>
                  <a:lnTo>
                    <a:pt x="0" y="108331"/>
                  </a:lnTo>
                  <a:lnTo>
                    <a:pt x="0" y="650239"/>
                  </a:lnTo>
                  <a:lnTo>
                    <a:pt x="111378" y="541782"/>
                  </a:lnTo>
                  <a:lnTo>
                    <a:pt x="111378" y="0"/>
                  </a:lnTo>
                  <a:close/>
                </a:path>
              </a:pathLst>
            </a:custGeom>
            <a:solidFill>
              <a:srgbClr val="CDCDCD">
                <a:alpha val="92939"/>
              </a:srgbClr>
            </a:solidFill>
          </p:spPr>
          <p:txBody>
            <a:bodyPr wrap="square" lIns="0" tIns="0" rIns="0" bIns="0" rtlCol="0"/>
            <a:lstStyle/>
            <a:p>
              <a:endParaRPr/>
            </a:p>
          </p:txBody>
        </p:sp>
        <p:sp>
          <p:nvSpPr>
            <p:cNvPr id="49" name="object 49"/>
            <p:cNvSpPr/>
            <p:nvPr/>
          </p:nvSpPr>
          <p:spPr>
            <a:xfrm>
              <a:off x="3332479"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50" name="object 50"/>
            <p:cNvSpPr/>
            <p:nvPr/>
          </p:nvSpPr>
          <p:spPr>
            <a:xfrm>
              <a:off x="3337559" y="2128520"/>
              <a:ext cx="508000" cy="650240"/>
            </a:xfrm>
            <a:custGeom>
              <a:avLst/>
              <a:gdLst/>
              <a:ahLst/>
              <a:cxnLst/>
              <a:rect l="l" t="t" r="r" b="b"/>
              <a:pathLst>
                <a:path w="508000" h="650239">
                  <a:moveTo>
                    <a:pt x="0" y="108330"/>
                  </a:moveTo>
                  <a:lnTo>
                    <a:pt x="108457" y="0"/>
                  </a:lnTo>
                  <a:lnTo>
                    <a:pt x="507491" y="0"/>
                  </a:lnTo>
                  <a:lnTo>
                    <a:pt x="507491" y="541781"/>
                  </a:lnTo>
                  <a:lnTo>
                    <a:pt x="399034" y="650239"/>
                  </a:lnTo>
                  <a:lnTo>
                    <a:pt x="0" y="650239"/>
                  </a:lnTo>
                  <a:lnTo>
                    <a:pt x="0" y="108330"/>
                  </a:lnTo>
                  <a:close/>
                </a:path>
                <a:path w="508000" h="650239">
                  <a:moveTo>
                    <a:pt x="0" y="108330"/>
                  </a:moveTo>
                  <a:lnTo>
                    <a:pt x="399034" y="108330"/>
                  </a:lnTo>
                  <a:lnTo>
                    <a:pt x="507491" y="0"/>
                  </a:lnTo>
                </a:path>
              </a:pathLst>
            </a:custGeom>
            <a:ln w="12700">
              <a:solidFill>
                <a:srgbClr val="1D7E66"/>
              </a:solidFill>
            </a:ln>
          </p:spPr>
          <p:txBody>
            <a:bodyPr wrap="square" lIns="0" tIns="0" rIns="0" bIns="0" rtlCol="0"/>
            <a:lstStyle/>
            <a:p>
              <a:endParaRPr/>
            </a:p>
          </p:txBody>
        </p:sp>
      </p:grpSp>
      <p:sp>
        <p:nvSpPr>
          <p:cNvPr id="51" name="object 51"/>
          <p:cNvSpPr/>
          <p:nvPr/>
        </p:nvSpPr>
        <p:spPr>
          <a:xfrm>
            <a:off x="373380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52" name="object 52"/>
          <p:cNvSpPr txBox="1"/>
          <p:nvPr/>
        </p:nvSpPr>
        <p:spPr>
          <a:xfrm>
            <a:off x="3421141" y="2305937"/>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53" name="object 53"/>
          <p:cNvGrpSpPr/>
          <p:nvPr/>
        </p:nvGrpSpPr>
        <p:grpSpPr>
          <a:xfrm>
            <a:off x="4093209" y="2122170"/>
            <a:ext cx="510540" cy="662940"/>
            <a:chOff x="4093209" y="2122170"/>
            <a:chExt cx="510540" cy="662940"/>
          </a:xfrm>
        </p:grpSpPr>
        <p:sp>
          <p:nvSpPr>
            <p:cNvPr id="54" name="object 54"/>
            <p:cNvSpPr/>
            <p:nvPr/>
          </p:nvSpPr>
          <p:spPr>
            <a:xfrm>
              <a:off x="4490719"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55" name="object 55"/>
            <p:cNvSpPr/>
            <p:nvPr/>
          </p:nvSpPr>
          <p:spPr>
            <a:xfrm>
              <a:off x="4094479" y="2123440"/>
              <a:ext cx="497840" cy="111760"/>
            </a:xfrm>
            <a:custGeom>
              <a:avLst/>
              <a:gdLst/>
              <a:ahLst/>
              <a:cxnLst/>
              <a:rect l="l" t="t" r="r" b="b"/>
              <a:pathLst>
                <a:path w="497839" h="111760">
                  <a:moveTo>
                    <a:pt x="497332" y="0"/>
                  </a:moveTo>
                  <a:lnTo>
                    <a:pt x="106299" y="0"/>
                  </a:lnTo>
                  <a:lnTo>
                    <a:pt x="0" y="111379"/>
                  </a:lnTo>
                  <a:lnTo>
                    <a:pt x="391033" y="111379"/>
                  </a:lnTo>
                  <a:lnTo>
                    <a:pt x="497332" y="0"/>
                  </a:lnTo>
                  <a:close/>
                </a:path>
              </a:pathLst>
            </a:custGeom>
            <a:solidFill>
              <a:srgbClr val="FFFFFF">
                <a:alpha val="92939"/>
              </a:srgbClr>
            </a:solidFill>
          </p:spPr>
          <p:txBody>
            <a:bodyPr wrap="square" lIns="0" tIns="0" rIns="0" bIns="0" rtlCol="0"/>
            <a:lstStyle/>
            <a:p>
              <a:endParaRPr/>
            </a:p>
          </p:txBody>
        </p:sp>
        <p:sp>
          <p:nvSpPr>
            <p:cNvPr id="56" name="object 56"/>
            <p:cNvSpPr/>
            <p:nvPr/>
          </p:nvSpPr>
          <p:spPr>
            <a:xfrm>
              <a:off x="4099559" y="2128520"/>
              <a:ext cx="497840" cy="650240"/>
            </a:xfrm>
            <a:custGeom>
              <a:avLst/>
              <a:gdLst/>
              <a:ahLst/>
              <a:cxnLst/>
              <a:rect l="l" t="t" r="r" b="b"/>
              <a:pathLst>
                <a:path w="497839" h="650239">
                  <a:moveTo>
                    <a:pt x="0" y="108330"/>
                  </a:moveTo>
                  <a:lnTo>
                    <a:pt x="106299" y="0"/>
                  </a:lnTo>
                  <a:lnTo>
                    <a:pt x="497331" y="0"/>
                  </a:lnTo>
                  <a:lnTo>
                    <a:pt x="497331" y="541781"/>
                  </a:lnTo>
                  <a:lnTo>
                    <a:pt x="391032" y="650239"/>
                  </a:lnTo>
                  <a:lnTo>
                    <a:pt x="0" y="650239"/>
                  </a:lnTo>
                  <a:lnTo>
                    <a:pt x="0" y="108330"/>
                  </a:lnTo>
                  <a:close/>
                </a:path>
                <a:path w="497839" h="650239">
                  <a:moveTo>
                    <a:pt x="0" y="108330"/>
                  </a:moveTo>
                  <a:lnTo>
                    <a:pt x="391032" y="108330"/>
                  </a:lnTo>
                  <a:lnTo>
                    <a:pt x="497331" y="0"/>
                  </a:lnTo>
                </a:path>
                <a:path w="497839" h="650239">
                  <a:moveTo>
                    <a:pt x="391032" y="108330"/>
                  </a:moveTo>
                  <a:lnTo>
                    <a:pt x="391032" y="650239"/>
                  </a:lnTo>
                </a:path>
              </a:pathLst>
            </a:custGeom>
            <a:ln w="12700">
              <a:solidFill>
                <a:srgbClr val="1D7E66"/>
              </a:solidFill>
            </a:ln>
          </p:spPr>
          <p:txBody>
            <a:bodyPr wrap="square" lIns="0" tIns="0" rIns="0" bIns="0" rtlCol="0"/>
            <a:lstStyle/>
            <a:p>
              <a:endParaRPr/>
            </a:p>
          </p:txBody>
        </p:sp>
      </p:grpSp>
      <p:sp>
        <p:nvSpPr>
          <p:cNvPr id="57" name="object 57"/>
          <p:cNvSpPr txBox="1"/>
          <p:nvPr/>
        </p:nvSpPr>
        <p:spPr>
          <a:xfrm>
            <a:off x="4183141" y="2305683"/>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58" name="object 58"/>
          <p:cNvGrpSpPr/>
          <p:nvPr/>
        </p:nvGrpSpPr>
        <p:grpSpPr>
          <a:xfrm>
            <a:off x="2680970" y="1786889"/>
            <a:ext cx="5132070" cy="3323590"/>
            <a:chOff x="2680970" y="1786889"/>
            <a:chExt cx="5132070" cy="3323590"/>
          </a:xfrm>
        </p:grpSpPr>
        <p:sp>
          <p:nvSpPr>
            <p:cNvPr id="59" name="object 59"/>
            <p:cNvSpPr/>
            <p:nvPr/>
          </p:nvSpPr>
          <p:spPr>
            <a:xfrm>
              <a:off x="2682240" y="2794000"/>
              <a:ext cx="243840" cy="304800"/>
            </a:xfrm>
            <a:custGeom>
              <a:avLst/>
              <a:gdLst/>
              <a:ahLst/>
              <a:cxnLst/>
              <a:rect l="l" t="t" r="r" b="b"/>
              <a:pathLst>
                <a:path w="243839" h="304800">
                  <a:moveTo>
                    <a:pt x="121666" y="0"/>
                  </a:moveTo>
                  <a:lnTo>
                    <a:pt x="0" y="122174"/>
                  </a:lnTo>
                  <a:lnTo>
                    <a:pt x="60833" y="122174"/>
                  </a:lnTo>
                  <a:lnTo>
                    <a:pt x="60833" y="304291"/>
                  </a:lnTo>
                  <a:lnTo>
                    <a:pt x="182499" y="304291"/>
                  </a:lnTo>
                  <a:lnTo>
                    <a:pt x="182499" y="122174"/>
                  </a:lnTo>
                  <a:lnTo>
                    <a:pt x="243332" y="122174"/>
                  </a:lnTo>
                  <a:lnTo>
                    <a:pt x="121666" y="0"/>
                  </a:lnTo>
                  <a:close/>
                </a:path>
              </a:pathLst>
            </a:custGeom>
            <a:solidFill>
              <a:srgbClr val="29AE8B"/>
            </a:solidFill>
          </p:spPr>
          <p:txBody>
            <a:bodyPr wrap="square" lIns="0" tIns="0" rIns="0" bIns="0" rtlCol="0"/>
            <a:lstStyle/>
            <a:p>
              <a:endParaRPr/>
            </a:p>
          </p:txBody>
        </p:sp>
        <p:sp>
          <p:nvSpPr>
            <p:cNvPr id="60" name="object 60"/>
            <p:cNvSpPr/>
            <p:nvPr/>
          </p:nvSpPr>
          <p:spPr>
            <a:xfrm>
              <a:off x="2687320" y="2799079"/>
              <a:ext cx="243840" cy="304800"/>
            </a:xfrm>
            <a:custGeom>
              <a:avLst/>
              <a:gdLst/>
              <a:ahLst/>
              <a:cxnLst/>
              <a:rect l="l" t="t" r="r" b="b"/>
              <a:pathLst>
                <a:path w="243839" h="304800">
                  <a:moveTo>
                    <a:pt x="0" y="122174"/>
                  </a:moveTo>
                  <a:lnTo>
                    <a:pt x="121666" y="0"/>
                  </a:lnTo>
                  <a:lnTo>
                    <a:pt x="243331" y="122174"/>
                  </a:lnTo>
                  <a:lnTo>
                    <a:pt x="182499" y="122174"/>
                  </a:lnTo>
                  <a:lnTo>
                    <a:pt x="182499" y="304292"/>
                  </a:lnTo>
                  <a:lnTo>
                    <a:pt x="60832" y="304292"/>
                  </a:lnTo>
                  <a:lnTo>
                    <a:pt x="60832" y="122174"/>
                  </a:lnTo>
                  <a:lnTo>
                    <a:pt x="0" y="122174"/>
                  </a:lnTo>
                  <a:close/>
                </a:path>
              </a:pathLst>
            </a:custGeom>
            <a:ln w="12700">
              <a:solidFill>
                <a:srgbClr val="1D7E66"/>
              </a:solidFill>
            </a:ln>
          </p:spPr>
          <p:txBody>
            <a:bodyPr wrap="square" lIns="0" tIns="0" rIns="0" bIns="0" rtlCol="0"/>
            <a:lstStyle/>
            <a:p>
              <a:endParaRPr/>
            </a:p>
          </p:txBody>
        </p:sp>
        <p:sp>
          <p:nvSpPr>
            <p:cNvPr id="61" name="object 61"/>
            <p:cNvSpPr/>
            <p:nvPr/>
          </p:nvSpPr>
          <p:spPr>
            <a:xfrm>
              <a:off x="3413760" y="2783839"/>
              <a:ext cx="243840" cy="304800"/>
            </a:xfrm>
            <a:custGeom>
              <a:avLst/>
              <a:gdLst/>
              <a:ahLst/>
              <a:cxnLst/>
              <a:rect l="l" t="t" r="r" b="b"/>
              <a:pathLst>
                <a:path w="243839" h="304800">
                  <a:moveTo>
                    <a:pt x="121665" y="0"/>
                  </a:moveTo>
                  <a:lnTo>
                    <a:pt x="0" y="122174"/>
                  </a:lnTo>
                  <a:lnTo>
                    <a:pt x="60832" y="122174"/>
                  </a:lnTo>
                  <a:lnTo>
                    <a:pt x="60832" y="304292"/>
                  </a:lnTo>
                  <a:lnTo>
                    <a:pt x="182499" y="304292"/>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62" name="object 62"/>
            <p:cNvSpPr/>
            <p:nvPr/>
          </p:nvSpPr>
          <p:spPr>
            <a:xfrm>
              <a:off x="3418840" y="2788919"/>
              <a:ext cx="243840" cy="304800"/>
            </a:xfrm>
            <a:custGeom>
              <a:avLst/>
              <a:gdLst/>
              <a:ahLst/>
              <a:cxnLst/>
              <a:rect l="l" t="t" r="r" b="b"/>
              <a:pathLst>
                <a:path w="243839" h="304800">
                  <a:moveTo>
                    <a:pt x="0" y="122174"/>
                  </a:moveTo>
                  <a:lnTo>
                    <a:pt x="121665" y="0"/>
                  </a:lnTo>
                  <a:lnTo>
                    <a:pt x="243332" y="122174"/>
                  </a:lnTo>
                  <a:lnTo>
                    <a:pt x="182499" y="122174"/>
                  </a:lnTo>
                  <a:lnTo>
                    <a:pt x="182499" y="304291"/>
                  </a:lnTo>
                  <a:lnTo>
                    <a:pt x="60833" y="304291"/>
                  </a:lnTo>
                  <a:lnTo>
                    <a:pt x="60833" y="122174"/>
                  </a:lnTo>
                  <a:lnTo>
                    <a:pt x="0" y="122174"/>
                  </a:lnTo>
                  <a:close/>
                </a:path>
              </a:pathLst>
            </a:custGeom>
            <a:ln w="12699">
              <a:solidFill>
                <a:srgbClr val="1D7E66"/>
              </a:solidFill>
            </a:ln>
          </p:spPr>
          <p:txBody>
            <a:bodyPr wrap="square" lIns="0" tIns="0" rIns="0" bIns="0" rtlCol="0"/>
            <a:lstStyle/>
            <a:p>
              <a:endParaRPr/>
            </a:p>
          </p:txBody>
        </p:sp>
        <p:sp>
          <p:nvSpPr>
            <p:cNvPr id="63" name="object 63"/>
            <p:cNvSpPr/>
            <p:nvPr/>
          </p:nvSpPr>
          <p:spPr>
            <a:xfrm>
              <a:off x="4175760" y="2794000"/>
              <a:ext cx="243840" cy="304800"/>
            </a:xfrm>
            <a:custGeom>
              <a:avLst/>
              <a:gdLst/>
              <a:ahLst/>
              <a:cxnLst/>
              <a:rect l="l" t="t" r="r" b="b"/>
              <a:pathLst>
                <a:path w="243839" h="304800">
                  <a:moveTo>
                    <a:pt x="121665" y="0"/>
                  </a:moveTo>
                  <a:lnTo>
                    <a:pt x="0" y="122174"/>
                  </a:lnTo>
                  <a:lnTo>
                    <a:pt x="60832" y="122174"/>
                  </a:lnTo>
                  <a:lnTo>
                    <a:pt x="60832" y="304291"/>
                  </a:lnTo>
                  <a:lnTo>
                    <a:pt x="182499" y="304291"/>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64" name="object 64"/>
            <p:cNvSpPr/>
            <p:nvPr/>
          </p:nvSpPr>
          <p:spPr>
            <a:xfrm>
              <a:off x="4180840" y="2799079"/>
              <a:ext cx="243840" cy="304800"/>
            </a:xfrm>
            <a:custGeom>
              <a:avLst/>
              <a:gdLst/>
              <a:ahLst/>
              <a:cxnLst/>
              <a:rect l="l" t="t" r="r" b="b"/>
              <a:pathLst>
                <a:path w="243839" h="304800">
                  <a:moveTo>
                    <a:pt x="0" y="122174"/>
                  </a:moveTo>
                  <a:lnTo>
                    <a:pt x="121665" y="0"/>
                  </a:lnTo>
                  <a:lnTo>
                    <a:pt x="243332" y="122174"/>
                  </a:lnTo>
                  <a:lnTo>
                    <a:pt x="182499" y="122174"/>
                  </a:lnTo>
                  <a:lnTo>
                    <a:pt x="182499" y="304292"/>
                  </a:lnTo>
                  <a:lnTo>
                    <a:pt x="60833" y="304292"/>
                  </a:lnTo>
                  <a:lnTo>
                    <a:pt x="60833" y="122174"/>
                  </a:lnTo>
                  <a:lnTo>
                    <a:pt x="0" y="122174"/>
                  </a:lnTo>
                  <a:close/>
                </a:path>
              </a:pathLst>
            </a:custGeom>
            <a:ln w="12699">
              <a:solidFill>
                <a:srgbClr val="1D7E66"/>
              </a:solidFill>
            </a:ln>
          </p:spPr>
          <p:txBody>
            <a:bodyPr wrap="square" lIns="0" tIns="0" rIns="0" bIns="0" rtlCol="0"/>
            <a:lstStyle/>
            <a:p>
              <a:endParaRPr/>
            </a:p>
          </p:txBody>
        </p:sp>
        <p:sp>
          <p:nvSpPr>
            <p:cNvPr id="65" name="object 65"/>
            <p:cNvSpPr/>
            <p:nvPr/>
          </p:nvSpPr>
          <p:spPr>
            <a:xfrm>
              <a:off x="3423920" y="1788159"/>
              <a:ext cx="233679" cy="294640"/>
            </a:xfrm>
            <a:custGeom>
              <a:avLst/>
              <a:gdLst/>
              <a:ahLst/>
              <a:cxnLst/>
              <a:rect l="l" t="t" r="r" b="b"/>
              <a:pathLst>
                <a:path w="233679" h="294639">
                  <a:moveTo>
                    <a:pt x="116585" y="0"/>
                  </a:moveTo>
                  <a:lnTo>
                    <a:pt x="0" y="118110"/>
                  </a:lnTo>
                  <a:lnTo>
                    <a:pt x="58292" y="118110"/>
                  </a:lnTo>
                  <a:lnTo>
                    <a:pt x="58292" y="294131"/>
                  </a:lnTo>
                  <a:lnTo>
                    <a:pt x="174878" y="294131"/>
                  </a:lnTo>
                  <a:lnTo>
                    <a:pt x="174878" y="118110"/>
                  </a:lnTo>
                  <a:lnTo>
                    <a:pt x="233171" y="118110"/>
                  </a:lnTo>
                  <a:lnTo>
                    <a:pt x="116585" y="0"/>
                  </a:lnTo>
                  <a:close/>
                </a:path>
              </a:pathLst>
            </a:custGeom>
            <a:solidFill>
              <a:srgbClr val="29AE8B"/>
            </a:solidFill>
          </p:spPr>
          <p:txBody>
            <a:bodyPr wrap="square" lIns="0" tIns="0" rIns="0" bIns="0" rtlCol="0"/>
            <a:lstStyle/>
            <a:p>
              <a:endParaRPr/>
            </a:p>
          </p:txBody>
        </p:sp>
        <p:sp>
          <p:nvSpPr>
            <p:cNvPr id="66" name="object 66"/>
            <p:cNvSpPr/>
            <p:nvPr/>
          </p:nvSpPr>
          <p:spPr>
            <a:xfrm>
              <a:off x="3429000" y="1793239"/>
              <a:ext cx="233679" cy="294640"/>
            </a:xfrm>
            <a:custGeom>
              <a:avLst/>
              <a:gdLst/>
              <a:ahLst/>
              <a:cxnLst/>
              <a:rect l="l" t="t" r="r" b="b"/>
              <a:pathLst>
                <a:path w="233679" h="294639">
                  <a:moveTo>
                    <a:pt x="0" y="118110"/>
                  </a:moveTo>
                  <a:lnTo>
                    <a:pt x="116586" y="0"/>
                  </a:lnTo>
                  <a:lnTo>
                    <a:pt x="233172" y="118110"/>
                  </a:lnTo>
                  <a:lnTo>
                    <a:pt x="174878" y="118110"/>
                  </a:lnTo>
                  <a:lnTo>
                    <a:pt x="174878" y="294132"/>
                  </a:lnTo>
                  <a:lnTo>
                    <a:pt x="58292" y="294132"/>
                  </a:lnTo>
                  <a:lnTo>
                    <a:pt x="58292" y="118110"/>
                  </a:lnTo>
                  <a:lnTo>
                    <a:pt x="0" y="118110"/>
                  </a:lnTo>
                  <a:close/>
                </a:path>
              </a:pathLst>
            </a:custGeom>
            <a:ln w="12700">
              <a:solidFill>
                <a:srgbClr val="1D7E66"/>
              </a:solidFill>
            </a:ln>
          </p:spPr>
          <p:txBody>
            <a:bodyPr wrap="square" lIns="0" tIns="0" rIns="0" bIns="0" rtlCol="0"/>
            <a:lstStyle/>
            <a:p>
              <a:endParaRPr/>
            </a:p>
          </p:txBody>
        </p:sp>
        <p:sp>
          <p:nvSpPr>
            <p:cNvPr id="67" name="object 67"/>
            <p:cNvSpPr/>
            <p:nvPr/>
          </p:nvSpPr>
          <p:spPr>
            <a:xfrm>
              <a:off x="4175760" y="1788159"/>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68" name="object 68"/>
            <p:cNvSpPr/>
            <p:nvPr/>
          </p:nvSpPr>
          <p:spPr>
            <a:xfrm>
              <a:off x="4180840" y="1793239"/>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69" name="object 69"/>
            <p:cNvSpPr/>
            <p:nvPr/>
          </p:nvSpPr>
          <p:spPr>
            <a:xfrm>
              <a:off x="2682240" y="1788159"/>
              <a:ext cx="233679" cy="294640"/>
            </a:xfrm>
            <a:custGeom>
              <a:avLst/>
              <a:gdLst/>
              <a:ahLst/>
              <a:cxnLst/>
              <a:rect l="l" t="t" r="r" b="b"/>
              <a:pathLst>
                <a:path w="233680" h="294639">
                  <a:moveTo>
                    <a:pt x="116586" y="0"/>
                  </a:moveTo>
                  <a:lnTo>
                    <a:pt x="0" y="118110"/>
                  </a:lnTo>
                  <a:lnTo>
                    <a:pt x="58293" y="118110"/>
                  </a:lnTo>
                  <a:lnTo>
                    <a:pt x="58293" y="294131"/>
                  </a:lnTo>
                  <a:lnTo>
                    <a:pt x="174879" y="294131"/>
                  </a:lnTo>
                  <a:lnTo>
                    <a:pt x="174879" y="118110"/>
                  </a:lnTo>
                  <a:lnTo>
                    <a:pt x="233172" y="118110"/>
                  </a:lnTo>
                  <a:lnTo>
                    <a:pt x="116586" y="0"/>
                  </a:lnTo>
                  <a:close/>
                </a:path>
              </a:pathLst>
            </a:custGeom>
            <a:solidFill>
              <a:srgbClr val="29AE8B"/>
            </a:solidFill>
          </p:spPr>
          <p:txBody>
            <a:bodyPr wrap="square" lIns="0" tIns="0" rIns="0" bIns="0" rtlCol="0"/>
            <a:lstStyle/>
            <a:p>
              <a:endParaRPr/>
            </a:p>
          </p:txBody>
        </p:sp>
        <p:sp>
          <p:nvSpPr>
            <p:cNvPr id="70" name="object 70"/>
            <p:cNvSpPr/>
            <p:nvPr/>
          </p:nvSpPr>
          <p:spPr>
            <a:xfrm>
              <a:off x="2687320" y="1793239"/>
              <a:ext cx="233679" cy="294640"/>
            </a:xfrm>
            <a:custGeom>
              <a:avLst/>
              <a:gdLst/>
              <a:ahLst/>
              <a:cxnLst/>
              <a:rect l="l" t="t" r="r" b="b"/>
              <a:pathLst>
                <a:path w="233680" h="294639">
                  <a:moveTo>
                    <a:pt x="0" y="118110"/>
                  </a:moveTo>
                  <a:lnTo>
                    <a:pt x="116586" y="0"/>
                  </a:lnTo>
                  <a:lnTo>
                    <a:pt x="233172" y="118110"/>
                  </a:lnTo>
                  <a:lnTo>
                    <a:pt x="174879" y="118110"/>
                  </a:lnTo>
                  <a:lnTo>
                    <a:pt x="174879" y="294132"/>
                  </a:lnTo>
                  <a:lnTo>
                    <a:pt x="58293" y="294132"/>
                  </a:lnTo>
                  <a:lnTo>
                    <a:pt x="58293" y="118110"/>
                  </a:lnTo>
                  <a:lnTo>
                    <a:pt x="0" y="118110"/>
                  </a:lnTo>
                  <a:close/>
                </a:path>
              </a:pathLst>
            </a:custGeom>
            <a:ln w="12700">
              <a:solidFill>
                <a:srgbClr val="1D7E66"/>
              </a:solidFill>
            </a:ln>
          </p:spPr>
          <p:txBody>
            <a:bodyPr wrap="square" lIns="0" tIns="0" rIns="0" bIns="0" rtlCol="0"/>
            <a:lstStyle/>
            <a:p>
              <a:endParaRPr/>
            </a:p>
          </p:txBody>
        </p:sp>
        <p:sp>
          <p:nvSpPr>
            <p:cNvPr id="71" name="object 71"/>
            <p:cNvSpPr/>
            <p:nvPr/>
          </p:nvSpPr>
          <p:spPr>
            <a:xfrm>
              <a:off x="4765040" y="1981199"/>
              <a:ext cx="3048000" cy="3129280"/>
            </a:xfrm>
            <a:custGeom>
              <a:avLst/>
              <a:gdLst/>
              <a:ahLst/>
              <a:cxnLst/>
              <a:rect l="l" t="t" r="r" b="b"/>
              <a:pathLst>
                <a:path w="3048000" h="3129279">
                  <a:moveTo>
                    <a:pt x="2509139" y="3002280"/>
                  </a:moveTo>
                  <a:lnTo>
                    <a:pt x="454533" y="3002280"/>
                  </a:lnTo>
                  <a:lnTo>
                    <a:pt x="454533" y="2938780"/>
                  </a:lnTo>
                  <a:lnTo>
                    <a:pt x="263525" y="3034030"/>
                  </a:lnTo>
                  <a:lnTo>
                    <a:pt x="454533" y="3129153"/>
                  </a:lnTo>
                  <a:lnTo>
                    <a:pt x="454533" y="3065653"/>
                  </a:lnTo>
                  <a:lnTo>
                    <a:pt x="2509139" y="3065653"/>
                  </a:lnTo>
                  <a:lnTo>
                    <a:pt x="2509139" y="3002280"/>
                  </a:lnTo>
                  <a:close/>
                </a:path>
                <a:path w="3048000" h="3129279">
                  <a:moveTo>
                    <a:pt x="3047492" y="63500"/>
                  </a:moveTo>
                  <a:lnTo>
                    <a:pt x="191008" y="63500"/>
                  </a:lnTo>
                  <a:lnTo>
                    <a:pt x="191008" y="0"/>
                  </a:lnTo>
                  <a:lnTo>
                    <a:pt x="0" y="95250"/>
                  </a:lnTo>
                  <a:lnTo>
                    <a:pt x="191008" y="190373"/>
                  </a:lnTo>
                  <a:lnTo>
                    <a:pt x="191008" y="126873"/>
                  </a:lnTo>
                  <a:lnTo>
                    <a:pt x="3047492" y="126873"/>
                  </a:lnTo>
                  <a:lnTo>
                    <a:pt x="3047492" y="63500"/>
                  </a:lnTo>
                  <a:close/>
                </a:path>
              </a:pathLst>
            </a:custGeom>
            <a:solidFill>
              <a:srgbClr val="000000"/>
            </a:solidFill>
          </p:spPr>
          <p:txBody>
            <a:bodyPr wrap="square" lIns="0" tIns="0" rIns="0" bIns="0" rtlCol="0"/>
            <a:lstStyle/>
            <a:p>
              <a:endParaRPr/>
            </a:p>
          </p:txBody>
        </p:sp>
      </p:grpSp>
      <p:sp>
        <p:nvSpPr>
          <p:cNvPr id="72" name="object 72"/>
          <p:cNvSpPr txBox="1"/>
          <p:nvPr/>
        </p:nvSpPr>
        <p:spPr>
          <a:xfrm>
            <a:off x="4084320" y="1056639"/>
            <a:ext cx="751840" cy="325120"/>
          </a:xfrm>
          <a:prstGeom prst="rect">
            <a:avLst/>
          </a:prstGeom>
          <a:ln w="19050">
            <a:solidFill>
              <a:srgbClr val="0000FF"/>
            </a:solidFill>
          </a:ln>
        </p:spPr>
        <p:txBody>
          <a:bodyPr vert="horz" wrap="square" lIns="0" tIns="0" rIns="0" bIns="0" rtlCol="0">
            <a:spAutoFit/>
          </a:bodyPr>
          <a:lstStyle/>
          <a:p>
            <a:pPr marL="144145">
              <a:lnSpc>
                <a:spcPts val="2160"/>
              </a:lnSpc>
            </a:pPr>
            <a:r>
              <a:rPr sz="1850" spc="-20" dirty="0">
                <a:latin typeface="Calibri"/>
                <a:cs typeface="Calibri"/>
              </a:rPr>
              <a:t>Bbox</a:t>
            </a:r>
            <a:endParaRPr sz="1850">
              <a:latin typeface="Calibri"/>
              <a:cs typeface="Calibri"/>
            </a:endParaRPr>
          </a:p>
        </p:txBody>
      </p:sp>
      <p:sp>
        <p:nvSpPr>
          <p:cNvPr id="81" name="object 81"/>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82" name="object 82"/>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5" dirty="0">
                <a:latin typeface="Calibri"/>
                <a:cs typeface="Calibri"/>
              </a:rPr>
              <a:t> </a:t>
            </a:r>
            <a:r>
              <a:rPr sz="800" dirty="0">
                <a:latin typeface="Calibri"/>
                <a:cs typeface="Calibri"/>
              </a:rPr>
              <a:t>ICCV</a:t>
            </a:r>
            <a:r>
              <a:rPr sz="800" spc="-25"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30"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 Reproduced</a:t>
            </a:r>
            <a:r>
              <a:rPr sz="800" spc="75"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
        <p:nvSpPr>
          <p:cNvPr id="73" name="object 73"/>
          <p:cNvSpPr txBox="1"/>
          <p:nvPr/>
        </p:nvSpPr>
        <p:spPr>
          <a:xfrm>
            <a:off x="7660005" y="4346321"/>
            <a:ext cx="3599815" cy="1486535"/>
          </a:xfrm>
          <a:prstGeom prst="rect">
            <a:avLst/>
          </a:prstGeom>
        </p:spPr>
        <p:txBody>
          <a:bodyPr vert="horz" wrap="square" lIns="0" tIns="13970" rIns="0" bIns="0" rtlCol="0">
            <a:spAutoFit/>
          </a:bodyPr>
          <a:lstStyle/>
          <a:p>
            <a:pPr marL="12700" marR="5080">
              <a:lnSpc>
                <a:spcPct val="99800"/>
              </a:lnSpc>
              <a:spcBef>
                <a:spcPts val="110"/>
              </a:spcBef>
            </a:pPr>
            <a:r>
              <a:rPr sz="2400" dirty="0">
                <a:latin typeface="Calibri"/>
                <a:cs typeface="Calibri"/>
              </a:rPr>
              <a:t>Most</a:t>
            </a:r>
            <a:r>
              <a:rPr sz="2400" spc="-130" dirty="0">
                <a:latin typeface="Calibri"/>
                <a:cs typeface="Calibri"/>
              </a:rPr>
              <a:t> </a:t>
            </a:r>
            <a:r>
              <a:rPr sz="2400" dirty="0">
                <a:latin typeface="Calibri"/>
                <a:cs typeface="Calibri"/>
              </a:rPr>
              <a:t>of</a:t>
            </a:r>
            <a:r>
              <a:rPr sz="2400" spc="-55" dirty="0">
                <a:latin typeface="Calibri"/>
                <a:cs typeface="Calibri"/>
              </a:rPr>
              <a:t> </a:t>
            </a:r>
            <a:r>
              <a:rPr sz="2400" dirty="0">
                <a:latin typeface="Calibri"/>
                <a:cs typeface="Calibri"/>
              </a:rPr>
              <a:t>the</a:t>
            </a:r>
            <a:r>
              <a:rPr sz="2400" spc="50" dirty="0">
                <a:latin typeface="Calibri"/>
                <a:cs typeface="Calibri"/>
              </a:rPr>
              <a:t> </a:t>
            </a:r>
            <a:r>
              <a:rPr sz="2400" spc="-10" dirty="0">
                <a:latin typeface="Calibri"/>
                <a:cs typeface="Calibri"/>
              </a:rPr>
              <a:t>computation </a:t>
            </a:r>
            <a:r>
              <a:rPr sz="2400" dirty="0">
                <a:latin typeface="Calibri"/>
                <a:cs typeface="Calibri"/>
              </a:rPr>
              <a:t>happens</a:t>
            </a:r>
            <a:r>
              <a:rPr sz="2400" spc="-110" dirty="0">
                <a:latin typeface="Calibri"/>
                <a:cs typeface="Calibri"/>
              </a:rPr>
              <a:t> </a:t>
            </a:r>
            <a:r>
              <a:rPr sz="2400" dirty="0">
                <a:latin typeface="Calibri"/>
                <a:cs typeface="Calibri"/>
              </a:rPr>
              <a:t>in</a:t>
            </a:r>
            <a:r>
              <a:rPr sz="2400" spc="55" dirty="0">
                <a:latin typeface="Calibri"/>
                <a:cs typeface="Calibri"/>
              </a:rPr>
              <a:t> </a:t>
            </a:r>
            <a:r>
              <a:rPr sz="2400" spc="-10" dirty="0">
                <a:latin typeface="Calibri"/>
                <a:cs typeface="Calibri"/>
              </a:rPr>
              <a:t>backbone network;</a:t>
            </a:r>
            <a:r>
              <a:rPr sz="2400" spc="-150" dirty="0">
                <a:latin typeface="Calibri"/>
                <a:cs typeface="Calibri"/>
              </a:rPr>
              <a:t> </a:t>
            </a:r>
            <a:r>
              <a:rPr sz="2400" dirty="0">
                <a:latin typeface="Calibri"/>
                <a:cs typeface="Calibri"/>
              </a:rPr>
              <a:t>this</a:t>
            </a:r>
            <a:r>
              <a:rPr sz="2400" spc="-35" dirty="0">
                <a:latin typeface="Calibri"/>
                <a:cs typeface="Calibri"/>
              </a:rPr>
              <a:t> </a:t>
            </a:r>
            <a:r>
              <a:rPr sz="2400" dirty="0">
                <a:latin typeface="Calibri"/>
                <a:cs typeface="Calibri"/>
              </a:rPr>
              <a:t>saves</a:t>
            </a:r>
            <a:r>
              <a:rPr sz="2400" spc="-190" dirty="0">
                <a:latin typeface="Calibri"/>
                <a:cs typeface="Calibri"/>
              </a:rPr>
              <a:t> </a:t>
            </a:r>
            <a:r>
              <a:rPr sz="2400" dirty="0">
                <a:latin typeface="Calibri"/>
                <a:cs typeface="Calibri"/>
              </a:rPr>
              <a:t>work</a:t>
            </a:r>
            <a:r>
              <a:rPr sz="2400" spc="-25" dirty="0">
                <a:latin typeface="Calibri"/>
                <a:cs typeface="Calibri"/>
              </a:rPr>
              <a:t> for </a:t>
            </a:r>
            <a:r>
              <a:rPr sz="2400" dirty="0">
                <a:latin typeface="Calibri"/>
                <a:cs typeface="Calibri"/>
              </a:rPr>
              <a:t>overlapping</a:t>
            </a:r>
            <a:r>
              <a:rPr sz="2400" spc="-120" dirty="0">
                <a:latin typeface="Calibri"/>
                <a:cs typeface="Calibri"/>
              </a:rPr>
              <a:t> </a:t>
            </a:r>
            <a:r>
              <a:rPr sz="2400" spc="-10" dirty="0">
                <a:latin typeface="Calibri"/>
                <a:cs typeface="Calibri"/>
              </a:rPr>
              <a:t>region</a:t>
            </a:r>
            <a:r>
              <a:rPr sz="2400" spc="-90" dirty="0">
                <a:latin typeface="Calibri"/>
                <a:cs typeface="Calibri"/>
              </a:rPr>
              <a:t> </a:t>
            </a:r>
            <a:r>
              <a:rPr sz="2400" spc="-10" dirty="0">
                <a:latin typeface="Calibri"/>
                <a:cs typeface="Calibri"/>
              </a:rPr>
              <a:t>proposals</a:t>
            </a:r>
            <a:endParaRPr sz="2400">
              <a:latin typeface="Calibri"/>
              <a:cs typeface="Calibri"/>
            </a:endParaRPr>
          </a:p>
        </p:txBody>
      </p:sp>
      <p:sp>
        <p:nvSpPr>
          <p:cNvPr id="74" name="object 74"/>
          <p:cNvSpPr txBox="1"/>
          <p:nvPr/>
        </p:nvSpPr>
        <p:spPr>
          <a:xfrm>
            <a:off x="4094479" y="1442719"/>
            <a:ext cx="741680" cy="325120"/>
          </a:xfrm>
          <a:prstGeom prst="rect">
            <a:avLst/>
          </a:prstGeom>
          <a:ln w="19050">
            <a:solidFill>
              <a:srgbClr val="7B5FC5"/>
            </a:solidFill>
          </a:ln>
        </p:spPr>
        <p:txBody>
          <a:bodyPr vert="horz" wrap="square" lIns="0" tIns="0" rIns="0" bIns="0" rtlCol="0">
            <a:spAutoFit/>
          </a:bodyPr>
          <a:lstStyle/>
          <a:p>
            <a:pPr marL="141605">
              <a:lnSpc>
                <a:spcPts val="2180"/>
              </a:lnSpc>
            </a:pPr>
            <a:r>
              <a:rPr sz="1850" spc="-10" dirty="0">
                <a:latin typeface="Calibri"/>
                <a:cs typeface="Calibri"/>
              </a:rPr>
              <a:t>Class</a:t>
            </a:r>
            <a:endParaRPr sz="1850">
              <a:latin typeface="Calibri"/>
              <a:cs typeface="Calibri"/>
            </a:endParaRPr>
          </a:p>
        </p:txBody>
      </p:sp>
      <p:sp>
        <p:nvSpPr>
          <p:cNvPr id="75" name="object 75"/>
          <p:cNvSpPr txBox="1"/>
          <p:nvPr/>
        </p:nvSpPr>
        <p:spPr>
          <a:xfrm>
            <a:off x="3200400" y="1056639"/>
            <a:ext cx="751840" cy="325120"/>
          </a:xfrm>
          <a:prstGeom prst="rect">
            <a:avLst/>
          </a:prstGeom>
          <a:ln w="19050">
            <a:solidFill>
              <a:srgbClr val="0000FF"/>
            </a:solidFill>
          </a:ln>
        </p:spPr>
        <p:txBody>
          <a:bodyPr vert="horz" wrap="square" lIns="0" tIns="0" rIns="0" bIns="0" rtlCol="0">
            <a:spAutoFit/>
          </a:bodyPr>
          <a:lstStyle/>
          <a:p>
            <a:pPr marL="146685">
              <a:lnSpc>
                <a:spcPts val="2160"/>
              </a:lnSpc>
            </a:pPr>
            <a:r>
              <a:rPr sz="1850" spc="-20" dirty="0">
                <a:latin typeface="Calibri"/>
                <a:cs typeface="Calibri"/>
              </a:rPr>
              <a:t>Bbox</a:t>
            </a:r>
            <a:endParaRPr sz="1850">
              <a:latin typeface="Calibri"/>
              <a:cs typeface="Calibri"/>
            </a:endParaRPr>
          </a:p>
        </p:txBody>
      </p:sp>
      <p:sp>
        <p:nvSpPr>
          <p:cNvPr id="76" name="object 76"/>
          <p:cNvSpPr txBox="1"/>
          <p:nvPr/>
        </p:nvSpPr>
        <p:spPr>
          <a:xfrm>
            <a:off x="3210560" y="1442719"/>
            <a:ext cx="741680" cy="325120"/>
          </a:xfrm>
          <a:prstGeom prst="rect">
            <a:avLst/>
          </a:prstGeom>
          <a:ln w="19050">
            <a:solidFill>
              <a:srgbClr val="7B5FC5"/>
            </a:solidFill>
          </a:ln>
        </p:spPr>
        <p:txBody>
          <a:bodyPr vert="horz" wrap="square" lIns="0" tIns="0" rIns="0" bIns="0" rtlCol="0">
            <a:spAutoFit/>
          </a:bodyPr>
          <a:lstStyle/>
          <a:p>
            <a:pPr marL="143510">
              <a:lnSpc>
                <a:spcPts val="2180"/>
              </a:lnSpc>
            </a:pPr>
            <a:r>
              <a:rPr sz="1850" spc="-10" dirty="0">
                <a:latin typeface="Calibri"/>
                <a:cs typeface="Calibri"/>
              </a:rPr>
              <a:t>Class</a:t>
            </a:r>
            <a:endParaRPr sz="1850">
              <a:latin typeface="Calibri"/>
              <a:cs typeface="Calibri"/>
            </a:endParaRPr>
          </a:p>
        </p:txBody>
      </p:sp>
      <p:sp>
        <p:nvSpPr>
          <p:cNvPr id="77" name="object 77"/>
          <p:cNvSpPr txBox="1"/>
          <p:nvPr/>
        </p:nvSpPr>
        <p:spPr>
          <a:xfrm>
            <a:off x="2306320" y="1046480"/>
            <a:ext cx="751840" cy="325120"/>
          </a:xfrm>
          <a:prstGeom prst="rect">
            <a:avLst/>
          </a:prstGeom>
          <a:ln w="19050">
            <a:solidFill>
              <a:srgbClr val="0000FF"/>
            </a:solidFill>
          </a:ln>
        </p:spPr>
        <p:txBody>
          <a:bodyPr vert="horz" wrap="square" lIns="0" tIns="0" rIns="0" bIns="0" rtlCol="0">
            <a:spAutoFit/>
          </a:bodyPr>
          <a:lstStyle/>
          <a:p>
            <a:pPr marL="146050">
              <a:lnSpc>
                <a:spcPts val="2150"/>
              </a:lnSpc>
            </a:pPr>
            <a:r>
              <a:rPr sz="1850" spc="-20" dirty="0">
                <a:latin typeface="Calibri"/>
                <a:cs typeface="Calibri"/>
              </a:rPr>
              <a:t>Bbox</a:t>
            </a:r>
            <a:endParaRPr sz="1850">
              <a:latin typeface="Calibri"/>
              <a:cs typeface="Calibri"/>
            </a:endParaRPr>
          </a:p>
        </p:txBody>
      </p:sp>
      <p:sp>
        <p:nvSpPr>
          <p:cNvPr id="78" name="object 78"/>
          <p:cNvSpPr txBox="1"/>
          <p:nvPr/>
        </p:nvSpPr>
        <p:spPr>
          <a:xfrm>
            <a:off x="2316479" y="1432560"/>
            <a:ext cx="741680" cy="325120"/>
          </a:xfrm>
          <a:prstGeom prst="rect">
            <a:avLst/>
          </a:prstGeom>
          <a:ln w="19050">
            <a:solidFill>
              <a:srgbClr val="7B5FC5"/>
            </a:solidFill>
          </a:ln>
        </p:spPr>
        <p:txBody>
          <a:bodyPr vert="horz" wrap="square" lIns="0" tIns="0" rIns="0" bIns="0" rtlCol="0">
            <a:spAutoFit/>
          </a:bodyPr>
          <a:lstStyle/>
          <a:p>
            <a:pPr marL="142875">
              <a:lnSpc>
                <a:spcPts val="2170"/>
              </a:lnSpc>
            </a:pPr>
            <a:r>
              <a:rPr sz="1850" spc="-10" dirty="0">
                <a:latin typeface="Calibri"/>
                <a:cs typeface="Calibri"/>
              </a:rPr>
              <a:t>Class</a:t>
            </a:r>
            <a:endParaRPr sz="1850">
              <a:latin typeface="Calibri"/>
              <a:cs typeface="Calibri"/>
            </a:endParaRPr>
          </a:p>
        </p:txBody>
      </p:sp>
      <p:sp>
        <p:nvSpPr>
          <p:cNvPr id="79" name="object 79"/>
          <p:cNvSpPr txBox="1"/>
          <p:nvPr/>
        </p:nvSpPr>
        <p:spPr>
          <a:xfrm>
            <a:off x="5042534" y="952118"/>
            <a:ext cx="2565400" cy="768985"/>
          </a:xfrm>
          <a:prstGeom prst="rect">
            <a:avLst/>
          </a:prstGeom>
        </p:spPr>
        <p:txBody>
          <a:bodyPr vert="horz" wrap="square" lIns="0" tIns="1905" rIns="0" bIns="0" rtlCol="0">
            <a:spAutoFit/>
          </a:bodyPr>
          <a:lstStyle/>
          <a:p>
            <a:pPr marL="12700" marR="5080">
              <a:lnSpc>
                <a:spcPct val="103000"/>
              </a:lnSpc>
              <a:spcBef>
                <a:spcPts val="15"/>
              </a:spcBef>
            </a:pPr>
            <a:r>
              <a:rPr sz="2400" spc="-10" dirty="0">
                <a:solidFill>
                  <a:srgbClr val="C8482C"/>
                </a:solidFill>
                <a:latin typeface="Calibri"/>
                <a:cs typeface="Calibri"/>
              </a:rPr>
              <a:t>Category</a:t>
            </a:r>
            <a:r>
              <a:rPr sz="2400" spc="-120" dirty="0">
                <a:solidFill>
                  <a:srgbClr val="C8482C"/>
                </a:solidFill>
                <a:latin typeface="Calibri"/>
                <a:cs typeface="Calibri"/>
              </a:rPr>
              <a:t> </a:t>
            </a:r>
            <a:r>
              <a:rPr sz="2400" dirty="0">
                <a:solidFill>
                  <a:srgbClr val="C8482C"/>
                </a:solidFill>
                <a:latin typeface="Calibri"/>
                <a:cs typeface="Calibri"/>
              </a:rPr>
              <a:t>and</a:t>
            </a:r>
            <a:r>
              <a:rPr sz="2400" spc="25" dirty="0">
                <a:solidFill>
                  <a:srgbClr val="C8482C"/>
                </a:solidFill>
                <a:latin typeface="Calibri"/>
                <a:cs typeface="Calibri"/>
              </a:rPr>
              <a:t> </a:t>
            </a:r>
            <a:r>
              <a:rPr sz="2400" spc="-25" dirty="0">
                <a:solidFill>
                  <a:srgbClr val="C8482C"/>
                </a:solidFill>
                <a:latin typeface="Calibri"/>
                <a:cs typeface="Calibri"/>
              </a:rPr>
              <a:t>box transform</a:t>
            </a:r>
            <a:r>
              <a:rPr sz="2400" spc="-65" dirty="0">
                <a:solidFill>
                  <a:srgbClr val="C8482C"/>
                </a:solidFill>
                <a:latin typeface="Calibri"/>
                <a:cs typeface="Calibri"/>
              </a:rPr>
              <a:t> </a:t>
            </a:r>
            <a:r>
              <a:rPr sz="2400" dirty="0">
                <a:solidFill>
                  <a:srgbClr val="C8482C"/>
                </a:solidFill>
                <a:latin typeface="Calibri"/>
                <a:cs typeface="Calibri"/>
              </a:rPr>
              <a:t>per</a:t>
            </a:r>
            <a:r>
              <a:rPr sz="2400" spc="-100" dirty="0">
                <a:solidFill>
                  <a:srgbClr val="C8482C"/>
                </a:solidFill>
                <a:latin typeface="Calibri"/>
                <a:cs typeface="Calibri"/>
              </a:rPr>
              <a:t> </a:t>
            </a:r>
            <a:r>
              <a:rPr sz="2400" spc="-10" dirty="0">
                <a:solidFill>
                  <a:srgbClr val="C8482C"/>
                </a:solidFill>
                <a:latin typeface="Calibri"/>
                <a:cs typeface="Calibri"/>
              </a:rPr>
              <a:t>region</a:t>
            </a:r>
            <a:endParaRPr sz="2400">
              <a:latin typeface="Calibri"/>
              <a:cs typeface="Calibri"/>
            </a:endParaRPr>
          </a:p>
        </p:txBody>
      </p:sp>
      <p:sp>
        <p:nvSpPr>
          <p:cNvPr id="80" name="object 80"/>
          <p:cNvSpPr txBox="1"/>
          <p:nvPr/>
        </p:nvSpPr>
        <p:spPr>
          <a:xfrm>
            <a:off x="8031480" y="1643697"/>
            <a:ext cx="2696845" cy="768350"/>
          </a:xfrm>
          <a:prstGeom prst="rect">
            <a:avLst/>
          </a:prstGeom>
        </p:spPr>
        <p:txBody>
          <a:bodyPr vert="horz" wrap="square" lIns="0" tIns="1905" rIns="0" bIns="0" rtlCol="0">
            <a:spAutoFit/>
          </a:bodyPr>
          <a:lstStyle/>
          <a:p>
            <a:pPr marL="12700" marR="5080">
              <a:lnSpc>
                <a:spcPct val="103000"/>
              </a:lnSpc>
              <a:spcBef>
                <a:spcPts val="15"/>
              </a:spcBef>
            </a:pPr>
            <a:r>
              <a:rPr sz="2400" spc="-30" dirty="0">
                <a:latin typeface="Calibri"/>
                <a:cs typeface="Calibri"/>
              </a:rPr>
              <a:t>Per-</a:t>
            </a:r>
            <a:r>
              <a:rPr sz="2400" spc="-20" dirty="0">
                <a:latin typeface="Calibri"/>
                <a:cs typeface="Calibri"/>
              </a:rPr>
              <a:t>Region</a:t>
            </a:r>
            <a:r>
              <a:rPr sz="2400" spc="-95" dirty="0">
                <a:latin typeface="Calibri"/>
                <a:cs typeface="Calibri"/>
              </a:rPr>
              <a:t> </a:t>
            </a:r>
            <a:r>
              <a:rPr sz="2400" spc="-10" dirty="0">
                <a:latin typeface="Calibri"/>
                <a:cs typeface="Calibri"/>
              </a:rPr>
              <a:t>network</a:t>
            </a:r>
            <a:r>
              <a:rPr sz="2400" spc="-65" dirty="0">
                <a:latin typeface="Calibri"/>
                <a:cs typeface="Calibri"/>
              </a:rPr>
              <a:t> </a:t>
            </a:r>
            <a:r>
              <a:rPr sz="2400" spc="-25" dirty="0">
                <a:latin typeface="Calibri"/>
                <a:cs typeface="Calibri"/>
              </a:rPr>
              <a:t>is </a:t>
            </a:r>
            <a:r>
              <a:rPr sz="2400" spc="-10" dirty="0">
                <a:latin typeface="Calibri"/>
                <a:cs typeface="Calibri"/>
              </a:rPr>
              <a:t>relatively</a:t>
            </a:r>
            <a:r>
              <a:rPr sz="2400" spc="-105" dirty="0">
                <a:latin typeface="Calibri"/>
                <a:cs typeface="Calibri"/>
              </a:rPr>
              <a:t> </a:t>
            </a:r>
            <a:r>
              <a:rPr sz="2400" spc="-10" dirty="0">
                <a:latin typeface="Calibri"/>
                <a:cs typeface="Calibri"/>
              </a:rPr>
              <a:t>lightweight</a:t>
            </a:r>
            <a:endParaRPr sz="2400">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3025775" cy="1368425"/>
          </a:xfrm>
          <a:prstGeom prst="rect">
            <a:avLst/>
          </a:prstGeom>
        </p:spPr>
        <p:txBody>
          <a:bodyPr vert="horz" wrap="square" lIns="0" tIns="13335" rIns="0" bIns="0" rtlCol="0">
            <a:spAutoFit/>
          </a:bodyPr>
          <a:lstStyle/>
          <a:p>
            <a:pPr marL="12700" marR="5080">
              <a:lnSpc>
                <a:spcPct val="100000"/>
              </a:lnSpc>
              <a:spcBef>
                <a:spcPts val="105"/>
              </a:spcBef>
            </a:pPr>
            <a:r>
              <a:rPr spc="-145" dirty="0"/>
              <a:t>Today:</a:t>
            </a:r>
            <a:r>
              <a:rPr spc="-100" dirty="0"/>
              <a:t> </a:t>
            </a:r>
            <a:r>
              <a:rPr spc="-10" dirty="0"/>
              <a:t>Object Detection</a:t>
            </a:r>
          </a:p>
        </p:txBody>
      </p:sp>
      <p:sp>
        <p:nvSpPr>
          <p:cNvPr id="3" name="object 3"/>
          <p:cNvSpPr txBox="1"/>
          <p:nvPr/>
        </p:nvSpPr>
        <p:spPr>
          <a:xfrm>
            <a:off x="577532" y="1305337"/>
            <a:ext cx="5085080" cy="4131310"/>
          </a:xfrm>
          <a:prstGeom prst="rect">
            <a:avLst/>
          </a:prstGeom>
        </p:spPr>
        <p:txBody>
          <a:bodyPr vert="horz" wrap="square" lIns="0" tIns="1270" rIns="0" bIns="0" rtlCol="0">
            <a:spAutoFit/>
          </a:bodyPr>
          <a:lstStyle/>
          <a:p>
            <a:pPr>
              <a:lnSpc>
                <a:spcPct val="100000"/>
              </a:lnSpc>
              <a:spcBef>
                <a:spcPts val="10"/>
              </a:spcBef>
            </a:pPr>
            <a:endParaRPr sz="2350">
              <a:latin typeface="Times New Roman"/>
              <a:cs typeface="Times New Roman"/>
            </a:endParaRPr>
          </a:p>
          <a:p>
            <a:pPr marL="2957195" marR="157480" indent="-2957830">
              <a:lnSpc>
                <a:spcPct val="47200"/>
              </a:lnSpc>
              <a:tabLst>
                <a:tab pos="3292475" algn="l"/>
              </a:tabLst>
            </a:pPr>
            <a:r>
              <a:rPr sz="2650" b="1" spc="-10" dirty="0">
                <a:latin typeface="Calibri"/>
                <a:cs typeface="Calibri"/>
              </a:rPr>
              <a:t>Classification</a:t>
            </a:r>
            <a:r>
              <a:rPr sz="2650" b="1" dirty="0">
                <a:latin typeface="Calibri"/>
                <a:cs typeface="Calibri"/>
              </a:rPr>
              <a:t>		</a:t>
            </a:r>
            <a:r>
              <a:rPr sz="3975" b="1" spc="-15" baseline="35639" dirty="0">
                <a:latin typeface="Calibri"/>
                <a:cs typeface="Calibri"/>
              </a:rPr>
              <a:t>Semantic </a:t>
            </a:r>
            <a:r>
              <a:rPr sz="2650" b="1" spc="-10" dirty="0">
                <a:latin typeface="Calibri"/>
                <a:cs typeface="Calibri"/>
              </a:rPr>
              <a:t>Segmentation</a:t>
            </a:r>
            <a:endParaRPr sz="265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marL="681990" algn="ctr">
              <a:lnSpc>
                <a:spcPct val="100000"/>
              </a:lnSpc>
              <a:spcBef>
                <a:spcPts val="1805"/>
              </a:spcBef>
              <a:tabLst>
                <a:tab pos="2811780" algn="l"/>
              </a:tabLst>
            </a:pPr>
            <a:r>
              <a:rPr sz="3600" b="1" spc="-37" baseline="-20833" dirty="0">
                <a:latin typeface="Calibri"/>
                <a:cs typeface="Calibri"/>
              </a:rPr>
              <a:t>CAT</a:t>
            </a:r>
            <a:r>
              <a:rPr sz="3600" b="1" baseline="-20833" dirty="0">
                <a:latin typeface="Calibri"/>
                <a:cs typeface="Calibri"/>
              </a:rPr>
              <a:t>	</a:t>
            </a:r>
            <a:r>
              <a:rPr sz="2400" b="1" dirty="0">
                <a:solidFill>
                  <a:srgbClr val="6AA84F"/>
                </a:solidFill>
                <a:latin typeface="Calibri"/>
                <a:cs typeface="Calibri"/>
              </a:rPr>
              <a:t>GRASS</a:t>
            </a:r>
            <a:r>
              <a:rPr sz="2400" dirty="0">
                <a:latin typeface="Calibri"/>
                <a:cs typeface="Calibri"/>
              </a:rPr>
              <a:t>,</a:t>
            </a:r>
            <a:r>
              <a:rPr sz="2400" spc="-80" dirty="0">
                <a:latin typeface="Calibri"/>
                <a:cs typeface="Calibri"/>
              </a:rPr>
              <a:t> </a:t>
            </a:r>
            <a:r>
              <a:rPr sz="2400" b="1" spc="-100" dirty="0">
                <a:solidFill>
                  <a:srgbClr val="F0C231"/>
                </a:solidFill>
                <a:latin typeface="Calibri"/>
                <a:cs typeface="Calibri"/>
              </a:rPr>
              <a:t>CAT</a:t>
            </a:r>
            <a:r>
              <a:rPr sz="2400" spc="-100" dirty="0">
                <a:latin typeface="Calibri"/>
                <a:cs typeface="Calibri"/>
              </a:rPr>
              <a:t>,</a:t>
            </a:r>
            <a:r>
              <a:rPr sz="2400" spc="-35" dirty="0">
                <a:latin typeface="Calibri"/>
                <a:cs typeface="Calibri"/>
              </a:rPr>
              <a:t> </a:t>
            </a:r>
            <a:r>
              <a:rPr sz="2400" b="1" spc="-10" dirty="0">
                <a:solidFill>
                  <a:srgbClr val="A64D79"/>
                </a:solidFill>
                <a:latin typeface="Calibri"/>
                <a:cs typeface="Calibri"/>
              </a:rPr>
              <a:t>TREE</a:t>
            </a:r>
            <a:r>
              <a:rPr sz="2400" spc="-10" dirty="0">
                <a:latin typeface="Calibri"/>
                <a:cs typeface="Calibri"/>
              </a:rPr>
              <a:t>,</a:t>
            </a:r>
            <a:endParaRPr sz="2400">
              <a:latin typeface="Calibri"/>
              <a:cs typeface="Calibri"/>
            </a:endParaRPr>
          </a:p>
          <a:p>
            <a:pPr marR="885825" algn="r">
              <a:lnSpc>
                <a:spcPct val="100000"/>
              </a:lnSpc>
              <a:spcBef>
                <a:spcPts val="85"/>
              </a:spcBef>
            </a:pPr>
            <a:r>
              <a:rPr sz="2400" b="1" spc="-25" dirty="0">
                <a:solidFill>
                  <a:srgbClr val="4985E8"/>
                </a:solidFill>
                <a:latin typeface="Calibri"/>
                <a:cs typeface="Calibri"/>
              </a:rPr>
              <a:t>SKY</a:t>
            </a:r>
            <a:endParaRPr sz="2400">
              <a:latin typeface="Calibri"/>
              <a:cs typeface="Calibri"/>
            </a:endParaRPr>
          </a:p>
        </p:txBody>
      </p:sp>
      <p:grpSp>
        <p:nvGrpSpPr>
          <p:cNvPr id="4" name="object 4"/>
          <p:cNvGrpSpPr/>
          <p:nvPr/>
        </p:nvGrpSpPr>
        <p:grpSpPr>
          <a:xfrm>
            <a:off x="71755" y="2265679"/>
            <a:ext cx="2813685" cy="3524885"/>
            <a:chOff x="71755" y="2265679"/>
            <a:chExt cx="2813685" cy="3524885"/>
          </a:xfrm>
        </p:grpSpPr>
        <p:pic>
          <p:nvPicPr>
            <p:cNvPr id="5" name="object 5"/>
            <p:cNvPicPr/>
            <p:nvPr/>
          </p:nvPicPr>
          <p:blipFill>
            <a:blip r:embed="rId2" cstate="print"/>
            <a:stretch>
              <a:fillRect/>
            </a:stretch>
          </p:blipFill>
          <p:spPr>
            <a:xfrm>
              <a:off x="91440" y="2265679"/>
              <a:ext cx="2794000" cy="2418080"/>
            </a:xfrm>
            <a:prstGeom prst="rect">
              <a:avLst/>
            </a:prstGeom>
          </p:spPr>
        </p:pic>
        <p:sp>
          <p:nvSpPr>
            <p:cNvPr id="6" name="object 6"/>
            <p:cNvSpPr/>
            <p:nvPr/>
          </p:nvSpPr>
          <p:spPr>
            <a:xfrm>
              <a:off x="81280" y="5303519"/>
              <a:ext cx="2794000" cy="477520"/>
            </a:xfrm>
            <a:custGeom>
              <a:avLst/>
              <a:gdLst/>
              <a:ahLst/>
              <a:cxnLst/>
              <a:rect l="l" t="t" r="r" b="b"/>
              <a:pathLst>
                <a:path w="2794000" h="477520">
                  <a:moveTo>
                    <a:pt x="2793619" y="0"/>
                  </a:moveTo>
                  <a:lnTo>
                    <a:pt x="2788793" y="42925"/>
                  </a:lnTo>
                  <a:lnTo>
                    <a:pt x="2774696" y="83311"/>
                  </a:lnTo>
                  <a:lnTo>
                    <a:pt x="2752217" y="120395"/>
                  </a:lnTo>
                  <a:lnTo>
                    <a:pt x="2722372" y="153796"/>
                  </a:lnTo>
                  <a:lnTo>
                    <a:pt x="2685796" y="182498"/>
                  </a:lnTo>
                  <a:lnTo>
                    <a:pt x="2643505" y="206120"/>
                  </a:lnTo>
                  <a:lnTo>
                    <a:pt x="2596261" y="223773"/>
                  </a:lnTo>
                  <a:lnTo>
                    <a:pt x="2544953" y="234822"/>
                  </a:lnTo>
                  <a:lnTo>
                    <a:pt x="2490470" y="238632"/>
                  </a:lnTo>
                  <a:lnTo>
                    <a:pt x="1700149" y="238632"/>
                  </a:lnTo>
                  <a:lnTo>
                    <a:pt x="1645539" y="242569"/>
                  </a:lnTo>
                  <a:lnTo>
                    <a:pt x="1594231" y="253618"/>
                  </a:lnTo>
                  <a:lnTo>
                    <a:pt x="1546987" y="271271"/>
                  </a:lnTo>
                  <a:lnTo>
                    <a:pt x="1504695" y="294792"/>
                  </a:lnTo>
                  <a:lnTo>
                    <a:pt x="1468120" y="323557"/>
                  </a:lnTo>
                  <a:lnTo>
                    <a:pt x="1438275" y="356869"/>
                  </a:lnTo>
                  <a:lnTo>
                    <a:pt x="1415795" y="394055"/>
                  </a:lnTo>
                  <a:lnTo>
                    <a:pt x="1401698" y="434428"/>
                  </a:lnTo>
                  <a:lnTo>
                    <a:pt x="1396873" y="477329"/>
                  </a:lnTo>
                  <a:lnTo>
                    <a:pt x="1391920" y="434428"/>
                  </a:lnTo>
                  <a:lnTo>
                    <a:pt x="1377823" y="394055"/>
                  </a:lnTo>
                  <a:lnTo>
                    <a:pt x="1355470" y="356869"/>
                  </a:lnTo>
                  <a:lnTo>
                    <a:pt x="1325498" y="323557"/>
                  </a:lnTo>
                  <a:lnTo>
                    <a:pt x="1288923" y="294792"/>
                  </a:lnTo>
                  <a:lnTo>
                    <a:pt x="1246632" y="271271"/>
                  </a:lnTo>
                  <a:lnTo>
                    <a:pt x="1199388" y="253618"/>
                  </a:lnTo>
                  <a:lnTo>
                    <a:pt x="1148092" y="242569"/>
                  </a:lnTo>
                  <a:lnTo>
                    <a:pt x="1093584" y="238632"/>
                  </a:lnTo>
                  <a:lnTo>
                    <a:pt x="303250" y="238632"/>
                  </a:lnTo>
                  <a:lnTo>
                    <a:pt x="248742" y="234822"/>
                  </a:lnTo>
                  <a:lnTo>
                    <a:pt x="197434" y="223773"/>
                  </a:lnTo>
                  <a:lnTo>
                    <a:pt x="150190" y="206120"/>
                  </a:lnTo>
                  <a:lnTo>
                    <a:pt x="107873" y="182498"/>
                  </a:lnTo>
                  <a:lnTo>
                    <a:pt x="71323" y="153796"/>
                  </a:lnTo>
                  <a:lnTo>
                    <a:pt x="41402" y="120395"/>
                  </a:lnTo>
                  <a:lnTo>
                    <a:pt x="18972" y="83311"/>
                  </a:lnTo>
                  <a:lnTo>
                    <a:pt x="4884" y="42925"/>
                  </a:lnTo>
                  <a:lnTo>
                    <a:pt x="0" y="0"/>
                  </a:lnTo>
                </a:path>
              </a:pathLst>
            </a:custGeom>
            <a:ln w="19050">
              <a:solidFill>
                <a:srgbClr val="666666"/>
              </a:solidFill>
            </a:ln>
          </p:spPr>
          <p:txBody>
            <a:bodyPr wrap="square" lIns="0" tIns="0" rIns="0" bIns="0" rtlCol="0"/>
            <a:lstStyle/>
            <a:p>
              <a:endParaRPr/>
            </a:p>
          </p:txBody>
        </p:sp>
      </p:grpSp>
      <p:sp>
        <p:nvSpPr>
          <p:cNvPr id="7" name="object 7"/>
          <p:cNvSpPr txBox="1"/>
          <p:nvPr/>
        </p:nvSpPr>
        <p:spPr>
          <a:xfrm>
            <a:off x="6872351" y="1287081"/>
            <a:ext cx="1398270" cy="835660"/>
          </a:xfrm>
          <a:prstGeom prst="rect">
            <a:avLst/>
          </a:prstGeom>
        </p:spPr>
        <p:txBody>
          <a:bodyPr vert="horz" wrap="square" lIns="0" tIns="8255" rIns="0" bIns="0" rtlCol="0">
            <a:spAutoFit/>
          </a:bodyPr>
          <a:lstStyle/>
          <a:p>
            <a:pPr marL="12700" marR="5080" indent="223520">
              <a:lnSpc>
                <a:spcPct val="100800"/>
              </a:lnSpc>
              <a:spcBef>
                <a:spcPts val="65"/>
              </a:spcBef>
            </a:pPr>
            <a:r>
              <a:rPr sz="2650" b="1" spc="-10" dirty="0">
                <a:latin typeface="Calibri"/>
                <a:cs typeface="Calibri"/>
              </a:rPr>
              <a:t>Object Detection</a:t>
            </a:r>
            <a:endParaRPr sz="2650">
              <a:latin typeface="Calibri"/>
              <a:cs typeface="Calibri"/>
            </a:endParaRPr>
          </a:p>
        </p:txBody>
      </p:sp>
      <p:pic>
        <p:nvPicPr>
          <p:cNvPr id="8" name="object 8"/>
          <p:cNvPicPr/>
          <p:nvPr/>
        </p:nvPicPr>
        <p:blipFill>
          <a:blip r:embed="rId3" cstate="print"/>
          <a:stretch>
            <a:fillRect/>
          </a:stretch>
        </p:blipFill>
        <p:spPr>
          <a:xfrm>
            <a:off x="6187440" y="2326639"/>
            <a:ext cx="2783840" cy="2397760"/>
          </a:xfrm>
          <a:prstGeom prst="rect">
            <a:avLst/>
          </a:prstGeom>
        </p:spPr>
      </p:pic>
      <p:grpSp>
        <p:nvGrpSpPr>
          <p:cNvPr id="9" name="object 9"/>
          <p:cNvGrpSpPr/>
          <p:nvPr/>
        </p:nvGrpSpPr>
        <p:grpSpPr>
          <a:xfrm>
            <a:off x="6381115" y="2326639"/>
            <a:ext cx="5648325" cy="3443604"/>
            <a:chOff x="6381115" y="2326639"/>
            <a:chExt cx="5648325" cy="3443604"/>
          </a:xfrm>
        </p:grpSpPr>
        <p:pic>
          <p:nvPicPr>
            <p:cNvPr id="10" name="object 10"/>
            <p:cNvPicPr/>
            <p:nvPr/>
          </p:nvPicPr>
          <p:blipFill>
            <a:blip r:embed="rId4" cstate="print"/>
            <a:stretch>
              <a:fillRect/>
            </a:stretch>
          </p:blipFill>
          <p:spPr>
            <a:xfrm>
              <a:off x="9225280" y="2326639"/>
              <a:ext cx="2804160" cy="2418080"/>
            </a:xfrm>
            <a:prstGeom prst="rect">
              <a:avLst/>
            </a:prstGeom>
          </p:spPr>
        </p:pic>
        <p:sp>
          <p:nvSpPr>
            <p:cNvPr id="11" name="object 11"/>
            <p:cNvSpPr/>
            <p:nvPr/>
          </p:nvSpPr>
          <p:spPr>
            <a:xfrm>
              <a:off x="9763760" y="3332479"/>
              <a:ext cx="944880" cy="1412240"/>
            </a:xfrm>
            <a:custGeom>
              <a:avLst/>
              <a:gdLst/>
              <a:ahLst/>
              <a:cxnLst/>
              <a:rect l="l" t="t" r="r" b="b"/>
              <a:pathLst>
                <a:path w="944879" h="1412239">
                  <a:moveTo>
                    <a:pt x="567817" y="0"/>
                  </a:moveTo>
                  <a:lnTo>
                    <a:pt x="433197" y="16891"/>
                  </a:lnTo>
                  <a:lnTo>
                    <a:pt x="394081" y="50673"/>
                  </a:lnTo>
                  <a:lnTo>
                    <a:pt x="269240" y="30987"/>
                  </a:lnTo>
                  <a:lnTo>
                    <a:pt x="234950" y="126619"/>
                  </a:lnTo>
                  <a:lnTo>
                    <a:pt x="269240" y="185674"/>
                  </a:lnTo>
                  <a:lnTo>
                    <a:pt x="205613" y="410718"/>
                  </a:lnTo>
                  <a:lnTo>
                    <a:pt x="308356" y="523240"/>
                  </a:lnTo>
                  <a:lnTo>
                    <a:pt x="242316" y="680720"/>
                  </a:lnTo>
                  <a:lnTo>
                    <a:pt x="83185" y="514731"/>
                  </a:lnTo>
                  <a:lnTo>
                    <a:pt x="9779" y="531622"/>
                  </a:lnTo>
                  <a:lnTo>
                    <a:pt x="0" y="767969"/>
                  </a:lnTo>
                  <a:lnTo>
                    <a:pt x="144399" y="843915"/>
                  </a:lnTo>
                  <a:lnTo>
                    <a:pt x="279019" y="824230"/>
                  </a:lnTo>
                  <a:lnTo>
                    <a:pt x="232537" y="1037971"/>
                  </a:lnTo>
                  <a:lnTo>
                    <a:pt x="271653" y="1276985"/>
                  </a:lnTo>
                  <a:lnTo>
                    <a:pt x="222758" y="1412113"/>
                  </a:lnTo>
                  <a:lnTo>
                    <a:pt x="455295" y="1409192"/>
                  </a:lnTo>
                  <a:lnTo>
                    <a:pt x="403860" y="1167384"/>
                  </a:lnTo>
                  <a:lnTo>
                    <a:pt x="479679" y="1094232"/>
                  </a:lnTo>
                  <a:lnTo>
                    <a:pt x="624205" y="1085723"/>
                  </a:lnTo>
                  <a:lnTo>
                    <a:pt x="663321" y="1170178"/>
                  </a:lnTo>
                  <a:lnTo>
                    <a:pt x="538480" y="1395222"/>
                  </a:lnTo>
                  <a:lnTo>
                    <a:pt x="751459" y="1400810"/>
                  </a:lnTo>
                  <a:lnTo>
                    <a:pt x="883539" y="1068832"/>
                  </a:lnTo>
                  <a:lnTo>
                    <a:pt x="842010" y="925449"/>
                  </a:lnTo>
                  <a:lnTo>
                    <a:pt x="944753" y="796036"/>
                  </a:lnTo>
                  <a:lnTo>
                    <a:pt x="898271" y="705993"/>
                  </a:lnTo>
                  <a:lnTo>
                    <a:pt x="883539" y="478155"/>
                  </a:lnTo>
                  <a:lnTo>
                    <a:pt x="854201" y="450088"/>
                  </a:lnTo>
                  <a:lnTo>
                    <a:pt x="886079" y="348742"/>
                  </a:lnTo>
                  <a:lnTo>
                    <a:pt x="819912" y="281305"/>
                  </a:lnTo>
                  <a:lnTo>
                    <a:pt x="797941" y="199771"/>
                  </a:lnTo>
                  <a:lnTo>
                    <a:pt x="810133" y="87249"/>
                  </a:lnTo>
                  <a:lnTo>
                    <a:pt x="729361" y="25273"/>
                  </a:lnTo>
                  <a:lnTo>
                    <a:pt x="673100" y="73152"/>
                  </a:lnTo>
                  <a:lnTo>
                    <a:pt x="567817" y="0"/>
                  </a:lnTo>
                  <a:close/>
                </a:path>
              </a:pathLst>
            </a:custGeom>
            <a:solidFill>
              <a:srgbClr val="FF0000"/>
            </a:solidFill>
          </p:spPr>
          <p:txBody>
            <a:bodyPr wrap="square" lIns="0" tIns="0" rIns="0" bIns="0" rtlCol="0"/>
            <a:lstStyle/>
            <a:p>
              <a:endParaRPr/>
            </a:p>
          </p:txBody>
        </p:sp>
        <p:sp>
          <p:nvSpPr>
            <p:cNvPr id="12" name="object 12"/>
            <p:cNvSpPr/>
            <p:nvPr/>
          </p:nvSpPr>
          <p:spPr>
            <a:xfrm>
              <a:off x="9768840" y="3337559"/>
              <a:ext cx="944880" cy="1412240"/>
            </a:xfrm>
            <a:custGeom>
              <a:avLst/>
              <a:gdLst/>
              <a:ahLst/>
              <a:cxnLst/>
              <a:rect l="l" t="t" r="r" b="b"/>
              <a:pathLst>
                <a:path w="944879" h="1412239">
                  <a:moveTo>
                    <a:pt x="269239" y="185674"/>
                  </a:moveTo>
                  <a:lnTo>
                    <a:pt x="205612" y="410717"/>
                  </a:lnTo>
                  <a:lnTo>
                    <a:pt x="308355" y="523239"/>
                  </a:lnTo>
                  <a:lnTo>
                    <a:pt x="242315" y="680719"/>
                  </a:lnTo>
                  <a:lnTo>
                    <a:pt x="83184" y="514731"/>
                  </a:lnTo>
                  <a:lnTo>
                    <a:pt x="9778" y="531621"/>
                  </a:lnTo>
                  <a:lnTo>
                    <a:pt x="0" y="767969"/>
                  </a:lnTo>
                  <a:lnTo>
                    <a:pt x="144399" y="843914"/>
                  </a:lnTo>
                  <a:lnTo>
                    <a:pt x="279018" y="824229"/>
                  </a:lnTo>
                  <a:lnTo>
                    <a:pt x="232536" y="1037970"/>
                  </a:lnTo>
                  <a:lnTo>
                    <a:pt x="271652" y="1276984"/>
                  </a:lnTo>
                  <a:lnTo>
                    <a:pt x="222757" y="1412113"/>
                  </a:lnTo>
                  <a:lnTo>
                    <a:pt x="455294" y="1409191"/>
                  </a:lnTo>
                  <a:lnTo>
                    <a:pt x="403859" y="1167383"/>
                  </a:lnTo>
                  <a:lnTo>
                    <a:pt x="479678" y="1094232"/>
                  </a:lnTo>
                  <a:lnTo>
                    <a:pt x="624204" y="1085722"/>
                  </a:lnTo>
                  <a:lnTo>
                    <a:pt x="663320" y="1170177"/>
                  </a:lnTo>
                  <a:lnTo>
                    <a:pt x="538479" y="1395221"/>
                  </a:lnTo>
                  <a:lnTo>
                    <a:pt x="751458" y="1400809"/>
                  </a:lnTo>
                  <a:lnTo>
                    <a:pt x="883538" y="1068832"/>
                  </a:lnTo>
                  <a:lnTo>
                    <a:pt x="842009" y="925448"/>
                  </a:lnTo>
                  <a:lnTo>
                    <a:pt x="944752" y="796035"/>
                  </a:lnTo>
                  <a:lnTo>
                    <a:pt x="898270" y="705992"/>
                  </a:lnTo>
                  <a:lnTo>
                    <a:pt x="883538" y="478154"/>
                  </a:lnTo>
                  <a:lnTo>
                    <a:pt x="854201" y="450088"/>
                  </a:lnTo>
                  <a:lnTo>
                    <a:pt x="886078" y="348741"/>
                  </a:lnTo>
                  <a:lnTo>
                    <a:pt x="819911" y="281304"/>
                  </a:lnTo>
                  <a:lnTo>
                    <a:pt x="797940" y="199770"/>
                  </a:lnTo>
                  <a:lnTo>
                    <a:pt x="810132" y="87249"/>
                  </a:lnTo>
                  <a:lnTo>
                    <a:pt x="729360" y="25273"/>
                  </a:lnTo>
                  <a:lnTo>
                    <a:pt x="673100" y="73151"/>
                  </a:lnTo>
                  <a:lnTo>
                    <a:pt x="567816" y="0"/>
                  </a:lnTo>
                  <a:lnTo>
                    <a:pt x="433196" y="16890"/>
                  </a:lnTo>
                  <a:lnTo>
                    <a:pt x="394080" y="50673"/>
                  </a:lnTo>
                  <a:lnTo>
                    <a:pt x="269239" y="30987"/>
                  </a:lnTo>
                  <a:lnTo>
                    <a:pt x="234950" y="126618"/>
                  </a:lnTo>
                  <a:lnTo>
                    <a:pt x="269239" y="185674"/>
                  </a:lnTo>
                  <a:close/>
                </a:path>
              </a:pathLst>
            </a:custGeom>
            <a:ln w="28575">
              <a:solidFill>
                <a:srgbClr val="FF0000"/>
              </a:solidFill>
            </a:ln>
          </p:spPr>
          <p:txBody>
            <a:bodyPr wrap="square" lIns="0" tIns="0" rIns="0" bIns="0" rtlCol="0"/>
            <a:lstStyle/>
            <a:p>
              <a:endParaRPr/>
            </a:p>
          </p:txBody>
        </p:sp>
        <p:sp>
          <p:nvSpPr>
            <p:cNvPr id="13" name="object 13"/>
            <p:cNvSpPr/>
            <p:nvPr/>
          </p:nvSpPr>
          <p:spPr>
            <a:xfrm>
              <a:off x="10637520" y="3505200"/>
              <a:ext cx="487680" cy="1097280"/>
            </a:xfrm>
            <a:custGeom>
              <a:avLst/>
              <a:gdLst/>
              <a:ahLst/>
              <a:cxnLst/>
              <a:rect l="l" t="t" r="r" b="b"/>
              <a:pathLst>
                <a:path w="487679" h="1097279">
                  <a:moveTo>
                    <a:pt x="234950" y="0"/>
                  </a:moveTo>
                  <a:lnTo>
                    <a:pt x="137540" y="71500"/>
                  </a:lnTo>
                  <a:lnTo>
                    <a:pt x="67563" y="543941"/>
                  </a:lnTo>
                  <a:lnTo>
                    <a:pt x="117475" y="609219"/>
                  </a:lnTo>
                  <a:lnTo>
                    <a:pt x="75056" y="677544"/>
                  </a:lnTo>
                  <a:lnTo>
                    <a:pt x="40004" y="780161"/>
                  </a:lnTo>
                  <a:lnTo>
                    <a:pt x="50037" y="851662"/>
                  </a:lnTo>
                  <a:lnTo>
                    <a:pt x="0" y="1013332"/>
                  </a:lnTo>
                  <a:lnTo>
                    <a:pt x="135000" y="991488"/>
                  </a:lnTo>
                  <a:lnTo>
                    <a:pt x="124968" y="839216"/>
                  </a:lnTo>
                  <a:lnTo>
                    <a:pt x="155066" y="817499"/>
                  </a:lnTo>
                  <a:lnTo>
                    <a:pt x="284987" y="842263"/>
                  </a:lnTo>
                  <a:lnTo>
                    <a:pt x="197484" y="1047495"/>
                  </a:lnTo>
                  <a:lnTo>
                    <a:pt x="272541" y="1097152"/>
                  </a:lnTo>
                  <a:lnTo>
                    <a:pt x="390016" y="1066164"/>
                  </a:lnTo>
                  <a:lnTo>
                    <a:pt x="354964" y="954277"/>
                  </a:lnTo>
                  <a:lnTo>
                    <a:pt x="410082" y="860932"/>
                  </a:lnTo>
                  <a:lnTo>
                    <a:pt x="410082" y="696213"/>
                  </a:lnTo>
                  <a:lnTo>
                    <a:pt x="480059" y="550163"/>
                  </a:lnTo>
                  <a:lnTo>
                    <a:pt x="480059" y="345058"/>
                  </a:lnTo>
                  <a:lnTo>
                    <a:pt x="487552" y="189611"/>
                  </a:lnTo>
                  <a:lnTo>
                    <a:pt x="415035" y="133604"/>
                  </a:lnTo>
                  <a:lnTo>
                    <a:pt x="375030" y="34162"/>
                  </a:lnTo>
                  <a:lnTo>
                    <a:pt x="234950" y="0"/>
                  </a:lnTo>
                  <a:close/>
                </a:path>
              </a:pathLst>
            </a:custGeom>
            <a:solidFill>
              <a:srgbClr val="00FF00"/>
            </a:solidFill>
          </p:spPr>
          <p:txBody>
            <a:bodyPr wrap="square" lIns="0" tIns="0" rIns="0" bIns="0" rtlCol="0"/>
            <a:lstStyle/>
            <a:p>
              <a:endParaRPr/>
            </a:p>
          </p:txBody>
        </p:sp>
        <p:sp>
          <p:nvSpPr>
            <p:cNvPr id="14" name="object 14"/>
            <p:cNvSpPr/>
            <p:nvPr/>
          </p:nvSpPr>
          <p:spPr>
            <a:xfrm>
              <a:off x="10637520" y="3505200"/>
              <a:ext cx="487680" cy="1097280"/>
            </a:xfrm>
            <a:custGeom>
              <a:avLst/>
              <a:gdLst/>
              <a:ahLst/>
              <a:cxnLst/>
              <a:rect l="l" t="t" r="r" b="b"/>
              <a:pathLst>
                <a:path w="487679" h="1097279">
                  <a:moveTo>
                    <a:pt x="67563" y="543941"/>
                  </a:moveTo>
                  <a:lnTo>
                    <a:pt x="137540" y="71500"/>
                  </a:lnTo>
                  <a:lnTo>
                    <a:pt x="234950" y="0"/>
                  </a:lnTo>
                  <a:lnTo>
                    <a:pt x="375030" y="34162"/>
                  </a:lnTo>
                  <a:lnTo>
                    <a:pt x="415035" y="133604"/>
                  </a:lnTo>
                  <a:lnTo>
                    <a:pt x="487552" y="189611"/>
                  </a:lnTo>
                  <a:lnTo>
                    <a:pt x="480059" y="345058"/>
                  </a:lnTo>
                  <a:lnTo>
                    <a:pt x="480059" y="550163"/>
                  </a:lnTo>
                  <a:lnTo>
                    <a:pt x="410082" y="696213"/>
                  </a:lnTo>
                  <a:lnTo>
                    <a:pt x="410082" y="860932"/>
                  </a:lnTo>
                  <a:lnTo>
                    <a:pt x="354964" y="954277"/>
                  </a:lnTo>
                  <a:lnTo>
                    <a:pt x="390016" y="1066164"/>
                  </a:lnTo>
                  <a:lnTo>
                    <a:pt x="272541" y="1097152"/>
                  </a:lnTo>
                  <a:lnTo>
                    <a:pt x="197484" y="1047495"/>
                  </a:lnTo>
                  <a:lnTo>
                    <a:pt x="284987" y="842263"/>
                  </a:lnTo>
                  <a:lnTo>
                    <a:pt x="155066" y="817499"/>
                  </a:lnTo>
                  <a:lnTo>
                    <a:pt x="124968" y="839216"/>
                  </a:lnTo>
                  <a:lnTo>
                    <a:pt x="135000" y="991488"/>
                  </a:lnTo>
                  <a:lnTo>
                    <a:pt x="0" y="1013332"/>
                  </a:lnTo>
                  <a:lnTo>
                    <a:pt x="50037" y="851662"/>
                  </a:lnTo>
                  <a:lnTo>
                    <a:pt x="40004" y="780161"/>
                  </a:lnTo>
                  <a:lnTo>
                    <a:pt x="75056" y="677544"/>
                  </a:lnTo>
                  <a:lnTo>
                    <a:pt x="117475" y="609219"/>
                  </a:lnTo>
                  <a:lnTo>
                    <a:pt x="67563" y="543941"/>
                  </a:lnTo>
                  <a:close/>
                </a:path>
              </a:pathLst>
            </a:custGeom>
            <a:ln w="38100">
              <a:solidFill>
                <a:srgbClr val="00FF00"/>
              </a:solidFill>
            </a:ln>
          </p:spPr>
          <p:txBody>
            <a:bodyPr wrap="square" lIns="0" tIns="0" rIns="0" bIns="0" rtlCol="0"/>
            <a:lstStyle/>
            <a:p>
              <a:endParaRPr/>
            </a:p>
          </p:txBody>
        </p:sp>
        <p:sp>
          <p:nvSpPr>
            <p:cNvPr id="15" name="object 15"/>
            <p:cNvSpPr/>
            <p:nvPr/>
          </p:nvSpPr>
          <p:spPr>
            <a:xfrm>
              <a:off x="11084560" y="3352800"/>
              <a:ext cx="426720" cy="955040"/>
            </a:xfrm>
            <a:custGeom>
              <a:avLst/>
              <a:gdLst/>
              <a:ahLst/>
              <a:cxnLst/>
              <a:rect l="l" t="t" r="r" b="b"/>
              <a:pathLst>
                <a:path w="426720" h="955039">
                  <a:moveTo>
                    <a:pt x="118110" y="0"/>
                  </a:moveTo>
                  <a:lnTo>
                    <a:pt x="118110" y="77470"/>
                  </a:lnTo>
                  <a:lnTo>
                    <a:pt x="43688" y="272795"/>
                  </a:lnTo>
                  <a:lnTo>
                    <a:pt x="87375" y="728472"/>
                  </a:lnTo>
                  <a:lnTo>
                    <a:pt x="48768" y="759460"/>
                  </a:lnTo>
                  <a:lnTo>
                    <a:pt x="0" y="867918"/>
                  </a:lnTo>
                  <a:lnTo>
                    <a:pt x="102743" y="874141"/>
                  </a:lnTo>
                  <a:lnTo>
                    <a:pt x="66801" y="929894"/>
                  </a:lnTo>
                  <a:lnTo>
                    <a:pt x="118110" y="954658"/>
                  </a:lnTo>
                  <a:lnTo>
                    <a:pt x="226060" y="948563"/>
                  </a:lnTo>
                  <a:lnTo>
                    <a:pt x="262000" y="951611"/>
                  </a:lnTo>
                  <a:lnTo>
                    <a:pt x="359664" y="914400"/>
                  </a:lnTo>
                  <a:lnTo>
                    <a:pt x="341630" y="781176"/>
                  </a:lnTo>
                  <a:lnTo>
                    <a:pt x="392938" y="585851"/>
                  </a:lnTo>
                  <a:lnTo>
                    <a:pt x="426339" y="371982"/>
                  </a:lnTo>
                  <a:lnTo>
                    <a:pt x="351917" y="105410"/>
                  </a:lnTo>
                  <a:lnTo>
                    <a:pt x="349376" y="12446"/>
                  </a:lnTo>
                  <a:lnTo>
                    <a:pt x="292862" y="52704"/>
                  </a:lnTo>
                  <a:lnTo>
                    <a:pt x="184912" y="37211"/>
                  </a:lnTo>
                  <a:lnTo>
                    <a:pt x="118110" y="0"/>
                  </a:lnTo>
                  <a:close/>
                </a:path>
              </a:pathLst>
            </a:custGeom>
            <a:solidFill>
              <a:srgbClr val="0000FF"/>
            </a:solidFill>
          </p:spPr>
          <p:txBody>
            <a:bodyPr wrap="square" lIns="0" tIns="0" rIns="0" bIns="0" rtlCol="0"/>
            <a:lstStyle/>
            <a:p>
              <a:endParaRPr/>
            </a:p>
          </p:txBody>
        </p:sp>
        <p:sp>
          <p:nvSpPr>
            <p:cNvPr id="16" name="object 16"/>
            <p:cNvSpPr/>
            <p:nvPr/>
          </p:nvSpPr>
          <p:spPr>
            <a:xfrm>
              <a:off x="11089640" y="3357879"/>
              <a:ext cx="426720" cy="955040"/>
            </a:xfrm>
            <a:custGeom>
              <a:avLst/>
              <a:gdLst/>
              <a:ahLst/>
              <a:cxnLst/>
              <a:rect l="l" t="t" r="r" b="b"/>
              <a:pathLst>
                <a:path w="426720" h="955039">
                  <a:moveTo>
                    <a:pt x="43687" y="272796"/>
                  </a:moveTo>
                  <a:lnTo>
                    <a:pt x="118109" y="77470"/>
                  </a:lnTo>
                  <a:lnTo>
                    <a:pt x="118109" y="0"/>
                  </a:lnTo>
                  <a:lnTo>
                    <a:pt x="184911" y="37211"/>
                  </a:lnTo>
                  <a:lnTo>
                    <a:pt x="292861" y="52705"/>
                  </a:lnTo>
                  <a:lnTo>
                    <a:pt x="349376" y="12446"/>
                  </a:lnTo>
                  <a:lnTo>
                    <a:pt x="351916" y="105410"/>
                  </a:lnTo>
                  <a:lnTo>
                    <a:pt x="426338" y="371983"/>
                  </a:lnTo>
                  <a:lnTo>
                    <a:pt x="392937" y="585851"/>
                  </a:lnTo>
                  <a:lnTo>
                    <a:pt x="341629" y="781177"/>
                  </a:lnTo>
                  <a:lnTo>
                    <a:pt x="359663" y="914400"/>
                  </a:lnTo>
                  <a:lnTo>
                    <a:pt x="262000" y="951611"/>
                  </a:lnTo>
                  <a:lnTo>
                    <a:pt x="226059" y="948563"/>
                  </a:lnTo>
                  <a:lnTo>
                    <a:pt x="118109" y="954659"/>
                  </a:lnTo>
                  <a:lnTo>
                    <a:pt x="66801" y="929894"/>
                  </a:lnTo>
                  <a:lnTo>
                    <a:pt x="102742" y="874141"/>
                  </a:lnTo>
                  <a:lnTo>
                    <a:pt x="0" y="867918"/>
                  </a:lnTo>
                  <a:lnTo>
                    <a:pt x="48767" y="759460"/>
                  </a:lnTo>
                  <a:lnTo>
                    <a:pt x="87375" y="728472"/>
                  </a:lnTo>
                  <a:lnTo>
                    <a:pt x="43687" y="272796"/>
                  </a:lnTo>
                  <a:close/>
                </a:path>
              </a:pathLst>
            </a:custGeom>
            <a:ln w="28575">
              <a:solidFill>
                <a:srgbClr val="0000FF"/>
              </a:solidFill>
            </a:ln>
          </p:spPr>
          <p:txBody>
            <a:bodyPr wrap="square" lIns="0" tIns="0" rIns="0" bIns="0" rtlCol="0"/>
            <a:lstStyle/>
            <a:p>
              <a:endParaRPr/>
            </a:p>
          </p:txBody>
        </p:sp>
        <p:sp>
          <p:nvSpPr>
            <p:cNvPr id="17" name="object 17"/>
            <p:cNvSpPr/>
            <p:nvPr/>
          </p:nvSpPr>
          <p:spPr>
            <a:xfrm>
              <a:off x="6390640" y="5293360"/>
              <a:ext cx="5496560" cy="467359"/>
            </a:xfrm>
            <a:custGeom>
              <a:avLst/>
              <a:gdLst/>
              <a:ahLst/>
              <a:cxnLst/>
              <a:rect l="l" t="t" r="r" b="b"/>
              <a:pathLst>
                <a:path w="5496559" h="467360">
                  <a:moveTo>
                    <a:pt x="5496560" y="0"/>
                  </a:moveTo>
                  <a:lnTo>
                    <a:pt x="5491607" y="42036"/>
                  </a:lnTo>
                  <a:lnTo>
                    <a:pt x="5477510" y="81533"/>
                  </a:lnTo>
                  <a:lnTo>
                    <a:pt x="5455158" y="117855"/>
                  </a:lnTo>
                  <a:lnTo>
                    <a:pt x="5425186" y="150494"/>
                  </a:lnTo>
                  <a:lnTo>
                    <a:pt x="5388610" y="178688"/>
                  </a:lnTo>
                  <a:lnTo>
                    <a:pt x="5346319" y="201675"/>
                  </a:lnTo>
                  <a:lnTo>
                    <a:pt x="5299075" y="218947"/>
                  </a:lnTo>
                  <a:lnTo>
                    <a:pt x="5247767" y="229869"/>
                  </a:lnTo>
                  <a:lnTo>
                    <a:pt x="5193284" y="233552"/>
                  </a:lnTo>
                  <a:lnTo>
                    <a:pt x="3051429" y="233552"/>
                  </a:lnTo>
                  <a:lnTo>
                    <a:pt x="2996945" y="237362"/>
                  </a:lnTo>
                  <a:lnTo>
                    <a:pt x="2945638" y="248157"/>
                  </a:lnTo>
                  <a:lnTo>
                    <a:pt x="2898393" y="265429"/>
                  </a:lnTo>
                  <a:lnTo>
                    <a:pt x="2856103" y="288543"/>
                  </a:lnTo>
                  <a:lnTo>
                    <a:pt x="2819527" y="316674"/>
                  </a:lnTo>
                  <a:lnTo>
                    <a:pt x="2789682" y="349275"/>
                  </a:lnTo>
                  <a:lnTo>
                    <a:pt x="2767203" y="385673"/>
                  </a:lnTo>
                  <a:lnTo>
                    <a:pt x="2753106" y="425183"/>
                  </a:lnTo>
                  <a:lnTo>
                    <a:pt x="2748280" y="467169"/>
                  </a:lnTo>
                  <a:lnTo>
                    <a:pt x="2743327" y="425183"/>
                  </a:lnTo>
                  <a:lnTo>
                    <a:pt x="2729230" y="385673"/>
                  </a:lnTo>
                  <a:lnTo>
                    <a:pt x="2706878" y="349275"/>
                  </a:lnTo>
                  <a:lnTo>
                    <a:pt x="2676906" y="316674"/>
                  </a:lnTo>
                  <a:lnTo>
                    <a:pt x="2640457" y="288543"/>
                  </a:lnTo>
                  <a:lnTo>
                    <a:pt x="2598039" y="265429"/>
                  </a:lnTo>
                  <a:lnTo>
                    <a:pt x="2550794" y="248157"/>
                  </a:lnTo>
                  <a:lnTo>
                    <a:pt x="2499614" y="237362"/>
                  </a:lnTo>
                  <a:lnTo>
                    <a:pt x="2445131" y="233552"/>
                  </a:lnTo>
                  <a:lnTo>
                    <a:pt x="303149" y="233552"/>
                  </a:lnTo>
                  <a:lnTo>
                    <a:pt x="248665" y="229869"/>
                  </a:lnTo>
                  <a:lnTo>
                    <a:pt x="197358" y="218947"/>
                  </a:lnTo>
                  <a:lnTo>
                    <a:pt x="150113" y="201675"/>
                  </a:lnTo>
                  <a:lnTo>
                    <a:pt x="107823" y="178688"/>
                  </a:lnTo>
                  <a:lnTo>
                    <a:pt x="71247" y="150494"/>
                  </a:lnTo>
                  <a:lnTo>
                    <a:pt x="41401" y="117855"/>
                  </a:lnTo>
                  <a:lnTo>
                    <a:pt x="18923" y="81533"/>
                  </a:lnTo>
                  <a:lnTo>
                    <a:pt x="4825" y="42036"/>
                  </a:lnTo>
                  <a:lnTo>
                    <a:pt x="0" y="0"/>
                  </a:lnTo>
                </a:path>
              </a:pathLst>
            </a:custGeom>
            <a:ln w="19050">
              <a:solidFill>
                <a:srgbClr val="666666"/>
              </a:solidFill>
            </a:ln>
          </p:spPr>
          <p:txBody>
            <a:bodyPr wrap="square" lIns="0" tIns="0" rIns="0" bIns="0" rtlCol="0"/>
            <a:lstStyle/>
            <a:p>
              <a:endParaRPr/>
            </a:p>
          </p:txBody>
        </p:sp>
      </p:grpSp>
      <p:sp>
        <p:nvSpPr>
          <p:cNvPr id="18" name="object 18"/>
          <p:cNvSpPr txBox="1"/>
          <p:nvPr/>
        </p:nvSpPr>
        <p:spPr>
          <a:xfrm>
            <a:off x="6653783" y="4780279"/>
            <a:ext cx="1936114" cy="392430"/>
          </a:xfrm>
          <a:prstGeom prst="rect">
            <a:avLst/>
          </a:prstGeom>
        </p:spPr>
        <p:txBody>
          <a:bodyPr vert="horz" wrap="square" lIns="0" tIns="13335" rIns="0" bIns="0" rtlCol="0">
            <a:spAutoFit/>
          </a:bodyPr>
          <a:lstStyle/>
          <a:p>
            <a:pPr marL="12700">
              <a:lnSpc>
                <a:spcPct val="100000"/>
              </a:lnSpc>
              <a:spcBef>
                <a:spcPts val="105"/>
              </a:spcBef>
            </a:pPr>
            <a:r>
              <a:rPr sz="2400" b="1" dirty="0">
                <a:solidFill>
                  <a:srgbClr val="FF0000"/>
                </a:solidFill>
                <a:latin typeface="Calibri"/>
                <a:cs typeface="Calibri"/>
              </a:rPr>
              <a:t>DOG</a:t>
            </a:r>
            <a:r>
              <a:rPr sz="2400" dirty="0">
                <a:latin typeface="Calibri"/>
                <a:cs typeface="Calibri"/>
              </a:rPr>
              <a:t>,</a:t>
            </a:r>
            <a:r>
              <a:rPr sz="2400" spc="-45" dirty="0">
                <a:latin typeface="Calibri"/>
                <a:cs typeface="Calibri"/>
              </a:rPr>
              <a:t> </a:t>
            </a:r>
            <a:r>
              <a:rPr sz="2400" b="1" spc="-10" dirty="0">
                <a:solidFill>
                  <a:srgbClr val="6AA84F"/>
                </a:solidFill>
                <a:latin typeface="Calibri"/>
                <a:cs typeface="Calibri"/>
              </a:rPr>
              <a:t>DOG</a:t>
            </a:r>
            <a:r>
              <a:rPr sz="2400" spc="-10" dirty="0">
                <a:latin typeface="Calibri"/>
                <a:cs typeface="Calibri"/>
              </a:rPr>
              <a:t>,</a:t>
            </a:r>
            <a:r>
              <a:rPr sz="2400" spc="-114" dirty="0">
                <a:latin typeface="Calibri"/>
                <a:cs typeface="Calibri"/>
              </a:rPr>
              <a:t> </a:t>
            </a:r>
            <a:r>
              <a:rPr sz="2400" b="1" spc="-85" dirty="0">
                <a:solidFill>
                  <a:srgbClr val="4985E8"/>
                </a:solidFill>
                <a:latin typeface="Calibri"/>
                <a:cs typeface="Calibri"/>
              </a:rPr>
              <a:t>CAT</a:t>
            </a:r>
            <a:endParaRPr sz="2400">
              <a:latin typeface="Calibri"/>
              <a:cs typeface="Calibri"/>
            </a:endParaRPr>
          </a:p>
        </p:txBody>
      </p:sp>
      <p:sp>
        <p:nvSpPr>
          <p:cNvPr id="19" name="object 19"/>
          <p:cNvSpPr txBox="1"/>
          <p:nvPr/>
        </p:nvSpPr>
        <p:spPr>
          <a:xfrm>
            <a:off x="9588500" y="1278667"/>
            <a:ext cx="2047875" cy="3896360"/>
          </a:xfrm>
          <a:prstGeom prst="rect">
            <a:avLst/>
          </a:prstGeom>
        </p:spPr>
        <p:txBody>
          <a:bodyPr vert="horz" wrap="square" lIns="0" tIns="0" rIns="0" bIns="0" rtlCol="0">
            <a:spAutoFit/>
          </a:bodyPr>
          <a:lstStyle/>
          <a:p>
            <a:pPr marR="73660" algn="ctr">
              <a:lnSpc>
                <a:spcPts val="2515"/>
              </a:lnSpc>
            </a:pPr>
            <a:r>
              <a:rPr sz="2650" b="1" spc="-10" dirty="0">
                <a:latin typeface="Calibri"/>
                <a:cs typeface="Calibri"/>
              </a:rPr>
              <a:t>Instance</a:t>
            </a:r>
            <a:endParaRPr sz="2650">
              <a:latin typeface="Calibri"/>
              <a:cs typeface="Calibri"/>
            </a:endParaRPr>
          </a:p>
          <a:p>
            <a:pPr marR="77470" algn="ctr">
              <a:lnSpc>
                <a:spcPct val="100000"/>
              </a:lnSpc>
              <a:spcBef>
                <a:spcPts val="25"/>
              </a:spcBef>
            </a:pPr>
            <a:r>
              <a:rPr sz="2650" b="1" spc="-10" dirty="0">
                <a:latin typeface="Calibri"/>
                <a:cs typeface="Calibri"/>
              </a:rPr>
              <a:t>Segmentation</a:t>
            </a:r>
            <a:endParaRPr sz="265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a:lnSpc>
                <a:spcPct val="100000"/>
              </a:lnSpc>
            </a:pPr>
            <a:endParaRPr sz="2600">
              <a:latin typeface="Calibri"/>
              <a:cs typeface="Calibri"/>
            </a:endParaRPr>
          </a:p>
          <a:p>
            <a:pPr>
              <a:lnSpc>
                <a:spcPct val="100000"/>
              </a:lnSpc>
              <a:spcBef>
                <a:spcPts val="45"/>
              </a:spcBef>
            </a:pPr>
            <a:endParaRPr sz="2350">
              <a:latin typeface="Calibri"/>
              <a:cs typeface="Calibri"/>
            </a:endParaRPr>
          </a:p>
          <a:p>
            <a:pPr marL="136525">
              <a:lnSpc>
                <a:spcPct val="100000"/>
              </a:lnSpc>
            </a:pPr>
            <a:r>
              <a:rPr sz="2400" b="1" dirty="0">
                <a:solidFill>
                  <a:srgbClr val="FF0000"/>
                </a:solidFill>
                <a:latin typeface="Calibri"/>
                <a:cs typeface="Calibri"/>
              </a:rPr>
              <a:t>DOG</a:t>
            </a:r>
            <a:r>
              <a:rPr sz="2400" dirty="0">
                <a:latin typeface="Calibri"/>
                <a:cs typeface="Calibri"/>
              </a:rPr>
              <a:t>,</a:t>
            </a:r>
            <a:r>
              <a:rPr sz="2400" spc="-45" dirty="0">
                <a:latin typeface="Calibri"/>
                <a:cs typeface="Calibri"/>
              </a:rPr>
              <a:t> </a:t>
            </a:r>
            <a:r>
              <a:rPr sz="2400" b="1" spc="-10" dirty="0">
                <a:solidFill>
                  <a:srgbClr val="6AA84F"/>
                </a:solidFill>
                <a:latin typeface="Calibri"/>
                <a:cs typeface="Calibri"/>
              </a:rPr>
              <a:t>DOG</a:t>
            </a:r>
            <a:r>
              <a:rPr sz="2400" spc="-10" dirty="0">
                <a:latin typeface="Calibri"/>
                <a:cs typeface="Calibri"/>
              </a:rPr>
              <a:t>,</a:t>
            </a:r>
            <a:r>
              <a:rPr sz="2400" spc="-120" dirty="0">
                <a:latin typeface="Calibri"/>
                <a:cs typeface="Calibri"/>
              </a:rPr>
              <a:t> </a:t>
            </a:r>
            <a:r>
              <a:rPr sz="2400" b="1" spc="-114" dirty="0">
                <a:solidFill>
                  <a:srgbClr val="4985E8"/>
                </a:solidFill>
                <a:latin typeface="Calibri"/>
                <a:cs typeface="Calibri"/>
              </a:rPr>
              <a:t>CAT</a:t>
            </a:r>
            <a:endParaRPr sz="2400">
              <a:latin typeface="Calibri"/>
              <a:cs typeface="Calibri"/>
            </a:endParaRPr>
          </a:p>
        </p:txBody>
      </p:sp>
      <p:grpSp>
        <p:nvGrpSpPr>
          <p:cNvPr id="20" name="object 20"/>
          <p:cNvGrpSpPr/>
          <p:nvPr/>
        </p:nvGrpSpPr>
        <p:grpSpPr>
          <a:xfrm>
            <a:off x="0" y="1300454"/>
            <a:ext cx="6054725" cy="4927600"/>
            <a:chOff x="0" y="1300454"/>
            <a:chExt cx="6054725" cy="4927600"/>
          </a:xfrm>
        </p:grpSpPr>
        <p:sp>
          <p:nvSpPr>
            <p:cNvPr id="21" name="object 21"/>
            <p:cNvSpPr/>
            <p:nvPr/>
          </p:nvSpPr>
          <p:spPr>
            <a:xfrm>
              <a:off x="3180079" y="5303519"/>
              <a:ext cx="2752725" cy="467359"/>
            </a:xfrm>
            <a:custGeom>
              <a:avLst/>
              <a:gdLst/>
              <a:ahLst/>
              <a:cxnLst/>
              <a:rect l="l" t="t" r="r" b="b"/>
              <a:pathLst>
                <a:path w="2752725" h="467360">
                  <a:moveTo>
                    <a:pt x="2752724" y="0"/>
                  </a:moveTo>
                  <a:lnTo>
                    <a:pt x="2747898" y="42036"/>
                  </a:lnTo>
                  <a:lnTo>
                    <a:pt x="2733802" y="81533"/>
                  </a:lnTo>
                  <a:lnTo>
                    <a:pt x="2711322" y="117855"/>
                  </a:lnTo>
                  <a:lnTo>
                    <a:pt x="2681478" y="150494"/>
                  </a:lnTo>
                  <a:lnTo>
                    <a:pt x="2645029" y="178688"/>
                  </a:lnTo>
                  <a:lnTo>
                    <a:pt x="2602737" y="201675"/>
                  </a:lnTo>
                  <a:lnTo>
                    <a:pt x="2555494" y="218947"/>
                  </a:lnTo>
                  <a:lnTo>
                    <a:pt x="2504185" y="229869"/>
                  </a:lnTo>
                  <a:lnTo>
                    <a:pt x="2449830" y="233552"/>
                  </a:lnTo>
                  <a:lnTo>
                    <a:pt x="1679320" y="233552"/>
                  </a:lnTo>
                  <a:lnTo>
                    <a:pt x="1624837" y="237362"/>
                  </a:lnTo>
                  <a:lnTo>
                    <a:pt x="1573657" y="248157"/>
                  </a:lnTo>
                  <a:lnTo>
                    <a:pt x="1526412" y="265429"/>
                  </a:lnTo>
                  <a:lnTo>
                    <a:pt x="1484121" y="288531"/>
                  </a:lnTo>
                  <a:lnTo>
                    <a:pt x="1447672" y="316674"/>
                  </a:lnTo>
                  <a:lnTo>
                    <a:pt x="1417700" y="349275"/>
                  </a:lnTo>
                  <a:lnTo>
                    <a:pt x="1395348" y="385673"/>
                  </a:lnTo>
                  <a:lnTo>
                    <a:pt x="1381252" y="425195"/>
                  </a:lnTo>
                  <a:lnTo>
                    <a:pt x="1376425" y="467182"/>
                  </a:lnTo>
                  <a:lnTo>
                    <a:pt x="1371472" y="425195"/>
                  </a:lnTo>
                  <a:lnTo>
                    <a:pt x="1357375" y="385673"/>
                  </a:lnTo>
                  <a:lnTo>
                    <a:pt x="1335023" y="349275"/>
                  </a:lnTo>
                  <a:lnTo>
                    <a:pt x="1305179" y="316674"/>
                  </a:lnTo>
                  <a:lnTo>
                    <a:pt x="1268603" y="288531"/>
                  </a:lnTo>
                  <a:lnTo>
                    <a:pt x="1226311" y="265429"/>
                  </a:lnTo>
                  <a:lnTo>
                    <a:pt x="1179068" y="248157"/>
                  </a:lnTo>
                  <a:lnTo>
                    <a:pt x="1127886" y="237362"/>
                  </a:lnTo>
                  <a:lnTo>
                    <a:pt x="1073404" y="233552"/>
                  </a:lnTo>
                  <a:lnTo>
                    <a:pt x="303021" y="233552"/>
                  </a:lnTo>
                  <a:lnTo>
                    <a:pt x="248539" y="229869"/>
                  </a:lnTo>
                  <a:lnTo>
                    <a:pt x="197231" y="218947"/>
                  </a:lnTo>
                  <a:lnTo>
                    <a:pt x="150114" y="201675"/>
                  </a:lnTo>
                  <a:lnTo>
                    <a:pt x="107822" y="178688"/>
                  </a:lnTo>
                  <a:lnTo>
                    <a:pt x="71246" y="150494"/>
                  </a:lnTo>
                  <a:lnTo>
                    <a:pt x="41401" y="117855"/>
                  </a:lnTo>
                  <a:lnTo>
                    <a:pt x="18922" y="81533"/>
                  </a:lnTo>
                  <a:lnTo>
                    <a:pt x="4825" y="42036"/>
                  </a:lnTo>
                  <a:lnTo>
                    <a:pt x="0" y="0"/>
                  </a:lnTo>
                </a:path>
              </a:pathLst>
            </a:custGeom>
            <a:ln w="19049">
              <a:solidFill>
                <a:srgbClr val="666666"/>
              </a:solidFill>
            </a:ln>
          </p:spPr>
          <p:txBody>
            <a:bodyPr wrap="square" lIns="0" tIns="0" rIns="0" bIns="0" rtlCol="0"/>
            <a:lstStyle/>
            <a:p>
              <a:endParaRPr/>
            </a:p>
          </p:txBody>
        </p:sp>
        <p:pic>
          <p:nvPicPr>
            <p:cNvPr id="22" name="object 22"/>
            <p:cNvPicPr/>
            <p:nvPr/>
          </p:nvPicPr>
          <p:blipFill>
            <a:blip r:embed="rId2" cstate="print"/>
            <a:stretch>
              <a:fillRect/>
            </a:stretch>
          </p:blipFill>
          <p:spPr>
            <a:xfrm>
              <a:off x="3068320" y="2265680"/>
              <a:ext cx="2854960" cy="2418080"/>
            </a:xfrm>
            <a:prstGeom prst="rect">
              <a:avLst/>
            </a:prstGeom>
          </p:spPr>
        </p:pic>
        <p:sp>
          <p:nvSpPr>
            <p:cNvPr id="23" name="object 23"/>
            <p:cNvSpPr/>
            <p:nvPr/>
          </p:nvSpPr>
          <p:spPr>
            <a:xfrm>
              <a:off x="3159760" y="2753360"/>
              <a:ext cx="2184400" cy="1544320"/>
            </a:xfrm>
            <a:custGeom>
              <a:avLst/>
              <a:gdLst/>
              <a:ahLst/>
              <a:cxnLst/>
              <a:rect l="l" t="t" r="r" b="b"/>
              <a:pathLst>
                <a:path w="2184400" h="1544320">
                  <a:moveTo>
                    <a:pt x="2098548" y="0"/>
                  </a:moveTo>
                  <a:lnTo>
                    <a:pt x="1903349" y="180975"/>
                  </a:lnTo>
                  <a:lnTo>
                    <a:pt x="1573911" y="205104"/>
                  </a:lnTo>
                  <a:lnTo>
                    <a:pt x="1366519" y="36194"/>
                  </a:lnTo>
                  <a:lnTo>
                    <a:pt x="1293240" y="48260"/>
                  </a:lnTo>
                  <a:lnTo>
                    <a:pt x="1293240" y="205104"/>
                  </a:lnTo>
                  <a:lnTo>
                    <a:pt x="1342136" y="410082"/>
                  </a:lnTo>
                  <a:lnTo>
                    <a:pt x="1232280" y="446277"/>
                  </a:lnTo>
                  <a:lnTo>
                    <a:pt x="927226" y="349757"/>
                  </a:lnTo>
                  <a:lnTo>
                    <a:pt x="488061" y="217042"/>
                  </a:lnTo>
                  <a:lnTo>
                    <a:pt x="80390" y="255142"/>
                  </a:lnTo>
                  <a:lnTo>
                    <a:pt x="0" y="349757"/>
                  </a:lnTo>
                  <a:lnTo>
                    <a:pt x="146430" y="385952"/>
                  </a:lnTo>
                  <a:lnTo>
                    <a:pt x="329438" y="361823"/>
                  </a:lnTo>
                  <a:lnTo>
                    <a:pt x="524637" y="410082"/>
                  </a:lnTo>
                  <a:lnTo>
                    <a:pt x="854075" y="518667"/>
                  </a:lnTo>
                  <a:lnTo>
                    <a:pt x="1073657" y="651382"/>
                  </a:lnTo>
                  <a:lnTo>
                    <a:pt x="1098168" y="856488"/>
                  </a:lnTo>
                  <a:lnTo>
                    <a:pt x="1159128" y="1121790"/>
                  </a:lnTo>
                  <a:lnTo>
                    <a:pt x="1195704" y="1254506"/>
                  </a:lnTo>
                  <a:lnTo>
                    <a:pt x="1366519" y="1230376"/>
                  </a:lnTo>
                  <a:lnTo>
                    <a:pt x="1439672" y="1423415"/>
                  </a:lnTo>
                  <a:lnTo>
                    <a:pt x="1610487" y="1543939"/>
                  </a:lnTo>
                  <a:lnTo>
                    <a:pt x="1708150" y="1459483"/>
                  </a:lnTo>
                  <a:lnTo>
                    <a:pt x="1713611" y="1320672"/>
                  </a:lnTo>
                  <a:lnTo>
                    <a:pt x="1671574" y="1206245"/>
                  </a:lnTo>
                  <a:lnTo>
                    <a:pt x="1647063" y="1097660"/>
                  </a:lnTo>
                  <a:lnTo>
                    <a:pt x="1805686" y="1049401"/>
                  </a:lnTo>
                  <a:lnTo>
                    <a:pt x="1939925" y="964945"/>
                  </a:lnTo>
                  <a:lnTo>
                    <a:pt x="1891156" y="1182115"/>
                  </a:lnTo>
                  <a:lnTo>
                    <a:pt x="2061972" y="1266570"/>
                  </a:lnTo>
                  <a:lnTo>
                    <a:pt x="2183891" y="1145920"/>
                  </a:lnTo>
                  <a:lnTo>
                    <a:pt x="2183891" y="1001140"/>
                  </a:lnTo>
                  <a:lnTo>
                    <a:pt x="2159507" y="832357"/>
                  </a:lnTo>
                  <a:lnTo>
                    <a:pt x="2074037" y="723773"/>
                  </a:lnTo>
                  <a:lnTo>
                    <a:pt x="2122931" y="627252"/>
                  </a:lnTo>
                  <a:lnTo>
                    <a:pt x="2171700" y="337819"/>
                  </a:lnTo>
                  <a:lnTo>
                    <a:pt x="2183891" y="36194"/>
                  </a:lnTo>
                  <a:lnTo>
                    <a:pt x="2098548" y="0"/>
                  </a:lnTo>
                  <a:close/>
                </a:path>
              </a:pathLst>
            </a:custGeom>
            <a:solidFill>
              <a:srgbClr val="FFD966"/>
            </a:solidFill>
          </p:spPr>
          <p:txBody>
            <a:bodyPr wrap="square" lIns="0" tIns="0" rIns="0" bIns="0" rtlCol="0"/>
            <a:lstStyle/>
            <a:p>
              <a:endParaRPr/>
            </a:p>
          </p:txBody>
        </p:sp>
        <p:sp>
          <p:nvSpPr>
            <p:cNvPr id="24" name="object 24"/>
            <p:cNvSpPr/>
            <p:nvPr/>
          </p:nvSpPr>
          <p:spPr>
            <a:xfrm>
              <a:off x="3159760" y="2753360"/>
              <a:ext cx="2184400" cy="1544320"/>
            </a:xfrm>
            <a:custGeom>
              <a:avLst/>
              <a:gdLst/>
              <a:ahLst/>
              <a:cxnLst/>
              <a:rect l="l" t="t" r="r" b="b"/>
              <a:pathLst>
                <a:path w="2184400" h="1544320">
                  <a:moveTo>
                    <a:pt x="80390" y="255142"/>
                  </a:moveTo>
                  <a:lnTo>
                    <a:pt x="488061" y="217042"/>
                  </a:lnTo>
                  <a:lnTo>
                    <a:pt x="927226" y="349757"/>
                  </a:lnTo>
                  <a:lnTo>
                    <a:pt x="1232280" y="446277"/>
                  </a:lnTo>
                  <a:lnTo>
                    <a:pt x="1342136" y="410082"/>
                  </a:lnTo>
                  <a:lnTo>
                    <a:pt x="1293240" y="205104"/>
                  </a:lnTo>
                  <a:lnTo>
                    <a:pt x="1293240" y="48260"/>
                  </a:lnTo>
                  <a:lnTo>
                    <a:pt x="1366519" y="36194"/>
                  </a:lnTo>
                  <a:lnTo>
                    <a:pt x="1573911" y="205104"/>
                  </a:lnTo>
                  <a:lnTo>
                    <a:pt x="1903349" y="180975"/>
                  </a:lnTo>
                  <a:lnTo>
                    <a:pt x="2098548" y="0"/>
                  </a:lnTo>
                  <a:lnTo>
                    <a:pt x="2183891" y="36194"/>
                  </a:lnTo>
                  <a:lnTo>
                    <a:pt x="2171700" y="337819"/>
                  </a:lnTo>
                  <a:lnTo>
                    <a:pt x="2122931" y="627252"/>
                  </a:lnTo>
                  <a:lnTo>
                    <a:pt x="2074037" y="723773"/>
                  </a:lnTo>
                  <a:lnTo>
                    <a:pt x="2159507" y="832357"/>
                  </a:lnTo>
                  <a:lnTo>
                    <a:pt x="2183891" y="1001140"/>
                  </a:lnTo>
                  <a:lnTo>
                    <a:pt x="2183891" y="1145920"/>
                  </a:lnTo>
                  <a:lnTo>
                    <a:pt x="2061972" y="1266570"/>
                  </a:lnTo>
                  <a:lnTo>
                    <a:pt x="1891156" y="1182115"/>
                  </a:lnTo>
                  <a:lnTo>
                    <a:pt x="1939925" y="964945"/>
                  </a:lnTo>
                  <a:lnTo>
                    <a:pt x="1805686" y="1049401"/>
                  </a:lnTo>
                  <a:lnTo>
                    <a:pt x="1647063" y="1097660"/>
                  </a:lnTo>
                  <a:lnTo>
                    <a:pt x="1671574" y="1206245"/>
                  </a:lnTo>
                  <a:lnTo>
                    <a:pt x="1713611" y="1320672"/>
                  </a:lnTo>
                  <a:lnTo>
                    <a:pt x="1708023" y="1459483"/>
                  </a:lnTo>
                  <a:lnTo>
                    <a:pt x="1610487" y="1543939"/>
                  </a:lnTo>
                  <a:lnTo>
                    <a:pt x="1439672" y="1423415"/>
                  </a:lnTo>
                  <a:lnTo>
                    <a:pt x="1366519" y="1230376"/>
                  </a:lnTo>
                  <a:lnTo>
                    <a:pt x="1195704" y="1254506"/>
                  </a:lnTo>
                  <a:lnTo>
                    <a:pt x="1159128" y="1121790"/>
                  </a:lnTo>
                  <a:lnTo>
                    <a:pt x="1098168" y="856488"/>
                  </a:lnTo>
                  <a:lnTo>
                    <a:pt x="1073657" y="651382"/>
                  </a:lnTo>
                  <a:lnTo>
                    <a:pt x="854075" y="518667"/>
                  </a:lnTo>
                  <a:lnTo>
                    <a:pt x="524637" y="410082"/>
                  </a:lnTo>
                  <a:lnTo>
                    <a:pt x="329438" y="361823"/>
                  </a:lnTo>
                  <a:lnTo>
                    <a:pt x="146430" y="385952"/>
                  </a:lnTo>
                  <a:lnTo>
                    <a:pt x="0" y="349757"/>
                  </a:lnTo>
                </a:path>
              </a:pathLst>
            </a:custGeom>
            <a:ln w="38100">
              <a:solidFill>
                <a:srgbClr val="FFD966"/>
              </a:solidFill>
            </a:ln>
          </p:spPr>
          <p:txBody>
            <a:bodyPr wrap="square" lIns="0" tIns="0" rIns="0" bIns="0" rtlCol="0"/>
            <a:lstStyle/>
            <a:p>
              <a:endParaRPr/>
            </a:p>
          </p:txBody>
        </p:sp>
        <p:sp>
          <p:nvSpPr>
            <p:cNvPr id="25" name="object 25"/>
            <p:cNvSpPr/>
            <p:nvPr/>
          </p:nvSpPr>
          <p:spPr>
            <a:xfrm>
              <a:off x="3078479" y="3149600"/>
              <a:ext cx="2844165" cy="1523365"/>
            </a:xfrm>
            <a:custGeom>
              <a:avLst/>
              <a:gdLst/>
              <a:ahLst/>
              <a:cxnLst/>
              <a:rect l="l" t="t" r="r" b="b"/>
              <a:pathLst>
                <a:path w="2844165" h="1523364">
                  <a:moveTo>
                    <a:pt x="2281173" y="0"/>
                  </a:moveTo>
                  <a:lnTo>
                    <a:pt x="2215387" y="322452"/>
                  </a:lnTo>
                  <a:lnTo>
                    <a:pt x="2334386" y="574548"/>
                  </a:lnTo>
                  <a:lnTo>
                    <a:pt x="2324989" y="777113"/>
                  </a:lnTo>
                  <a:lnTo>
                    <a:pt x="2158110" y="930401"/>
                  </a:lnTo>
                  <a:lnTo>
                    <a:pt x="1929510" y="836422"/>
                  </a:lnTo>
                  <a:lnTo>
                    <a:pt x="1962784" y="668401"/>
                  </a:lnTo>
                  <a:lnTo>
                    <a:pt x="1791334" y="742569"/>
                  </a:lnTo>
                  <a:lnTo>
                    <a:pt x="1805558" y="846327"/>
                  </a:lnTo>
                  <a:lnTo>
                    <a:pt x="1834260" y="989711"/>
                  </a:lnTo>
                  <a:lnTo>
                    <a:pt x="1819909" y="1137920"/>
                  </a:lnTo>
                  <a:lnTo>
                    <a:pt x="1648459" y="1182497"/>
                  </a:lnTo>
                  <a:lnTo>
                    <a:pt x="1505458" y="1068832"/>
                  </a:lnTo>
                  <a:lnTo>
                    <a:pt x="1436623" y="860551"/>
                  </a:lnTo>
                  <a:lnTo>
                    <a:pt x="1219581" y="861187"/>
                  </a:lnTo>
                  <a:lnTo>
                    <a:pt x="1119632" y="322452"/>
                  </a:lnTo>
                  <a:lnTo>
                    <a:pt x="948055" y="154432"/>
                  </a:lnTo>
                  <a:lnTo>
                    <a:pt x="0" y="268097"/>
                  </a:lnTo>
                  <a:lnTo>
                    <a:pt x="0" y="1523364"/>
                  </a:lnTo>
                  <a:lnTo>
                    <a:pt x="2825115" y="1523364"/>
                  </a:lnTo>
                  <a:lnTo>
                    <a:pt x="2844165" y="75437"/>
                  </a:lnTo>
                  <a:lnTo>
                    <a:pt x="2498724" y="115570"/>
                  </a:lnTo>
                  <a:lnTo>
                    <a:pt x="2453512" y="6223"/>
                  </a:lnTo>
                  <a:lnTo>
                    <a:pt x="2281173" y="0"/>
                  </a:lnTo>
                  <a:close/>
                </a:path>
              </a:pathLst>
            </a:custGeom>
            <a:solidFill>
              <a:srgbClr val="6AA84F"/>
            </a:solidFill>
          </p:spPr>
          <p:txBody>
            <a:bodyPr wrap="square" lIns="0" tIns="0" rIns="0" bIns="0" rtlCol="0"/>
            <a:lstStyle/>
            <a:p>
              <a:endParaRPr/>
            </a:p>
          </p:txBody>
        </p:sp>
        <p:sp>
          <p:nvSpPr>
            <p:cNvPr id="26" name="object 26"/>
            <p:cNvSpPr/>
            <p:nvPr/>
          </p:nvSpPr>
          <p:spPr>
            <a:xfrm>
              <a:off x="3078479" y="3149600"/>
              <a:ext cx="2844165" cy="1523365"/>
            </a:xfrm>
            <a:custGeom>
              <a:avLst/>
              <a:gdLst/>
              <a:ahLst/>
              <a:cxnLst/>
              <a:rect l="l" t="t" r="r" b="b"/>
              <a:pathLst>
                <a:path w="2844165" h="1523364">
                  <a:moveTo>
                    <a:pt x="0" y="268097"/>
                  </a:moveTo>
                  <a:lnTo>
                    <a:pt x="948055" y="154432"/>
                  </a:lnTo>
                  <a:lnTo>
                    <a:pt x="1119632" y="322452"/>
                  </a:lnTo>
                  <a:lnTo>
                    <a:pt x="1219581" y="861187"/>
                  </a:lnTo>
                  <a:lnTo>
                    <a:pt x="1436623" y="860551"/>
                  </a:lnTo>
                  <a:lnTo>
                    <a:pt x="1505458" y="1068832"/>
                  </a:lnTo>
                  <a:lnTo>
                    <a:pt x="1648459" y="1182497"/>
                  </a:lnTo>
                  <a:lnTo>
                    <a:pt x="1819909" y="1137920"/>
                  </a:lnTo>
                  <a:lnTo>
                    <a:pt x="1834260" y="989711"/>
                  </a:lnTo>
                  <a:lnTo>
                    <a:pt x="1805558" y="846327"/>
                  </a:lnTo>
                  <a:lnTo>
                    <a:pt x="1791334" y="742569"/>
                  </a:lnTo>
                  <a:lnTo>
                    <a:pt x="1962784" y="668401"/>
                  </a:lnTo>
                  <a:lnTo>
                    <a:pt x="1929510" y="836422"/>
                  </a:lnTo>
                  <a:lnTo>
                    <a:pt x="2158110" y="930401"/>
                  </a:lnTo>
                  <a:lnTo>
                    <a:pt x="2324989" y="777113"/>
                  </a:lnTo>
                  <a:lnTo>
                    <a:pt x="2334386" y="574548"/>
                  </a:lnTo>
                  <a:lnTo>
                    <a:pt x="2215387" y="322452"/>
                  </a:lnTo>
                  <a:lnTo>
                    <a:pt x="2281173" y="0"/>
                  </a:lnTo>
                  <a:lnTo>
                    <a:pt x="2453512" y="6223"/>
                  </a:lnTo>
                  <a:lnTo>
                    <a:pt x="2498724" y="115570"/>
                  </a:lnTo>
                  <a:lnTo>
                    <a:pt x="2844165" y="75437"/>
                  </a:lnTo>
                  <a:lnTo>
                    <a:pt x="2825115" y="1523364"/>
                  </a:lnTo>
                  <a:lnTo>
                    <a:pt x="0" y="1523364"/>
                  </a:lnTo>
                  <a:lnTo>
                    <a:pt x="0" y="268097"/>
                  </a:lnTo>
                  <a:close/>
                </a:path>
              </a:pathLst>
            </a:custGeom>
            <a:ln w="38100">
              <a:solidFill>
                <a:srgbClr val="6AA84F"/>
              </a:solidFill>
            </a:ln>
          </p:spPr>
          <p:txBody>
            <a:bodyPr wrap="square" lIns="0" tIns="0" rIns="0" bIns="0" rtlCol="0"/>
            <a:lstStyle/>
            <a:p>
              <a:endParaRPr/>
            </a:p>
          </p:txBody>
        </p:sp>
        <p:sp>
          <p:nvSpPr>
            <p:cNvPr id="27" name="object 27"/>
            <p:cNvSpPr/>
            <p:nvPr/>
          </p:nvSpPr>
          <p:spPr>
            <a:xfrm>
              <a:off x="3078479" y="2316480"/>
              <a:ext cx="2834640" cy="1066800"/>
            </a:xfrm>
            <a:custGeom>
              <a:avLst/>
              <a:gdLst/>
              <a:ahLst/>
              <a:cxnLst/>
              <a:rect l="l" t="t" r="r" b="b"/>
              <a:pathLst>
                <a:path w="2834640" h="1066800">
                  <a:moveTo>
                    <a:pt x="2834385" y="0"/>
                  </a:moveTo>
                  <a:lnTo>
                    <a:pt x="2677414" y="99187"/>
                  </a:lnTo>
                  <a:lnTo>
                    <a:pt x="2553843" y="138811"/>
                  </a:lnTo>
                  <a:lnTo>
                    <a:pt x="2292222" y="163703"/>
                  </a:lnTo>
                  <a:lnTo>
                    <a:pt x="1431417" y="411734"/>
                  </a:lnTo>
                  <a:lnTo>
                    <a:pt x="1217421" y="481075"/>
                  </a:lnTo>
                  <a:lnTo>
                    <a:pt x="915161" y="437388"/>
                  </a:lnTo>
                  <a:lnTo>
                    <a:pt x="651509" y="540639"/>
                  </a:lnTo>
                  <a:lnTo>
                    <a:pt x="4699" y="615061"/>
                  </a:lnTo>
                  <a:lnTo>
                    <a:pt x="0" y="1066419"/>
                  </a:lnTo>
                  <a:lnTo>
                    <a:pt x="851281" y="972185"/>
                  </a:lnTo>
                  <a:lnTo>
                    <a:pt x="399415" y="848106"/>
                  </a:lnTo>
                  <a:lnTo>
                    <a:pt x="218820" y="858012"/>
                  </a:lnTo>
                  <a:lnTo>
                    <a:pt x="33274" y="793623"/>
                  </a:lnTo>
                  <a:lnTo>
                    <a:pt x="156971" y="659638"/>
                  </a:lnTo>
                  <a:lnTo>
                    <a:pt x="599185" y="634873"/>
                  </a:lnTo>
                  <a:lnTo>
                    <a:pt x="1312545" y="843153"/>
                  </a:lnTo>
                  <a:lnTo>
                    <a:pt x="1383919" y="828294"/>
                  </a:lnTo>
                  <a:lnTo>
                    <a:pt x="1336674" y="553339"/>
                  </a:lnTo>
                  <a:lnTo>
                    <a:pt x="1421892" y="446405"/>
                  </a:lnTo>
                  <a:lnTo>
                    <a:pt x="1483741" y="461264"/>
                  </a:lnTo>
                  <a:lnTo>
                    <a:pt x="1683511" y="610108"/>
                  </a:lnTo>
                  <a:lnTo>
                    <a:pt x="1954530" y="600202"/>
                  </a:lnTo>
                  <a:lnTo>
                    <a:pt x="2140077" y="411734"/>
                  </a:lnTo>
                  <a:lnTo>
                    <a:pt x="2296922" y="476123"/>
                  </a:lnTo>
                  <a:lnTo>
                    <a:pt x="2294635" y="798322"/>
                  </a:lnTo>
                  <a:lnTo>
                    <a:pt x="2491994" y="823341"/>
                  </a:lnTo>
                  <a:lnTo>
                    <a:pt x="2511044" y="882904"/>
                  </a:lnTo>
                  <a:lnTo>
                    <a:pt x="2820161" y="882904"/>
                  </a:lnTo>
                  <a:lnTo>
                    <a:pt x="2834385" y="0"/>
                  </a:lnTo>
                  <a:close/>
                </a:path>
              </a:pathLst>
            </a:custGeom>
            <a:solidFill>
              <a:srgbClr val="C27A9F"/>
            </a:solidFill>
          </p:spPr>
          <p:txBody>
            <a:bodyPr wrap="square" lIns="0" tIns="0" rIns="0" bIns="0" rtlCol="0"/>
            <a:lstStyle/>
            <a:p>
              <a:endParaRPr/>
            </a:p>
          </p:txBody>
        </p:sp>
        <p:sp>
          <p:nvSpPr>
            <p:cNvPr id="28" name="object 28"/>
            <p:cNvSpPr/>
            <p:nvPr/>
          </p:nvSpPr>
          <p:spPr>
            <a:xfrm>
              <a:off x="3078479" y="2316480"/>
              <a:ext cx="2834640" cy="1066800"/>
            </a:xfrm>
            <a:custGeom>
              <a:avLst/>
              <a:gdLst/>
              <a:ahLst/>
              <a:cxnLst/>
              <a:rect l="l" t="t" r="r" b="b"/>
              <a:pathLst>
                <a:path w="2834640" h="1066800">
                  <a:moveTo>
                    <a:pt x="851281" y="972185"/>
                  </a:moveTo>
                  <a:lnTo>
                    <a:pt x="0" y="1066419"/>
                  </a:lnTo>
                  <a:lnTo>
                    <a:pt x="4699" y="615061"/>
                  </a:lnTo>
                  <a:lnTo>
                    <a:pt x="651509" y="540639"/>
                  </a:lnTo>
                  <a:lnTo>
                    <a:pt x="915161" y="437388"/>
                  </a:lnTo>
                  <a:lnTo>
                    <a:pt x="1217421" y="481075"/>
                  </a:lnTo>
                  <a:lnTo>
                    <a:pt x="1431417" y="411734"/>
                  </a:lnTo>
                  <a:lnTo>
                    <a:pt x="2292222" y="163703"/>
                  </a:lnTo>
                  <a:lnTo>
                    <a:pt x="2553843" y="138811"/>
                  </a:lnTo>
                  <a:lnTo>
                    <a:pt x="2677414" y="99187"/>
                  </a:lnTo>
                  <a:lnTo>
                    <a:pt x="2834385" y="0"/>
                  </a:lnTo>
                  <a:lnTo>
                    <a:pt x="2820161" y="882904"/>
                  </a:lnTo>
                  <a:lnTo>
                    <a:pt x="2511044" y="882904"/>
                  </a:lnTo>
                  <a:lnTo>
                    <a:pt x="2491994" y="823341"/>
                  </a:lnTo>
                  <a:lnTo>
                    <a:pt x="2294635" y="798322"/>
                  </a:lnTo>
                  <a:lnTo>
                    <a:pt x="2296922" y="476123"/>
                  </a:lnTo>
                  <a:lnTo>
                    <a:pt x="2140077" y="411734"/>
                  </a:lnTo>
                  <a:lnTo>
                    <a:pt x="1954530" y="600202"/>
                  </a:lnTo>
                  <a:lnTo>
                    <a:pt x="1683511" y="610108"/>
                  </a:lnTo>
                  <a:lnTo>
                    <a:pt x="1483741" y="461264"/>
                  </a:lnTo>
                  <a:lnTo>
                    <a:pt x="1421892" y="446405"/>
                  </a:lnTo>
                  <a:lnTo>
                    <a:pt x="1336674" y="553339"/>
                  </a:lnTo>
                  <a:lnTo>
                    <a:pt x="1383919" y="828294"/>
                  </a:lnTo>
                  <a:lnTo>
                    <a:pt x="1312545" y="843153"/>
                  </a:lnTo>
                  <a:lnTo>
                    <a:pt x="599185" y="634873"/>
                  </a:lnTo>
                  <a:lnTo>
                    <a:pt x="156971" y="659638"/>
                  </a:lnTo>
                  <a:lnTo>
                    <a:pt x="33274" y="793623"/>
                  </a:lnTo>
                  <a:lnTo>
                    <a:pt x="218820" y="858012"/>
                  </a:lnTo>
                  <a:lnTo>
                    <a:pt x="399415" y="848106"/>
                  </a:lnTo>
                  <a:lnTo>
                    <a:pt x="851281" y="972185"/>
                  </a:lnTo>
                  <a:close/>
                </a:path>
              </a:pathLst>
            </a:custGeom>
            <a:ln w="38100">
              <a:solidFill>
                <a:srgbClr val="C27A9F"/>
              </a:solidFill>
            </a:ln>
          </p:spPr>
          <p:txBody>
            <a:bodyPr wrap="square" lIns="0" tIns="0" rIns="0" bIns="0" rtlCol="0"/>
            <a:lstStyle/>
            <a:p>
              <a:endParaRPr/>
            </a:p>
          </p:txBody>
        </p:sp>
        <p:sp>
          <p:nvSpPr>
            <p:cNvPr id="29" name="object 29"/>
            <p:cNvSpPr/>
            <p:nvPr/>
          </p:nvSpPr>
          <p:spPr>
            <a:xfrm>
              <a:off x="3088639" y="2265680"/>
              <a:ext cx="2813685" cy="640080"/>
            </a:xfrm>
            <a:custGeom>
              <a:avLst/>
              <a:gdLst/>
              <a:ahLst/>
              <a:cxnLst/>
              <a:rect l="l" t="t" r="r" b="b"/>
              <a:pathLst>
                <a:path w="2813685" h="640080">
                  <a:moveTo>
                    <a:pt x="0" y="0"/>
                  </a:moveTo>
                  <a:lnTo>
                    <a:pt x="0" y="639826"/>
                  </a:lnTo>
                  <a:lnTo>
                    <a:pt x="618871" y="561086"/>
                  </a:lnTo>
                  <a:lnTo>
                    <a:pt x="904621" y="442975"/>
                  </a:lnTo>
                  <a:lnTo>
                    <a:pt x="1161669" y="497078"/>
                  </a:lnTo>
                  <a:lnTo>
                    <a:pt x="2237613" y="182118"/>
                  </a:lnTo>
                  <a:lnTo>
                    <a:pt x="2613787" y="137795"/>
                  </a:lnTo>
                  <a:lnTo>
                    <a:pt x="2813685" y="9779"/>
                  </a:lnTo>
                  <a:lnTo>
                    <a:pt x="0" y="0"/>
                  </a:lnTo>
                  <a:close/>
                </a:path>
              </a:pathLst>
            </a:custGeom>
            <a:solidFill>
              <a:srgbClr val="4985E8"/>
            </a:solidFill>
          </p:spPr>
          <p:txBody>
            <a:bodyPr wrap="square" lIns="0" tIns="0" rIns="0" bIns="0" rtlCol="0"/>
            <a:lstStyle/>
            <a:p>
              <a:endParaRPr/>
            </a:p>
          </p:txBody>
        </p:sp>
        <p:sp>
          <p:nvSpPr>
            <p:cNvPr id="30" name="object 30"/>
            <p:cNvSpPr/>
            <p:nvPr/>
          </p:nvSpPr>
          <p:spPr>
            <a:xfrm>
              <a:off x="3093720" y="2270760"/>
              <a:ext cx="2813685" cy="640080"/>
            </a:xfrm>
            <a:custGeom>
              <a:avLst/>
              <a:gdLst/>
              <a:ahLst/>
              <a:cxnLst/>
              <a:rect l="l" t="t" r="r" b="b"/>
              <a:pathLst>
                <a:path w="2813685" h="640080">
                  <a:moveTo>
                    <a:pt x="0" y="639826"/>
                  </a:moveTo>
                  <a:lnTo>
                    <a:pt x="0" y="0"/>
                  </a:lnTo>
                  <a:lnTo>
                    <a:pt x="2813685" y="9778"/>
                  </a:lnTo>
                  <a:lnTo>
                    <a:pt x="2613787" y="137794"/>
                  </a:lnTo>
                  <a:lnTo>
                    <a:pt x="2237613" y="182117"/>
                  </a:lnTo>
                  <a:lnTo>
                    <a:pt x="1161669" y="497077"/>
                  </a:lnTo>
                  <a:lnTo>
                    <a:pt x="904620" y="442975"/>
                  </a:lnTo>
                  <a:lnTo>
                    <a:pt x="618870" y="561086"/>
                  </a:lnTo>
                  <a:lnTo>
                    <a:pt x="0" y="639826"/>
                  </a:lnTo>
                  <a:close/>
                </a:path>
              </a:pathLst>
            </a:custGeom>
            <a:ln w="28575">
              <a:solidFill>
                <a:srgbClr val="4985E8"/>
              </a:solidFill>
            </a:ln>
          </p:spPr>
          <p:txBody>
            <a:bodyPr wrap="square" lIns="0" tIns="0" rIns="0" bIns="0" rtlCol="0"/>
            <a:lstStyle/>
            <a:p>
              <a:endParaRPr/>
            </a:p>
          </p:txBody>
        </p:sp>
        <p:sp>
          <p:nvSpPr>
            <p:cNvPr id="31" name="object 31"/>
            <p:cNvSpPr/>
            <p:nvPr/>
          </p:nvSpPr>
          <p:spPr>
            <a:xfrm>
              <a:off x="0" y="1300454"/>
              <a:ext cx="6054725" cy="4927600"/>
            </a:xfrm>
            <a:custGeom>
              <a:avLst/>
              <a:gdLst/>
              <a:ahLst/>
              <a:cxnLst/>
              <a:rect l="l" t="t" r="r" b="b"/>
              <a:pathLst>
                <a:path w="6054725" h="4927600">
                  <a:moveTo>
                    <a:pt x="6054725" y="0"/>
                  </a:moveTo>
                  <a:lnTo>
                    <a:pt x="0" y="0"/>
                  </a:lnTo>
                  <a:lnTo>
                    <a:pt x="0" y="4927473"/>
                  </a:lnTo>
                  <a:lnTo>
                    <a:pt x="6054725" y="4927473"/>
                  </a:lnTo>
                  <a:lnTo>
                    <a:pt x="6054725" y="0"/>
                  </a:lnTo>
                  <a:close/>
                </a:path>
              </a:pathLst>
            </a:custGeom>
            <a:solidFill>
              <a:srgbClr val="FFFFFF">
                <a:alpha val="74900"/>
              </a:srgbClr>
            </a:solidFill>
          </p:spPr>
          <p:txBody>
            <a:bodyPr wrap="square" lIns="0" tIns="0" rIns="0" bIns="0" rtlCol="0"/>
            <a:lstStyle/>
            <a:p>
              <a:endParaRPr/>
            </a:p>
          </p:txBody>
        </p:sp>
      </p:grpSp>
      <p:sp>
        <p:nvSpPr>
          <p:cNvPr id="32" name="object 32"/>
          <p:cNvSpPr/>
          <p:nvPr/>
        </p:nvSpPr>
        <p:spPr>
          <a:xfrm>
            <a:off x="9072880" y="1219200"/>
            <a:ext cx="3108325" cy="4084320"/>
          </a:xfrm>
          <a:custGeom>
            <a:avLst/>
            <a:gdLst/>
            <a:ahLst/>
            <a:cxnLst/>
            <a:rect l="l" t="t" r="r" b="b"/>
            <a:pathLst>
              <a:path w="3108325" h="4084320">
                <a:moveTo>
                  <a:pt x="3108325" y="0"/>
                </a:moveTo>
                <a:lnTo>
                  <a:pt x="0" y="0"/>
                </a:lnTo>
                <a:lnTo>
                  <a:pt x="0" y="4083812"/>
                </a:lnTo>
                <a:lnTo>
                  <a:pt x="3108325" y="4083812"/>
                </a:lnTo>
                <a:lnTo>
                  <a:pt x="3108325" y="0"/>
                </a:lnTo>
                <a:close/>
              </a:path>
            </a:pathLst>
          </a:custGeom>
          <a:solidFill>
            <a:srgbClr val="FFFFFF">
              <a:alpha val="74900"/>
            </a:srgbClr>
          </a:solidFill>
        </p:spPr>
        <p:txBody>
          <a:bodyPr wrap="square" lIns="0" tIns="0" rIns="0" bIns="0" rtlCol="0"/>
          <a:lstStyle/>
          <a:p>
            <a:endParaRPr/>
          </a:p>
        </p:txBody>
      </p:sp>
      <p:sp>
        <p:nvSpPr>
          <p:cNvPr id="33" name="object 33"/>
          <p:cNvSpPr txBox="1"/>
          <p:nvPr/>
        </p:nvSpPr>
        <p:spPr>
          <a:xfrm>
            <a:off x="385762" y="5847238"/>
            <a:ext cx="2176145" cy="340995"/>
          </a:xfrm>
          <a:prstGeom prst="rect">
            <a:avLst/>
          </a:prstGeom>
        </p:spPr>
        <p:txBody>
          <a:bodyPr vert="horz" wrap="square" lIns="0" tIns="0" rIns="0" bIns="0" rtlCol="0">
            <a:spAutoFit/>
          </a:bodyPr>
          <a:lstStyle/>
          <a:p>
            <a:pPr marL="12700">
              <a:lnSpc>
                <a:spcPts val="2455"/>
              </a:lnSpc>
            </a:pPr>
            <a:r>
              <a:rPr sz="2450" dirty="0">
                <a:latin typeface="Calibri"/>
                <a:cs typeface="Calibri"/>
              </a:rPr>
              <a:t>No</a:t>
            </a:r>
            <a:r>
              <a:rPr sz="2450" spc="-35" dirty="0">
                <a:latin typeface="Calibri"/>
                <a:cs typeface="Calibri"/>
              </a:rPr>
              <a:t> </a:t>
            </a:r>
            <a:r>
              <a:rPr sz="2450" dirty="0">
                <a:latin typeface="Calibri"/>
                <a:cs typeface="Calibri"/>
              </a:rPr>
              <a:t>spatial</a:t>
            </a:r>
            <a:r>
              <a:rPr sz="2450" spc="10" dirty="0">
                <a:latin typeface="Calibri"/>
                <a:cs typeface="Calibri"/>
              </a:rPr>
              <a:t> </a:t>
            </a:r>
            <a:r>
              <a:rPr sz="2450" spc="-10" dirty="0">
                <a:latin typeface="Calibri"/>
                <a:cs typeface="Calibri"/>
              </a:rPr>
              <a:t>extent</a:t>
            </a:r>
            <a:endParaRPr sz="2450">
              <a:latin typeface="Calibri"/>
              <a:cs typeface="Calibri"/>
            </a:endParaRPr>
          </a:p>
        </p:txBody>
      </p:sp>
      <p:sp>
        <p:nvSpPr>
          <p:cNvPr id="34" name="object 34"/>
          <p:cNvSpPr txBox="1"/>
          <p:nvPr/>
        </p:nvSpPr>
        <p:spPr>
          <a:xfrm>
            <a:off x="3044570" y="5847238"/>
            <a:ext cx="2771775" cy="340995"/>
          </a:xfrm>
          <a:prstGeom prst="rect">
            <a:avLst/>
          </a:prstGeom>
        </p:spPr>
        <p:txBody>
          <a:bodyPr vert="horz" wrap="square" lIns="0" tIns="0" rIns="0" bIns="0" rtlCol="0">
            <a:spAutoFit/>
          </a:bodyPr>
          <a:lstStyle/>
          <a:p>
            <a:pPr marL="12700">
              <a:lnSpc>
                <a:spcPts val="2455"/>
              </a:lnSpc>
            </a:pPr>
            <a:r>
              <a:rPr sz="2450" dirty="0">
                <a:latin typeface="Calibri"/>
                <a:cs typeface="Calibri"/>
              </a:rPr>
              <a:t>No</a:t>
            </a:r>
            <a:r>
              <a:rPr sz="2450" spc="-70" dirty="0">
                <a:latin typeface="Calibri"/>
                <a:cs typeface="Calibri"/>
              </a:rPr>
              <a:t> </a:t>
            </a:r>
            <a:r>
              <a:rPr sz="2450" dirty="0">
                <a:latin typeface="Calibri"/>
                <a:cs typeface="Calibri"/>
              </a:rPr>
              <a:t>objects,</a:t>
            </a:r>
            <a:r>
              <a:rPr sz="2450" spc="130" dirty="0">
                <a:latin typeface="Calibri"/>
                <a:cs typeface="Calibri"/>
              </a:rPr>
              <a:t> </a:t>
            </a:r>
            <a:r>
              <a:rPr sz="2450" dirty="0">
                <a:latin typeface="Calibri"/>
                <a:cs typeface="Calibri"/>
              </a:rPr>
              <a:t>just</a:t>
            </a:r>
            <a:r>
              <a:rPr sz="2450" spc="-75" dirty="0">
                <a:latin typeface="Calibri"/>
                <a:cs typeface="Calibri"/>
              </a:rPr>
              <a:t> </a:t>
            </a:r>
            <a:r>
              <a:rPr sz="2450" spc="-10" dirty="0">
                <a:latin typeface="Calibri"/>
                <a:cs typeface="Calibri"/>
              </a:rPr>
              <a:t>pixels</a:t>
            </a:r>
            <a:endParaRPr sz="2450">
              <a:latin typeface="Calibri"/>
              <a:cs typeface="Calibri"/>
            </a:endParaRPr>
          </a:p>
        </p:txBody>
      </p:sp>
      <p:sp>
        <p:nvSpPr>
          <p:cNvPr id="35" name="object 35"/>
          <p:cNvSpPr txBox="1"/>
          <p:nvPr/>
        </p:nvSpPr>
        <p:spPr>
          <a:xfrm>
            <a:off x="7929244" y="5847238"/>
            <a:ext cx="2132965" cy="340995"/>
          </a:xfrm>
          <a:prstGeom prst="rect">
            <a:avLst/>
          </a:prstGeom>
        </p:spPr>
        <p:txBody>
          <a:bodyPr vert="horz" wrap="square" lIns="0" tIns="0" rIns="0" bIns="0" rtlCol="0">
            <a:spAutoFit/>
          </a:bodyPr>
          <a:lstStyle/>
          <a:p>
            <a:pPr marL="12700">
              <a:lnSpc>
                <a:spcPts val="2455"/>
              </a:lnSpc>
            </a:pPr>
            <a:r>
              <a:rPr sz="2450" dirty="0">
                <a:latin typeface="Calibri"/>
                <a:cs typeface="Calibri"/>
              </a:rPr>
              <a:t>Multiple</a:t>
            </a:r>
            <a:r>
              <a:rPr sz="2450" spc="30" dirty="0">
                <a:latin typeface="Calibri"/>
                <a:cs typeface="Calibri"/>
              </a:rPr>
              <a:t> </a:t>
            </a:r>
            <a:r>
              <a:rPr sz="2450" spc="-10" dirty="0">
                <a:latin typeface="Calibri"/>
                <a:cs typeface="Calibri"/>
              </a:rPr>
              <a:t>Objects</a:t>
            </a:r>
            <a:endParaRPr sz="2450">
              <a:latin typeface="Calibri"/>
              <a:cs typeface="Calibri"/>
            </a:endParaRPr>
          </a:p>
        </p:txBody>
      </p:sp>
      <p:sp>
        <p:nvSpPr>
          <p:cNvPr id="36" name="object 36"/>
          <p:cNvSpPr txBox="1"/>
          <p:nvPr/>
        </p:nvSpPr>
        <p:spPr>
          <a:xfrm>
            <a:off x="10702925" y="6175692"/>
            <a:ext cx="1320800" cy="127000"/>
          </a:xfrm>
          <a:prstGeom prst="rect">
            <a:avLst/>
          </a:prstGeom>
        </p:spPr>
        <p:txBody>
          <a:bodyPr vert="horz" wrap="square" lIns="0" tIns="0" rIns="0" bIns="0" rtlCol="0">
            <a:spAutoFit/>
          </a:bodyPr>
          <a:lstStyle/>
          <a:p>
            <a:pPr marL="12700">
              <a:lnSpc>
                <a:spcPts val="860"/>
              </a:lnSpc>
            </a:pPr>
            <a:r>
              <a:rPr sz="800" u="sng" spc="-10" dirty="0">
                <a:solidFill>
                  <a:srgbClr val="0462C1"/>
                </a:solidFill>
                <a:uFill>
                  <a:solidFill>
                    <a:srgbClr val="0462C1"/>
                  </a:solidFill>
                </a:uFill>
                <a:latin typeface="Calibri"/>
                <a:cs typeface="Calibri"/>
              </a:rPr>
              <a:t>This</a:t>
            </a:r>
            <a:r>
              <a:rPr sz="800" u="sng" spc="-40" dirty="0">
                <a:solidFill>
                  <a:srgbClr val="0462C1"/>
                </a:solidFill>
                <a:uFill>
                  <a:solidFill>
                    <a:srgbClr val="0462C1"/>
                  </a:solidFill>
                </a:uFill>
                <a:latin typeface="Calibri"/>
                <a:cs typeface="Calibri"/>
              </a:rPr>
              <a:t> </a:t>
            </a:r>
            <a:r>
              <a:rPr sz="800" u="sng" dirty="0">
                <a:solidFill>
                  <a:srgbClr val="0462C1"/>
                </a:solidFill>
                <a:uFill>
                  <a:solidFill>
                    <a:srgbClr val="0462C1"/>
                  </a:solidFill>
                </a:uFill>
                <a:latin typeface="Calibri"/>
                <a:cs typeface="Calibri"/>
              </a:rPr>
              <a:t>image</a:t>
            </a:r>
            <a:r>
              <a:rPr sz="800" spc="-40" dirty="0">
                <a:solidFill>
                  <a:srgbClr val="0462C1"/>
                </a:solidFill>
                <a:latin typeface="Calibri"/>
                <a:cs typeface="Calibri"/>
              </a:rPr>
              <a:t> </a:t>
            </a:r>
            <a:r>
              <a:rPr sz="800" dirty="0">
                <a:solidFill>
                  <a:srgbClr val="999999"/>
                </a:solidFill>
                <a:latin typeface="Calibri"/>
                <a:cs typeface="Calibri"/>
              </a:rPr>
              <a:t>is</a:t>
            </a:r>
            <a:r>
              <a:rPr sz="800" spc="-25" dirty="0">
                <a:solidFill>
                  <a:srgbClr val="999999"/>
                </a:solidFill>
                <a:latin typeface="Calibri"/>
                <a:cs typeface="Calibri"/>
              </a:rPr>
              <a:t> </a:t>
            </a:r>
            <a:r>
              <a:rPr sz="800" u="sng" spc="-20" dirty="0">
                <a:solidFill>
                  <a:srgbClr val="0462C1"/>
                </a:solidFill>
                <a:uFill>
                  <a:solidFill>
                    <a:srgbClr val="0462C1"/>
                  </a:solidFill>
                </a:uFill>
                <a:latin typeface="Calibri"/>
                <a:cs typeface="Calibri"/>
              </a:rPr>
              <a:t>CC0</a:t>
            </a:r>
            <a:r>
              <a:rPr sz="800" u="sng" spc="-30"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9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endParaRPr sz="8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1065530" y="3839209"/>
            <a:ext cx="4675505" cy="2329180"/>
            <a:chOff x="1065530" y="3839209"/>
            <a:chExt cx="4675505" cy="2329180"/>
          </a:xfrm>
        </p:grpSpPr>
        <p:pic>
          <p:nvPicPr>
            <p:cNvPr id="5" name="object 5"/>
            <p:cNvPicPr/>
            <p:nvPr/>
          </p:nvPicPr>
          <p:blipFill>
            <a:blip r:embed="rId2" cstate="print"/>
            <a:stretch>
              <a:fillRect/>
            </a:stretch>
          </p:blipFill>
          <p:spPr>
            <a:xfrm>
              <a:off x="1075952" y="4618995"/>
              <a:ext cx="4654287" cy="1537964"/>
            </a:xfrm>
            <a:prstGeom prst="rect">
              <a:avLst/>
            </a:prstGeom>
          </p:spPr>
        </p:pic>
        <p:sp>
          <p:nvSpPr>
            <p:cNvPr id="6" name="object 6"/>
            <p:cNvSpPr/>
            <p:nvPr/>
          </p:nvSpPr>
          <p:spPr>
            <a:xfrm>
              <a:off x="1071880" y="4617719"/>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sp>
          <p:nvSpPr>
            <p:cNvPr id="7" name="object 7"/>
            <p:cNvSpPr/>
            <p:nvPr/>
          </p:nvSpPr>
          <p:spPr>
            <a:xfrm>
              <a:off x="2113280" y="4307789"/>
              <a:ext cx="2245360" cy="1402080"/>
            </a:xfrm>
            <a:custGeom>
              <a:avLst/>
              <a:gdLst/>
              <a:ahLst/>
              <a:cxnLst/>
              <a:rect l="l" t="t" r="r" b="b"/>
              <a:pathLst>
                <a:path w="2245360" h="1402079">
                  <a:moveTo>
                    <a:pt x="2244979" y="0"/>
                  </a:moveTo>
                  <a:lnTo>
                    <a:pt x="0" y="0"/>
                  </a:lnTo>
                  <a:lnTo>
                    <a:pt x="0" y="1402079"/>
                  </a:lnTo>
                  <a:lnTo>
                    <a:pt x="2244979" y="1402079"/>
                  </a:lnTo>
                  <a:lnTo>
                    <a:pt x="2244979" y="0"/>
                  </a:lnTo>
                  <a:close/>
                </a:path>
              </a:pathLst>
            </a:custGeom>
            <a:solidFill>
              <a:srgbClr val="FFFFFF">
                <a:alpha val="92939"/>
              </a:srgbClr>
            </a:solidFill>
          </p:spPr>
          <p:txBody>
            <a:bodyPr wrap="square" lIns="0" tIns="0" rIns="0" bIns="0" rtlCol="0"/>
            <a:lstStyle/>
            <a:p>
              <a:endParaRPr/>
            </a:p>
          </p:txBody>
        </p:sp>
        <p:sp>
          <p:nvSpPr>
            <p:cNvPr id="8" name="object 8"/>
            <p:cNvSpPr/>
            <p:nvPr/>
          </p:nvSpPr>
          <p:spPr>
            <a:xfrm>
              <a:off x="4358639" y="3840479"/>
              <a:ext cx="467359" cy="1869439"/>
            </a:xfrm>
            <a:custGeom>
              <a:avLst/>
              <a:gdLst/>
              <a:ahLst/>
              <a:cxnLst/>
              <a:rect l="l" t="t" r="r" b="b"/>
              <a:pathLst>
                <a:path w="467360" h="1869439">
                  <a:moveTo>
                    <a:pt x="466979" y="0"/>
                  </a:moveTo>
                  <a:lnTo>
                    <a:pt x="0" y="467233"/>
                  </a:lnTo>
                  <a:lnTo>
                    <a:pt x="0" y="1868944"/>
                  </a:lnTo>
                  <a:lnTo>
                    <a:pt x="466979" y="1401699"/>
                  </a:lnTo>
                  <a:lnTo>
                    <a:pt x="466979" y="0"/>
                  </a:lnTo>
                  <a:close/>
                </a:path>
              </a:pathLst>
            </a:custGeom>
            <a:solidFill>
              <a:srgbClr val="CDCDCD">
                <a:alpha val="92939"/>
              </a:srgbClr>
            </a:solidFill>
          </p:spPr>
          <p:txBody>
            <a:bodyPr wrap="square" lIns="0" tIns="0" rIns="0" bIns="0" rtlCol="0"/>
            <a:lstStyle/>
            <a:p>
              <a:endParaRPr/>
            </a:p>
          </p:txBody>
        </p:sp>
        <p:sp>
          <p:nvSpPr>
            <p:cNvPr id="9" name="object 9"/>
            <p:cNvSpPr/>
            <p:nvPr/>
          </p:nvSpPr>
          <p:spPr>
            <a:xfrm>
              <a:off x="2113280" y="3840479"/>
              <a:ext cx="2712720" cy="467359"/>
            </a:xfrm>
            <a:custGeom>
              <a:avLst/>
              <a:gdLst/>
              <a:ahLst/>
              <a:cxnLst/>
              <a:rect l="l" t="t" r="r" b="b"/>
              <a:pathLst>
                <a:path w="2712720" h="467360">
                  <a:moveTo>
                    <a:pt x="2712466" y="0"/>
                  </a:moveTo>
                  <a:lnTo>
                    <a:pt x="465963" y="0"/>
                  </a:lnTo>
                  <a:lnTo>
                    <a:pt x="0" y="466979"/>
                  </a:lnTo>
                  <a:lnTo>
                    <a:pt x="2246503" y="466979"/>
                  </a:lnTo>
                  <a:lnTo>
                    <a:pt x="2712466" y="0"/>
                  </a:lnTo>
                  <a:close/>
                </a:path>
              </a:pathLst>
            </a:custGeom>
            <a:solidFill>
              <a:srgbClr val="FFFFFF">
                <a:alpha val="92939"/>
              </a:srgbClr>
            </a:solidFill>
          </p:spPr>
          <p:txBody>
            <a:bodyPr wrap="square" lIns="0" tIns="0" rIns="0" bIns="0" rtlCol="0"/>
            <a:lstStyle/>
            <a:p>
              <a:endParaRPr/>
            </a:p>
          </p:txBody>
        </p:sp>
        <p:sp>
          <p:nvSpPr>
            <p:cNvPr id="10" name="object 10"/>
            <p:cNvSpPr/>
            <p:nvPr/>
          </p:nvSpPr>
          <p:spPr>
            <a:xfrm>
              <a:off x="2118360" y="3845559"/>
              <a:ext cx="2712720" cy="1869439"/>
            </a:xfrm>
            <a:custGeom>
              <a:avLst/>
              <a:gdLst/>
              <a:ahLst/>
              <a:cxnLst/>
              <a:rect l="l" t="t" r="r" b="b"/>
              <a:pathLst>
                <a:path w="2712720" h="1869439">
                  <a:moveTo>
                    <a:pt x="0" y="467232"/>
                  </a:moveTo>
                  <a:lnTo>
                    <a:pt x="465963" y="0"/>
                  </a:lnTo>
                  <a:lnTo>
                    <a:pt x="2712466" y="0"/>
                  </a:lnTo>
                  <a:lnTo>
                    <a:pt x="2712466" y="1401698"/>
                  </a:lnTo>
                  <a:lnTo>
                    <a:pt x="2246503" y="1868944"/>
                  </a:lnTo>
                  <a:lnTo>
                    <a:pt x="0" y="1868944"/>
                  </a:lnTo>
                  <a:lnTo>
                    <a:pt x="0" y="467232"/>
                  </a:lnTo>
                  <a:close/>
                </a:path>
                <a:path w="2712720" h="1869439">
                  <a:moveTo>
                    <a:pt x="0" y="467232"/>
                  </a:moveTo>
                  <a:lnTo>
                    <a:pt x="2246503" y="467232"/>
                  </a:lnTo>
                  <a:lnTo>
                    <a:pt x="2712466" y="0"/>
                  </a:lnTo>
                </a:path>
                <a:path w="2712720" h="1869439">
                  <a:moveTo>
                    <a:pt x="2246503" y="467232"/>
                  </a:moveTo>
                  <a:lnTo>
                    <a:pt x="2246503" y="1868944"/>
                  </a:lnTo>
                </a:path>
              </a:pathLst>
            </a:custGeom>
            <a:ln w="12700">
              <a:solidFill>
                <a:srgbClr val="1D7E66"/>
              </a:solidFill>
            </a:ln>
          </p:spPr>
          <p:txBody>
            <a:bodyPr wrap="square" lIns="0" tIns="0" rIns="0" bIns="0" rtlCol="0"/>
            <a:lstStyle/>
            <a:p>
              <a:endParaRPr/>
            </a:p>
          </p:txBody>
        </p:sp>
      </p:grpSp>
      <p:sp>
        <p:nvSpPr>
          <p:cNvPr id="11" name="object 11"/>
          <p:cNvSpPr txBox="1"/>
          <p:nvPr/>
        </p:nvSpPr>
        <p:spPr>
          <a:xfrm>
            <a:off x="2690495" y="4775835"/>
            <a:ext cx="109410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ConvNet</a:t>
            </a:r>
            <a:endParaRPr sz="2400">
              <a:latin typeface="Calibri"/>
              <a:cs typeface="Calibri"/>
            </a:endParaRPr>
          </a:p>
        </p:txBody>
      </p:sp>
      <p:grpSp>
        <p:nvGrpSpPr>
          <p:cNvPr id="12" name="object 12"/>
          <p:cNvGrpSpPr/>
          <p:nvPr/>
        </p:nvGrpSpPr>
        <p:grpSpPr>
          <a:xfrm>
            <a:off x="2112010" y="2985770"/>
            <a:ext cx="2725420" cy="1099820"/>
            <a:chOff x="2112010" y="2985770"/>
            <a:chExt cx="2725420" cy="1099820"/>
          </a:xfrm>
        </p:grpSpPr>
        <p:sp>
          <p:nvSpPr>
            <p:cNvPr id="13" name="object 13"/>
            <p:cNvSpPr/>
            <p:nvPr/>
          </p:nvSpPr>
          <p:spPr>
            <a:xfrm>
              <a:off x="2113280" y="3302000"/>
              <a:ext cx="2712720" cy="457200"/>
            </a:xfrm>
            <a:custGeom>
              <a:avLst/>
              <a:gdLst/>
              <a:ahLst/>
              <a:cxnLst/>
              <a:rect l="l" t="t" r="r" b="b"/>
              <a:pathLst>
                <a:path w="2712720" h="457200">
                  <a:moveTo>
                    <a:pt x="2712466" y="0"/>
                  </a:moveTo>
                  <a:lnTo>
                    <a:pt x="423290" y="0"/>
                  </a:lnTo>
                  <a:lnTo>
                    <a:pt x="0" y="456945"/>
                  </a:lnTo>
                  <a:lnTo>
                    <a:pt x="2289174" y="456945"/>
                  </a:lnTo>
                  <a:lnTo>
                    <a:pt x="2712466" y="0"/>
                  </a:lnTo>
                  <a:close/>
                </a:path>
              </a:pathLst>
            </a:custGeom>
            <a:solidFill>
              <a:srgbClr val="E7E6E6"/>
            </a:solidFill>
          </p:spPr>
          <p:txBody>
            <a:bodyPr wrap="square" lIns="0" tIns="0" rIns="0" bIns="0" rtlCol="0"/>
            <a:lstStyle/>
            <a:p>
              <a:endParaRPr/>
            </a:p>
          </p:txBody>
        </p:sp>
        <p:sp>
          <p:nvSpPr>
            <p:cNvPr id="14" name="object 14"/>
            <p:cNvSpPr/>
            <p:nvPr/>
          </p:nvSpPr>
          <p:spPr>
            <a:xfrm>
              <a:off x="2118360" y="3307080"/>
              <a:ext cx="2712720" cy="457200"/>
            </a:xfrm>
            <a:custGeom>
              <a:avLst/>
              <a:gdLst/>
              <a:ahLst/>
              <a:cxnLst/>
              <a:rect l="l" t="t" r="r" b="b"/>
              <a:pathLst>
                <a:path w="2712720" h="457200">
                  <a:moveTo>
                    <a:pt x="0" y="456946"/>
                  </a:moveTo>
                  <a:lnTo>
                    <a:pt x="423290" y="0"/>
                  </a:lnTo>
                  <a:lnTo>
                    <a:pt x="2712466" y="0"/>
                  </a:lnTo>
                  <a:lnTo>
                    <a:pt x="2289175" y="456946"/>
                  </a:lnTo>
                  <a:lnTo>
                    <a:pt x="0" y="456946"/>
                  </a:lnTo>
                  <a:close/>
                </a:path>
              </a:pathLst>
            </a:custGeom>
            <a:ln w="12700">
              <a:solidFill>
                <a:srgbClr val="1D7E66"/>
              </a:solidFill>
            </a:ln>
          </p:spPr>
          <p:txBody>
            <a:bodyPr wrap="square" lIns="0" tIns="0" rIns="0" bIns="0" rtlCol="0"/>
            <a:lstStyle/>
            <a:p>
              <a:endParaRPr/>
            </a:p>
          </p:txBody>
        </p:sp>
        <p:sp>
          <p:nvSpPr>
            <p:cNvPr id="15" name="object 15"/>
            <p:cNvSpPr/>
            <p:nvPr/>
          </p:nvSpPr>
          <p:spPr>
            <a:xfrm>
              <a:off x="3291840" y="3779520"/>
              <a:ext cx="233679" cy="294640"/>
            </a:xfrm>
            <a:custGeom>
              <a:avLst/>
              <a:gdLst/>
              <a:ahLst/>
              <a:cxnLst/>
              <a:rect l="l" t="t" r="r" b="b"/>
              <a:pathLst>
                <a:path w="233679" h="294639">
                  <a:moveTo>
                    <a:pt x="116586" y="0"/>
                  </a:moveTo>
                  <a:lnTo>
                    <a:pt x="0" y="118109"/>
                  </a:lnTo>
                  <a:lnTo>
                    <a:pt x="58293" y="118109"/>
                  </a:lnTo>
                  <a:lnTo>
                    <a:pt x="58293" y="294131"/>
                  </a:lnTo>
                  <a:lnTo>
                    <a:pt x="174879" y="294131"/>
                  </a:lnTo>
                  <a:lnTo>
                    <a:pt x="174879" y="118109"/>
                  </a:lnTo>
                  <a:lnTo>
                    <a:pt x="233172" y="118109"/>
                  </a:lnTo>
                  <a:lnTo>
                    <a:pt x="116586" y="0"/>
                  </a:lnTo>
                  <a:close/>
                </a:path>
              </a:pathLst>
            </a:custGeom>
            <a:solidFill>
              <a:srgbClr val="29AE8B"/>
            </a:solidFill>
          </p:spPr>
          <p:txBody>
            <a:bodyPr wrap="square" lIns="0" tIns="0" rIns="0" bIns="0" rtlCol="0"/>
            <a:lstStyle/>
            <a:p>
              <a:endParaRPr/>
            </a:p>
          </p:txBody>
        </p:sp>
        <p:sp>
          <p:nvSpPr>
            <p:cNvPr id="16" name="object 16"/>
            <p:cNvSpPr/>
            <p:nvPr/>
          </p:nvSpPr>
          <p:spPr>
            <a:xfrm>
              <a:off x="3296920" y="3784600"/>
              <a:ext cx="233679" cy="294640"/>
            </a:xfrm>
            <a:custGeom>
              <a:avLst/>
              <a:gdLst/>
              <a:ahLst/>
              <a:cxnLst/>
              <a:rect l="l" t="t" r="r" b="b"/>
              <a:pathLst>
                <a:path w="233679" h="294639">
                  <a:moveTo>
                    <a:pt x="0" y="118110"/>
                  </a:moveTo>
                  <a:lnTo>
                    <a:pt x="116585" y="0"/>
                  </a:lnTo>
                  <a:lnTo>
                    <a:pt x="233171" y="118110"/>
                  </a:lnTo>
                  <a:lnTo>
                    <a:pt x="174878" y="118110"/>
                  </a:lnTo>
                  <a:lnTo>
                    <a:pt x="174878" y="294131"/>
                  </a:lnTo>
                  <a:lnTo>
                    <a:pt x="58292" y="294131"/>
                  </a:lnTo>
                  <a:lnTo>
                    <a:pt x="58292" y="118110"/>
                  </a:lnTo>
                  <a:lnTo>
                    <a:pt x="0" y="118110"/>
                  </a:lnTo>
                  <a:close/>
                </a:path>
              </a:pathLst>
            </a:custGeom>
            <a:ln w="12700">
              <a:solidFill>
                <a:srgbClr val="1D7E66"/>
              </a:solidFill>
            </a:ln>
          </p:spPr>
          <p:txBody>
            <a:bodyPr wrap="square" lIns="0" tIns="0" rIns="0" bIns="0" rtlCol="0"/>
            <a:lstStyle/>
            <a:p>
              <a:endParaRPr/>
            </a:p>
          </p:txBody>
        </p:sp>
        <p:sp>
          <p:nvSpPr>
            <p:cNvPr id="17" name="object 17"/>
            <p:cNvSpPr/>
            <p:nvPr/>
          </p:nvSpPr>
          <p:spPr>
            <a:xfrm>
              <a:off x="2357120" y="3413760"/>
              <a:ext cx="751840" cy="284480"/>
            </a:xfrm>
            <a:custGeom>
              <a:avLst/>
              <a:gdLst/>
              <a:ahLst/>
              <a:cxnLst/>
              <a:rect l="l" t="t" r="r" b="b"/>
              <a:pathLst>
                <a:path w="751839" h="284479">
                  <a:moveTo>
                    <a:pt x="751586" y="0"/>
                  </a:moveTo>
                  <a:lnTo>
                    <a:pt x="269367" y="0"/>
                  </a:lnTo>
                  <a:lnTo>
                    <a:pt x="0" y="283971"/>
                  </a:lnTo>
                  <a:lnTo>
                    <a:pt x="482092" y="283971"/>
                  </a:lnTo>
                  <a:lnTo>
                    <a:pt x="751586" y="0"/>
                  </a:lnTo>
                  <a:close/>
                </a:path>
              </a:pathLst>
            </a:custGeom>
            <a:solidFill>
              <a:srgbClr val="E7E6E6"/>
            </a:solidFill>
          </p:spPr>
          <p:txBody>
            <a:bodyPr wrap="square" lIns="0" tIns="0" rIns="0" bIns="0" rtlCol="0"/>
            <a:lstStyle/>
            <a:p>
              <a:endParaRPr/>
            </a:p>
          </p:txBody>
        </p:sp>
        <p:sp>
          <p:nvSpPr>
            <p:cNvPr id="18" name="object 18"/>
            <p:cNvSpPr/>
            <p:nvPr/>
          </p:nvSpPr>
          <p:spPr>
            <a:xfrm>
              <a:off x="2362200" y="3418840"/>
              <a:ext cx="751840" cy="284480"/>
            </a:xfrm>
            <a:custGeom>
              <a:avLst/>
              <a:gdLst/>
              <a:ahLst/>
              <a:cxnLst/>
              <a:rect l="l" t="t" r="r" b="b"/>
              <a:pathLst>
                <a:path w="751839" h="284479">
                  <a:moveTo>
                    <a:pt x="0" y="283972"/>
                  </a:moveTo>
                  <a:lnTo>
                    <a:pt x="269367" y="0"/>
                  </a:lnTo>
                  <a:lnTo>
                    <a:pt x="751586" y="0"/>
                  </a:lnTo>
                  <a:lnTo>
                    <a:pt x="482092" y="283972"/>
                  </a:lnTo>
                  <a:lnTo>
                    <a:pt x="0" y="283972"/>
                  </a:lnTo>
                  <a:close/>
                </a:path>
              </a:pathLst>
            </a:custGeom>
            <a:ln w="12700">
              <a:solidFill>
                <a:srgbClr val="1D7E66"/>
              </a:solidFill>
            </a:ln>
          </p:spPr>
          <p:txBody>
            <a:bodyPr wrap="square" lIns="0" tIns="0" rIns="0" bIns="0" rtlCol="0"/>
            <a:lstStyle/>
            <a:p>
              <a:endParaRPr/>
            </a:p>
          </p:txBody>
        </p:sp>
        <p:sp>
          <p:nvSpPr>
            <p:cNvPr id="19" name="object 19"/>
            <p:cNvSpPr/>
            <p:nvPr/>
          </p:nvSpPr>
          <p:spPr>
            <a:xfrm>
              <a:off x="3088640" y="3535680"/>
              <a:ext cx="863600" cy="121920"/>
            </a:xfrm>
            <a:custGeom>
              <a:avLst/>
              <a:gdLst/>
              <a:ahLst/>
              <a:cxnLst/>
              <a:rect l="l" t="t" r="r" b="b"/>
              <a:pathLst>
                <a:path w="863600" h="121920">
                  <a:moveTo>
                    <a:pt x="863219" y="0"/>
                  </a:moveTo>
                  <a:lnTo>
                    <a:pt x="110871" y="0"/>
                  </a:lnTo>
                  <a:lnTo>
                    <a:pt x="0" y="121666"/>
                  </a:lnTo>
                  <a:lnTo>
                    <a:pt x="752348" y="121666"/>
                  </a:lnTo>
                  <a:lnTo>
                    <a:pt x="863219" y="0"/>
                  </a:lnTo>
                  <a:close/>
                </a:path>
              </a:pathLst>
            </a:custGeom>
            <a:solidFill>
              <a:srgbClr val="E7E6E6"/>
            </a:solidFill>
          </p:spPr>
          <p:txBody>
            <a:bodyPr wrap="square" lIns="0" tIns="0" rIns="0" bIns="0" rtlCol="0"/>
            <a:lstStyle/>
            <a:p>
              <a:endParaRPr/>
            </a:p>
          </p:txBody>
        </p:sp>
        <p:sp>
          <p:nvSpPr>
            <p:cNvPr id="20" name="object 20"/>
            <p:cNvSpPr/>
            <p:nvPr/>
          </p:nvSpPr>
          <p:spPr>
            <a:xfrm>
              <a:off x="3093720" y="3540760"/>
              <a:ext cx="863600" cy="121920"/>
            </a:xfrm>
            <a:custGeom>
              <a:avLst/>
              <a:gdLst/>
              <a:ahLst/>
              <a:cxnLst/>
              <a:rect l="l" t="t" r="r" b="b"/>
              <a:pathLst>
                <a:path w="863600" h="121920">
                  <a:moveTo>
                    <a:pt x="0" y="121665"/>
                  </a:moveTo>
                  <a:lnTo>
                    <a:pt x="110871" y="0"/>
                  </a:lnTo>
                  <a:lnTo>
                    <a:pt x="863219" y="0"/>
                  </a:lnTo>
                  <a:lnTo>
                    <a:pt x="752347" y="121665"/>
                  </a:lnTo>
                  <a:lnTo>
                    <a:pt x="0" y="121665"/>
                  </a:lnTo>
                  <a:close/>
                </a:path>
              </a:pathLst>
            </a:custGeom>
            <a:ln w="12700">
              <a:solidFill>
                <a:srgbClr val="1D7E66"/>
              </a:solidFill>
            </a:ln>
          </p:spPr>
          <p:txBody>
            <a:bodyPr wrap="square" lIns="0" tIns="0" rIns="0" bIns="0" rtlCol="0"/>
            <a:lstStyle/>
            <a:p>
              <a:endParaRPr/>
            </a:p>
          </p:txBody>
        </p:sp>
        <p:sp>
          <p:nvSpPr>
            <p:cNvPr id="21" name="object 21"/>
            <p:cNvSpPr/>
            <p:nvPr/>
          </p:nvSpPr>
          <p:spPr>
            <a:xfrm>
              <a:off x="3952239" y="3362960"/>
              <a:ext cx="670560" cy="335280"/>
            </a:xfrm>
            <a:custGeom>
              <a:avLst/>
              <a:gdLst/>
              <a:ahLst/>
              <a:cxnLst/>
              <a:rect l="l" t="t" r="r" b="b"/>
              <a:pathLst>
                <a:path w="670560" h="335279">
                  <a:moveTo>
                    <a:pt x="670179" y="0"/>
                  </a:moveTo>
                  <a:lnTo>
                    <a:pt x="316102" y="0"/>
                  </a:lnTo>
                  <a:lnTo>
                    <a:pt x="0" y="335025"/>
                  </a:lnTo>
                  <a:lnTo>
                    <a:pt x="354075" y="335025"/>
                  </a:lnTo>
                  <a:lnTo>
                    <a:pt x="670179" y="0"/>
                  </a:lnTo>
                  <a:close/>
                </a:path>
              </a:pathLst>
            </a:custGeom>
            <a:solidFill>
              <a:srgbClr val="E7E6E6"/>
            </a:solidFill>
          </p:spPr>
          <p:txBody>
            <a:bodyPr wrap="square" lIns="0" tIns="0" rIns="0" bIns="0" rtlCol="0"/>
            <a:lstStyle/>
            <a:p>
              <a:endParaRPr/>
            </a:p>
          </p:txBody>
        </p:sp>
        <p:sp>
          <p:nvSpPr>
            <p:cNvPr id="22" name="object 22"/>
            <p:cNvSpPr/>
            <p:nvPr/>
          </p:nvSpPr>
          <p:spPr>
            <a:xfrm>
              <a:off x="3957320" y="3368040"/>
              <a:ext cx="670560" cy="335280"/>
            </a:xfrm>
            <a:custGeom>
              <a:avLst/>
              <a:gdLst/>
              <a:ahLst/>
              <a:cxnLst/>
              <a:rect l="l" t="t" r="r" b="b"/>
              <a:pathLst>
                <a:path w="670560" h="335279">
                  <a:moveTo>
                    <a:pt x="0" y="335026"/>
                  </a:moveTo>
                  <a:lnTo>
                    <a:pt x="316102" y="0"/>
                  </a:lnTo>
                  <a:lnTo>
                    <a:pt x="670178" y="0"/>
                  </a:lnTo>
                  <a:lnTo>
                    <a:pt x="354075" y="335026"/>
                  </a:lnTo>
                  <a:lnTo>
                    <a:pt x="0" y="335026"/>
                  </a:lnTo>
                  <a:close/>
                </a:path>
              </a:pathLst>
            </a:custGeom>
            <a:ln w="12700">
              <a:solidFill>
                <a:srgbClr val="1D7E66"/>
              </a:solidFill>
            </a:ln>
          </p:spPr>
          <p:txBody>
            <a:bodyPr wrap="square" lIns="0" tIns="0" rIns="0" bIns="0" rtlCol="0"/>
            <a:lstStyle/>
            <a:p>
              <a:endParaRPr/>
            </a:p>
          </p:txBody>
        </p:sp>
        <p:sp>
          <p:nvSpPr>
            <p:cNvPr id="23" name="object 23"/>
            <p:cNvSpPr/>
            <p:nvPr/>
          </p:nvSpPr>
          <p:spPr>
            <a:xfrm>
              <a:off x="2672080" y="3200400"/>
              <a:ext cx="243840" cy="294640"/>
            </a:xfrm>
            <a:custGeom>
              <a:avLst/>
              <a:gdLst/>
              <a:ahLst/>
              <a:cxnLst/>
              <a:rect l="l" t="t" r="r" b="b"/>
              <a:pathLst>
                <a:path w="243839" h="294639">
                  <a:moveTo>
                    <a:pt x="121665" y="0"/>
                  </a:moveTo>
                  <a:lnTo>
                    <a:pt x="0" y="118110"/>
                  </a:lnTo>
                  <a:lnTo>
                    <a:pt x="60832" y="118110"/>
                  </a:lnTo>
                  <a:lnTo>
                    <a:pt x="60832" y="294132"/>
                  </a:lnTo>
                  <a:lnTo>
                    <a:pt x="182499" y="294132"/>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24" name="object 24"/>
            <p:cNvSpPr/>
            <p:nvPr/>
          </p:nvSpPr>
          <p:spPr>
            <a:xfrm>
              <a:off x="2677160" y="3205480"/>
              <a:ext cx="243840" cy="294640"/>
            </a:xfrm>
            <a:custGeom>
              <a:avLst/>
              <a:gdLst/>
              <a:ahLst/>
              <a:cxnLst/>
              <a:rect l="l" t="t" r="r" b="b"/>
              <a:pathLst>
                <a:path w="243839" h="294639">
                  <a:moveTo>
                    <a:pt x="0" y="118110"/>
                  </a:moveTo>
                  <a:lnTo>
                    <a:pt x="121665" y="0"/>
                  </a:lnTo>
                  <a:lnTo>
                    <a:pt x="243331" y="118110"/>
                  </a:lnTo>
                  <a:lnTo>
                    <a:pt x="182498" y="118110"/>
                  </a:lnTo>
                  <a:lnTo>
                    <a:pt x="182498"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25" name="object 25"/>
            <p:cNvSpPr/>
            <p:nvPr/>
          </p:nvSpPr>
          <p:spPr>
            <a:xfrm>
              <a:off x="3413760" y="3312160"/>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26" name="object 26"/>
            <p:cNvSpPr/>
            <p:nvPr/>
          </p:nvSpPr>
          <p:spPr>
            <a:xfrm>
              <a:off x="3418840" y="3317240"/>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27" name="object 27"/>
            <p:cNvSpPr/>
            <p:nvPr/>
          </p:nvSpPr>
          <p:spPr>
            <a:xfrm>
              <a:off x="4155439" y="3251200"/>
              <a:ext cx="243840" cy="294640"/>
            </a:xfrm>
            <a:custGeom>
              <a:avLst/>
              <a:gdLst/>
              <a:ahLst/>
              <a:cxnLst/>
              <a:rect l="l" t="t" r="r" b="b"/>
              <a:pathLst>
                <a:path w="243839" h="294639">
                  <a:moveTo>
                    <a:pt x="121665" y="0"/>
                  </a:moveTo>
                  <a:lnTo>
                    <a:pt x="0" y="118110"/>
                  </a:lnTo>
                  <a:lnTo>
                    <a:pt x="60833" y="118110"/>
                  </a:lnTo>
                  <a:lnTo>
                    <a:pt x="60833" y="294132"/>
                  </a:lnTo>
                  <a:lnTo>
                    <a:pt x="182499" y="294132"/>
                  </a:lnTo>
                  <a:lnTo>
                    <a:pt x="182499" y="118110"/>
                  </a:lnTo>
                  <a:lnTo>
                    <a:pt x="243332" y="118110"/>
                  </a:lnTo>
                  <a:lnTo>
                    <a:pt x="121665" y="0"/>
                  </a:lnTo>
                  <a:close/>
                </a:path>
              </a:pathLst>
            </a:custGeom>
            <a:solidFill>
              <a:srgbClr val="29AE8B"/>
            </a:solidFill>
          </p:spPr>
          <p:txBody>
            <a:bodyPr wrap="square" lIns="0" tIns="0" rIns="0" bIns="0" rtlCol="0"/>
            <a:lstStyle/>
            <a:p>
              <a:endParaRPr/>
            </a:p>
          </p:txBody>
        </p:sp>
        <p:sp>
          <p:nvSpPr>
            <p:cNvPr id="28" name="object 28"/>
            <p:cNvSpPr/>
            <p:nvPr/>
          </p:nvSpPr>
          <p:spPr>
            <a:xfrm>
              <a:off x="4160520" y="3256280"/>
              <a:ext cx="243840" cy="294640"/>
            </a:xfrm>
            <a:custGeom>
              <a:avLst/>
              <a:gdLst/>
              <a:ahLst/>
              <a:cxnLst/>
              <a:rect l="l" t="t" r="r" b="b"/>
              <a:pathLst>
                <a:path w="243839" h="294639">
                  <a:moveTo>
                    <a:pt x="0" y="118110"/>
                  </a:moveTo>
                  <a:lnTo>
                    <a:pt x="121665" y="0"/>
                  </a:lnTo>
                  <a:lnTo>
                    <a:pt x="243331" y="118110"/>
                  </a:lnTo>
                  <a:lnTo>
                    <a:pt x="182499" y="118110"/>
                  </a:lnTo>
                  <a:lnTo>
                    <a:pt x="182499"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29" name="object 29"/>
            <p:cNvSpPr/>
            <p:nvPr/>
          </p:nvSpPr>
          <p:spPr>
            <a:xfrm>
              <a:off x="2519680" y="2987040"/>
              <a:ext cx="558800" cy="172720"/>
            </a:xfrm>
            <a:custGeom>
              <a:avLst/>
              <a:gdLst/>
              <a:ahLst/>
              <a:cxnLst/>
              <a:rect l="l" t="t" r="r" b="b"/>
              <a:pathLst>
                <a:path w="558800" h="172719">
                  <a:moveTo>
                    <a:pt x="558545" y="0"/>
                  </a:moveTo>
                  <a:lnTo>
                    <a:pt x="162813" y="0"/>
                  </a:lnTo>
                  <a:lnTo>
                    <a:pt x="0" y="172593"/>
                  </a:lnTo>
                  <a:lnTo>
                    <a:pt x="395731" y="172593"/>
                  </a:lnTo>
                  <a:lnTo>
                    <a:pt x="558545" y="0"/>
                  </a:lnTo>
                  <a:close/>
                </a:path>
              </a:pathLst>
            </a:custGeom>
            <a:solidFill>
              <a:srgbClr val="E7E6E6"/>
            </a:solidFill>
          </p:spPr>
          <p:txBody>
            <a:bodyPr wrap="square" lIns="0" tIns="0" rIns="0" bIns="0" rtlCol="0"/>
            <a:lstStyle/>
            <a:p>
              <a:endParaRPr/>
            </a:p>
          </p:txBody>
        </p:sp>
        <p:sp>
          <p:nvSpPr>
            <p:cNvPr id="30" name="object 30"/>
            <p:cNvSpPr/>
            <p:nvPr/>
          </p:nvSpPr>
          <p:spPr>
            <a:xfrm>
              <a:off x="2524760" y="2992120"/>
              <a:ext cx="558800" cy="172720"/>
            </a:xfrm>
            <a:custGeom>
              <a:avLst/>
              <a:gdLst/>
              <a:ahLst/>
              <a:cxnLst/>
              <a:rect l="l" t="t" r="r" b="b"/>
              <a:pathLst>
                <a:path w="558800" h="172719">
                  <a:moveTo>
                    <a:pt x="0" y="172592"/>
                  </a:moveTo>
                  <a:lnTo>
                    <a:pt x="162813" y="0"/>
                  </a:lnTo>
                  <a:lnTo>
                    <a:pt x="558545" y="0"/>
                  </a:lnTo>
                  <a:lnTo>
                    <a:pt x="395731" y="172592"/>
                  </a:lnTo>
                  <a:lnTo>
                    <a:pt x="0" y="172592"/>
                  </a:lnTo>
                  <a:close/>
                </a:path>
              </a:pathLst>
            </a:custGeom>
            <a:ln w="12700">
              <a:solidFill>
                <a:srgbClr val="1D7E66"/>
              </a:solidFill>
            </a:ln>
          </p:spPr>
          <p:txBody>
            <a:bodyPr wrap="square" lIns="0" tIns="0" rIns="0" bIns="0" rtlCol="0"/>
            <a:lstStyle/>
            <a:p>
              <a:endParaRPr/>
            </a:p>
          </p:txBody>
        </p:sp>
        <p:sp>
          <p:nvSpPr>
            <p:cNvPr id="31" name="object 31"/>
            <p:cNvSpPr/>
            <p:nvPr/>
          </p:nvSpPr>
          <p:spPr>
            <a:xfrm>
              <a:off x="3302000" y="3037840"/>
              <a:ext cx="558800" cy="182880"/>
            </a:xfrm>
            <a:custGeom>
              <a:avLst/>
              <a:gdLst/>
              <a:ahLst/>
              <a:cxnLst/>
              <a:rect l="l" t="t" r="r" b="b"/>
              <a:pathLst>
                <a:path w="558800" h="182880">
                  <a:moveTo>
                    <a:pt x="558546" y="0"/>
                  </a:moveTo>
                  <a:lnTo>
                    <a:pt x="162813" y="0"/>
                  </a:lnTo>
                  <a:lnTo>
                    <a:pt x="0" y="182752"/>
                  </a:lnTo>
                  <a:lnTo>
                    <a:pt x="395732" y="182752"/>
                  </a:lnTo>
                  <a:lnTo>
                    <a:pt x="558546" y="0"/>
                  </a:lnTo>
                  <a:close/>
                </a:path>
              </a:pathLst>
            </a:custGeom>
            <a:solidFill>
              <a:srgbClr val="E7E6E6"/>
            </a:solidFill>
          </p:spPr>
          <p:txBody>
            <a:bodyPr wrap="square" lIns="0" tIns="0" rIns="0" bIns="0" rtlCol="0"/>
            <a:lstStyle/>
            <a:p>
              <a:endParaRPr/>
            </a:p>
          </p:txBody>
        </p:sp>
        <p:sp>
          <p:nvSpPr>
            <p:cNvPr id="32" name="object 32"/>
            <p:cNvSpPr/>
            <p:nvPr/>
          </p:nvSpPr>
          <p:spPr>
            <a:xfrm>
              <a:off x="3307080" y="3042920"/>
              <a:ext cx="558800" cy="182880"/>
            </a:xfrm>
            <a:custGeom>
              <a:avLst/>
              <a:gdLst/>
              <a:ahLst/>
              <a:cxnLst/>
              <a:rect l="l" t="t" r="r" b="b"/>
              <a:pathLst>
                <a:path w="558800" h="182880">
                  <a:moveTo>
                    <a:pt x="0" y="182752"/>
                  </a:moveTo>
                  <a:lnTo>
                    <a:pt x="162814" y="0"/>
                  </a:lnTo>
                  <a:lnTo>
                    <a:pt x="558546" y="0"/>
                  </a:lnTo>
                  <a:lnTo>
                    <a:pt x="395732" y="182752"/>
                  </a:lnTo>
                  <a:lnTo>
                    <a:pt x="0" y="182752"/>
                  </a:lnTo>
                  <a:close/>
                </a:path>
              </a:pathLst>
            </a:custGeom>
            <a:ln w="12700">
              <a:solidFill>
                <a:srgbClr val="1D7E66"/>
              </a:solidFill>
            </a:ln>
          </p:spPr>
          <p:txBody>
            <a:bodyPr wrap="square" lIns="0" tIns="0" rIns="0" bIns="0" rtlCol="0"/>
            <a:lstStyle/>
            <a:p>
              <a:endParaRPr/>
            </a:p>
          </p:txBody>
        </p:sp>
        <p:sp>
          <p:nvSpPr>
            <p:cNvPr id="33" name="object 33"/>
            <p:cNvSpPr/>
            <p:nvPr/>
          </p:nvSpPr>
          <p:spPr>
            <a:xfrm>
              <a:off x="4064000" y="3027680"/>
              <a:ext cx="558800" cy="172720"/>
            </a:xfrm>
            <a:custGeom>
              <a:avLst/>
              <a:gdLst/>
              <a:ahLst/>
              <a:cxnLst/>
              <a:rect l="l" t="t" r="r" b="b"/>
              <a:pathLst>
                <a:path w="558800" h="172719">
                  <a:moveTo>
                    <a:pt x="558546" y="0"/>
                  </a:moveTo>
                  <a:lnTo>
                    <a:pt x="162813" y="0"/>
                  </a:lnTo>
                  <a:lnTo>
                    <a:pt x="0" y="172593"/>
                  </a:lnTo>
                  <a:lnTo>
                    <a:pt x="395732" y="172593"/>
                  </a:lnTo>
                  <a:lnTo>
                    <a:pt x="558546" y="0"/>
                  </a:lnTo>
                  <a:close/>
                </a:path>
              </a:pathLst>
            </a:custGeom>
            <a:solidFill>
              <a:srgbClr val="E7E6E6"/>
            </a:solidFill>
          </p:spPr>
          <p:txBody>
            <a:bodyPr wrap="square" lIns="0" tIns="0" rIns="0" bIns="0" rtlCol="0"/>
            <a:lstStyle/>
            <a:p>
              <a:endParaRPr/>
            </a:p>
          </p:txBody>
        </p:sp>
        <p:sp>
          <p:nvSpPr>
            <p:cNvPr id="34" name="object 34"/>
            <p:cNvSpPr/>
            <p:nvPr/>
          </p:nvSpPr>
          <p:spPr>
            <a:xfrm>
              <a:off x="4069080" y="3032760"/>
              <a:ext cx="558800" cy="172720"/>
            </a:xfrm>
            <a:custGeom>
              <a:avLst/>
              <a:gdLst/>
              <a:ahLst/>
              <a:cxnLst/>
              <a:rect l="l" t="t" r="r" b="b"/>
              <a:pathLst>
                <a:path w="558800" h="172719">
                  <a:moveTo>
                    <a:pt x="0" y="172592"/>
                  </a:moveTo>
                  <a:lnTo>
                    <a:pt x="162814" y="0"/>
                  </a:lnTo>
                  <a:lnTo>
                    <a:pt x="558546" y="0"/>
                  </a:lnTo>
                  <a:lnTo>
                    <a:pt x="395732" y="172592"/>
                  </a:lnTo>
                  <a:lnTo>
                    <a:pt x="0" y="172592"/>
                  </a:lnTo>
                  <a:close/>
                </a:path>
              </a:pathLst>
            </a:custGeom>
            <a:ln w="12699">
              <a:solidFill>
                <a:srgbClr val="1D7E66"/>
              </a:solidFill>
            </a:ln>
          </p:spPr>
          <p:txBody>
            <a:bodyPr wrap="square" lIns="0" tIns="0" rIns="0" bIns="0" rtlCol="0"/>
            <a:lstStyle/>
            <a:p>
              <a:endParaRPr/>
            </a:p>
          </p:txBody>
        </p:sp>
      </p:grpSp>
      <p:sp>
        <p:nvSpPr>
          <p:cNvPr id="35" name="object 35"/>
          <p:cNvSpPr txBox="1"/>
          <p:nvPr/>
        </p:nvSpPr>
        <p:spPr>
          <a:xfrm>
            <a:off x="4899025" y="3829367"/>
            <a:ext cx="2235200" cy="790575"/>
          </a:xfrm>
          <a:prstGeom prst="rect">
            <a:avLst/>
          </a:prstGeom>
        </p:spPr>
        <p:txBody>
          <a:bodyPr vert="horz" wrap="square" lIns="0" tIns="3175" rIns="0" bIns="0" rtlCol="0">
            <a:spAutoFit/>
          </a:bodyPr>
          <a:lstStyle/>
          <a:p>
            <a:pPr marL="12700" marR="5080">
              <a:lnSpc>
                <a:spcPct val="103600"/>
              </a:lnSpc>
              <a:spcBef>
                <a:spcPts val="25"/>
              </a:spcBef>
            </a:pPr>
            <a:r>
              <a:rPr sz="2450" dirty="0">
                <a:latin typeface="Calibri"/>
                <a:cs typeface="Calibri"/>
              </a:rPr>
              <a:t>Run</a:t>
            </a:r>
            <a:r>
              <a:rPr sz="2450" spc="-15" dirty="0">
                <a:latin typeface="Calibri"/>
                <a:cs typeface="Calibri"/>
              </a:rPr>
              <a:t> </a:t>
            </a:r>
            <a:r>
              <a:rPr sz="2450" dirty="0">
                <a:latin typeface="Calibri"/>
                <a:cs typeface="Calibri"/>
              </a:rPr>
              <a:t>whole</a:t>
            </a:r>
            <a:r>
              <a:rPr sz="2450" spc="45" dirty="0">
                <a:latin typeface="Calibri"/>
                <a:cs typeface="Calibri"/>
              </a:rPr>
              <a:t> </a:t>
            </a:r>
            <a:r>
              <a:rPr sz="2450" spc="-10" dirty="0">
                <a:latin typeface="Calibri"/>
                <a:cs typeface="Calibri"/>
              </a:rPr>
              <a:t>image </a:t>
            </a:r>
            <a:r>
              <a:rPr sz="2450" dirty="0">
                <a:latin typeface="Calibri"/>
                <a:cs typeface="Calibri"/>
              </a:rPr>
              <a:t>through</a:t>
            </a:r>
            <a:r>
              <a:rPr sz="2450" spc="-15" dirty="0">
                <a:latin typeface="Calibri"/>
                <a:cs typeface="Calibri"/>
              </a:rPr>
              <a:t> </a:t>
            </a:r>
            <a:r>
              <a:rPr sz="2400" spc="-10" dirty="0">
                <a:latin typeface="Calibri"/>
                <a:cs typeface="Calibri"/>
              </a:rPr>
              <a:t>ConvNet</a:t>
            </a:r>
            <a:endParaRPr sz="2400">
              <a:latin typeface="Calibri"/>
              <a:cs typeface="Calibri"/>
            </a:endParaRPr>
          </a:p>
        </p:txBody>
      </p:sp>
      <p:grpSp>
        <p:nvGrpSpPr>
          <p:cNvPr id="36" name="object 36"/>
          <p:cNvGrpSpPr/>
          <p:nvPr/>
        </p:nvGrpSpPr>
        <p:grpSpPr>
          <a:xfrm>
            <a:off x="1584960" y="2122170"/>
            <a:ext cx="1515110" cy="1515110"/>
            <a:chOff x="1584960" y="2122170"/>
            <a:chExt cx="1515110" cy="1515110"/>
          </a:xfrm>
        </p:grpSpPr>
        <p:sp>
          <p:nvSpPr>
            <p:cNvPr id="37" name="object 37"/>
            <p:cNvSpPr/>
            <p:nvPr/>
          </p:nvSpPr>
          <p:spPr>
            <a:xfrm>
              <a:off x="1584960" y="3556000"/>
              <a:ext cx="1066800" cy="81280"/>
            </a:xfrm>
            <a:custGeom>
              <a:avLst/>
              <a:gdLst/>
              <a:ahLst/>
              <a:cxnLst/>
              <a:rect l="l" t="t" r="r" b="b"/>
              <a:pathLst>
                <a:path w="1066800" h="81279">
                  <a:moveTo>
                    <a:pt x="990727" y="0"/>
                  </a:moveTo>
                  <a:lnTo>
                    <a:pt x="990727" y="30479"/>
                  </a:lnTo>
                  <a:lnTo>
                    <a:pt x="0" y="30479"/>
                  </a:lnTo>
                  <a:lnTo>
                    <a:pt x="0" y="50800"/>
                  </a:lnTo>
                  <a:lnTo>
                    <a:pt x="990727" y="50800"/>
                  </a:lnTo>
                  <a:lnTo>
                    <a:pt x="990727" y="81280"/>
                  </a:lnTo>
                  <a:lnTo>
                    <a:pt x="1066546" y="40639"/>
                  </a:lnTo>
                  <a:lnTo>
                    <a:pt x="990727" y="0"/>
                  </a:lnTo>
                  <a:close/>
                </a:path>
              </a:pathLst>
            </a:custGeom>
            <a:solidFill>
              <a:srgbClr val="C8482C"/>
            </a:solidFill>
          </p:spPr>
          <p:txBody>
            <a:bodyPr wrap="square" lIns="0" tIns="0" rIns="0" bIns="0" rtlCol="0"/>
            <a:lstStyle/>
            <a:p>
              <a:endParaRPr/>
            </a:p>
          </p:txBody>
        </p:sp>
        <p:sp>
          <p:nvSpPr>
            <p:cNvPr id="38" name="object 38"/>
            <p:cNvSpPr/>
            <p:nvPr/>
          </p:nvSpPr>
          <p:spPr>
            <a:xfrm>
              <a:off x="2987040"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39" name="object 39"/>
            <p:cNvSpPr/>
            <p:nvPr/>
          </p:nvSpPr>
          <p:spPr>
            <a:xfrm>
              <a:off x="2580640"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40" name="object 40"/>
            <p:cNvSpPr/>
            <p:nvPr/>
          </p:nvSpPr>
          <p:spPr>
            <a:xfrm>
              <a:off x="2585720" y="2128520"/>
              <a:ext cx="508000" cy="650240"/>
            </a:xfrm>
            <a:custGeom>
              <a:avLst/>
              <a:gdLst/>
              <a:ahLst/>
              <a:cxnLst/>
              <a:rect l="l" t="t" r="r" b="b"/>
              <a:pathLst>
                <a:path w="508000" h="650239">
                  <a:moveTo>
                    <a:pt x="0" y="108330"/>
                  </a:moveTo>
                  <a:lnTo>
                    <a:pt x="108457" y="0"/>
                  </a:lnTo>
                  <a:lnTo>
                    <a:pt x="507492" y="0"/>
                  </a:lnTo>
                  <a:lnTo>
                    <a:pt x="507492" y="541781"/>
                  </a:lnTo>
                  <a:lnTo>
                    <a:pt x="399034" y="650239"/>
                  </a:lnTo>
                  <a:lnTo>
                    <a:pt x="0" y="650239"/>
                  </a:lnTo>
                  <a:lnTo>
                    <a:pt x="0" y="108330"/>
                  </a:lnTo>
                  <a:close/>
                </a:path>
                <a:path w="508000" h="650239">
                  <a:moveTo>
                    <a:pt x="0" y="108330"/>
                  </a:moveTo>
                  <a:lnTo>
                    <a:pt x="399034" y="108330"/>
                  </a:lnTo>
                  <a:lnTo>
                    <a:pt x="507492" y="0"/>
                  </a:lnTo>
                </a:path>
              </a:pathLst>
            </a:custGeom>
            <a:ln w="12700">
              <a:solidFill>
                <a:srgbClr val="1D7E66"/>
              </a:solidFill>
            </a:ln>
          </p:spPr>
          <p:txBody>
            <a:bodyPr wrap="square" lIns="0" tIns="0" rIns="0" bIns="0" rtlCol="0"/>
            <a:lstStyle/>
            <a:p>
              <a:endParaRPr/>
            </a:p>
          </p:txBody>
        </p:sp>
      </p:grpSp>
      <p:sp>
        <p:nvSpPr>
          <p:cNvPr id="41" name="object 41"/>
          <p:cNvSpPr txBox="1"/>
          <p:nvPr/>
        </p:nvSpPr>
        <p:spPr>
          <a:xfrm>
            <a:off x="4813046" y="2096452"/>
            <a:ext cx="2517775" cy="403860"/>
          </a:xfrm>
          <a:prstGeom prst="rect">
            <a:avLst/>
          </a:prstGeom>
        </p:spPr>
        <p:txBody>
          <a:bodyPr vert="horz" wrap="square" lIns="0" tIns="16510" rIns="0" bIns="0" rtlCol="0">
            <a:spAutoFit/>
          </a:bodyPr>
          <a:lstStyle/>
          <a:p>
            <a:pPr marL="12700">
              <a:lnSpc>
                <a:spcPct val="100000"/>
              </a:lnSpc>
              <a:spcBef>
                <a:spcPts val="130"/>
              </a:spcBef>
            </a:pPr>
            <a:r>
              <a:rPr sz="2400" spc="-25" dirty="0">
                <a:latin typeface="Calibri"/>
                <a:cs typeface="Calibri"/>
              </a:rPr>
              <a:t>Per-</a:t>
            </a:r>
            <a:r>
              <a:rPr sz="2400" spc="-20" dirty="0">
                <a:latin typeface="Calibri"/>
                <a:cs typeface="Calibri"/>
              </a:rPr>
              <a:t>Region</a:t>
            </a:r>
            <a:r>
              <a:rPr sz="2400" spc="-100" dirty="0">
                <a:latin typeface="Calibri"/>
                <a:cs typeface="Calibri"/>
              </a:rPr>
              <a:t> </a:t>
            </a:r>
            <a:r>
              <a:rPr sz="2450" spc="-10" dirty="0">
                <a:latin typeface="Calibri"/>
                <a:cs typeface="Calibri"/>
              </a:rPr>
              <a:t>Network</a:t>
            </a:r>
            <a:endParaRPr sz="2450">
              <a:latin typeface="Calibri"/>
              <a:cs typeface="Calibri"/>
            </a:endParaRPr>
          </a:p>
        </p:txBody>
      </p:sp>
      <p:sp>
        <p:nvSpPr>
          <p:cNvPr id="42" name="object 42"/>
          <p:cNvSpPr txBox="1"/>
          <p:nvPr/>
        </p:nvSpPr>
        <p:spPr>
          <a:xfrm>
            <a:off x="4741545" y="2625280"/>
            <a:ext cx="2716530" cy="1002665"/>
          </a:xfrm>
          <a:prstGeom prst="rect">
            <a:avLst/>
          </a:prstGeom>
        </p:spPr>
        <p:txBody>
          <a:bodyPr vert="horz" wrap="square" lIns="0" tIns="12700" rIns="0" bIns="0" rtlCol="0">
            <a:spAutoFit/>
          </a:bodyPr>
          <a:lstStyle/>
          <a:p>
            <a:pPr marL="83820" marR="5080" indent="-71755">
              <a:lnSpc>
                <a:spcPct val="133500"/>
              </a:lnSpc>
              <a:spcBef>
                <a:spcPts val="100"/>
              </a:spcBef>
            </a:pPr>
            <a:r>
              <a:rPr sz="2400" spc="-10" dirty="0">
                <a:solidFill>
                  <a:srgbClr val="C8482C"/>
                </a:solidFill>
                <a:latin typeface="Calibri"/>
                <a:cs typeface="Calibri"/>
              </a:rPr>
              <a:t>Crop</a:t>
            </a:r>
            <a:r>
              <a:rPr sz="2400" spc="-114" dirty="0">
                <a:solidFill>
                  <a:srgbClr val="C8482C"/>
                </a:solidFill>
                <a:latin typeface="Calibri"/>
                <a:cs typeface="Calibri"/>
              </a:rPr>
              <a:t> </a:t>
            </a:r>
            <a:r>
              <a:rPr sz="2400" dirty="0">
                <a:solidFill>
                  <a:srgbClr val="C8482C"/>
                </a:solidFill>
                <a:latin typeface="Calibri"/>
                <a:cs typeface="Calibri"/>
              </a:rPr>
              <a:t>+</a:t>
            </a:r>
            <a:r>
              <a:rPr sz="2400" spc="30" dirty="0">
                <a:solidFill>
                  <a:srgbClr val="C8482C"/>
                </a:solidFill>
                <a:latin typeface="Calibri"/>
                <a:cs typeface="Calibri"/>
              </a:rPr>
              <a:t> </a:t>
            </a:r>
            <a:r>
              <a:rPr sz="2400" spc="-30" dirty="0">
                <a:solidFill>
                  <a:srgbClr val="C8482C"/>
                </a:solidFill>
                <a:latin typeface="Calibri"/>
                <a:cs typeface="Calibri"/>
              </a:rPr>
              <a:t>Resize</a:t>
            </a:r>
            <a:r>
              <a:rPr sz="2400" spc="-110" dirty="0">
                <a:solidFill>
                  <a:srgbClr val="C8482C"/>
                </a:solidFill>
                <a:latin typeface="Calibri"/>
                <a:cs typeface="Calibri"/>
              </a:rPr>
              <a:t> </a:t>
            </a:r>
            <a:r>
              <a:rPr sz="2400" spc="-25" dirty="0">
                <a:solidFill>
                  <a:srgbClr val="C8482C"/>
                </a:solidFill>
                <a:latin typeface="Calibri"/>
                <a:cs typeface="Calibri"/>
              </a:rPr>
              <a:t>features </a:t>
            </a: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p:txBody>
      </p:sp>
      <p:sp>
        <p:nvSpPr>
          <p:cNvPr id="43" name="object 43"/>
          <p:cNvSpPr txBox="1"/>
          <p:nvPr/>
        </p:nvSpPr>
        <p:spPr>
          <a:xfrm>
            <a:off x="41275" y="3827462"/>
            <a:ext cx="1759585" cy="149034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“Backbone” network: AlexNet,</a:t>
            </a:r>
            <a:r>
              <a:rPr sz="2400" spc="-165" dirty="0">
                <a:latin typeface="Calibri"/>
                <a:cs typeface="Calibri"/>
              </a:rPr>
              <a:t> </a:t>
            </a:r>
            <a:r>
              <a:rPr sz="2400" spc="-20" dirty="0">
                <a:latin typeface="Calibri"/>
                <a:cs typeface="Calibri"/>
              </a:rPr>
              <a:t>VGG, ResNet,</a:t>
            </a:r>
            <a:r>
              <a:rPr sz="2400" spc="-80" dirty="0">
                <a:latin typeface="Calibri"/>
                <a:cs typeface="Calibri"/>
              </a:rPr>
              <a:t> </a:t>
            </a:r>
            <a:r>
              <a:rPr sz="2400" spc="-25" dirty="0">
                <a:latin typeface="Calibri"/>
                <a:cs typeface="Calibri"/>
              </a:rPr>
              <a:t>etc</a:t>
            </a:r>
            <a:endParaRPr sz="2400">
              <a:latin typeface="Calibri"/>
              <a:cs typeface="Calibri"/>
            </a:endParaRPr>
          </a:p>
        </p:txBody>
      </p:sp>
      <p:sp>
        <p:nvSpPr>
          <p:cNvPr id="44" name="object 44"/>
          <p:cNvSpPr txBox="1"/>
          <p:nvPr/>
        </p:nvSpPr>
        <p:spPr>
          <a:xfrm>
            <a:off x="79057" y="1996122"/>
            <a:ext cx="1976120"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Regions</a:t>
            </a:r>
            <a:r>
              <a:rPr sz="2400" spc="-120" dirty="0">
                <a:latin typeface="Calibri"/>
                <a:cs typeface="Calibri"/>
              </a:rPr>
              <a:t> </a:t>
            </a:r>
            <a:r>
              <a:rPr sz="2400" spc="-25" dirty="0">
                <a:latin typeface="Calibri"/>
                <a:cs typeface="Calibri"/>
              </a:rPr>
              <a:t>of </a:t>
            </a:r>
            <a:r>
              <a:rPr sz="2400" spc="-10" dirty="0">
                <a:latin typeface="Calibri"/>
                <a:cs typeface="Calibri"/>
              </a:rPr>
              <a:t>Interest</a:t>
            </a:r>
            <a:r>
              <a:rPr sz="2400" spc="-200" dirty="0">
                <a:latin typeface="Calibri"/>
                <a:cs typeface="Calibri"/>
              </a:rPr>
              <a:t> </a:t>
            </a:r>
            <a:r>
              <a:rPr sz="2400" spc="-10" dirty="0">
                <a:latin typeface="Calibri"/>
                <a:cs typeface="Calibri"/>
              </a:rPr>
              <a:t>(RoIs) </a:t>
            </a:r>
            <a:r>
              <a:rPr sz="2400" spc="-20" dirty="0">
                <a:latin typeface="Calibri"/>
                <a:cs typeface="Calibri"/>
              </a:rPr>
              <a:t>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method</a:t>
            </a:r>
            <a:endParaRPr sz="2400">
              <a:latin typeface="Calibri"/>
              <a:cs typeface="Calibri"/>
            </a:endParaRPr>
          </a:p>
        </p:txBody>
      </p:sp>
      <p:sp>
        <p:nvSpPr>
          <p:cNvPr id="45" name="object 45"/>
          <p:cNvSpPr/>
          <p:nvPr/>
        </p:nvSpPr>
        <p:spPr>
          <a:xfrm>
            <a:off x="299212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46" name="object 46"/>
          <p:cNvSpPr txBox="1"/>
          <p:nvPr/>
        </p:nvSpPr>
        <p:spPr>
          <a:xfrm>
            <a:off x="2677160" y="2305685"/>
            <a:ext cx="228600"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47" name="object 47"/>
          <p:cNvGrpSpPr/>
          <p:nvPr/>
        </p:nvGrpSpPr>
        <p:grpSpPr>
          <a:xfrm>
            <a:off x="3331209" y="2122170"/>
            <a:ext cx="520700" cy="662940"/>
            <a:chOff x="3331209" y="2122170"/>
            <a:chExt cx="520700" cy="662940"/>
          </a:xfrm>
        </p:grpSpPr>
        <p:sp>
          <p:nvSpPr>
            <p:cNvPr id="48" name="object 48"/>
            <p:cNvSpPr/>
            <p:nvPr/>
          </p:nvSpPr>
          <p:spPr>
            <a:xfrm>
              <a:off x="3728719" y="2123440"/>
              <a:ext cx="111760" cy="650240"/>
            </a:xfrm>
            <a:custGeom>
              <a:avLst/>
              <a:gdLst/>
              <a:ahLst/>
              <a:cxnLst/>
              <a:rect l="l" t="t" r="r" b="b"/>
              <a:pathLst>
                <a:path w="111760" h="650239">
                  <a:moveTo>
                    <a:pt x="111378" y="0"/>
                  </a:moveTo>
                  <a:lnTo>
                    <a:pt x="0" y="108331"/>
                  </a:lnTo>
                  <a:lnTo>
                    <a:pt x="0" y="650239"/>
                  </a:lnTo>
                  <a:lnTo>
                    <a:pt x="111378" y="541782"/>
                  </a:lnTo>
                  <a:lnTo>
                    <a:pt x="111378" y="0"/>
                  </a:lnTo>
                  <a:close/>
                </a:path>
              </a:pathLst>
            </a:custGeom>
            <a:solidFill>
              <a:srgbClr val="CDCDCD">
                <a:alpha val="92939"/>
              </a:srgbClr>
            </a:solidFill>
          </p:spPr>
          <p:txBody>
            <a:bodyPr wrap="square" lIns="0" tIns="0" rIns="0" bIns="0" rtlCol="0"/>
            <a:lstStyle/>
            <a:p>
              <a:endParaRPr/>
            </a:p>
          </p:txBody>
        </p:sp>
        <p:sp>
          <p:nvSpPr>
            <p:cNvPr id="49" name="object 49"/>
            <p:cNvSpPr/>
            <p:nvPr/>
          </p:nvSpPr>
          <p:spPr>
            <a:xfrm>
              <a:off x="3332479"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50" name="object 50"/>
            <p:cNvSpPr/>
            <p:nvPr/>
          </p:nvSpPr>
          <p:spPr>
            <a:xfrm>
              <a:off x="3337559" y="2128520"/>
              <a:ext cx="508000" cy="650240"/>
            </a:xfrm>
            <a:custGeom>
              <a:avLst/>
              <a:gdLst/>
              <a:ahLst/>
              <a:cxnLst/>
              <a:rect l="l" t="t" r="r" b="b"/>
              <a:pathLst>
                <a:path w="508000" h="650239">
                  <a:moveTo>
                    <a:pt x="0" y="108330"/>
                  </a:moveTo>
                  <a:lnTo>
                    <a:pt x="108457" y="0"/>
                  </a:lnTo>
                  <a:lnTo>
                    <a:pt x="507491" y="0"/>
                  </a:lnTo>
                  <a:lnTo>
                    <a:pt x="507491" y="541781"/>
                  </a:lnTo>
                  <a:lnTo>
                    <a:pt x="399034" y="650239"/>
                  </a:lnTo>
                  <a:lnTo>
                    <a:pt x="0" y="650239"/>
                  </a:lnTo>
                  <a:lnTo>
                    <a:pt x="0" y="108330"/>
                  </a:lnTo>
                  <a:close/>
                </a:path>
                <a:path w="508000" h="650239">
                  <a:moveTo>
                    <a:pt x="0" y="108330"/>
                  </a:moveTo>
                  <a:lnTo>
                    <a:pt x="399034" y="108330"/>
                  </a:lnTo>
                  <a:lnTo>
                    <a:pt x="507491" y="0"/>
                  </a:lnTo>
                </a:path>
              </a:pathLst>
            </a:custGeom>
            <a:ln w="12700">
              <a:solidFill>
                <a:srgbClr val="1D7E66"/>
              </a:solidFill>
            </a:ln>
          </p:spPr>
          <p:txBody>
            <a:bodyPr wrap="square" lIns="0" tIns="0" rIns="0" bIns="0" rtlCol="0"/>
            <a:lstStyle/>
            <a:p>
              <a:endParaRPr/>
            </a:p>
          </p:txBody>
        </p:sp>
      </p:grpSp>
      <p:sp>
        <p:nvSpPr>
          <p:cNvPr id="51" name="object 51"/>
          <p:cNvSpPr/>
          <p:nvPr/>
        </p:nvSpPr>
        <p:spPr>
          <a:xfrm>
            <a:off x="373380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52" name="object 52"/>
          <p:cNvSpPr txBox="1"/>
          <p:nvPr/>
        </p:nvSpPr>
        <p:spPr>
          <a:xfrm>
            <a:off x="3421141" y="2305937"/>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53" name="object 53"/>
          <p:cNvGrpSpPr/>
          <p:nvPr/>
        </p:nvGrpSpPr>
        <p:grpSpPr>
          <a:xfrm>
            <a:off x="4093209" y="2122170"/>
            <a:ext cx="510540" cy="662940"/>
            <a:chOff x="4093209" y="2122170"/>
            <a:chExt cx="510540" cy="662940"/>
          </a:xfrm>
        </p:grpSpPr>
        <p:sp>
          <p:nvSpPr>
            <p:cNvPr id="54" name="object 54"/>
            <p:cNvSpPr/>
            <p:nvPr/>
          </p:nvSpPr>
          <p:spPr>
            <a:xfrm>
              <a:off x="4490719"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55" name="object 55"/>
            <p:cNvSpPr/>
            <p:nvPr/>
          </p:nvSpPr>
          <p:spPr>
            <a:xfrm>
              <a:off x="4094479" y="2123440"/>
              <a:ext cx="497840" cy="111760"/>
            </a:xfrm>
            <a:custGeom>
              <a:avLst/>
              <a:gdLst/>
              <a:ahLst/>
              <a:cxnLst/>
              <a:rect l="l" t="t" r="r" b="b"/>
              <a:pathLst>
                <a:path w="497839" h="111760">
                  <a:moveTo>
                    <a:pt x="497332" y="0"/>
                  </a:moveTo>
                  <a:lnTo>
                    <a:pt x="106299" y="0"/>
                  </a:lnTo>
                  <a:lnTo>
                    <a:pt x="0" y="111379"/>
                  </a:lnTo>
                  <a:lnTo>
                    <a:pt x="391033" y="111379"/>
                  </a:lnTo>
                  <a:lnTo>
                    <a:pt x="497332" y="0"/>
                  </a:lnTo>
                  <a:close/>
                </a:path>
              </a:pathLst>
            </a:custGeom>
            <a:solidFill>
              <a:srgbClr val="FFFFFF">
                <a:alpha val="92939"/>
              </a:srgbClr>
            </a:solidFill>
          </p:spPr>
          <p:txBody>
            <a:bodyPr wrap="square" lIns="0" tIns="0" rIns="0" bIns="0" rtlCol="0"/>
            <a:lstStyle/>
            <a:p>
              <a:endParaRPr/>
            </a:p>
          </p:txBody>
        </p:sp>
        <p:sp>
          <p:nvSpPr>
            <p:cNvPr id="56" name="object 56"/>
            <p:cNvSpPr/>
            <p:nvPr/>
          </p:nvSpPr>
          <p:spPr>
            <a:xfrm>
              <a:off x="4099559" y="2128520"/>
              <a:ext cx="497840" cy="650240"/>
            </a:xfrm>
            <a:custGeom>
              <a:avLst/>
              <a:gdLst/>
              <a:ahLst/>
              <a:cxnLst/>
              <a:rect l="l" t="t" r="r" b="b"/>
              <a:pathLst>
                <a:path w="497839" h="650239">
                  <a:moveTo>
                    <a:pt x="0" y="108330"/>
                  </a:moveTo>
                  <a:lnTo>
                    <a:pt x="106299" y="0"/>
                  </a:lnTo>
                  <a:lnTo>
                    <a:pt x="497331" y="0"/>
                  </a:lnTo>
                  <a:lnTo>
                    <a:pt x="497331" y="541781"/>
                  </a:lnTo>
                  <a:lnTo>
                    <a:pt x="391032" y="650239"/>
                  </a:lnTo>
                  <a:lnTo>
                    <a:pt x="0" y="650239"/>
                  </a:lnTo>
                  <a:lnTo>
                    <a:pt x="0" y="108330"/>
                  </a:lnTo>
                  <a:close/>
                </a:path>
                <a:path w="497839" h="650239">
                  <a:moveTo>
                    <a:pt x="0" y="108330"/>
                  </a:moveTo>
                  <a:lnTo>
                    <a:pt x="391032" y="108330"/>
                  </a:lnTo>
                  <a:lnTo>
                    <a:pt x="497331" y="0"/>
                  </a:lnTo>
                </a:path>
                <a:path w="497839" h="650239">
                  <a:moveTo>
                    <a:pt x="391032" y="108330"/>
                  </a:moveTo>
                  <a:lnTo>
                    <a:pt x="391032" y="650239"/>
                  </a:lnTo>
                </a:path>
              </a:pathLst>
            </a:custGeom>
            <a:ln w="12700">
              <a:solidFill>
                <a:srgbClr val="1D7E66"/>
              </a:solidFill>
            </a:ln>
          </p:spPr>
          <p:txBody>
            <a:bodyPr wrap="square" lIns="0" tIns="0" rIns="0" bIns="0" rtlCol="0"/>
            <a:lstStyle/>
            <a:p>
              <a:endParaRPr/>
            </a:p>
          </p:txBody>
        </p:sp>
      </p:grpSp>
      <p:sp>
        <p:nvSpPr>
          <p:cNvPr id="57" name="object 57"/>
          <p:cNvSpPr txBox="1"/>
          <p:nvPr/>
        </p:nvSpPr>
        <p:spPr>
          <a:xfrm>
            <a:off x="4183141" y="2305683"/>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58" name="object 58"/>
          <p:cNvGrpSpPr/>
          <p:nvPr/>
        </p:nvGrpSpPr>
        <p:grpSpPr>
          <a:xfrm>
            <a:off x="1979929" y="1786889"/>
            <a:ext cx="2978785" cy="4046220"/>
            <a:chOff x="1979929" y="1786889"/>
            <a:chExt cx="2978785" cy="4046220"/>
          </a:xfrm>
        </p:grpSpPr>
        <p:sp>
          <p:nvSpPr>
            <p:cNvPr id="59" name="object 59"/>
            <p:cNvSpPr/>
            <p:nvPr/>
          </p:nvSpPr>
          <p:spPr>
            <a:xfrm>
              <a:off x="2682239" y="2794000"/>
              <a:ext cx="243840" cy="304800"/>
            </a:xfrm>
            <a:custGeom>
              <a:avLst/>
              <a:gdLst/>
              <a:ahLst/>
              <a:cxnLst/>
              <a:rect l="l" t="t" r="r" b="b"/>
              <a:pathLst>
                <a:path w="243839" h="304800">
                  <a:moveTo>
                    <a:pt x="121666" y="0"/>
                  </a:moveTo>
                  <a:lnTo>
                    <a:pt x="0" y="122174"/>
                  </a:lnTo>
                  <a:lnTo>
                    <a:pt x="60833" y="122174"/>
                  </a:lnTo>
                  <a:lnTo>
                    <a:pt x="60833" y="304291"/>
                  </a:lnTo>
                  <a:lnTo>
                    <a:pt x="182499" y="304291"/>
                  </a:lnTo>
                  <a:lnTo>
                    <a:pt x="182499" y="122174"/>
                  </a:lnTo>
                  <a:lnTo>
                    <a:pt x="243332" y="122174"/>
                  </a:lnTo>
                  <a:lnTo>
                    <a:pt x="121666" y="0"/>
                  </a:lnTo>
                  <a:close/>
                </a:path>
              </a:pathLst>
            </a:custGeom>
            <a:solidFill>
              <a:srgbClr val="29AE8B"/>
            </a:solidFill>
          </p:spPr>
          <p:txBody>
            <a:bodyPr wrap="square" lIns="0" tIns="0" rIns="0" bIns="0" rtlCol="0"/>
            <a:lstStyle/>
            <a:p>
              <a:endParaRPr/>
            </a:p>
          </p:txBody>
        </p:sp>
        <p:sp>
          <p:nvSpPr>
            <p:cNvPr id="60" name="object 60"/>
            <p:cNvSpPr/>
            <p:nvPr/>
          </p:nvSpPr>
          <p:spPr>
            <a:xfrm>
              <a:off x="2687319" y="2799079"/>
              <a:ext cx="243840" cy="304800"/>
            </a:xfrm>
            <a:custGeom>
              <a:avLst/>
              <a:gdLst/>
              <a:ahLst/>
              <a:cxnLst/>
              <a:rect l="l" t="t" r="r" b="b"/>
              <a:pathLst>
                <a:path w="243839" h="304800">
                  <a:moveTo>
                    <a:pt x="0" y="122174"/>
                  </a:moveTo>
                  <a:lnTo>
                    <a:pt x="121666" y="0"/>
                  </a:lnTo>
                  <a:lnTo>
                    <a:pt x="243331" y="122174"/>
                  </a:lnTo>
                  <a:lnTo>
                    <a:pt x="182499" y="122174"/>
                  </a:lnTo>
                  <a:lnTo>
                    <a:pt x="182499" y="304292"/>
                  </a:lnTo>
                  <a:lnTo>
                    <a:pt x="60832" y="304292"/>
                  </a:lnTo>
                  <a:lnTo>
                    <a:pt x="60832" y="122174"/>
                  </a:lnTo>
                  <a:lnTo>
                    <a:pt x="0" y="122174"/>
                  </a:lnTo>
                  <a:close/>
                </a:path>
              </a:pathLst>
            </a:custGeom>
            <a:ln w="12700">
              <a:solidFill>
                <a:srgbClr val="1D7E66"/>
              </a:solidFill>
            </a:ln>
          </p:spPr>
          <p:txBody>
            <a:bodyPr wrap="square" lIns="0" tIns="0" rIns="0" bIns="0" rtlCol="0"/>
            <a:lstStyle/>
            <a:p>
              <a:endParaRPr/>
            </a:p>
          </p:txBody>
        </p:sp>
        <p:sp>
          <p:nvSpPr>
            <p:cNvPr id="61" name="object 61"/>
            <p:cNvSpPr/>
            <p:nvPr/>
          </p:nvSpPr>
          <p:spPr>
            <a:xfrm>
              <a:off x="3413759" y="2783839"/>
              <a:ext cx="243840" cy="304800"/>
            </a:xfrm>
            <a:custGeom>
              <a:avLst/>
              <a:gdLst/>
              <a:ahLst/>
              <a:cxnLst/>
              <a:rect l="l" t="t" r="r" b="b"/>
              <a:pathLst>
                <a:path w="243839" h="304800">
                  <a:moveTo>
                    <a:pt x="121665" y="0"/>
                  </a:moveTo>
                  <a:lnTo>
                    <a:pt x="0" y="122174"/>
                  </a:lnTo>
                  <a:lnTo>
                    <a:pt x="60832" y="122174"/>
                  </a:lnTo>
                  <a:lnTo>
                    <a:pt x="60832" y="304292"/>
                  </a:lnTo>
                  <a:lnTo>
                    <a:pt x="182499" y="304292"/>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62" name="object 62"/>
            <p:cNvSpPr/>
            <p:nvPr/>
          </p:nvSpPr>
          <p:spPr>
            <a:xfrm>
              <a:off x="3418839" y="2788919"/>
              <a:ext cx="243840" cy="304800"/>
            </a:xfrm>
            <a:custGeom>
              <a:avLst/>
              <a:gdLst/>
              <a:ahLst/>
              <a:cxnLst/>
              <a:rect l="l" t="t" r="r" b="b"/>
              <a:pathLst>
                <a:path w="243839" h="304800">
                  <a:moveTo>
                    <a:pt x="0" y="122174"/>
                  </a:moveTo>
                  <a:lnTo>
                    <a:pt x="121665" y="0"/>
                  </a:lnTo>
                  <a:lnTo>
                    <a:pt x="243332" y="122174"/>
                  </a:lnTo>
                  <a:lnTo>
                    <a:pt x="182499" y="122174"/>
                  </a:lnTo>
                  <a:lnTo>
                    <a:pt x="182499" y="304291"/>
                  </a:lnTo>
                  <a:lnTo>
                    <a:pt x="60833" y="304291"/>
                  </a:lnTo>
                  <a:lnTo>
                    <a:pt x="60833" y="122174"/>
                  </a:lnTo>
                  <a:lnTo>
                    <a:pt x="0" y="122174"/>
                  </a:lnTo>
                  <a:close/>
                </a:path>
              </a:pathLst>
            </a:custGeom>
            <a:ln w="12699">
              <a:solidFill>
                <a:srgbClr val="1D7E66"/>
              </a:solidFill>
            </a:ln>
          </p:spPr>
          <p:txBody>
            <a:bodyPr wrap="square" lIns="0" tIns="0" rIns="0" bIns="0" rtlCol="0"/>
            <a:lstStyle/>
            <a:p>
              <a:endParaRPr/>
            </a:p>
          </p:txBody>
        </p:sp>
        <p:sp>
          <p:nvSpPr>
            <p:cNvPr id="63" name="object 63"/>
            <p:cNvSpPr/>
            <p:nvPr/>
          </p:nvSpPr>
          <p:spPr>
            <a:xfrm>
              <a:off x="4175759" y="2794000"/>
              <a:ext cx="243840" cy="304800"/>
            </a:xfrm>
            <a:custGeom>
              <a:avLst/>
              <a:gdLst/>
              <a:ahLst/>
              <a:cxnLst/>
              <a:rect l="l" t="t" r="r" b="b"/>
              <a:pathLst>
                <a:path w="243839" h="304800">
                  <a:moveTo>
                    <a:pt x="121665" y="0"/>
                  </a:moveTo>
                  <a:lnTo>
                    <a:pt x="0" y="122174"/>
                  </a:lnTo>
                  <a:lnTo>
                    <a:pt x="60832" y="122174"/>
                  </a:lnTo>
                  <a:lnTo>
                    <a:pt x="60832" y="304291"/>
                  </a:lnTo>
                  <a:lnTo>
                    <a:pt x="182499" y="304291"/>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64" name="object 64"/>
            <p:cNvSpPr/>
            <p:nvPr/>
          </p:nvSpPr>
          <p:spPr>
            <a:xfrm>
              <a:off x="4180839" y="2799079"/>
              <a:ext cx="243840" cy="304800"/>
            </a:xfrm>
            <a:custGeom>
              <a:avLst/>
              <a:gdLst/>
              <a:ahLst/>
              <a:cxnLst/>
              <a:rect l="l" t="t" r="r" b="b"/>
              <a:pathLst>
                <a:path w="243839" h="304800">
                  <a:moveTo>
                    <a:pt x="0" y="122174"/>
                  </a:moveTo>
                  <a:lnTo>
                    <a:pt x="121665" y="0"/>
                  </a:lnTo>
                  <a:lnTo>
                    <a:pt x="243332" y="122174"/>
                  </a:lnTo>
                  <a:lnTo>
                    <a:pt x="182499" y="122174"/>
                  </a:lnTo>
                  <a:lnTo>
                    <a:pt x="182499" y="304292"/>
                  </a:lnTo>
                  <a:lnTo>
                    <a:pt x="60833" y="304292"/>
                  </a:lnTo>
                  <a:lnTo>
                    <a:pt x="60833" y="122174"/>
                  </a:lnTo>
                  <a:lnTo>
                    <a:pt x="0" y="122174"/>
                  </a:lnTo>
                  <a:close/>
                </a:path>
              </a:pathLst>
            </a:custGeom>
            <a:ln w="12699">
              <a:solidFill>
                <a:srgbClr val="1D7E66"/>
              </a:solidFill>
            </a:ln>
          </p:spPr>
          <p:txBody>
            <a:bodyPr wrap="square" lIns="0" tIns="0" rIns="0" bIns="0" rtlCol="0"/>
            <a:lstStyle/>
            <a:p>
              <a:endParaRPr/>
            </a:p>
          </p:txBody>
        </p:sp>
        <p:sp>
          <p:nvSpPr>
            <p:cNvPr id="65" name="object 65"/>
            <p:cNvSpPr/>
            <p:nvPr/>
          </p:nvSpPr>
          <p:spPr>
            <a:xfrm>
              <a:off x="3423919" y="1788159"/>
              <a:ext cx="233679" cy="294640"/>
            </a:xfrm>
            <a:custGeom>
              <a:avLst/>
              <a:gdLst/>
              <a:ahLst/>
              <a:cxnLst/>
              <a:rect l="l" t="t" r="r" b="b"/>
              <a:pathLst>
                <a:path w="233679" h="294639">
                  <a:moveTo>
                    <a:pt x="116585" y="0"/>
                  </a:moveTo>
                  <a:lnTo>
                    <a:pt x="0" y="118110"/>
                  </a:lnTo>
                  <a:lnTo>
                    <a:pt x="58292" y="118110"/>
                  </a:lnTo>
                  <a:lnTo>
                    <a:pt x="58292" y="294131"/>
                  </a:lnTo>
                  <a:lnTo>
                    <a:pt x="174878" y="294131"/>
                  </a:lnTo>
                  <a:lnTo>
                    <a:pt x="174878" y="118110"/>
                  </a:lnTo>
                  <a:lnTo>
                    <a:pt x="233171" y="118110"/>
                  </a:lnTo>
                  <a:lnTo>
                    <a:pt x="116585" y="0"/>
                  </a:lnTo>
                  <a:close/>
                </a:path>
              </a:pathLst>
            </a:custGeom>
            <a:solidFill>
              <a:srgbClr val="29AE8B"/>
            </a:solidFill>
          </p:spPr>
          <p:txBody>
            <a:bodyPr wrap="square" lIns="0" tIns="0" rIns="0" bIns="0" rtlCol="0"/>
            <a:lstStyle/>
            <a:p>
              <a:endParaRPr/>
            </a:p>
          </p:txBody>
        </p:sp>
        <p:sp>
          <p:nvSpPr>
            <p:cNvPr id="66" name="object 66"/>
            <p:cNvSpPr/>
            <p:nvPr/>
          </p:nvSpPr>
          <p:spPr>
            <a:xfrm>
              <a:off x="3428999" y="1793239"/>
              <a:ext cx="233679" cy="294640"/>
            </a:xfrm>
            <a:custGeom>
              <a:avLst/>
              <a:gdLst/>
              <a:ahLst/>
              <a:cxnLst/>
              <a:rect l="l" t="t" r="r" b="b"/>
              <a:pathLst>
                <a:path w="233679" h="294639">
                  <a:moveTo>
                    <a:pt x="0" y="118110"/>
                  </a:moveTo>
                  <a:lnTo>
                    <a:pt x="116586" y="0"/>
                  </a:lnTo>
                  <a:lnTo>
                    <a:pt x="233172" y="118110"/>
                  </a:lnTo>
                  <a:lnTo>
                    <a:pt x="174878" y="118110"/>
                  </a:lnTo>
                  <a:lnTo>
                    <a:pt x="174878" y="294132"/>
                  </a:lnTo>
                  <a:lnTo>
                    <a:pt x="58292" y="294132"/>
                  </a:lnTo>
                  <a:lnTo>
                    <a:pt x="58292" y="118110"/>
                  </a:lnTo>
                  <a:lnTo>
                    <a:pt x="0" y="118110"/>
                  </a:lnTo>
                  <a:close/>
                </a:path>
              </a:pathLst>
            </a:custGeom>
            <a:ln w="12700">
              <a:solidFill>
                <a:srgbClr val="1D7E66"/>
              </a:solidFill>
            </a:ln>
          </p:spPr>
          <p:txBody>
            <a:bodyPr wrap="square" lIns="0" tIns="0" rIns="0" bIns="0" rtlCol="0"/>
            <a:lstStyle/>
            <a:p>
              <a:endParaRPr/>
            </a:p>
          </p:txBody>
        </p:sp>
        <p:sp>
          <p:nvSpPr>
            <p:cNvPr id="67" name="object 67"/>
            <p:cNvSpPr/>
            <p:nvPr/>
          </p:nvSpPr>
          <p:spPr>
            <a:xfrm>
              <a:off x="4175759" y="1788159"/>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68" name="object 68"/>
            <p:cNvSpPr/>
            <p:nvPr/>
          </p:nvSpPr>
          <p:spPr>
            <a:xfrm>
              <a:off x="4180839" y="1793239"/>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69" name="object 69"/>
            <p:cNvSpPr/>
            <p:nvPr/>
          </p:nvSpPr>
          <p:spPr>
            <a:xfrm>
              <a:off x="2682239" y="1788159"/>
              <a:ext cx="233679" cy="294640"/>
            </a:xfrm>
            <a:custGeom>
              <a:avLst/>
              <a:gdLst/>
              <a:ahLst/>
              <a:cxnLst/>
              <a:rect l="l" t="t" r="r" b="b"/>
              <a:pathLst>
                <a:path w="233680" h="294639">
                  <a:moveTo>
                    <a:pt x="116586" y="0"/>
                  </a:moveTo>
                  <a:lnTo>
                    <a:pt x="0" y="118110"/>
                  </a:lnTo>
                  <a:lnTo>
                    <a:pt x="58293" y="118110"/>
                  </a:lnTo>
                  <a:lnTo>
                    <a:pt x="58293" y="294131"/>
                  </a:lnTo>
                  <a:lnTo>
                    <a:pt x="174879" y="294131"/>
                  </a:lnTo>
                  <a:lnTo>
                    <a:pt x="174879" y="118110"/>
                  </a:lnTo>
                  <a:lnTo>
                    <a:pt x="233172" y="118110"/>
                  </a:lnTo>
                  <a:lnTo>
                    <a:pt x="116586" y="0"/>
                  </a:lnTo>
                  <a:close/>
                </a:path>
              </a:pathLst>
            </a:custGeom>
            <a:solidFill>
              <a:srgbClr val="29AE8B"/>
            </a:solidFill>
          </p:spPr>
          <p:txBody>
            <a:bodyPr wrap="square" lIns="0" tIns="0" rIns="0" bIns="0" rtlCol="0"/>
            <a:lstStyle/>
            <a:p>
              <a:endParaRPr/>
            </a:p>
          </p:txBody>
        </p:sp>
        <p:sp>
          <p:nvSpPr>
            <p:cNvPr id="70" name="object 70"/>
            <p:cNvSpPr/>
            <p:nvPr/>
          </p:nvSpPr>
          <p:spPr>
            <a:xfrm>
              <a:off x="2687319" y="1793239"/>
              <a:ext cx="233679" cy="294640"/>
            </a:xfrm>
            <a:custGeom>
              <a:avLst/>
              <a:gdLst/>
              <a:ahLst/>
              <a:cxnLst/>
              <a:rect l="l" t="t" r="r" b="b"/>
              <a:pathLst>
                <a:path w="233680" h="294639">
                  <a:moveTo>
                    <a:pt x="0" y="118110"/>
                  </a:moveTo>
                  <a:lnTo>
                    <a:pt x="116586" y="0"/>
                  </a:lnTo>
                  <a:lnTo>
                    <a:pt x="233172" y="118110"/>
                  </a:lnTo>
                  <a:lnTo>
                    <a:pt x="174879" y="118110"/>
                  </a:lnTo>
                  <a:lnTo>
                    <a:pt x="174879" y="294132"/>
                  </a:lnTo>
                  <a:lnTo>
                    <a:pt x="58293" y="294132"/>
                  </a:lnTo>
                  <a:lnTo>
                    <a:pt x="58293" y="118110"/>
                  </a:lnTo>
                  <a:lnTo>
                    <a:pt x="0" y="118110"/>
                  </a:lnTo>
                  <a:close/>
                </a:path>
              </a:pathLst>
            </a:custGeom>
            <a:ln w="12700">
              <a:solidFill>
                <a:srgbClr val="1D7E66"/>
              </a:solidFill>
            </a:ln>
          </p:spPr>
          <p:txBody>
            <a:bodyPr wrap="square" lIns="0" tIns="0" rIns="0" bIns="0" rtlCol="0"/>
            <a:lstStyle/>
            <a:p>
              <a:endParaRPr/>
            </a:p>
          </p:txBody>
        </p:sp>
        <p:sp>
          <p:nvSpPr>
            <p:cNvPr id="71" name="object 71"/>
            <p:cNvSpPr/>
            <p:nvPr/>
          </p:nvSpPr>
          <p:spPr>
            <a:xfrm>
              <a:off x="2011679" y="3830256"/>
              <a:ext cx="2915285" cy="1971039"/>
            </a:xfrm>
            <a:custGeom>
              <a:avLst/>
              <a:gdLst/>
              <a:ahLst/>
              <a:cxnLst/>
              <a:rect l="l" t="t" r="r" b="b"/>
              <a:pathLst>
                <a:path w="2915285" h="1971039">
                  <a:moveTo>
                    <a:pt x="0" y="1971039"/>
                  </a:moveTo>
                  <a:lnTo>
                    <a:pt x="2915285" y="1971039"/>
                  </a:lnTo>
                  <a:lnTo>
                    <a:pt x="2915285" y="0"/>
                  </a:lnTo>
                  <a:lnTo>
                    <a:pt x="0" y="0"/>
                  </a:lnTo>
                  <a:lnTo>
                    <a:pt x="0" y="1971039"/>
                  </a:lnTo>
                  <a:close/>
                </a:path>
              </a:pathLst>
            </a:custGeom>
            <a:ln w="63500">
              <a:solidFill>
                <a:srgbClr val="6FAC46"/>
              </a:solidFill>
            </a:ln>
          </p:spPr>
          <p:txBody>
            <a:bodyPr wrap="square" lIns="0" tIns="0" rIns="0" bIns="0" rtlCol="0"/>
            <a:lstStyle/>
            <a:p>
              <a:endParaRPr/>
            </a:p>
          </p:txBody>
        </p:sp>
        <p:sp>
          <p:nvSpPr>
            <p:cNvPr id="72" name="object 72"/>
            <p:cNvSpPr/>
            <p:nvPr/>
          </p:nvSpPr>
          <p:spPr>
            <a:xfrm>
              <a:off x="2489199" y="2082736"/>
              <a:ext cx="2032000" cy="762000"/>
            </a:xfrm>
            <a:custGeom>
              <a:avLst/>
              <a:gdLst/>
              <a:ahLst/>
              <a:cxnLst/>
              <a:rect l="l" t="t" r="r" b="b"/>
              <a:pathLst>
                <a:path w="2032000" h="762000">
                  <a:moveTo>
                    <a:pt x="0" y="761682"/>
                  </a:moveTo>
                  <a:lnTo>
                    <a:pt x="2031619" y="761682"/>
                  </a:lnTo>
                  <a:lnTo>
                    <a:pt x="2031619" y="0"/>
                  </a:lnTo>
                  <a:lnTo>
                    <a:pt x="0" y="0"/>
                  </a:lnTo>
                  <a:lnTo>
                    <a:pt x="0" y="761682"/>
                  </a:lnTo>
                  <a:close/>
                </a:path>
              </a:pathLst>
            </a:custGeom>
            <a:ln w="63500">
              <a:solidFill>
                <a:srgbClr val="EC7C30"/>
              </a:solidFill>
            </a:ln>
          </p:spPr>
          <p:txBody>
            <a:bodyPr wrap="square" lIns="0" tIns="0" rIns="0" bIns="0" rtlCol="0"/>
            <a:lstStyle/>
            <a:p>
              <a:endParaRPr/>
            </a:p>
          </p:txBody>
        </p:sp>
      </p:grpSp>
      <p:sp>
        <p:nvSpPr>
          <p:cNvPr id="73" name="object 73"/>
          <p:cNvSpPr txBox="1"/>
          <p:nvPr/>
        </p:nvSpPr>
        <p:spPr>
          <a:xfrm>
            <a:off x="4084320" y="1056639"/>
            <a:ext cx="751840" cy="325120"/>
          </a:xfrm>
          <a:prstGeom prst="rect">
            <a:avLst/>
          </a:prstGeom>
          <a:ln w="19050">
            <a:solidFill>
              <a:srgbClr val="0000FF"/>
            </a:solidFill>
          </a:ln>
        </p:spPr>
        <p:txBody>
          <a:bodyPr vert="horz" wrap="square" lIns="0" tIns="0" rIns="0" bIns="0" rtlCol="0">
            <a:spAutoFit/>
          </a:bodyPr>
          <a:lstStyle/>
          <a:p>
            <a:pPr marL="144145">
              <a:lnSpc>
                <a:spcPts val="2160"/>
              </a:lnSpc>
            </a:pPr>
            <a:r>
              <a:rPr sz="1850" spc="-20" dirty="0">
                <a:latin typeface="Calibri"/>
                <a:cs typeface="Calibri"/>
              </a:rPr>
              <a:t>Bbox</a:t>
            </a:r>
            <a:endParaRPr sz="1850">
              <a:latin typeface="Calibri"/>
              <a:cs typeface="Calibri"/>
            </a:endParaRPr>
          </a:p>
        </p:txBody>
      </p:sp>
      <p:sp>
        <p:nvSpPr>
          <p:cNvPr id="74" name="object 74"/>
          <p:cNvSpPr txBox="1"/>
          <p:nvPr/>
        </p:nvSpPr>
        <p:spPr>
          <a:xfrm>
            <a:off x="4094479" y="1442719"/>
            <a:ext cx="741680" cy="325120"/>
          </a:xfrm>
          <a:prstGeom prst="rect">
            <a:avLst/>
          </a:prstGeom>
          <a:ln w="19050">
            <a:solidFill>
              <a:srgbClr val="7B5FC5"/>
            </a:solidFill>
          </a:ln>
        </p:spPr>
        <p:txBody>
          <a:bodyPr vert="horz" wrap="square" lIns="0" tIns="0" rIns="0" bIns="0" rtlCol="0">
            <a:spAutoFit/>
          </a:bodyPr>
          <a:lstStyle/>
          <a:p>
            <a:pPr marL="141605">
              <a:lnSpc>
                <a:spcPts val="2180"/>
              </a:lnSpc>
            </a:pPr>
            <a:r>
              <a:rPr sz="1850" spc="-10" dirty="0">
                <a:latin typeface="Calibri"/>
                <a:cs typeface="Calibri"/>
              </a:rPr>
              <a:t>Class</a:t>
            </a:r>
            <a:endParaRPr sz="1850">
              <a:latin typeface="Calibri"/>
              <a:cs typeface="Calibri"/>
            </a:endParaRPr>
          </a:p>
        </p:txBody>
      </p:sp>
      <p:sp>
        <p:nvSpPr>
          <p:cNvPr id="75" name="object 75"/>
          <p:cNvSpPr txBox="1"/>
          <p:nvPr/>
        </p:nvSpPr>
        <p:spPr>
          <a:xfrm>
            <a:off x="3200400" y="1056639"/>
            <a:ext cx="751840" cy="325120"/>
          </a:xfrm>
          <a:prstGeom prst="rect">
            <a:avLst/>
          </a:prstGeom>
          <a:ln w="19050">
            <a:solidFill>
              <a:srgbClr val="0000FF"/>
            </a:solidFill>
          </a:ln>
        </p:spPr>
        <p:txBody>
          <a:bodyPr vert="horz" wrap="square" lIns="0" tIns="0" rIns="0" bIns="0" rtlCol="0">
            <a:spAutoFit/>
          </a:bodyPr>
          <a:lstStyle/>
          <a:p>
            <a:pPr marL="146685">
              <a:lnSpc>
                <a:spcPts val="2160"/>
              </a:lnSpc>
            </a:pPr>
            <a:r>
              <a:rPr sz="1850" spc="-20" dirty="0">
                <a:latin typeface="Calibri"/>
                <a:cs typeface="Calibri"/>
              </a:rPr>
              <a:t>Bbox</a:t>
            </a:r>
            <a:endParaRPr sz="1850">
              <a:latin typeface="Calibri"/>
              <a:cs typeface="Calibri"/>
            </a:endParaRPr>
          </a:p>
        </p:txBody>
      </p:sp>
      <p:sp>
        <p:nvSpPr>
          <p:cNvPr id="76" name="object 76"/>
          <p:cNvSpPr txBox="1"/>
          <p:nvPr/>
        </p:nvSpPr>
        <p:spPr>
          <a:xfrm>
            <a:off x="3210560" y="1442719"/>
            <a:ext cx="741680" cy="325120"/>
          </a:xfrm>
          <a:prstGeom prst="rect">
            <a:avLst/>
          </a:prstGeom>
          <a:ln w="19050">
            <a:solidFill>
              <a:srgbClr val="7B5FC5"/>
            </a:solidFill>
          </a:ln>
        </p:spPr>
        <p:txBody>
          <a:bodyPr vert="horz" wrap="square" lIns="0" tIns="0" rIns="0" bIns="0" rtlCol="0">
            <a:spAutoFit/>
          </a:bodyPr>
          <a:lstStyle/>
          <a:p>
            <a:pPr marL="143510">
              <a:lnSpc>
                <a:spcPts val="2180"/>
              </a:lnSpc>
            </a:pPr>
            <a:r>
              <a:rPr sz="1850" spc="-10" dirty="0">
                <a:latin typeface="Calibri"/>
                <a:cs typeface="Calibri"/>
              </a:rPr>
              <a:t>Class</a:t>
            </a:r>
            <a:endParaRPr sz="1850">
              <a:latin typeface="Calibri"/>
              <a:cs typeface="Calibri"/>
            </a:endParaRPr>
          </a:p>
        </p:txBody>
      </p:sp>
      <p:sp>
        <p:nvSpPr>
          <p:cNvPr id="77" name="object 77"/>
          <p:cNvSpPr txBox="1"/>
          <p:nvPr/>
        </p:nvSpPr>
        <p:spPr>
          <a:xfrm>
            <a:off x="2306320" y="1046480"/>
            <a:ext cx="751840" cy="325120"/>
          </a:xfrm>
          <a:prstGeom prst="rect">
            <a:avLst/>
          </a:prstGeom>
          <a:ln w="19050">
            <a:solidFill>
              <a:srgbClr val="0000FF"/>
            </a:solidFill>
          </a:ln>
        </p:spPr>
        <p:txBody>
          <a:bodyPr vert="horz" wrap="square" lIns="0" tIns="0" rIns="0" bIns="0" rtlCol="0">
            <a:spAutoFit/>
          </a:bodyPr>
          <a:lstStyle/>
          <a:p>
            <a:pPr marL="146050">
              <a:lnSpc>
                <a:spcPts val="2150"/>
              </a:lnSpc>
            </a:pPr>
            <a:r>
              <a:rPr sz="1850" spc="-20" dirty="0">
                <a:latin typeface="Calibri"/>
                <a:cs typeface="Calibri"/>
              </a:rPr>
              <a:t>Bbox</a:t>
            </a:r>
            <a:endParaRPr sz="1850">
              <a:latin typeface="Calibri"/>
              <a:cs typeface="Calibri"/>
            </a:endParaRPr>
          </a:p>
        </p:txBody>
      </p:sp>
      <p:sp>
        <p:nvSpPr>
          <p:cNvPr id="78" name="object 78"/>
          <p:cNvSpPr txBox="1"/>
          <p:nvPr/>
        </p:nvSpPr>
        <p:spPr>
          <a:xfrm>
            <a:off x="2316479" y="1432560"/>
            <a:ext cx="741680" cy="325120"/>
          </a:xfrm>
          <a:prstGeom prst="rect">
            <a:avLst/>
          </a:prstGeom>
          <a:ln w="19050">
            <a:solidFill>
              <a:srgbClr val="7B5FC5"/>
            </a:solidFill>
          </a:ln>
        </p:spPr>
        <p:txBody>
          <a:bodyPr vert="horz" wrap="square" lIns="0" tIns="0" rIns="0" bIns="0" rtlCol="0">
            <a:spAutoFit/>
          </a:bodyPr>
          <a:lstStyle/>
          <a:p>
            <a:pPr marL="142875">
              <a:lnSpc>
                <a:spcPts val="2170"/>
              </a:lnSpc>
            </a:pPr>
            <a:r>
              <a:rPr sz="1850" spc="-10" dirty="0">
                <a:latin typeface="Calibri"/>
                <a:cs typeface="Calibri"/>
              </a:rPr>
              <a:t>Class</a:t>
            </a:r>
            <a:endParaRPr sz="1850">
              <a:latin typeface="Calibri"/>
              <a:cs typeface="Calibri"/>
            </a:endParaRPr>
          </a:p>
        </p:txBody>
      </p:sp>
      <p:sp>
        <p:nvSpPr>
          <p:cNvPr id="79" name="object 79"/>
          <p:cNvSpPr txBox="1"/>
          <p:nvPr/>
        </p:nvSpPr>
        <p:spPr>
          <a:xfrm>
            <a:off x="5042534" y="952118"/>
            <a:ext cx="2565400" cy="768985"/>
          </a:xfrm>
          <a:prstGeom prst="rect">
            <a:avLst/>
          </a:prstGeom>
        </p:spPr>
        <p:txBody>
          <a:bodyPr vert="horz" wrap="square" lIns="0" tIns="1905" rIns="0" bIns="0" rtlCol="0">
            <a:spAutoFit/>
          </a:bodyPr>
          <a:lstStyle/>
          <a:p>
            <a:pPr marL="12700" marR="5080">
              <a:lnSpc>
                <a:spcPct val="103000"/>
              </a:lnSpc>
              <a:spcBef>
                <a:spcPts val="15"/>
              </a:spcBef>
            </a:pPr>
            <a:r>
              <a:rPr sz="2400" spc="-10" dirty="0">
                <a:solidFill>
                  <a:srgbClr val="C8482C"/>
                </a:solidFill>
                <a:latin typeface="Calibri"/>
                <a:cs typeface="Calibri"/>
              </a:rPr>
              <a:t>Category</a:t>
            </a:r>
            <a:r>
              <a:rPr sz="2400" spc="-120" dirty="0">
                <a:solidFill>
                  <a:srgbClr val="C8482C"/>
                </a:solidFill>
                <a:latin typeface="Calibri"/>
                <a:cs typeface="Calibri"/>
              </a:rPr>
              <a:t> </a:t>
            </a:r>
            <a:r>
              <a:rPr sz="2400" dirty="0">
                <a:solidFill>
                  <a:srgbClr val="C8482C"/>
                </a:solidFill>
                <a:latin typeface="Calibri"/>
                <a:cs typeface="Calibri"/>
              </a:rPr>
              <a:t>and</a:t>
            </a:r>
            <a:r>
              <a:rPr sz="2400" spc="25" dirty="0">
                <a:solidFill>
                  <a:srgbClr val="C8482C"/>
                </a:solidFill>
                <a:latin typeface="Calibri"/>
                <a:cs typeface="Calibri"/>
              </a:rPr>
              <a:t> </a:t>
            </a:r>
            <a:r>
              <a:rPr sz="2400" spc="-25" dirty="0">
                <a:solidFill>
                  <a:srgbClr val="C8482C"/>
                </a:solidFill>
                <a:latin typeface="Calibri"/>
                <a:cs typeface="Calibri"/>
              </a:rPr>
              <a:t>box transform</a:t>
            </a:r>
            <a:r>
              <a:rPr sz="2400" spc="-65" dirty="0">
                <a:solidFill>
                  <a:srgbClr val="C8482C"/>
                </a:solidFill>
                <a:latin typeface="Calibri"/>
                <a:cs typeface="Calibri"/>
              </a:rPr>
              <a:t> </a:t>
            </a:r>
            <a:r>
              <a:rPr sz="2400" dirty="0">
                <a:solidFill>
                  <a:srgbClr val="C8482C"/>
                </a:solidFill>
                <a:latin typeface="Calibri"/>
                <a:cs typeface="Calibri"/>
              </a:rPr>
              <a:t>per</a:t>
            </a:r>
            <a:r>
              <a:rPr sz="2400" spc="-100" dirty="0">
                <a:solidFill>
                  <a:srgbClr val="C8482C"/>
                </a:solidFill>
                <a:latin typeface="Calibri"/>
                <a:cs typeface="Calibri"/>
              </a:rPr>
              <a:t> </a:t>
            </a:r>
            <a:r>
              <a:rPr sz="2400" spc="-10" dirty="0">
                <a:solidFill>
                  <a:srgbClr val="C8482C"/>
                </a:solidFill>
                <a:latin typeface="Calibri"/>
                <a:cs typeface="Calibri"/>
              </a:rPr>
              <a:t>region</a:t>
            </a:r>
            <a:endParaRPr sz="2400">
              <a:latin typeface="Calibri"/>
              <a:cs typeface="Calibri"/>
            </a:endParaRPr>
          </a:p>
        </p:txBody>
      </p:sp>
      <p:grpSp>
        <p:nvGrpSpPr>
          <p:cNvPr id="80" name="object 80"/>
          <p:cNvGrpSpPr/>
          <p:nvPr/>
        </p:nvGrpSpPr>
        <p:grpSpPr>
          <a:xfrm>
            <a:off x="7700009" y="283260"/>
            <a:ext cx="2105660" cy="5579110"/>
            <a:chOff x="7700009" y="283260"/>
            <a:chExt cx="2105660" cy="5579110"/>
          </a:xfrm>
        </p:grpSpPr>
        <p:pic>
          <p:nvPicPr>
            <p:cNvPr id="81" name="object 81"/>
            <p:cNvPicPr/>
            <p:nvPr/>
          </p:nvPicPr>
          <p:blipFill>
            <a:blip r:embed="rId3" cstate="print"/>
            <a:stretch>
              <a:fillRect/>
            </a:stretch>
          </p:blipFill>
          <p:spPr>
            <a:xfrm>
              <a:off x="7914639" y="355600"/>
              <a:ext cx="1788159" cy="5506720"/>
            </a:xfrm>
            <a:prstGeom prst="rect">
              <a:avLst/>
            </a:prstGeom>
          </p:spPr>
        </p:pic>
        <p:sp>
          <p:nvSpPr>
            <p:cNvPr id="82" name="object 82"/>
            <p:cNvSpPr/>
            <p:nvPr/>
          </p:nvSpPr>
          <p:spPr>
            <a:xfrm>
              <a:off x="7731759" y="1046480"/>
              <a:ext cx="2042160" cy="4480560"/>
            </a:xfrm>
            <a:custGeom>
              <a:avLst/>
              <a:gdLst/>
              <a:ahLst/>
              <a:cxnLst/>
              <a:rect l="l" t="t" r="r" b="b"/>
              <a:pathLst>
                <a:path w="2042159" h="4480560">
                  <a:moveTo>
                    <a:pt x="0" y="4480306"/>
                  </a:moveTo>
                  <a:lnTo>
                    <a:pt x="2041778" y="4480306"/>
                  </a:lnTo>
                  <a:lnTo>
                    <a:pt x="2041778" y="0"/>
                  </a:lnTo>
                  <a:lnTo>
                    <a:pt x="0" y="0"/>
                  </a:lnTo>
                  <a:lnTo>
                    <a:pt x="0" y="4480306"/>
                  </a:lnTo>
                  <a:close/>
                </a:path>
              </a:pathLst>
            </a:custGeom>
            <a:ln w="63500">
              <a:solidFill>
                <a:srgbClr val="6FAC46"/>
              </a:solidFill>
            </a:ln>
          </p:spPr>
          <p:txBody>
            <a:bodyPr wrap="square" lIns="0" tIns="0" rIns="0" bIns="0" rtlCol="0"/>
            <a:lstStyle/>
            <a:p>
              <a:endParaRPr/>
            </a:p>
          </p:txBody>
        </p:sp>
        <p:sp>
          <p:nvSpPr>
            <p:cNvPr id="83" name="object 83"/>
            <p:cNvSpPr/>
            <p:nvPr/>
          </p:nvSpPr>
          <p:spPr>
            <a:xfrm>
              <a:off x="7731759" y="315010"/>
              <a:ext cx="2042160" cy="579120"/>
            </a:xfrm>
            <a:custGeom>
              <a:avLst/>
              <a:gdLst/>
              <a:ahLst/>
              <a:cxnLst/>
              <a:rect l="l" t="t" r="r" b="b"/>
              <a:pathLst>
                <a:path w="2042159" h="579119">
                  <a:moveTo>
                    <a:pt x="0" y="578942"/>
                  </a:moveTo>
                  <a:lnTo>
                    <a:pt x="2041778" y="578942"/>
                  </a:lnTo>
                  <a:lnTo>
                    <a:pt x="2041778" y="0"/>
                  </a:lnTo>
                  <a:lnTo>
                    <a:pt x="0" y="0"/>
                  </a:lnTo>
                  <a:lnTo>
                    <a:pt x="0" y="578942"/>
                  </a:lnTo>
                  <a:close/>
                </a:path>
              </a:pathLst>
            </a:custGeom>
            <a:ln w="63500">
              <a:solidFill>
                <a:srgbClr val="EC7C30"/>
              </a:solidFill>
            </a:ln>
          </p:spPr>
          <p:txBody>
            <a:bodyPr wrap="square" lIns="0" tIns="0" rIns="0" bIns="0" rtlCol="0"/>
            <a:lstStyle/>
            <a:p>
              <a:endParaRPr/>
            </a:p>
          </p:txBody>
        </p:sp>
      </p:grpSp>
      <p:sp>
        <p:nvSpPr>
          <p:cNvPr id="84" name="object 84"/>
          <p:cNvSpPr txBox="1"/>
          <p:nvPr/>
        </p:nvSpPr>
        <p:spPr>
          <a:xfrm>
            <a:off x="9924415" y="1174432"/>
            <a:ext cx="2078989" cy="3698240"/>
          </a:xfrm>
          <a:prstGeom prst="rect">
            <a:avLst/>
          </a:prstGeom>
        </p:spPr>
        <p:txBody>
          <a:bodyPr vert="horz" wrap="square" lIns="0" tIns="12700" rIns="0" bIns="0" rtlCol="0">
            <a:spAutoFit/>
          </a:bodyPr>
          <a:lstStyle/>
          <a:p>
            <a:pPr marL="12700" marR="268605">
              <a:lnSpc>
                <a:spcPct val="100000"/>
              </a:lnSpc>
              <a:spcBef>
                <a:spcPts val="100"/>
              </a:spcBef>
            </a:pPr>
            <a:r>
              <a:rPr sz="2400" spc="-10" dirty="0">
                <a:latin typeface="Calibri"/>
                <a:cs typeface="Calibri"/>
              </a:rPr>
              <a:t>Example: </a:t>
            </a:r>
            <a:r>
              <a:rPr sz="2400" dirty="0">
                <a:latin typeface="Calibri"/>
                <a:cs typeface="Calibri"/>
              </a:rPr>
              <a:t>When</a:t>
            </a:r>
            <a:r>
              <a:rPr sz="2400" spc="-20" dirty="0">
                <a:latin typeface="Calibri"/>
                <a:cs typeface="Calibri"/>
              </a:rPr>
              <a:t> using </a:t>
            </a:r>
            <a:r>
              <a:rPr sz="2400" dirty="0">
                <a:latin typeface="Calibri"/>
                <a:cs typeface="Calibri"/>
              </a:rPr>
              <a:t>AlexNet</a:t>
            </a:r>
            <a:r>
              <a:rPr sz="2400" spc="-125" dirty="0">
                <a:latin typeface="Calibri"/>
                <a:cs typeface="Calibri"/>
              </a:rPr>
              <a:t> </a:t>
            </a:r>
            <a:r>
              <a:rPr sz="2400" spc="-25" dirty="0">
                <a:latin typeface="Calibri"/>
                <a:cs typeface="Calibri"/>
              </a:rPr>
              <a:t>for </a:t>
            </a:r>
            <a:r>
              <a:rPr sz="2400" dirty="0">
                <a:latin typeface="Calibri"/>
                <a:cs typeface="Calibri"/>
              </a:rPr>
              <a:t>detection,</a:t>
            </a:r>
            <a:r>
              <a:rPr sz="2400" spc="-200" dirty="0">
                <a:latin typeface="Calibri"/>
                <a:cs typeface="Calibri"/>
              </a:rPr>
              <a:t> </a:t>
            </a:r>
            <a:r>
              <a:rPr sz="2400" spc="-20" dirty="0">
                <a:latin typeface="Calibri"/>
                <a:cs typeface="Calibri"/>
              </a:rPr>
              <a:t>five </a:t>
            </a:r>
            <a:r>
              <a:rPr sz="2400" dirty="0">
                <a:latin typeface="Calibri"/>
                <a:cs typeface="Calibri"/>
              </a:rPr>
              <a:t>conv</a:t>
            </a:r>
            <a:r>
              <a:rPr sz="2400" spc="-145" dirty="0">
                <a:latin typeface="Calibri"/>
                <a:cs typeface="Calibri"/>
              </a:rPr>
              <a:t> </a:t>
            </a:r>
            <a:r>
              <a:rPr sz="2400" spc="-40" dirty="0">
                <a:latin typeface="Calibri"/>
                <a:cs typeface="Calibri"/>
              </a:rPr>
              <a:t>layers</a:t>
            </a:r>
            <a:r>
              <a:rPr sz="2400" spc="-165" dirty="0">
                <a:latin typeface="Calibri"/>
                <a:cs typeface="Calibri"/>
              </a:rPr>
              <a:t> </a:t>
            </a:r>
            <a:r>
              <a:rPr sz="2400" spc="-25" dirty="0">
                <a:latin typeface="Calibri"/>
                <a:cs typeface="Calibri"/>
              </a:rPr>
              <a:t>are </a:t>
            </a:r>
            <a:r>
              <a:rPr sz="2400" dirty="0">
                <a:latin typeface="Calibri"/>
                <a:cs typeface="Calibri"/>
              </a:rPr>
              <a:t>used</a:t>
            </a:r>
            <a:r>
              <a:rPr sz="2400" spc="-10" dirty="0">
                <a:latin typeface="Calibri"/>
                <a:cs typeface="Calibri"/>
              </a:rPr>
              <a:t> </a:t>
            </a:r>
            <a:r>
              <a:rPr sz="2400" spc="-25" dirty="0">
                <a:latin typeface="Calibri"/>
                <a:cs typeface="Calibri"/>
              </a:rPr>
              <a:t>for </a:t>
            </a:r>
            <a:r>
              <a:rPr sz="2400" dirty="0">
                <a:latin typeface="Calibri"/>
                <a:cs typeface="Calibri"/>
              </a:rPr>
              <a:t>backbone</a:t>
            </a:r>
            <a:r>
              <a:rPr sz="2400" spc="-135" dirty="0">
                <a:latin typeface="Calibri"/>
                <a:cs typeface="Calibri"/>
              </a:rPr>
              <a:t> </a:t>
            </a:r>
            <a:r>
              <a:rPr sz="2400" spc="-25" dirty="0">
                <a:latin typeface="Calibri"/>
                <a:cs typeface="Calibri"/>
              </a:rPr>
              <a:t>and</a:t>
            </a:r>
            <a:endParaRPr sz="2400">
              <a:latin typeface="Calibri"/>
              <a:cs typeface="Calibri"/>
            </a:endParaRPr>
          </a:p>
          <a:p>
            <a:pPr marL="12700">
              <a:lnSpc>
                <a:spcPts val="2825"/>
              </a:lnSpc>
            </a:pPr>
            <a:r>
              <a:rPr sz="2400" dirty="0">
                <a:latin typeface="Calibri"/>
                <a:cs typeface="Calibri"/>
              </a:rPr>
              <a:t>two</a:t>
            </a:r>
            <a:r>
              <a:rPr sz="2400" spc="-50" dirty="0">
                <a:latin typeface="Calibri"/>
                <a:cs typeface="Calibri"/>
              </a:rPr>
              <a:t> </a:t>
            </a:r>
            <a:r>
              <a:rPr sz="2400" dirty="0">
                <a:latin typeface="Calibri"/>
                <a:cs typeface="Calibri"/>
              </a:rPr>
              <a:t>FC</a:t>
            </a:r>
            <a:r>
              <a:rPr sz="2400" spc="-145" dirty="0">
                <a:latin typeface="Calibri"/>
                <a:cs typeface="Calibri"/>
              </a:rPr>
              <a:t> </a:t>
            </a:r>
            <a:r>
              <a:rPr sz="2400" spc="-40" dirty="0">
                <a:latin typeface="Calibri"/>
                <a:cs typeface="Calibri"/>
              </a:rPr>
              <a:t>layers</a:t>
            </a:r>
            <a:r>
              <a:rPr sz="2400" spc="-114" dirty="0">
                <a:latin typeface="Calibri"/>
                <a:cs typeface="Calibri"/>
              </a:rPr>
              <a:t> </a:t>
            </a:r>
            <a:r>
              <a:rPr sz="2400" spc="-25" dirty="0">
                <a:latin typeface="Calibri"/>
                <a:cs typeface="Calibri"/>
              </a:rPr>
              <a:t>are</a:t>
            </a:r>
            <a:endParaRPr sz="2400">
              <a:latin typeface="Calibri"/>
              <a:cs typeface="Calibri"/>
            </a:endParaRPr>
          </a:p>
          <a:p>
            <a:pPr marL="12700">
              <a:lnSpc>
                <a:spcPct val="100000"/>
              </a:lnSpc>
              <a:spcBef>
                <a:spcPts val="165"/>
              </a:spcBef>
            </a:pPr>
            <a:r>
              <a:rPr sz="2400" dirty="0">
                <a:latin typeface="Calibri"/>
                <a:cs typeface="Calibri"/>
              </a:rPr>
              <a:t>used</a:t>
            </a:r>
            <a:r>
              <a:rPr sz="2400" spc="-80" dirty="0">
                <a:latin typeface="Calibri"/>
                <a:cs typeface="Calibri"/>
              </a:rPr>
              <a:t> </a:t>
            </a:r>
            <a:r>
              <a:rPr sz="2400" dirty="0">
                <a:latin typeface="Calibri"/>
                <a:cs typeface="Calibri"/>
              </a:rPr>
              <a:t>for</a:t>
            </a:r>
            <a:r>
              <a:rPr sz="2400" spc="-50" dirty="0">
                <a:latin typeface="Calibri"/>
                <a:cs typeface="Calibri"/>
              </a:rPr>
              <a:t> </a:t>
            </a:r>
            <a:r>
              <a:rPr sz="2400" spc="-20" dirty="0">
                <a:latin typeface="Calibri"/>
                <a:cs typeface="Calibri"/>
              </a:rPr>
              <a:t>per-</a:t>
            </a:r>
            <a:endParaRPr sz="2400">
              <a:latin typeface="Calibri"/>
              <a:cs typeface="Calibri"/>
            </a:endParaRPr>
          </a:p>
          <a:p>
            <a:pPr marL="12700">
              <a:lnSpc>
                <a:spcPct val="100000"/>
              </a:lnSpc>
              <a:spcBef>
                <a:spcPts val="5"/>
              </a:spcBef>
            </a:pPr>
            <a:r>
              <a:rPr sz="2400" spc="-10" dirty="0">
                <a:latin typeface="Calibri"/>
                <a:cs typeface="Calibri"/>
              </a:rPr>
              <a:t>region</a:t>
            </a:r>
            <a:r>
              <a:rPr sz="2400" spc="-95" dirty="0">
                <a:latin typeface="Calibri"/>
                <a:cs typeface="Calibri"/>
              </a:rPr>
              <a:t> </a:t>
            </a:r>
            <a:r>
              <a:rPr sz="2400" spc="-10" dirty="0">
                <a:latin typeface="Calibri"/>
                <a:cs typeface="Calibri"/>
              </a:rPr>
              <a:t>network</a:t>
            </a:r>
            <a:endParaRPr sz="2400">
              <a:latin typeface="Calibri"/>
              <a:cs typeface="Calibri"/>
            </a:endParaRPr>
          </a:p>
        </p:txBody>
      </p:sp>
      <p:sp>
        <p:nvSpPr>
          <p:cNvPr id="85" name="object 85"/>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86" name="object 86"/>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5" dirty="0">
                <a:latin typeface="Calibri"/>
                <a:cs typeface="Calibri"/>
              </a:rPr>
              <a:t> </a:t>
            </a:r>
            <a:r>
              <a:rPr sz="800" dirty="0">
                <a:latin typeface="Calibri"/>
                <a:cs typeface="Calibri"/>
              </a:rPr>
              <a:t>ICCV</a:t>
            </a:r>
            <a:r>
              <a:rPr sz="800" spc="-25"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30"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 Reproduced</a:t>
            </a:r>
            <a:r>
              <a:rPr sz="800" spc="75"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061959" y="360679"/>
            <a:ext cx="1168400" cy="121920"/>
          </a:xfrm>
          <a:prstGeom prst="rect">
            <a:avLst/>
          </a:prstGeom>
          <a:solidFill>
            <a:srgbClr val="F4CCCC"/>
          </a:solidFill>
          <a:ln w="25400">
            <a:solidFill>
              <a:srgbClr val="FF0000"/>
            </a:solidFill>
          </a:ln>
        </p:spPr>
        <p:txBody>
          <a:bodyPr vert="horz" wrap="square" lIns="0" tIns="0" rIns="0" bIns="0" rtlCol="0">
            <a:spAutoFit/>
          </a:bodyPr>
          <a:lstStyle/>
          <a:p>
            <a:pPr marL="375285">
              <a:lnSpc>
                <a:spcPts val="915"/>
              </a:lnSpc>
            </a:pPr>
            <a:r>
              <a:rPr sz="850" spc="-10" dirty="0">
                <a:solidFill>
                  <a:srgbClr val="FF0000"/>
                </a:solidFill>
                <a:latin typeface="Arial"/>
                <a:cs typeface="Arial"/>
              </a:rPr>
              <a:t>Softmax</a:t>
            </a:r>
            <a:endParaRPr sz="850">
              <a:latin typeface="Arial"/>
              <a:cs typeface="Arial"/>
            </a:endParaRPr>
          </a:p>
        </p:txBody>
      </p:sp>
      <p:grpSp>
        <p:nvGrpSpPr>
          <p:cNvPr id="3" name="object 3"/>
          <p:cNvGrpSpPr/>
          <p:nvPr/>
        </p:nvGrpSpPr>
        <p:grpSpPr>
          <a:xfrm>
            <a:off x="8049259" y="5123179"/>
            <a:ext cx="1173480" cy="147320"/>
            <a:chOff x="8049259" y="5123179"/>
            <a:chExt cx="1173480" cy="147320"/>
          </a:xfrm>
        </p:grpSpPr>
        <p:sp>
          <p:nvSpPr>
            <p:cNvPr id="4" name="object 4"/>
            <p:cNvSpPr/>
            <p:nvPr/>
          </p:nvSpPr>
          <p:spPr>
            <a:xfrm>
              <a:off x="8061959" y="5135879"/>
              <a:ext cx="1148080" cy="121920"/>
            </a:xfrm>
            <a:custGeom>
              <a:avLst/>
              <a:gdLst/>
              <a:ahLst/>
              <a:cxnLst/>
              <a:rect l="l" t="t" r="r" b="b"/>
              <a:pathLst>
                <a:path w="1148079" h="121920">
                  <a:moveTo>
                    <a:pt x="0" y="121920"/>
                  </a:moveTo>
                  <a:lnTo>
                    <a:pt x="1148079" y="121920"/>
                  </a:lnTo>
                  <a:lnTo>
                    <a:pt x="1148079" y="0"/>
                  </a:lnTo>
                  <a:lnTo>
                    <a:pt x="0" y="0"/>
                  </a:lnTo>
                  <a:lnTo>
                    <a:pt x="0" y="121920"/>
                  </a:lnTo>
                  <a:close/>
                </a:path>
              </a:pathLst>
            </a:custGeom>
            <a:ln w="25400">
              <a:solidFill>
                <a:srgbClr val="741B46"/>
              </a:solidFill>
            </a:ln>
          </p:spPr>
          <p:txBody>
            <a:bodyPr wrap="square" lIns="0" tIns="0" rIns="0" bIns="0" rtlCol="0"/>
            <a:lstStyle/>
            <a:p>
              <a:endParaRPr/>
            </a:p>
          </p:txBody>
        </p:sp>
        <p:sp>
          <p:nvSpPr>
            <p:cNvPr id="5" name="object 5"/>
            <p:cNvSpPr/>
            <p:nvPr/>
          </p:nvSpPr>
          <p:spPr>
            <a:xfrm>
              <a:off x="8067039" y="5140959"/>
              <a:ext cx="1127760" cy="121920"/>
            </a:xfrm>
            <a:custGeom>
              <a:avLst/>
              <a:gdLst/>
              <a:ahLst/>
              <a:cxnLst/>
              <a:rect l="l" t="t" r="r" b="b"/>
              <a:pathLst>
                <a:path w="1127759" h="121920">
                  <a:moveTo>
                    <a:pt x="1127759" y="0"/>
                  </a:moveTo>
                  <a:lnTo>
                    <a:pt x="0" y="0"/>
                  </a:lnTo>
                  <a:lnTo>
                    <a:pt x="0" y="121919"/>
                  </a:lnTo>
                  <a:lnTo>
                    <a:pt x="1127759" y="121919"/>
                  </a:lnTo>
                  <a:lnTo>
                    <a:pt x="1127759" y="0"/>
                  </a:lnTo>
                  <a:close/>
                </a:path>
              </a:pathLst>
            </a:custGeom>
            <a:solidFill>
              <a:srgbClr val="EAD1DC"/>
            </a:solidFill>
          </p:spPr>
          <p:txBody>
            <a:bodyPr wrap="square" lIns="0" tIns="0" rIns="0" bIns="0" rtlCol="0"/>
            <a:lstStyle/>
            <a:p>
              <a:endParaRPr/>
            </a:p>
          </p:txBody>
        </p:sp>
      </p:grpSp>
      <p:sp>
        <p:nvSpPr>
          <p:cNvPr id="6" name="object 6"/>
          <p:cNvSpPr txBox="1"/>
          <p:nvPr/>
        </p:nvSpPr>
        <p:spPr>
          <a:xfrm>
            <a:off x="8074659" y="5114988"/>
            <a:ext cx="1122680" cy="160020"/>
          </a:xfrm>
          <a:prstGeom prst="rect">
            <a:avLst/>
          </a:prstGeom>
        </p:spPr>
        <p:txBody>
          <a:bodyPr vert="horz" wrap="square" lIns="0" tIns="16510" rIns="0" bIns="0" rtlCol="0">
            <a:spAutoFit/>
          </a:bodyPr>
          <a:lstStyle/>
          <a:p>
            <a:pPr marL="232410">
              <a:lnSpc>
                <a:spcPct val="100000"/>
              </a:lnSpc>
              <a:spcBef>
                <a:spcPts val="130"/>
              </a:spcBef>
            </a:pPr>
            <a:r>
              <a:rPr sz="850" dirty="0">
                <a:solidFill>
                  <a:srgbClr val="741B46"/>
                </a:solidFill>
                <a:latin typeface="Arial"/>
                <a:cs typeface="Arial"/>
              </a:rPr>
              <a:t>3x3</a:t>
            </a:r>
            <a:r>
              <a:rPr sz="850" spc="70" dirty="0">
                <a:solidFill>
                  <a:srgbClr val="741B46"/>
                </a:solidFill>
                <a:latin typeface="Arial"/>
                <a:cs typeface="Arial"/>
              </a:rPr>
              <a:t> </a:t>
            </a:r>
            <a:r>
              <a:rPr sz="850" dirty="0">
                <a:solidFill>
                  <a:srgbClr val="741B46"/>
                </a:solidFill>
                <a:latin typeface="Arial"/>
                <a:cs typeface="Arial"/>
              </a:rPr>
              <a:t>conv,</a:t>
            </a:r>
            <a:r>
              <a:rPr sz="850" spc="90" dirty="0">
                <a:solidFill>
                  <a:srgbClr val="741B46"/>
                </a:solidFill>
                <a:latin typeface="Arial"/>
                <a:cs typeface="Arial"/>
              </a:rPr>
              <a:t> </a:t>
            </a:r>
            <a:r>
              <a:rPr sz="850" spc="-25" dirty="0">
                <a:solidFill>
                  <a:srgbClr val="741B46"/>
                </a:solidFill>
                <a:latin typeface="Arial"/>
                <a:cs typeface="Arial"/>
              </a:rPr>
              <a:t>64</a:t>
            </a:r>
            <a:endParaRPr sz="850">
              <a:latin typeface="Arial"/>
              <a:cs typeface="Arial"/>
            </a:endParaRPr>
          </a:p>
        </p:txBody>
      </p:sp>
      <p:sp>
        <p:nvSpPr>
          <p:cNvPr id="7" name="object 7"/>
          <p:cNvSpPr txBox="1"/>
          <p:nvPr/>
        </p:nvSpPr>
        <p:spPr>
          <a:xfrm>
            <a:off x="8061959" y="543559"/>
            <a:ext cx="1148080" cy="121920"/>
          </a:xfrm>
          <a:prstGeom prst="rect">
            <a:avLst/>
          </a:prstGeom>
          <a:solidFill>
            <a:srgbClr val="D9EAD2"/>
          </a:solidFill>
          <a:ln w="25400">
            <a:solidFill>
              <a:srgbClr val="38761D"/>
            </a:solidFill>
          </a:ln>
        </p:spPr>
        <p:txBody>
          <a:bodyPr vert="horz" wrap="square" lIns="0" tIns="0" rIns="0" bIns="0" rtlCol="0">
            <a:spAutoFit/>
          </a:bodyPr>
          <a:lstStyle/>
          <a:p>
            <a:pPr marL="365125">
              <a:lnSpc>
                <a:spcPts val="894"/>
              </a:lnSpc>
            </a:pPr>
            <a:r>
              <a:rPr sz="850" dirty="0">
                <a:solidFill>
                  <a:srgbClr val="38761D"/>
                </a:solidFill>
                <a:latin typeface="Arial"/>
                <a:cs typeface="Arial"/>
              </a:rPr>
              <a:t>FC</a:t>
            </a:r>
            <a:r>
              <a:rPr sz="850" spc="-25" dirty="0">
                <a:solidFill>
                  <a:srgbClr val="38761D"/>
                </a:solidFill>
                <a:latin typeface="Arial"/>
                <a:cs typeface="Arial"/>
              </a:rPr>
              <a:t> </a:t>
            </a:r>
            <a:r>
              <a:rPr sz="850" spc="-20" dirty="0">
                <a:solidFill>
                  <a:srgbClr val="38761D"/>
                </a:solidFill>
                <a:latin typeface="Arial"/>
                <a:cs typeface="Arial"/>
              </a:rPr>
              <a:t>1000</a:t>
            </a:r>
            <a:endParaRPr sz="850">
              <a:latin typeface="Arial"/>
              <a:cs typeface="Arial"/>
            </a:endParaRPr>
          </a:p>
        </p:txBody>
      </p:sp>
      <p:graphicFrame>
        <p:nvGraphicFramePr>
          <p:cNvPr id="8" name="object 8"/>
          <p:cNvGraphicFramePr>
            <a:graphicFrameLocks noGrp="1"/>
          </p:cNvGraphicFramePr>
          <p:nvPr/>
        </p:nvGraphicFramePr>
        <p:xfrm>
          <a:off x="8027225" y="5570918"/>
          <a:ext cx="1155700" cy="482600"/>
        </p:xfrm>
        <a:graphic>
          <a:graphicData uri="http://schemas.openxmlformats.org/drawingml/2006/table">
            <a:tbl>
              <a:tblPr firstRow="1" bandRow="1">
                <a:tableStyleId>{2D5ABB26-0587-4C30-8999-92F81FD0307C}</a:tableStyleId>
              </a:tblPr>
              <a:tblGrid>
                <a:gridCol w="1155700">
                  <a:extLst>
                    <a:ext uri="{9D8B030D-6E8A-4147-A177-3AD203B41FA5}">
                      <a16:colId xmlns:a16="http://schemas.microsoft.com/office/drawing/2014/main" val="20000"/>
                    </a:ext>
                  </a:extLst>
                </a:gridCol>
              </a:tblGrid>
              <a:tr h="152400">
                <a:tc>
                  <a:txBody>
                    <a:bodyPr/>
                    <a:lstStyle/>
                    <a:p>
                      <a:pPr marL="20955" algn="ctr">
                        <a:lnSpc>
                          <a:spcPct val="100000"/>
                        </a:lnSpc>
                        <a:spcBef>
                          <a:spcPts val="15"/>
                        </a:spcBef>
                      </a:pPr>
                      <a:r>
                        <a:rPr sz="850" spc="-20" dirty="0">
                          <a:solidFill>
                            <a:srgbClr val="4985E8"/>
                          </a:solidFill>
                          <a:latin typeface="Arial"/>
                          <a:cs typeface="Arial"/>
                        </a:rPr>
                        <a:t>Pool</a:t>
                      </a:r>
                      <a:endParaRPr sz="850">
                        <a:latin typeface="Arial"/>
                        <a:cs typeface="Arial"/>
                      </a:endParaRPr>
                    </a:p>
                  </a:txBody>
                  <a:tcPr marL="0" marR="0" marT="1905" marB="0">
                    <a:lnL w="28575">
                      <a:solidFill>
                        <a:srgbClr val="4985E8"/>
                      </a:solidFill>
                      <a:prstDash val="solid"/>
                    </a:lnL>
                    <a:lnR w="28575">
                      <a:solidFill>
                        <a:srgbClr val="4985E8"/>
                      </a:solidFill>
                      <a:prstDash val="solid"/>
                    </a:lnR>
                    <a:lnT w="28575">
                      <a:solidFill>
                        <a:srgbClr val="4985E8"/>
                      </a:solidFill>
                      <a:prstDash val="solid"/>
                    </a:lnT>
                    <a:lnB w="28575">
                      <a:solidFill>
                        <a:srgbClr val="4985E8"/>
                      </a:solidFill>
                      <a:prstDash val="solid"/>
                    </a:lnB>
                    <a:solidFill>
                      <a:srgbClr val="C8DAF8"/>
                    </a:solidFill>
                  </a:tcPr>
                </a:tc>
                <a:extLst>
                  <a:ext uri="{0D108BD9-81ED-4DB2-BD59-A6C34878D82A}">
                    <a16:rowId xmlns:a16="http://schemas.microsoft.com/office/drawing/2014/main" val="10000"/>
                  </a:ext>
                </a:extLst>
              </a:tr>
              <a:tr h="177800">
                <a:tc>
                  <a:txBody>
                    <a:bodyPr/>
                    <a:lstStyle/>
                    <a:p>
                      <a:pPr marL="7620" algn="ctr">
                        <a:lnSpc>
                          <a:spcPct val="100000"/>
                        </a:lnSpc>
                        <a:spcBef>
                          <a:spcPts val="220"/>
                        </a:spcBef>
                      </a:pPr>
                      <a:r>
                        <a:rPr sz="850" dirty="0">
                          <a:solidFill>
                            <a:srgbClr val="FF9900"/>
                          </a:solidFill>
                          <a:latin typeface="Arial"/>
                          <a:cs typeface="Arial"/>
                        </a:rPr>
                        <a:t>7x7</a:t>
                      </a:r>
                      <a:r>
                        <a:rPr sz="850" spc="30" dirty="0">
                          <a:solidFill>
                            <a:srgbClr val="FF9900"/>
                          </a:solidFill>
                          <a:latin typeface="Arial"/>
                          <a:cs typeface="Arial"/>
                        </a:rPr>
                        <a:t> </a:t>
                      </a:r>
                      <a:r>
                        <a:rPr sz="850" dirty="0">
                          <a:solidFill>
                            <a:srgbClr val="FF9900"/>
                          </a:solidFill>
                          <a:latin typeface="Arial"/>
                          <a:cs typeface="Arial"/>
                        </a:rPr>
                        <a:t>conv,</a:t>
                      </a:r>
                      <a:r>
                        <a:rPr sz="850" spc="130" dirty="0">
                          <a:solidFill>
                            <a:srgbClr val="FF9900"/>
                          </a:solidFill>
                          <a:latin typeface="Arial"/>
                          <a:cs typeface="Arial"/>
                        </a:rPr>
                        <a:t> </a:t>
                      </a:r>
                      <a:r>
                        <a:rPr sz="850" dirty="0">
                          <a:solidFill>
                            <a:srgbClr val="FF9900"/>
                          </a:solidFill>
                          <a:latin typeface="Arial"/>
                          <a:cs typeface="Arial"/>
                        </a:rPr>
                        <a:t>64,</a:t>
                      </a:r>
                      <a:r>
                        <a:rPr sz="850" spc="125" dirty="0">
                          <a:solidFill>
                            <a:srgbClr val="FF9900"/>
                          </a:solidFill>
                          <a:latin typeface="Arial"/>
                          <a:cs typeface="Arial"/>
                        </a:rPr>
                        <a:t> </a:t>
                      </a:r>
                      <a:r>
                        <a:rPr sz="850" dirty="0">
                          <a:solidFill>
                            <a:srgbClr val="FF9900"/>
                          </a:solidFill>
                          <a:latin typeface="Arial"/>
                          <a:cs typeface="Arial"/>
                        </a:rPr>
                        <a:t>/</a:t>
                      </a:r>
                      <a:r>
                        <a:rPr sz="850" spc="30" dirty="0">
                          <a:solidFill>
                            <a:srgbClr val="FF9900"/>
                          </a:solidFill>
                          <a:latin typeface="Arial"/>
                          <a:cs typeface="Arial"/>
                        </a:rPr>
                        <a:t> </a:t>
                      </a:r>
                      <a:r>
                        <a:rPr sz="850" spc="-50" dirty="0">
                          <a:solidFill>
                            <a:srgbClr val="FF9900"/>
                          </a:solidFill>
                          <a:latin typeface="Arial"/>
                          <a:cs typeface="Arial"/>
                        </a:rPr>
                        <a:t>2</a:t>
                      </a:r>
                      <a:endParaRPr sz="850">
                        <a:latin typeface="Arial"/>
                        <a:cs typeface="Arial"/>
                      </a:endParaRPr>
                    </a:p>
                  </a:txBody>
                  <a:tcPr marL="0" marR="0" marT="27940" marB="0">
                    <a:lnL w="28575">
                      <a:solidFill>
                        <a:srgbClr val="FF9900"/>
                      </a:solidFill>
                      <a:prstDash val="solid"/>
                    </a:lnL>
                    <a:lnR w="28575">
                      <a:solidFill>
                        <a:srgbClr val="FF9900"/>
                      </a:solidFill>
                      <a:prstDash val="solid"/>
                    </a:lnR>
                    <a:lnT w="28575">
                      <a:solidFill>
                        <a:srgbClr val="4985E8"/>
                      </a:solidFill>
                      <a:prstDash val="solid"/>
                    </a:lnT>
                    <a:lnB w="28575">
                      <a:solidFill>
                        <a:srgbClr val="FF9900"/>
                      </a:solidFill>
                      <a:prstDash val="solid"/>
                    </a:lnB>
                    <a:solidFill>
                      <a:srgbClr val="FBE4CD"/>
                    </a:solidFill>
                  </a:tcPr>
                </a:tc>
                <a:extLst>
                  <a:ext uri="{0D108BD9-81ED-4DB2-BD59-A6C34878D82A}">
                    <a16:rowId xmlns:a16="http://schemas.microsoft.com/office/drawing/2014/main" val="10001"/>
                  </a:ext>
                </a:extLst>
              </a:tr>
              <a:tr h="152400">
                <a:tc>
                  <a:txBody>
                    <a:bodyPr/>
                    <a:lstStyle/>
                    <a:p>
                      <a:pPr marL="6985" algn="ctr">
                        <a:lnSpc>
                          <a:spcPts val="935"/>
                        </a:lnSpc>
                        <a:spcBef>
                          <a:spcPts val="165"/>
                        </a:spcBef>
                      </a:pPr>
                      <a:r>
                        <a:rPr sz="850" spc="-10" dirty="0">
                          <a:solidFill>
                            <a:srgbClr val="434343"/>
                          </a:solidFill>
                          <a:latin typeface="Arial"/>
                          <a:cs typeface="Arial"/>
                        </a:rPr>
                        <a:t>Input</a:t>
                      </a:r>
                      <a:endParaRPr sz="850">
                        <a:latin typeface="Arial"/>
                        <a:cs typeface="Arial"/>
                      </a:endParaRPr>
                    </a:p>
                  </a:txBody>
                  <a:tcPr marL="0" marR="0" marT="20955" marB="0">
                    <a:lnL w="28575">
                      <a:solidFill>
                        <a:srgbClr val="434343"/>
                      </a:solidFill>
                      <a:prstDash val="solid"/>
                    </a:lnL>
                    <a:lnR w="28575">
                      <a:solidFill>
                        <a:srgbClr val="434343"/>
                      </a:solidFill>
                      <a:prstDash val="solid"/>
                    </a:lnR>
                    <a:lnT w="28575">
                      <a:solidFill>
                        <a:srgbClr val="FF9900"/>
                      </a:solidFill>
                      <a:prstDash val="solid"/>
                    </a:lnT>
                    <a:lnB w="28575">
                      <a:solidFill>
                        <a:srgbClr val="434343"/>
                      </a:solidFill>
                      <a:prstDash val="solid"/>
                    </a:lnB>
                    <a:solidFill>
                      <a:srgbClr val="D9D9D9"/>
                    </a:solidFill>
                  </a:tcPr>
                </a:tc>
                <a:extLst>
                  <a:ext uri="{0D108BD9-81ED-4DB2-BD59-A6C34878D82A}">
                    <a16:rowId xmlns:a16="http://schemas.microsoft.com/office/drawing/2014/main" val="10002"/>
                  </a:ext>
                </a:extLst>
              </a:tr>
            </a:tbl>
          </a:graphicData>
        </a:graphic>
      </p:graphicFrame>
      <p:grpSp>
        <p:nvGrpSpPr>
          <p:cNvPr id="9" name="object 9"/>
          <p:cNvGrpSpPr/>
          <p:nvPr/>
        </p:nvGrpSpPr>
        <p:grpSpPr>
          <a:xfrm>
            <a:off x="8049259" y="5293359"/>
            <a:ext cx="1173480" cy="160020"/>
            <a:chOff x="8049259" y="5293359"/>
            <a:chExt cx="1173480" cy="160020"/>
          </a:xfrm>
        </p:grpSpPr>
        <p:sp>
          <p:nvSpPr>
            <p:cNvPr id="10" name="object 10"/>
            <p:cNvSpPr/>
            <p:nvPr/>
          </p:nvSpPr>
          <p:spPr>
            <a:xfrm>
              <a:off x="8061959" y="5308599"/>
              <a:ext cx="1148080" cy="132080"/>
            </a:xfrm>
            <a:custGeom>
              <a:avLst/>
              <a:gdLst/>
              <a:ahLst/>
              <a:cxnLst/>
              <a:rect l="l" t="t" r="r" b="b"/>
              <a:pathLst>
                <a:path w="1148079" h="132079">
                  <a:moveTo>
                    <a:pt x="0" y="132080"/>
                  </a:moveTo>
                  <a:lnTo>
                    <a:pt x="1148079" y="132080"/>
                  </a:lnTo>
                  <a:lnTo>
                    <a:pt x="1148079" y="0"/>
                  </a:lnTo>
                  <a:lnTo>
                    <a:pt x="0" y="0"/>
                  </a:lnTo>
                  <a:lnTo>
                    <a:pt x="0" y="132080"/>
                  </a:lnTo>
                  <a:close/>
                </a:path>
              </a:pathLst>
            </a:custGeom>
            <a:ln w="25400">
              <a:solidFill>
                <a:srgbClr val="741B46"/>
              </a:solidFill>
            </a:ln>
          </p:spPr>
          <p:txBody>
            <a:bodyPr wrap="square" lIns="0" tIns="0" rIns="0" bIns="0" rtlCol="0"/>
            <a:lstStyle/>
            <a:p>
              <a:endParaRPr/>
            </a:p>
          </p:txBody>
        </p:sp>
        <p:sp>
          <p:nvSpPr>
            <p:cNvPr id="11" name="object 11"/>
            <p:cNvSpPr/>
            <p:nvPr/>
          </p:nvSpPr>
          <p:spPr>
            <a:xfrm>
              <a:off x="8067039" y="5293359"/>
              <a:ext cx="1127760" cy="121920"/>
            </a:xfrm>
            <a:custGeom>
              <a:avLst/>
              <a:gdLst/>
              <a:ahLst/>
              <a:cxnLst/>
              <a:rect l="l" t="t" r="r" b="b"/>
              <a:pathLst>
                <a:path w="1127759" h="121920">
                  <a:moveTo>
                    <a:pt x="1127759" y="0"/>
                  </a:moveTo>
                  <a:lnTo>
                    <a:pt x="0" y="0"/>
                  </a:lnTo>
                  <a:lnTo>
                    <a:pt x="0" y="121919"/>
                  </a:lnTo>
                  <a:lnTo>
                    <a:pt x="1127759" y="121919"/>
                  </a:lnTo>
                  <a:lnTo>
                    <a:pt x="1127759" y="0"/>
                  </a:lnTo>
                  <a:close/>
                </a:path>
              </a:pathLst>
            </a:custGeom>
            <a:solidFill>
              <a:srgbClr val="EAD1DC"/>
            </a:solidFill>
          </p:spPr>
          <p:txBody>
            <a:bodyPr wrap="square" lIns="0" tIns="0" rIns="0" bIns="0" rtlCol="0"/>
            <a:lstStyle/>
            <a:p>
              <a:endParaRPr/>
            </a:p>
          </p:txBody>
        </p:sp>
      </p:grpSp>
      <p:sp>
        <p:nvSpPr>
          <p:cNvPr id="12" name="object 12"/>
          <p:cNvSpPr txBox="1"/>
          <p:nvPr/>
        </p:nvSpPr>
        <p:spPr>
          <a:xfrm>
            <a:off x="8074659" y="5279707"/>
            <a:ext cx="1122680" cy="160020"/>
          </a:xfrm>
          <a:prstGeom prst="rect">
            <a:avLst/>
          </a:prstGeom>
        </p:spPr>
        <p:txBody>
          <a:bodyPr vert="horz" wrap="square" lIns="0" tIns="16510" rIns="0" bIns="0" rtlCol="0">
            <a:spAutoFit/>
          </a:bodyPr>
          <a:lstStyle/>
          <a:p>
            <a:pPr marL="232410">
              <a:lnSpc>
                <a:spcPct val="100000"/>
              </a:lnSpc>
              <a:spcBef>
                <a:spcPts val="130"/>
              </a:spcBef>
            </a:pPr>
            <a:r>
              <a:rPr sz="850" dirty="0">
                <a:solidFill>
                  <a:srgbClr val="741B46"/>
                </a:solidFill>
                <a:latin typeface="Arial"/>
                <a:cs typeface="Arial"/>
              </a:rPr>
              <a:t>3x3</a:t>
            </a:r>
            <a:r>
              <a:rPr sz="850" spc="70" dirty="0">
                <a:solidFill>
                  <a:srgbClr val="741B46"/>
                </a:solidFill>
                <a:latin typeface="Arial"/>
                <a:cs typeface="Arial"/>
              </a:rPr>
              <a:t> </a:t>
            </a:r>
            <a:r>
              <a:rPr sz="850" dirty="0">
                <a:solidFill>
                  <a:srgbClr val="741B46"/>
                </a:solidFill>
                <a:latin typeface="Arial"/>
                <a:cs typeface="Arial"/>
              </a:rPr>
              <a:t>conv,</a:t>
            </a:r>
            <a:r>
              <a:rPr sz="850" spc="90" dirty="0">
                <a:solidFill>
                  <a:srgbClr val="741B46"/>
                </a:solidFill>
                <a:latin typeface="Arial"/>
                <a:cs typeface="Arial"/>
              </a:rPr>
              <a:t> </a:t>
            </a:r>
            <a:r>
              <a:rPr sz="850" spc="-25" dirty="0">
                <a:solidFill>
                  <a:srgbClr val="741B46"/>
                </a:solidFill>
                <a:latin typeface="Arial"/>
                <a:cs typeface="Arial"/>
              </a:rPr>
              <a:t>64</a:t>
            </a:r>
            <a:endParaRPr sz="850">
              <a:latin typeface="Arial"/>
              <a:cs typeface="Arial"/>
            </a:endParaRPr>
          </a:p>
        </p:txBody>
      </p:sp>
      <p:grpSp>
        <p:nvGrpSpPr>
          <p:cNvPr id="13" name="object 13"/>
          <p:cNvGrpSpPr/>
          <p:nvPr/>
        </p:nvGrpSpPr>
        <p:grpSpPr>
          <a:xfrm>
            <a:off x="8049259" y="4665979"/>
            <a:ext cx="1694814" cy="932180"/>
            <a:chOff x="8049259" y="4665979"/>
            <a:chExt cx="1694814" cy="932180"/>
          </a:xfrm>
        </p:grpSpPr>
        <p:sp>
          <p:nvSpPr>
            <p:cNvPr id="14" name="object 14"/>
            <p:cNvSpPr/>
            <p:nvPr/>
          </p:nvSpPr>
          <p:spPr>
            <a:xfrm>
              <a:off x="8651239" y="5064759"/>
              <a:ext cx="1086485" cy="457200"/>
            </a:xfrm>
            <a:custGeom>
              <a:avLst/>
              <a:gdLst/>
              <a:ahLst/>
              <a:cxnLst/>
              <a:rect l="l" t="t" r="r" b="b"/>
              <a:pathLst>
                <a:path w="1086484" h="457200">
                  <a:moveTo>
                    <a:pt x="20319" y="0"/>
                  </a:moveTo>
                  <a:lnTo>
                    <a:pt x="89788" y="634"/>
                  </a:lnTo>
                  <a:lnTo>
                    <a:pt x="159003" y="2539"/>
                  </a:lnTo>
                  <a:lnTo>
                    <a:pt x="227710" y="5587"/>
                  </a:lnTo>
                  <a:lnTo>
                    <a:pt x="295655" y="9778"/>
                  </a:lnTo>
                  <a:lnTo>
                    <a:pt x="362584" y="14985"/>
                  </a:lnTo>
                  <a:lnTo>
                    <a:pt x="428116" y="21335"/>
                  </a:lnTo>
                  <a:lnTo>
                    <a:pt x="491998" y="28575"/>
                  </a:lnTo>
                  <a:lnTo>
                    <a:pt x="554227" y="36702"/>
                  </a:lnTo>
                  <a:lnTo>
                    <a:pt x="614171" y="45592"/>
                  </a:lnTo>
                  <a:lnTo>
                    <a:pt x="671829" y="55371"/>
                  </a:lnTo>
                  <a:lnTo>
                    <a:pt x="726948" y="65912"/>
                  </a:lnTo>
                  <a:lnTo>
                    <a:pt x="779017" y="77088"/>
                  </a:lnTo>
                  <a:lnTo>
                    <a:pt x="828039" y="88900"/>
                  </a:lnTo>
                  <a:lnTo>
                    <a:pt x="873632" y="101218"/>
                  </a:lnTo>
                  <a:lnTo>
                    <a:pt x="915542" y="114045"/>
                  </a:lnTo>
                  <a:lnTo>
                    <a:pt x="953388" y="127381"/>
                  </a:lnTo>
                  <a:lnTo>
                    <a:pt x="1016380" y="155066"/>
                  </a:lnTo>
                  <a:lnTo>
                    <a:pt x="1060450" y="184022"/>
                  </a:lnTo>
                  <a:lnTo>
                    <a:pt x="1086484" y="228472"/>
                  </a:lnTo>
                  <a:lnTo>
                    <a:pt x="1083563" y="243331"/>
                  </a:lnTo>
                  <a:lnTo>
                    <a:pt x="1041018" y="287400"/>
                  </a:lnTo>
                  <a:lnTo>
                    <a:pt x="987298" y="315721"/>
                  </a:lnTo>
                  <a:lnTo>
                    <a:pt x="915669" y="342772"/>
                  </a:lnTo>
                  <a:lnTo>
                    <a:pt x="873759" y="355599"/>
                  </a:lnTo>
                  <a:lnTo>
                    <a:pt x="828166" y="368045"/>
                  </a:lnTo>
                  <a:lnTo>
                    <a:pt x="779271" y="379856"/>
                  </a:lnTo>
                  <a:lnTo>
                    <a:pt x="727201" y="390905"/>
                  </a:lnTo>
                  <a:lnTo>
                    <a:pt x="672210" y="401446"/>
                  </a:lnTo>
                  <a:lnTo>
                    <a:pt x="614552" y="411225"/>
                  </a:lnTo>
                  <a:lnTo>
                    <a:pt x="554608" y="420242"/>
                  </a:lnTo>
                  <a:lnTo>
                    <a:pt x="492505" y="428370"/>
                  </a:lnTo>
                  <a:lnTo>
                    <a:pt x="428625" y="435609"/>
                  </a:lnTo>
                  <a:lnTo>
                    <a:pt x="363092" y="441832"/>
                  </a:lnTo>
                  <a:lnTo>
                    <a:pt x="296290" y="447039"/>
                  </a:lnTo>
                  <a:lnTo>
                    <a:pt x="228345" y="451230"/>
                  </a:lnTo>
                  <a:lnTo>
                    <a:pt x="159765" y="454278"/>
                  </a:lnTo>
                  <a:lnTo>
                    <a:pt x="90550" y="456183"/>
                  </a:lnTo>
                  <a:lnTo>
                    <a:pt x="21081" y="456818"/>
                  </a:lnTo>
                </a:path>
                <a:path w="1086484" h="457200">
                  <a:moveTo>
                    <a:pt x="0" y="253999"/>
                  </a:moveTo>
                  <a:lnTo>
                    <a:pt x="0" y="203199"/>
                  </a:lnTo>
                </a:path>
              </a:pathLst>
            </a:custGeom>
            <a:ln w="12700">
              <a:solidFill>
                <a:srgbClr val="44536A"/>
              </a:solidFill>
            </a:ln>
          </p:spPr>
          <p:txBody>
            <a:bodyPr wrap="square" lIns="0" tIns="0" rIns="0" bIns="0" rtlCol="0"/>
            <a:lstStyle/>
            <a:p>
              <a:endParaRPr/>
            </a:p>
          </p:txBody>
        </p:sp>
        <p:pic>
          <p:nvPicPr>
            <p:cNvPr id="15" name="object 15"/>
            <p:cNvPicPr/>
            <p:nvPr/>
          </p:nvPicPr>
          <p:blipFill>
            <a:blip r:embed="rId3" cstate="print"/>
            <a:stretch>
              <a:fillRect/>
            </a:stretch>
          </p:blipFill>
          <p:spPr>
            <a:xfrm>
              <a:off x="8615679" y="5435599"/>
              <a:ext cx="60959" cy="162559"/>
            </a:xfrm>
            <a:prstGeom prst="rect">
              <a:avLst/>
            </a:prstGeom>
          </p:spPr>
        </p:pic>
        <p:pic>
          <p:nvPicPr>
            <p:cNvPr id="16" name="object 16"/>
            <p:cNvPicPr/>
            <p:nvPr/>
          </p:nvPicPr>
          <p:blipFill>
            <a:blip r:embed="rId4" cstate="print"/>
            <a:stretch>
              <a:fillRect/>
            </a:stretch>
          </p:blipFill>
          <p:spPr>
            <a:xfrm>
              <a:off x="8615679" y="5029199"/>
              <a:ext cx="60959" cy="101600"/>
            </a:xfrm>
            <a:prstGeom prst="rect">
              <a:avLst/>
            </a:prstGeom>
          </p:spPr>
        </p:pic>
        <p:sp>
          <p:nvSpPr>
            <p:cNvPr id="17" name="object 17"/>
            <p:cNvSpPr/>
            <p:nvPr/>
          </p:nvSpPr>
          <p:spPr>
            <a:xfrm>
              <a:off x="8056879" y="4673599"/>
              <a:ext cx="1148080" cy="121920"/>
            </a:xfrm>
            <a:custGeom>
              <a:avLst/>
              <a:gdLst/>
              <a:ahLst/>
              <a:cxnLst/>
              <a:rect l="l" t="t" r="r" b="b"/>
              <a:pathLst>
                <a:path w="1148079" h="121920">
                  <a:moveTo>
                    <a:pt x="1148079" y="0"/>
                  </a:moveTo>
                  <a:lnTo>
                    <a:pt x="0" y="0"/>
                  </a:lnTo>
                  <a:lnTo>
                    <a:pt x="0" y="121919"/>
                  </a:lnTo>
                  <a:lnTo>
                    <a:pt x="1148079" y="121919"/>
                  </a:lnTo>
                  <a:lnTo>
                    <a:pt x="1148079" y="0"/>
                  </a:lnTo>
                  <a:close/>
                </a:path>
              </a:pathLst>
            </a:custGeom>
            <a:solidFill>
              <a:srgbClr val="EAD1DC"/>
            </a:solidFill>
          </p:spPr>
          <p:txBody>
            <a:bodyPr wrap="square" lIns="0" tIns="0" rIns="0" bIns="0" rtlCol="0"/>
            <a:lstStyle/>
            <a:p>
              <a:endParaRPr/>
            </a:p>
          </p:txBody>
        </p:sp>
        <p:sp>
          <p:nvSpPr>
            <p:cNvPr id="18" name="object 18"/>
            <p:cNvSpPr/>
            <p:nvPr/>
          </p:nvSpPr>
          <p:spPr>
            <a:xfrm>
              <a:off x="8061959" y="4678679"/>
              <a:ext cx="1148080" cy="121920"/>
            </a:xfrm>
            <a:custGeom>
              <a:avLst/>
              <a:gdLst/>
              <a:ahLst/>
              <a:cxnLst/>
              <a:rect l="l" t="t" r="r" b="b"/>
              <a:pathLst>
                <a:path w="1148079" h="121920">
                  <a:moveTo>
                    <a:pt x="0" y="121920"/>
                  </a:moveTo>
                  <a:lnTo>
                    <a:pt x="1148079" y="121920"/>
                  </a:lnTo>
                  <a:lnTo>
                    <a:pt x="1148079" y="0"/>
                  </a:lnTo>
                  <a:lnTo>
                    <a:pt x="0" y="0"/>
                  </a:lnTo>
                  <a:lnTo>
                    <a:pt x="0" y="121920"/>
                  </a:lnTo>
                  <a:close/>
                </a:path>
              </a:pathLst>
            </a:custGeom>
            <a:ln w="25400">
              <a:solidFill>
                <a:srgbClr val="741B46"/>
              </a:solidFill>
            </a:ln>
          </p:spPr>
          <p:txBody>
            <a:bodyPr wrap="square" lIns="0" tIns="0" rIns="0" bIns="0" rtlCol="0"/>
            <a:lstStyle/>
            <a:p>
              <a:endParaRPr/>
            </a:p>
          </p:txBody>
        </p:sp>
      </p:grpSp>
      <p:sp>
        <p:nvSpPr>
          <p:cNvPr id="19" name="object 19"/>
          <p:cNvSpPr txBox="1"/>
          <p:nvPr/>
        </p:nvSpPr>
        <p:spPr>
          <a:xfrm>
            <a:off x="8074659" y="4661471"/>
            <a:ext cx="1122680" cy="160020"/>
          </a:xfrm>
          <a:prstGeom prst="rect">
            <a:avLst/>
          </a:prstGeom>
        </p:spPr>
        <p:txBody>
          <a:bodyPr vert="horz" wrap="square" lIns="0" tIns="16510" rIns="0" bIns="0" rtlCol="0">
            <a:spAutoFit/>
          </a:bodyPr>
          <a:lstStyle/>
          <a:p>
            <a:pPr marL="232410">
              <a:lnSpc>
                <a:spcPct val="100000"/>
              </a:lnSpc>
              <a:spcBef>
                <a:spcPts val="130"/>
              </a:spcBef>
            </a:pPr>
            <a:r>
              <a:rPr sz="850" dirty="0">
                <a:solidFill>
                  <a:srgbClr val="741B46"/>
                </a:solidFill>
                <a:latin typeface="Arial"/>
                <a:cs typeface="Arial"/>
              </a:rPr>
              <a:t>3x3</a:t>
            </a:r>
            <a:r>
              <a:rPr sz="850" spc="70" dirty="0">
                <a:solidFill>
                  <a:srgbClr val="741B46"/>
                </a:solidFill>
                <a:latin typeface="Arial"/>
                <a:cs typeface="Arial"/>
              </a:rPr>
              <a:t> </a:t>
            </a:r>
            <a:r>
              <a:rPr sz="850" dirty="0">
                <a:solidFill>
                  <a:srgbClr val="741B46"/>
                </a:solidFill>
                <a:latin typeface="Arial"/>
                <a:cs typeface="Arial"/>
              </a:rPr>
              <a:t>conv,</a:t>
            </a:r>
            <a:r>
              <a:rPr sz="850" spc="90" dirty="0">
                <a:solidFill>
                  <a:srgbClr val="741B46"/>
                </a:solidFill>
                <a:latin typeface="Arial"/>
                <a:cs typeface="Arial"/>
              </a:rPr>
              <a:t> </a:t>
            </a:r>
            <a:r>
              <a:rPr sz="850" spc="-25" dirty="0">
                <a:solidFill>
                  <a:srgbClr val="741B46"/>
                </a:solidFill>
                <a:latin typeface="Arial"/>
                <a:cs typeface="Arial"/>
              </a:rPr>
              <a:t>64</a:t>
            </a:r>
            <a:endParaRPr sz="850">
              <a:latin typeface="Arial"/>
              <a:cs typeface="Arial"/>
            </a:endParaRPr>
          </a:p>
        </p:txBody>
      </p:sp>
      <p:grpSp>
        <p:nvGrpSpPr>
          <p:cNvPr id="20" name="object 20"/>
          <p:cNvGrpSpPr/>
          <p:nvPr/>
        </p:nvGrpSpPr>
        <p:grpSpPr>
          <a:xfrm>
            <a:off x="8049259" y="4838700"/>
            <a:ext cx="1173480" cy="157480"/>
            <a:chOff x="8049259" y="4838700"/>
            <a:chExt cx="1173480" cy="157480"/>
          </a:xfrm>
        </p:grpSpPr>
        <p:sp>
          <p:nvSpPr>
            <p:cNvPr id="21" name="object 21"/>
            <p:cNvSpPr/>
            <p:nvPr/>
          </p:nvSpPr>
          <p:spPr>
            <a:xfrm>
              <a:off x="8056879" y="4846320"/>
              <a:ext cx="1148080" cy="132080"/>
            </a:xfrm>
            <a:custGeom>
              <a:avLst/>
              <a:gdLst/>
              <a:ahLst/>
              <a:cxnLst/>
              <a:rect l="l" t="t" r="r" b="b"/>
              <a:pathLst>
                <a:path w="1148079" h="132079">
                  <a:moveTo>
                    <a:pt x="1148079" y="0"/>
                  </a:moveTo>
                  <a:lnTo>
                    <a:pt x="0" y="0"/>
                  </a:lnTo>
                  <a:lnTo>
                    <a:pt x="0" y="132079"/>
                  </a:lnTo>
                  <a:lnTo>
                    <a:pt x="1148079" y="132079"/>
                  </a:lnTo>
                  <a:lnTo>
                    <a:pt x="1148079" y="0"/>
                  </a:lnTo>
                  <a:close/>
                </a:path>
              </a:pathLst>
            </a:custGeom>
            <a:solidFill>
              <a:srgbClr val="EAD1DC"/>
            </a:solidFill>
          </p:spPr>
          <p:txBody>
            <a:bodyPr wrap="square" lIns="0" tIns="0" rIns="0" bIns="0" rtlCol="0"/>
            <a:lstStyle/>
            <a:p>
              <a:endParaRPr/>
            </a:p>
          </p:txBody>
        </p:sp>
        <p:sp>
          <p:nvSpPr>
            <p:cNvPr id="22" name="object 22"/>
            <p:cNvSpPr/>
            <p:nvPr/>
          </p:nvSpPr>
          <p:spPr>
            <a:xfrm>
              <a:off x="8061959" y="4851400"/>
              <a:ext cx="1148080" cy="132080"/>
            </a:xfrm>
            <a:custGeom>
              <a:avLst/>
              <a:gdLst/>
              <a:ahLst/>
              <a:cxnLst/>
              <a:rect l="l" t="t" r="r" b="b"/>
              <a:pathLst>
                <a:path w="1148079" h="132079">
                  <a:moveTo>
                    <a:pt x="0" y="132080"/>
                  </a:moveTo>
                  <a:lnTo>
                    <a:pt x="1148079" y="132080"/>
                  </a:lnTo>
                  <a:lnTo>
                    <a:pt x="1148079" y="0"/>
                  </a:lnTo>
                  <a:lnTo>
                    <a:pt x="0" y="0"/>
                  </a:lnTo>
                  <a:lnTo>
                    <a:pt x="0" y="132080"/>
                  </a:lnTo>
                  <a:close/>
                </a:path>
              </a:pathLst>
            </a:custGeom>
            <a:ln w="25400">
              <a:solidFill>
                <a:srgbClr val="741B46"/>
              </a:solidFill>
            </a:ln>
          </p:spPr>
          <p:txBody>
            <a:bodyPr wrap="square" lIns="0" tIns="0" rIns="0" bIns="0" rtlCol="0"/>
            <a:lstStyle/>
            <a:p>
              <a:endParaRPr/>
            </a:p>
          </p:txBody>
        </p:sp>
      </p:grpSp>
      <p:sp>
        <p:nvSpPr>
          <p:cNvPr id="23" name="object 23"/>
          <p:cNvSpPr txBox="1"/>
          <p:nvPr/>
        </p:nvSpPr>
        <p:spPr>
          <a:xfrm>
            <a:off x="8074659" y="4836414"/>
            <a:ext cx="1122680" cy="160020"/>
          </a:xfrm>
          <a:prstGeom prst="rect">
            <a:avLst/>
          </a:prstGeom>
        </p:spPr>
        <p:txBody>
          <a:bodyPr vert="horz" wrap="square" lIns="0" tIns="16510" rIns="0" bIns="0" rtlCol="0">
            <a:spAutoFit/>
          </a:bodyPr>
          <a:lstStyle/>
          <a:p>
            <a:pPr marL="232410">
              <a:lnSpc>
                <a:spcPct val="100000"/>
              </a:lnSpc>
              <a:spcBef>
                <a:spcPts val="130"/>
              </a:spcBef>
            </a:pPr>
            <a:r>
              <a:rPr sz="850" dirty="0">
                <a:solidFill>
                  <a:srgbClr val="741B46"/>
                </a:solidFill>
                <a:latin typeface="Arial"/>
                <a:cs typeface="Arial"/>
              </a:rPr>
              <a:t>3x3</a:t>
            </a:r>
            <a:r>
              <a:rPr sz="850" spc="75" dirty="0">
                <a:solidFill>
                  <a:srgbClr val="741B46"/>
                </a:solidFill>
                <a:latin typeface="Arial"/>
                <a:cs typeface="Arial"/>
              </a:rPr>
              <a:t> </a:t>
            </a:r>
            <a:r>
              <a:rPr sz="850" dirty="0">
                <a:solidFill>
                  <a:srgbClr val="741B46"/>
                </a:solidFill>
                <a:latin typeface="Arial"/>
                <a:cs typeface="Arial"/>
              </a:rPr>
              <a:t>conv,</a:t>
            </a:r>
            <a:r>
              <a:rPr sz="850" spc="95" dirty="0">
                <a:solidFill>
                  <a:srgbClr val="741B46"/>
                </a:solidFill>
                <a:latin typeface="Arial"/>
                <a:cs typeface="Arial"/>
              </a:rPr>
              <a:t> </a:t>
            </a:r>
            <a:r>
              <a:rPr sz="850" spc="-25" dirty="0">
                <a:solidFill>
                  <a:srgbClr val="741B46"/>
                </a:solidFill>
                <a:latin typeface="Arial"/>
                <a:cs typeface="Arial"/>
              </a:rPr>
              <a:t>64</a:t>
            </a:r>
            <a:endParaRPr sz="850">
              <a:latin typeface="Arial"/>
              <a:cs typeface="Arial"/>
            </a:endParaRPr>
          </a:p>
        </p:txBody>
      </p:sp>
      <p:grpSp>
        <p:nvGrpSpPr>
          <p:cNvPr id="24" name="object 24"/>
          <p:cNvGrpSpPr/>
          <p:nvPr/>
        </p:nvGrpSpPr>
        <p:grpSpPr>
          <a:xfrm>
            <a:off x="8049259" y="4208779"/>
            <a:ext cx="1695450" cy="862330"/>
            <a:chOff x="8049259" y="4208779"/>
            <a:chExt cx="1695450" cy="862330"/>
          </a:xfrm>
        </p:grpSpPr>
        <p:sp>
          <p:nvSpPr>
            <p:cNvPr id="25" name="object 25"/>
            <p:cNvSpPr/>
            <p:nvPr/>
          </p:nvSpPr>
          <p:spPr>
            <a:xfrm>
              <a:off x="8641079" y="4810759"/>
              <a:ext cx="10160" cy="223520"/>
            </a:xfrm>
            <a:custGeom>
              <a:avLst/>
              <a:gdLst/>
              <a:ahLst/>
              <a:cxnLst/>
              <a:rect l="l" t="t" r="r" b="b"/>
              <a:pathLst>
                <a:path w="10159" h="223520">
                  <a:moveTo>
                    <a:pt x="0" y="50800"/>
                  </a:moveTo>
                  <a:lnTo>
                    <a:pt x="0" y="0"/>
                  </a:lnTo>
                </a:path>
                <a:path w="10159" h="223520">
                  <a:moveTo>
                    <a:pt x="9651" y="223012"/>
                  </a:moveTo>
                  <a:lnTo>
                    <a:pt x="0" y="172719"/>
                  </a:lnTo>
                </a:path>
              </a:pathLst>
            </a:custGeom>
            <a:ln w="12700">
              <a:solidFill>
                <a:srgbClr val="44536A"/>
              </a:solidFill>
            </a:ln>
          </p:spPr>
          <p:txBody>
            <a:bodyPr wrap="square" lIns="0" tIns="0" rIns="0" bIns="0" rtlCol="0"/>
            <a:lstStyle/>
            <a:p>
              <a:endParaRPr/>
            </a:p>
          </p:txBody>
        </p:sp>
        <p:pic>
          <p:nvPicPr>
            <p:cNvPr id="26" name="object 26"/>
            <p:cNvPicPr/>
            <p:nvPr/>
          </p:nvPicPr>
          <p:blipFill>
            <a:blip r:embed="rId5" cstate="print"/>
            <a:stretch>
              <a:fillRect/>
            </a:stretch>
          </p:blipFill>
          <p:spPr>
            <a:xfrm>
              <a:off x="8595359" y="4571999"/>
              <a:ext cx="81278" cy="111760"/>
            </a:xfrm>
            <a:prstGeom prst="rect">
              <a:avLst/>
            </a:prstGeom>
          </p:spPr>
        </p:pic>
        <p:sp>
          <p:nvSpPr>
            <p:cNvPr id="27" name="object 27"/>
            <p:cNvSpPr/>
            <p:nvPr/>
          </p:nvSpPr>
          <p:spPr>
            <a:xfrm>
              <a:off x="8671559" y="4607559"/>
              <a:ext cx="1066800" cy="457200"/>
            </a:xfrm>
            <a:custGeom>
              <a:avLst/>
              <a:gdLst/>
              <a:ahLst/>
              <a:cxnLst/>
              <a:rect l="l" t="t" r="r" b="b"/>
              <a:pathLst>
                <a:path w="1066800" h="457200">
                  <a:moveTo>
                    <a:pt x="2032" y="456691"/>
                  </a:moveTo>
                  <a:lnTo>
                    <a:pt x="71374" y="456056"/>
                  </a:lnTo>
                  <a:lnTo>
                    <a:pt x="140462" y="454151"/>
                  </a:lnTo>
                  <a:lnTo>
                    <a:pt x="209042" y="451103"/>
                  </a:lnTo>
                  <a:lnTo>
                    <a:pt x="276860" y="446913"/>
                  </a:lnTo>
                  <a:lnTo>
                    <a:pt x="343662" y="441706"/>
                  </a:lnTo>
                  <a:lnTo>
                    <a:pt x="409067" y="435482"/>
                  </a:lnTo>
                  <a:lnTo>
                    <a:pt x="472948" y="428244"/>
                  </a:lnTo>
                  <a:lnTo>
                    <a:pt x="534924" y="420115"/>
                  </a:lnTo>
                  <a:lnTo>
                    <a:pt x="594868" y="411098"/>
                  </a:lnTo>
                  <a:lnTo>
                    <a:pt x="652399" y="401319"/>
                  </a:lnTo>
                  <a:lnTo>
                    <a:pt x="707390" y="390906"/>
                  </a:lnTo>
                  <a:lnTo>
                    <a:pt x="759460" y="379729"/>
                  </a:lnTo>
                  <a:lnTo>
                    <a:pt x="808355" y="367919"/>
                  </a:lnTo>
                  <a:lnTo>
                    <a:pt x="853821" y="355600"/>
                  </a:lnTo>
                  <a:lnTo>
                    <a:pt x="895604" y="342645"/>
                  </a:lnTo>
                  <a:lnTo>
                    <a:pt x="933576" y="329438"/>
                  </a:lnTo>
                  <a:lnTo>
                    <a:pt x="996442" y="301625"/>
                  </a:lnTo>
                  <a:lnTo>
                    <a:pt x="1040384" y="272795"/>
                  </a:lnTo>
                  <a:lnTo>
                    <a:pt x="1066419" y="228345"/>
                  </a:lnTo>
                  <a:lnTo>
                    <a:pt x="1063498" y="213487"/>
                  </a:lnTo>
                  <a:lnTo>
                    <a:pt x="1020826" y="169417"/>
                  </a:lnTo>
                  <a:lnTo>
                    <a:pt x="966978" y="140969"/>
                  </a:lnTo>
                  <a:lnTo>
                    <a:pt x="895350" y="114045"/>
                  </a:lnTo>
                  <a:lnTo>
                    <a:pt x="853440" y="101218"/>
                  </a:lnTo>
                  <a:lnTo>
                    <a:pt x="807847" y="88772"/>
                  </a:lnTo>
                  <a:lnTo>
                    <a:pt x="758825" y="76962"/>
                  </a:lnTo>
                  <a:lnTo>
                    <a:pt x="706755" y="65912"/>
                  </a:lnTo>
                  <a:lnTo>
                    <a:pt x="651637" y="55371"/>
                  </a:lnTo>
                  <a:lnTo>
                    <a:pt x="593979" y="45592"/>
                  </a:lnTo>
                  <a:lnTo>
                    <a:pt x="533908" y="36575"/>
                  </a:lnTo>
                  <a:lnTo>
                    <a:pt x="471805" y="28447"/>
                  </a:lnTo>
                  <a:lnTo>
                    <a:pt x="407797" y="21335"/>
                  </a:lnTo>
                  <a:lnTo>
                    <a:pt x="342265" y="14985"/>
                  </a:lnTo>
                  <a:lnTo>
                    <a:pt x="275336" y="9778"/>
                  </a:lnTo>
                  <a:lnTo>
                    <a:pt x="207518" y="5587"/>
                  </a:lnTo>
                  <a:lnTo>
                    <a:pt x="138684" y="2539"/>
                  </a:lnTo>
                  <a:lnTo>
                    <a:pt x="69469" y="634"/>
                  </a:lnTo>
                  <a:lnTo>
                    <a:pt x="0" y="0"/>
                  </a:lnTo>
                </a:path>
              </a:pathLst>
            </a:custGeom>
            <a:ln w="12699">
              <a:solidFill>
                <a:srgbClr val="44536A"/>
              </a:solidFill>
            </a:ln>
          </p:spPr>
          <p:txBody>
            <a:bodyPr wrap="square" lIns="0" tIns="0" rIns="0" bIns="0" rtlCol="0"/>
            <a:lstStyle/>
            <a:p>
              <a:endParaRPr/>
            </a:p>
          </p:txBody>
        </p:sp>
        <p:sp>
          <p:nvSpPr>
            <p:cNvPr id="28" name="object 28"/>
            <p:cNvSpPr/>
            <p:nvPr/>
          </p:nvSpPr>
          <p:spPr>
            <a:xfrm>
              <a:off x="8056879" y="4216399"/>
              <a:ext cx="1148080" cy="121920"/>
            </a:xfrm>
            <a:custGeom>
              <a:avLst/>
              <a:gdLst/>
              <a:ahLst/>
              <a:cxnLst/>
              <a:rect l="l" t="t" r="r" b="b"/>
              <a:pathLst>
                <a:path w="1148079" h="121920">
                  <a:moveTo>
                    <a:pt x="1148079" y="0"/>
                  </a:moveTo>
                  <a:lnTo>
                    <a:pt x="0" y="0"/>
                  </a:lnTo>
                  <a:lnTo>
                    <a:pt x="0" y="121919"/>
                  </a:lnTo>
                  <a:lnTo>
                    <a:pt x="1148079" y="121919"/>
                  </a:lnTo>
                  <a:lnTo>
                    <a:pt x="1148079" y="0"/>
                  </a:lnTo>
                  <a:close/>
                </a:path>
              </a:pathLst>
            </a:custGeom>
            <a:solidFill>
              <a:srgbClr val="EAD1DC"/>
            </a:solidFill>
          </p:spPr>
          <p:txBody>
            <a:bodyPr wrap="square" lIns="0" tIns="0" rIns="0" bIns="0" rtlCol="0"/>
            <a:lstStyle/>
            <a:p>
              <a:endParaRPr/>
            </a:p>
          </p:txBody>
        </p:sp>
        <p:sp>
          <p:nvSpPr>
            <p:cNvPr id="29" name="object 29"/>
            <p:cNvSpPr/>
            <p:nvPr/>
          </p:nvSpPr>
          <p:spPr>
            <a:xfrm>
              <a:off x="8061959" y="4221479"/>
              <a:ext cx="1148080" cy="121920"/>
            </a:xfrm>
            <a:custGeom>
              <a:avLst/>
              <a:gdLst/>
              <a:ahLst/>
              <a:cxnLst/>
              <a:rect l="l" t="t" r="r" b="b"/>
              <a:pathLst>
                <a:path w="1148079" h="121920">
                  <a:moveTo>
                    <a:pt x="0" y="121920"/>
                  </a:moveTo>
                  <a:lnTo>
                    <a:pt x="1148079" y="121920"/>
                  </a:lnTo>
                  <a:lnTo>
                    <a:pt x="1148079" y="0"/>
                  </a:lnTo>
                  <a:lnTo>
                    <a:pt x="0" y="0"/>
                  </a:lnTo>
                  <a:lnTo>
                    <a:pt x="0" y="121920"/>
                  </a:lnTo>
                  <a:close/>
                </a:path>
              </a:pathLst>
            </a:custGeom>
            <a:ln w="25400">
              <a:solidFill>
                <a:srgbClr val="741B46"/>
              </a:solidFill>
            </a:ln>
          </p:spPr>
          <p:txBody>
            <a:bodyPr wrap="square" lIns="0" tIns="0" rIns="0" bIns="0" rtlCol="0"/>
            <a:lstStyle/>
            <a:p>
              <a:endParaRPr/>
            </a:p>
          </p:txBody>
        </p:sp>
      </p:grpSp>
      <p:sp>
        <p:nvSpPr>
          <p:cNvPr id="30" name="object 30"/>
          <p:cNvSpPr txBox="1"/>
          <p:nvPr/>
        </p:nvSpPr>
        <p:spPr>
          <a:xfrm>
            <a:off x="8074659" y="4201414"/>
            <a:ext cx="1122680" cy="160020"/>
          </a:xfrm>
          <a:prstGeom prst="rect">
            <a:avLst/>
          </a:prstGeom>
        </p:spPr>
        <p:txBody>
          <a:bodyPr vert="horz" wrap="square" lIns="0" tIns="16510" rIns="0" bIns="0" rtlCol="0">
            <a:spAutoFit/>
          </a:bodyPr>
          <a:lstStyle/>
          <a:p>
            <a:pPr marL="232410">
              <a:lnSpc>
                <a:spcPct val="100000"/>
              </a:lnSpc>
              <a:spcBef>
                <a:spcPts val="130"/>
              </a:spcBef>
            </a:pPr>
            <a:r>
              <a:rPr sz="850" dirty="0">
                <a:solidFill>
                  <a:srgbClr val="741B46"/>
                </a:solidFill>
                <a:latin typeface="Arial"/>
                <a:cs typeface="Arial"/>
              </a:rPr>
              <a:t>3x3</a:t>
            </a:r>
            <a:r>
              <a:rPr sz="850" spc="75" dirty="0">
                <a:solidFill>
                  <a:srgbClr val="741B46"/>
                </a:solidFill>
                <a:latin typeface="Arial"/>
                <a:cs typeface="Arial"/>
              </a:rPr>
              <a:t> </a:t>
            </a:r>
            <a:r>
              <a:rPr sz="850" dirty="0">
                <a:solidFill>
                  <a:srgbClr val="741B46"/>
                </a:solidFill>
                <a:latin typeface="Arial"/>
                <a:cs typeface="Arial"/>
              </a:rPr>
              <a:t>conv,</a:t>
            </a:r>
            <a:r>
              <a:rPr sz="850" spc="95" dirty="0">
                <a:solidFill>
                  <a:srgbClr val="741B46"/>
                </a:solidFill>
                <a:latin typeface="Arial"/>
                <a:cs typeface="Arial"/>
              </a:rPr>
              <a:t> </a:t>
            </a:r>
            <a:r>
              <a:rPr sz="850" spc="-25" dirty="0">
                <a:solidFill>
                  <a:srgbClr val="741B46"/>
                </a:solidFill>
                <a:latin typeface="Arial"/>
                <a:cs typeface="Arial"/>
              </a:rPr>
              <a:t>64</a:t>
            </a:r>
            <a:endParaRPr sz="850">
              <a:latin typeface="Arial"/>
              <a:cs typeface="Arial"/>
            </a:endParaRPr>
          </a:p>
        </p:txBody>
      </p:sp>
      <p:grpSp>
        <p:nvGrpSpPr>
          <p:cNvPr id="31" name="object 31"/>
          <p:cNvGrpSpPr/>
          <p:nvPr/>
        </p:nvGrpSpPr>
        <p:grpSpPr>
          <a:xfrm>
            <a:off x="8049259" y="4381500"/>
            <a:ext cx="1173480" cy="157480"/>
            <a:chOff x="8049259" y="4381500"/>
            <a:chExt cx="1173480" cy="157480"/>
          </a:xfrm>
        </p:grpSpPr>
        <p:sp>
          <p:nvSpPr>
            <p:cNvPr id="32" name="object 32"/>
            <p:cNvSpPr/>
            <p:nvPr/>
          </p:nvSpPr>
          <p:spPr>
            <a:xfrm>
              <a:off x="8056879" y="4389120"/>
              <a:ext cx="1148080" cy="132080"/>
            </a:xfrm>
            <a:custGeom>
              <a:avLst/>
              <a:gdLst/>
              <a:ahLst/>
              <a:cxnLst/>
              <a:rect l="l" t="t" r="r" b="b"/>
              <a:pathLst>
                <a:path w="1148079" h="132079">
                  <a:moveTo>
                    <a:pt x="1148079" y="0"/>
                  </a:moveTo>
                  <a:lnTo>
                    <a:pt x="0" y="0"/>
                  </a:lnTo>
                  <a:lnTo>
                    <a:pt x="0" y="132079"/>
                  </a:lnTo>
                  <a:lnTo>
                    <a:pt x="1148079" y="132079"/>
                  </a:lnTo>
                  <a:lnTo>
                    <a:pt x="1148079" y="0"/>
                  </a:lnTo>
                  <a:close/>
                </a:path>
              </a:pathLst>
            </a:custGeom>
            <a:solidFill>
              <a:srgbClr val="EAD1DC"/>
            </a:solidFill>
          </p:spPr>
          <p:txBody>
            <a:bodyPr wrap="square" lIns="0" tIns="0" rIns="0" bIns="0" rtlCol="0"/>
            <a:lstStyle/>
            <a:p>
              <a:endParaRPr/>
            </a:p>
          </p:txBody>
        </p:sp>
        <p:sp>
          <p:nvSpPr>
            <p:cNvPr id="33" name="object 33"/>
            <p:cNvSpPr/>
            <p:nvPr/>
          </p:nvSpPr>
          <p:spPr>
            <a:xfrm>
              <a:off x="8061959" y="4394200"/>
              <a:ext cx="1148080" cy="132080"/>
            </a:xfrm>
            <a:custGeom>
              <a:avLst/>
              <a:gdLst/>
              <a:ahLst/>
              <a:cxnLst/>
              <a:rect l="l" t="t" r="r" b="b"/>
              <a:pathLst>
                <a:path w="1148079" h="132079">
                  <a:moveTo>
                    <a:pt x="0" y="132080"/>
                  </a:moveTo>
                  <a:lnTo>
                    <a:pt x="1148079" y="132080"/>
                  </a:lnTo>
                  <a:lnTo>
                    <a:pt x="1148079" y="0"/>
                  </a:lnTo>
                  <a:lnTo>
                    <a:pt x="0" y="0"/>
                  </a:lnTo>
                  <a:lnTo>
                    <a:pt x="0" y="132080"/>
                  </a:lnTo>
                  <a:close/>
                </a:path>
              </a:pathLst>
            </a:custGeom>
            <a:ln w="25400">
              <a:solidFill>
                <a:srgbClr val="741B46"/>
              </a:solidFill>
            </a:ln>
          </p:spPr>
          <p:txBody>
            <a:bodyPr wrap="square" lIns="0" tIns="0" rIns="0" bIns="0" rtlCol="0"/>
            <a:lstStyle/>
            <a:p>
              <a:endParaRPr/>
            </a:p>
          </p:txBody>
        </p:sp>
      </p:grpSp>
      <p:sp>
        <p:nvSpPr>
          <p:cNvPr id="34" name="object 34"/>
          <p:cNvSpPr txBox="1"/>
          <p:nvPr/>
        </p:nvSpPr>
        <p:spPr>
          <a:xfrm>
            <a:off x="8074659" y="4375467"/>
            <a:ext cx="1122680" cy="160020"/>
          </a:xfrm>
          <a:prstGeom prst="rect">
            <a:avLst/>
          </a:prstGeom>
        </p:spPr>
        <p:txBody>
          <a:bodyPr vert="horz" wrap="square" lIns="0" tIns="16510" rIns="0" bIns="0" rtlCol="0">
            <a:spAutoFit/>
          </a:bodyPr>
          <a:lstStyle/>
          <a:p>
            <a:pPr marL="232410">
              <a:lnSpc>
                <a:spcPct val="100000"/>
              </a:lnSpc>
              <a:spcBef>
                <a:spcPts val="130"/>
              </a:spcBef>
            </a:pPr>
            <a:r>
              <a:rPr sz="850" dirty="0">
                <a:solidFill>
                  <a:srgbClr val="741B46"/>
                </a:solidFill>
                <a:latin typeface="Arial"/>
                <a:cs typeface="Arial"/>
              </a:rPr>
              <a:t>3x3</a:t>
            </a:r>
            <a:r>
              <a:rPr sz="850" spc="70" dirty="0">
                <a:solidFill>
                  <a:srgbClr val="741B46"/>
                </a:solidFill>
                <a:latin typeface="Arial"/>
                <a:cs typeface="Arial"/>
              </a:rPr>
              <a:t> </a:t>
            </a:r>
            <a:r>
              <a:rPr sz="850" dirty="0">
                <a:solidFill>
                  <a:srgbClr val="741B46"/>
                </a:solidFill>
                <a:latin typeface="Arial"/>
                <a:cs typeface="Arial"/>
              </a:rPr>
              <a:t>conv,</a:t>
            </a:r>
            <a:r>
              <a:rPr sz="850" spc="85" dirty="0">
                <a:solidFill>
                  <a:srgbClr val="741B46"/>
                </a:solidFill>
                <a:latin typeface="Arial"/>
                <a:cs typeface="Arial"/>
              </a:rPr>
              <a:t> </a:t>
            </a:r>
            <a:r>
              <a:rPr sz="850" spc="-25" dirty="0">
                <a:solidFill>
                  <a:srgbClr val="741B46"/>
                </a:solidFill>
                <a:latin typeface="Arial"/>
                <a:cs typeface="Arial"/>
              </a:rPr>
              <a:t>64</a:t>
            </a:r>
            <a:endParaRPr sz="850">
              <a:latin typeface="Arial"/>
              <a:cs typeface="Arial"/>
            </a:endParaRPr>
          </a:p>
        </p:txBody>
      </p:sp>
      <p:grpSp>
        <p:nvGrpSpPr>
          <p:cNvPr id="35" name="object 35"/>
          <p:cNvGrpSpPr/>
          <p:nvPr/>
        </p:nvGrpSpPr>
        <p:grpSpPr>
          <a:xfrm>
            <a:off x="8049259" y="3751579"/>
            <a:ext cx="1674495" cy="862330"/>
            <a:chOff x="8049259" y="3751579"/>
            <a:chExt cx="1674495" cy="862330"/>
          </a:xfrm>
        </p:grpSpPr>
        <p:sp>
          <p:nvSpPr>
            <p:cNvPr id="36" name="object 36"/>
            <p:cNvSpPr/>
            <p:nvPr/>
          </p:nvSpPr>
          <p:spPr>
            <a:xfrm>
              <a:off x="8641079" y="4353559"/>
              <a:ext cx="6350" cy="223520"/>
            </a:xfrm>
            <a:custGeom>
              <a:avLst/>
              <a:gdLst/>
              <a:ahLst/>
              <a:cxnLst/>
              <a:rect l="l" t="t" r="r" b="b"/>
              <a:pathLst>
                <a:path w="6350" h="223520">
                  <a:moveTo>
                    <a:pt x="0" y="50800"/>
                  </a:moveTo>
                  <a:lnTo>
                    <a:pt x="0" y="0"/>
                  </a:lnTo>
                </a:path>
                <a:path w="6350" h="223520">
                  <a:moveTo>
                    <a:pt x="6350" y="223012"/>
                  </a:moveTo>
                  <a:lnTo>
                    <a:pt x="0" y="172719"/>
                  </a:lnTo>
                </a:path>
              </a:pathLst>
            </a:custGeom>
            <a:ln w="12700">
              <a:solidFill>
                <a:srgbClr val="44536A"/>
              </a:solidFill>
            </a:ln>
          </p:spPr>
          <p:txBody>
            <a:bodyPr wrap="square" lIns="0" tIns="0" rIns="0" bIns="0" rtlCol="0"/>
            <a:lstStyle/>
            <a:p>
              <a:endParaRPr/>
            </a:p>
          </p:txBody>
        </p:sp>
        <p:pic>
          <p:nvPicPr>
            <p:cNvPr id="37" name="object 37"/>
            <p:cNvPicPr/>
            <p:nvPr/>
          </p:nvPicPr>
          <p:blipFill>
            <a:blip r:embed="rId6" cstate="print"/>
            <a:stretch>
              <a:fillRect/>
            </a:stretch>
          </p:blipFill>
          <p:spPr>
            <a:xfrm>
              <a:off x="8595359" y="4114799"/>
              <a:ext cx="81278" cy="111760"/>
            </a:xfrm>
            <a:prstGeom prst="rect">
              <a:avLst/>
            </a:prstGeom>
          </p:spPr>
        </p:pic>
        <p:sp>
          <p:nvSpPr>
            <p:cNvPr id="38" name="object 38"/>
            <p:cNvSpPr/>
            <p:nvPr/>
          </p:nvSpPr>
          <p:spPr>
            <a:xfrm>
              <a:off x="8671559" y="4150359"/>
              <a:ext cx="1045844" cy="457200"/>
            </a:xfrm>
            <a:custGeom>
              <a:avLst/>
              <a:gdLst/>
              <a:ahLst/>
              <a:cxnLst/>
              <a:rect l="l" t="t" r="r" b="b"/>
              <a:pathLst>
                <a:path w="1045845" h="457200">
                  <a:moveTo>
                    <a:pt x="0" y="456691"/>
                  </a:moveTo>
                  <a:lnTo>
                    <a:pt x="68199" y="456056"/>
                  </a:lnTo>
                  <a:lnTo>
                    <a:pt x="136017" y="454151"/>
                  </a:lnTo>
                  <a:lnTo>
                    <a:pt x="203454" y="451103"/>
                  </a:lnTo>
                  <a:lnTo>
                    <a:pt x="270129" y="446913"/>
                  </a:lnTo>
                  <a:lnTo>
                    <a:pt x="335661" y="441578"/>
                  </a:lnTo>
                  <a:lnTo>
                    <a:pt x="399923" y="435356"/>
                  </a:lnTo>
                  <a:lnTo>
                    <a:pt x="462788" y="428116"/>
                  </a:lnTo>
                  <a:lnTo>
                    <a:pt x="523621" y="419988"/>
                  </a:lnTo>
                  <a:lnTo>
                    <a:pt x="582549" y="411098"/>
                  </a:lnTo>
                  <a:lnTo>
                    <a:pt x="639064" y="401319"/>
                  </a:lnTo>
                  <a:lnTo>
                    <a:pt x="693166" y="390778"/>
                  </a:lnTo>
                  <a:lnTo>
                    <a:pt x="744220" y="379602"/>
                  </a:lnTo>
                  <a:lnTo>
                    <a:pt x="792353" y="367791"/>
                  </a:lnTo>
                  <a:lnTo>
                    <a:pt x="837057" y="355472"/>
                  </a:lnTo>
                  <a:lnTo>
                    <a:pt x="878078" y="342645"/>
                  </a:lnTo>
                  <a:lnTo>
                    <a:pt x="915289" y="329310"/>
                  </a:lnTo>
                  <a:lnTo>
                    <a:pt x="977138" y="301625"/>
                  </a:lnTo>
                  <a:lnTo>
                    <a:pt x="1020318" y="272795"/>
                  </a:lnTo>
                  <a:lnTo>
                    <a:pt x="1045845" y="228345"/>
                  </a:lnTo>
                  <a:lnTo>
                    <a:pt x="1042924" y="213487"/>
                  </a:lnTo>
                  <a:lnTo>
                    <a:pt x="1001268" y="169417"/>
                  </a:lnTo>
                  <a:lnTo>
                    <a:pt x="948436" y="140969"/>
                  </a:lnTo>
                  <a:lnTo>
                    <a:pt x="878205" y="114045"/>
                  </a:lnTo>
                  <a:lnTo>
                    <a:pt x="837184" y="101091"/>
                  </a:lnTo>
                  <a:lnTo>
                    <a:pt x="792480" y="88772"/>
                  </a:lnTo>
                  <a:lnTo>
                    <a:pt x="744474" y="76962"/>
                  </a:lnTo>
                  <a:lnTo>
                    <a:pt x="693420" y="65785"/>
                  </a:lnTo>
                  <a:lnTo>
                    <a:pt x="639445" y="55371"/>
                  </a:lnTo>
                  <a:lnTo>
                    <a:pt x="582930" y="45592"/>
                  </a:lnTo>
                  <a:lnTo>
                    <a:pt x="524129" y="36575"/>
                  </a:lnTo>
                  <a:lnTo>
                    <a:pt x="463169" y="28447"/>
                  </a:lnTo>
                  <a:lnTo>
                    <a:pt x="400431" y="21335"/>
                  </a:lnTo>
                  <a:lnTo>
                    <a:pt x="336169" y="14985"/>
                  </a:lnTo>
                  <a:lnTo>
                    <a:pt x="270637" y="9778"/>
                  </a:lnTo>
                  <a:lnTo>
                    <a:pt x="204089" y="5587"/>
                  </a:lnTo>
                  <a:lnTo>
                    <a:pt x="136779" y="2539"/>
                  </a:lnTo>
                  <a:lnTo>
                    <a:pt x="68961" y="634"/>
                  </a:lnTo>
                  <a:lnTo>
                    <a:pt x="762" y="0"/>
                  </a:lnTo>
                </a:path>
              </a:pathLst>
            </a:custGeom>
            <a:ln w="12700">
              <a:solidFill>
                <a:srgbClr val="44536A"/>
              </a:solidFill>
            </a:ln>
          </p:spPr>
          <p:txBody>
            <a:bodyPr wrap="square" lIns="0" tIns="0" rIns="0" bIns="0" rtlCol="0"/>
            <a:lstStyle/>
            <a:p>
              <a:endParaRPr/>
            </a:p>
          </p:txBody>
        </p:sp>
        <p:sp>
          <p:nvSpPr>
            <p:cNvPr id="39" name="object 39"/>
            <p:cNvSpPr/>
            <p:nvPr/>
          </p:nvSpPr>
          <p:spPr>
            <a:xfrm>
              <a:off x="8056879" y="3759199"/>
              <a:ext cx="1148080" cy="121920"/>
            </a:xfrm>
            <a:custGeom>
              <a:avLst/>
              <a:gdLst/>
              <a:ahLst/>
              <a:cxnLst/>
              <a:rect l="l" t="t" r="r" b="b"/>
              <a:pathLst>
                <a:path w="1148079" h="121920">
                  <a:moveTo>
                    <a:pt x="1148079" y="0"/>
                  </a:moveTo>
                  <a:lnTo>
                    <a:pt x="0" y="0"/>
                  </a:lnTo>
                  <a:lnTo>
                    <a:pt x="0" y="121919"/>
                  </a:lnTo>
                  <a:lnTo>
                    <a:pt x="1148079" y="121919"/>
                  </a:lnTo>
                  <a:lnTo>
                    <a:pt x="1148079" y="0"/>
                  </a:lnTo>
                  <a:close/>
                </a:path>
              </a:pathLst>
            </a:custGeom>
            <a:solidFill>
              <a:srgbClr val="D9D2E9"/>
            </a:solidFill>
          </p:spPr>
          <p:txBody>
            <a:bodyPr wrap="square" lIns="0" tIns="0" rIns="0" bIns="0" rtlCol="0"/>
            <a:lstStyle/>
            <a:p>
              <a:endParaRPr/>
            </a:p>
          </p:txBody>
        </p:sp>
        <p:sp>
          <p:nvSpPr>
            <p:cNvPr id="40" name="object 40"/>
            <p:cNvSpPr/>
            <p:nvPr/>
          </p:nvSpPr>
          <p:spPr>
            <a:xfrm>
              <a:off x="8061959" y="3764279"/>
              <a:ext cx="1148080" cy="121920"/>
            </a:xfrm>
            <a:custGeom>
              <a:avLst/>
              <a:gdLst/>
              <a:ahLst/>
              <a:cxnLst/>
              <a:rect l="l" t="t" r="r" b="b"/>
              <a:pathLst>
                <a:path w="1148079" h="121920">
                  <a:moveTo>
                    <a:pt x="0" y="121920"/>
                  </a:moveTo>
                  <a:lnTo>
                    <a:pt x="1148079" y="121920"/>
                  </a:lnTo>
                  <a:lnTo>
                    <a:pt x="1148079" y="0"/>
                  </a:lnTo>
                  <a:lnTo>
                    <a:pt x="0" y="0"/>
                  </a:lnTo>
                  <a:lnTo>
                    <a:pt x="0" y="121920"/>
                  </a:lnTo>
                  <a:close/>
                </a:path>
              </a:pathLst>
            </a:custGeom>
            <a:ln w="25400">
              <a:solidFill>
                <a:srgbClr val="5B9BD4"/>
              </a:solidFill>
            </a:ln>
          </p:spPr>
          <p:txBody>
            <a:bodyPr wrap="square" lIns="0" tIns="0" rIns="0" bIns="0" rtlCol="0"/>
            <a:lstStyle/>
            <a:p>
              <a:endParaRPr/>
            </a:p>
          </p:txBody>
        </p:sp>
      </p:grpSp>
      <p:sp>
        <p:nvSpPr>
          <p:cNvPr id="41" name="object 41"/>
          <p:cNvSpPr txBox="1"/>
          <p:nvPr/>
        </p:nvSpPr>
        <p:spPr>
          <a:xfrm>
            <a:off x="8074659" y="3742372"/>
            <a:ext cx="1122680" cy="160020"/>
          </a:xfrm>
          <a:prstGeom prst="rect">
            <a:avLst/>
          </a:prstGeom>
        </p:spPr>
        <p:txBody>
          <a:bodyPr vert="horz" wrap="square" lIns="0" tIns="16510" rIns="0" bIns="0" rtlCol="0">
            <a:spAutoFit/>
          </a:bodyPr>
          <a:lstStyle/>
          <a:p>
            <a:pPr marL="191770">
              <a:lnSpc>
                <a:spcPct val="100000"/>
              </a:lnSpc>
              <a:spcBef>
                <a:spcPts val="130"/>
              </a:spcBef>
            </a:pPr>
            <a:r>
              <a:rPr sz="850" dirty="0">
                <a:solidFill>
                  <a:srgbClr val="5B9BD4"/>
                </a:solidFill>
                <a:latin typeface="Arial"/>
                <a:cs typeface="Arial"/>
              </a:rPr>
              <a:t>3x3</a:t>
            </a:r>
            <a:r>
              <a:rPr sz="850" spc="70" dirty="0">
                <a:solidFill>
                  <a:srgbClr val="5B9BD4"/>
                </a:solidFill>
                <a:latin typeface="Arial"/>
                <a:cs typeface="Arial"/>
              </a:rPr>
              <a:t> </a:t>
            </a:r>
            <a:r>
              <a:rPr sz="850" dirty="0">
                <a:solidFill>
                  <a:srgbClr val="5B9BD4"/>
                </a:solidFill>
                <a:latin typeface="Arial"/>
                <a:cs typeface="Arial"/>
              </a:rPr>
              <a:t>conv,</a:t>
            </a:r>
            <a:r>
              <a:rPr sz="850" spc="90" dirty="0">
                <a:solidFill>
                  <a:srgbClr val="5B9BD4"/>
                </a:solidFill>
                <a:latin typeface="Arial"/>
                <a:cs typeface="Arial"/>
              </a:rPr>
              <a:t> </a:t>
            </a:r>
            <a:r>
              <a:rPr sz="850" spc="-25" dirty="0">
                <a:solidFill>
                  <a:srgbClr val="5B9BD4"/>
                </a:solidFill>
                <a:latin typeface="Arial"/>
                <a:cs typeface="Arial"/>
              </a:rPr>
              <a:t>128</a:t>
            </a:r>
            <a:endParaRPr sz="850">
              <a:latin typeface="Arial"/>
              <a:cs typeface="Arial"/>
            </a:endParaRPr>
          </a:p>
        </p:txBody>
      </p:sp>
      <p:grpSp>
        <p:nvGrpSpPr>
          <p:cNvPr id="42" name="object 42"/>
          <p:cNvGrpSpPr/>
          <p:nvPr/>
        </p:nvGrpSpPr>
        <p:grpSpPr>
          <a:xfrm>
            <a:off x="8049259" y="3924300"/>
            <a:ext cx="1173480" cy="157480"/>
            <a:chOff x="8049259" y="3924300"/>
            <a:chExt cx="1173480" cy="157480"/>
          </a:xfrm>
        </p:grpSpPr>
        <p:sp>
          <p:nvSpPr>
            <p:cNvPr id="43" name="object 43"/>
            <p:cNvSpPr/>
            <p:nvPr/>
          </p:nvSpPr>
          <p:spPr>
            <a:xfrm>
              <a:off x="8056879" y="3931920"/>
              <a:ext cx="1148080" cy="132080"/>
            </a:xfrm>
            <a:custGeom>
              <a:avLst/>
              <a:gdLst/>
              <a:ahLst/>
              <a:cxnLst/>
              <a:rect l="l" t="t" r="r" b="b"/>
              <a:pathLst>
                <a:path w="1148079" h="132079">
                  <a:moveTo>
                    <a:pt x="1148079" y="0"/>
                  </a:moveTo>
                  <a:lnTo>
                    <a:pt x="0" y="0"/>
                  </a:lnTo>
                  <a:lnTo>
                    <a:pt x="0" y="132079"/>
                  </a:lnTo>
                  <a:lnTo>
                    <a:pt x="1148079" y="132079"/>
                  </a:lnTo>
                  <a:lnTo>
                    <a:pt x="1148079" y="0"/>
                  </a:lnTo>
                  <a:close/>
                </a:path>
              </a:pathLst>
            </a:custGeom>
            <a:solidFill>
              <a:srgbClr val="D9D2E9"/>
            </a:solidFill>
          </p:spPr>
          <p:txBody>
            <a:bodyPr wrap="square" lIns="0" tIns="0" rIns="0" bIns="0" rtlCol="0"/>
            <a:lstStyle/>
            <a:p>
              <a:endParaRPr/>
            </a:p>
          </p:txBody>
        </p:sp>
        <p:sp>
          <p:nvSpPr>
            <p:cNvPr id="44" name="object 44"/>
            <p:cNvSpPr/>
            <p:nvPr/>
          </p:nvSpPr>
          <p:spPr>
            <a:xfrm>
              <a:off x="8061959" y="3937000"/>
              <a:ext cx="1148080" cy="132080"/>
            </a:xfrm>
            <a:custGeom>
              <a:avLst/>
              <a:gdLst/>
              <a:ahLst/>
              <a:cxnLst/>
              <a:rect l="l" t="t" r="r" b="b"/>
              <a:pathLst>
                <a:path w="1148079" h="132079">
                  <a:moveTo>
                    <a:pt x="0" y="132080"/>
                  </a:moveTo>
                  <a:lnTo>
                    <a:pt x="1148079" y="132080"/>
                  </a:lnTo>
                  <a:lnTo>
                    <a:pt x="1148079" y="0"/>
                  </a:lnTo>
                  <a:lnTo>
                    <a:pt x="0" y="0"/>
                  </a:lnTo>
                  <a:lnTo>
                    <a:pt x="0" y="132080"/>
                  </a:lnTo>
                  <a:close/>
                </a:path>
              </a:pathLst>
            </a:custGeom>
            <a:ln w="25400">
              <a:solidFill>
                <a:srgbClr val="5B9BD4"/>
              </a:solidFill>
            </a:ln>
          </p:spPr>
          <p:txBody>
            <a:bodyPr wrap="square" lIns="0" tIns="0" rIns="0" bIns="0" rtlCol="0"/>
            <a:lstStyle/>
            <a:p>
              <a:endParaRPr/>
            </a:p>
          </p:txBody>
        </p:sp>
      </p:grpSp>
      <p:sp>
        <p:nvSpPr>
          <p:cNvPr id="45" name="object 45"/>
          <p:cNvSpPr txBox="1"/>
          <p:nvPr/>
        </p:nvSpPr>
        <p:spPr>
          <a:xfrm>
            <a:off x="8074659" y="3926903"/>
            <a:ext cx="1122680" cy="147955"/>
          </a:xfrm>
          <a:prstGeom prst="rect">
            <a:avLst/>
          </a:prstGeom>
        </p:spPr>
        <p:txBody>
          <a:bodyPr vert="horz" wrap="square" lIns="0" tIns="12700" rIns="0" bIns="0" rtlCol="0">
            <a:spAutoFit/>
          </a:bodyPr>
          <a:lstStyle/>
          <a:p>
            <a:pPr marL="161290">
              <a:lnSpc>
                <a:spcPct val="100000"/>
              </a:lnSpc>
              <a:spcBef>
                <a:spcPts val="100"/>
              </a:spcBef>
            </a:pPr>
            <a:r>
              <a:rPr sz="800" dirty="0">
                <a:solidFill>
                  <a:srgbClr val="5B9BD4"/>
                </a:solidFill>
                <a:latin typeface="Arial"/>
                <a:cs typeface="Arial"/>
              </a:rPr>
              <a:t>3x3</a:t>
            </a:r>
            <a:r>
              <a:rPr sz="800" spc="-30" dirty="0">
                <a:solidFill>
                  <a:srgbClr val="5B9BD4"/>
                </a:solidFill>
                <a:latin typeface="Arial"/>
                <a:cs typeface="Arial"/>
              </a:rPr>
              <a:t> </a:t>
            </a:r>
            <a:r>
              <a:rPr sz="800" dirty="0">
                <a:solidFill>
                  <a:srgbClr val="5B9BD4"/>
                </a:solidFill>
                <a:latin typeface="Arial"/>
                <a:cs typeface="Arial"/>
              </a:rPr>
              <a:t>conv,</a:t>
            </a:r>
            <a:r>
              <a:rPr sz="800" spc="40" dirty="0">
                <a:solidFill>
                  <a:srgbClr val="5B9BD4"/>
                </a:solidFill>
                <a:latin typeface="Arial"/>
                <a:cs typeface="Arial"/>
              </a:rPr>
              <a:t> </a:t>
            </a:r>
            <a:r>
              <a:rPr sz="800" dirty="0">
                <a:solidFill>
                  <a:srgbClr val="5B9BD4"/>
                </a:solidFill>
                <a:latin typeface="Arial"/>
                <a:cs typeface="Arial"/>
              </a:rPr>
              <a:t>128,</a:t>
            </a:r>
            <a:r>
              <a:rPr sz="800" spc="40" dirty="0">
                <a:solidFill>
                  <a:srgbClr val="5B9BD4"/>
                </a:solidFill>
                <a:latin typeface="Arial"/>
                <a:cs typeface="Arial"/>
              </a:rPr>
              <a:t> </a:t>
            </a:r>
            <a:r>
              <a:rPr sz="800" dirty="0">
                <a:solidFill>
                  <a:srgbClr val="5B9BD4"/>
                </a:solidFill>
                <a:latin typeface="Arial"/>
                <a:cs typeface="Arial"/>
              </a:rPr>
              <a:t>/</a:t>
            </a:r>
            <a:r>
              <a:rPr sz="800" spc="40" dirty="0">
                <a:solidFill>
                  <a:srgbClr val="5B9BD4"/>
                </a:solidFill>
                <a:latin typeface="Arial"/>
                <a:cs typeface="Arial"/>
              </a:rPr>
              <a:t> </a:t>
            </a:r>
            <a:r>
              <a:rPr sz="800" spc="-50" dirty="0">
                <a:solidFill>
                  <a:srgbClr val="5B9BD4"/>
                </a:solidFill>
                <a:latin typeface="Arial"/>
                <a:cs typeface="Arial"/>
              </a:rPr>
              <a:t>2</a:t>
            </a:r>
            <a:endParaRPr sz="800">
              <a:latin typeface="Arial"/>
              <a:cs typeface="Arial"/>
            </a:endParaRPr>
          </a:p>
        </p:txBody>
      </p:sp>
      <p:grpSp>
        <p:nvGrpSpPr>
          <p:cNvPr id="46" name="object 46"/>
          <p:cNvGrpSpPr/>
          <p:nvPr/>
        </p:nvGrpSpPr>
        <p:grpSpPr>
          <a:xfrm>
            <a:off x="8049259" y="3304540"/>
            <a:ext cx="1695450" cy="851535"/>
            <a:chOff x="8049259" y="3304540"/>
            <a:chExt cx="1695450" cy="851535"/>
          </a:xfrm>
        </p:grpSpPr>
        <p:sp>
          <p:nvSpPr>
            <p:cNvPr id="47" name="object 47"/>
            <p:cNvSpPr/>
            <p:nvPr/>
          </p:nvSpPr>
          <p:spPr>
            <a:xfrm>
              <a:off x="8651239" y="3896360"/>
              <a:ext cx="6350" cy="233679"/>
            </a:xfrm>
            <a:custGeom>
              <a:avLst/>
              <a:gdLst/>
              <a:ahLst/>
              <a:cxnLst/>
              <a:rect l="l" t="t" r="r" b="b"/>
              <a:pathLst>
                <a:path w="6350" h="233679">
                  <a:moveTo>
                    <a:pt x="0" y="50800"/>
                  </a:moveTo>
                  <a:lnTo>
                    <a:pt x="0" y="0"/>
                  </a:lnTo>
                </a:path>
                <a:path w="6350" h="233679">
                  <a:moveTo>
                    <a:pt x="0" y="233171"/>
                  </a:moveTo>
                  <a:lnTo>
                    <a:pt x="6350" y="172719"/>
                  </a:lnTo>
                </a:path>
              </a:pathLst>
            </a:custGeom>
            <a:ln w="12700">
              <a:solidFill>
                <a:srgbClr val="44536A"/>
              </a:solidFill>
            </a:ln>
          </p:spPr>
          <p:txBody>
            <a:bodyPr wrap="square" lIns="0" tIns="0" rIns="0" bIns="0" rtlCol="0"/>
            <a:lstStyle/>
            <a:p>
              <a:endParaRPr/>
            </a:p>
          </p:txBody>
        </p:sp>
        <p:pic>
          <p:nvPicPr>
            <p:cNvPr id="48" name="object 48"/>
            <p:cNvPicPr/>
            <p:nvPr/>
          </p:nvPicPr>
          <p:blipFill>
            <a:blip r:embed="rId7" cstate="print"/>
            <a:stretch>
              <a:fillRect/>
            </a:stretch>
          </p:blipFill>
          <p:spPr>
            <a:xfrm>
              <a:off x="8595359" y="3657600"/>
              <a:ext cx="81278" cy="111760"/>
            </a:xfrm>
            <a:prstGeom prst="rect">
              <a:avLst/>
            </a:prstGeom>
          </p:spPr>
        </p:pic>
        <p:sp>
          <p:nvSpPr>
            <p:cNvPr id="49" name="object 49"/>
            <p:cNvSpPr/>
            <p:nvPr/>
          </p:nvSpPr>
          <p:spPr>
            <a:xfrm>
              <a:off x="8671559" y="3693160"/>
              <a:ext cx="1066800" cy="456565"/>
            </a:xfrm>
            <a:custGeom>
              <a:avLst/>
              <a:gdLst/>
              <a:ahLst/>
              <a:cxnLst/>
              <a:rect l="l" t="t" r="r" b="b"/>
              <a:pathLst>
                <a:path w="1066800" h="456564">
                  <a:moveTo>
                    <a:pt x="762" y="0"/>
                  </a:moveTo>
                  <a:lnTo>
                    <a:pt x="70231" y="634"/>
                  </a:lnTo>
                  <a:lnTo>
                    <a:pt x="139446" y="2539"/>
                  </a:lnTo>
                  <a:lnTo>
                    <a:pt x="208153" y="5587"/>
                  </a:lnTo>
                  <a:lnTo>
                    <a:pt x="276098" y="9778"/>
                  </a:lnTo>
                  <a:lnTo>
                    <a:pt x="342900" y="14985"/>
                  </a:lnTo>
                  <a:lnTo>
                    <a:pt x="408432" y="21335"/>
                  </a:lnTo>
                  <a:lnTo>
                    <a:pt x="472440" y="28447"/>
                  </a:lnTo>
                  <a:lnTo>
                    <a:pt x="534543" y="36575"/>
                  </a:lnTo>
                  <a:lnTo>
                    <a:pt x="594487" y="45592"/>
                  </a:lnTo>
                  <a:lnTo>
                    <a:pt x="652145" y="55371"/>
                  </a:lnTo>
                  <a:lnTo>
                    <a:pt x="707136" y="65785"/>
                  </a:lnTo>
                  <a:lnTo>
                    <a:pt x="759333" y="76962"/>
                  </a:lnTo>
                  <a:lnTo>
                    <a:pt x="808228" y="88772"/>
                  </a:lnTo>
                  <a:lnTo>
                    <a:pt x="853821" y="101091"/>
                  </a:lnTo>
                  <a:lnTo>
                    <a:pt x="895731" y="114045"/>
                  </a:lnTo>
                  <a:lnTo>
                    <a:pt x="933576" y="127253"/>
                  </a:lnTo>
                  <a:lnTo>
                    <a:pt x="996569" y="155066"/>
                  </a:lnTo>
                  <a:lnTo>
                    <a:pt x="1040638" y="183895"/>
                  </a:lnTo>
                  <a:lnTo>
                    <a:pt x="1066673" y="228345"/>
                  </a:lnTo>
                  <a:lnTo>
                    <a:pt x="1063752" y="243204"/>
                  </a:lnTo>
                  <a:lnTo>
                    <a:pt x="1021080" y="287273"/>
                  </a:lnTo>
                  <a:lnTo>
                    <a:pt x="967232" y="315594"/>
                  </a:lnTo>
                  <a:lnTo>
                    <a:pt x="895604" y="342645"/>
                  </a:lnTo>
                  <a:lnTo>
                    <a:pt x="853694" y="355472"/>
                  </a:lnTo>
                  <a:lnTo>
                    <a:pt x="808101" y="367791"/>
                  </a:lnTo>
                  <a:lnTo>
                    <a:pt x="759079" y="379602"/>
                  </a:lnTo>
                  <a:lnTo>
                    <a:pt x="706882" y="390778"/>
                  </a:lnTo>
                  <a:lnTo>
                    <a:pt x="651891" y="401319"/>
                  </a:lnTo>
                  <a:lnTo>
                    <a:pt x="594106" y="410971"/>
                  </a:lnTo>
                  <a:lnTo>
                    <a:pt x="534035" y="419988"/>
                  </a:lnTo>
                  <a:lnTo>
                    <a:pt x="471932" y="428116"/>
                  </a:lnTo>
                  <a:lnTo>
                    <a:pt x="407924" y="435356"/>
                  </a:lnTo>
                  <a:lnTo>
                    <a:pt x="342392" y="441578"/>
                  </a:lnTo>
                  <a:lnTo>
                    <a:pt x="275463" y="446913"/>
                  </a:lnTo>
                  <a:lnTo>
                    <a:pt x="207518" y="450976"/>
                  </a:lnTo>
                  <a:lnTo>
                    <a:pt x="138811" y="454151"/>
                  </a:lnTo>
                  <a:lnTo>
                    <a:pt x="69469" y="455929"/>
                  </a:lnTo>
                  <a:lnTo>
                    <a:pt x="0" y="456564"/>
                  </a:lnTo>
                </a:path>
              </a:pathLst>
            </a:custGeom>
            <a:ln w="12700">
              <a:solidFill>
                <a:srgbClr val="44536A"/>
              </a:solidFill>
            </a:ln>
          </p:spPr>
          <p:txBody>
            <a:bodyPr wrap="square" lIns="0" tIns="0" rIns="0" bIns="0" rtlCol="0"/>
            <a:lstStyle/>
            <a:p>
              <a:endParaRPr/>
            </a:p>
          </p:txBody>
        </p:sp>
        <p:sp>
          <p:nvSpPr>
            <p:cNvPr id="50" name="object 50"/>
            <p:cNvSpPr/>
            <p:nvPr/>
          </p:nvSpPr>
          <p:spPr>
            <a:xfrm>
              <a:off x="8056879" y="3312160"/>
              <a:ext cx="1148080" cy="111760"/>
            </a:xfrm>
            <a:custGeom>
              <a:avLst/>
              <a:gdLst/>
              <a:ahLst/>
              <a:cxnLst/>
              <a:rect l="l" t="t" r="r" b="b"/>
              <a:pathLst>
                <a:path w="1148079" h="111760">
                  <a:moveTo>
                    <a:pt x="1148079" y="0"/>
                  </a:moveTo>
                  <a:lnTo>
                    <a:pt x="0" y="0"/>
                  </a:lnTo>
                  <a:lnTo>
                    <a:pt x="0" y="111760"/>
                  </a:lnTo>
                  <a:lnTo>
                    <a:pt x="1148079" y="111760"/>
                  </a:lnTo>
                  <a:lnTo>
                    <a:pt x="1148079" y="0"/>
                  </a:lnTo>
                  <a:close/>
                </a:path>
              </a:pathLst>
            </a:custGeom>
            <a:solidFill>
              <a:srgbClr val="D9D2E9"/>
            </a:solidFill>
          </p:spPr>
          <p:txBody>
            <a:bodyPr wrap="square" lIns="0" tIns="0" rIns="0" bIns="0" rtlCol="0"/>
            <a:lstStyle/>
            <a:p>
              <a:endParaRPr/>
            </a:p>
          </p:txBody>
        </p:sp>
        <p:sp>
          <p:nvSpPr>
            <p:cNvPr id="51" name="object 51"/>
            <p:cNvSpPr/>
            <p:nvPr/>
          </p:nvSpPr>
          <p:spPr>
            <a:xfrm>
              <a:off x="8061959" y="3317240"/>
              <a:ext cx="1148080" cy="111760"/>
            </a:xfrm>
            <a:custGeom>
              <a:avLst/>
              <a:gdLst/>
              <a:ahLst/>
              <a:cxnLst/>
              <a:rect l="l" t="t" r="r" b="b"/>
              <a:pathLst>
                <a:path w="1148079" h="111760">
                  <a:moveTo>
                    <a:pt x="0" y="111760"/>
                  </a:moveTo>
                  <a:lnTo>
                    <a:pt x="1148079" y="111760"/>
                  </a:lnTo>
                  <a:lnTo>
                    <a:pt x="1148079" y="0"/>
                  </a:lnTo>
                  <a:lnTo>
                    <a:pt x="0" y="0"/>
                  </a:lnTo>
                  <a:lnTo>
                    <a:pt x="0" y="111760"/>
                  </a:lnTo>
                  <a:close/>
                </a:path>
              </a:pathLst>
            </a:custGeom>
            <a:ln w="25400">
              <a:solidFill>
                <a:srgbClr val="5B9BD4"/>
              </a:solidFill>
            </a:ln>
          </p:spPr>
          <p:txBody>
            <a:bodyPr wrap="square" lIns="0" tIns="0" rIns="0" bIns="0" rtlCol="0"/>
            <a:lstStyle/>
            <a:p>
              <a:endParaRPr/>
            </a:p>
          </p:txBody>
        </p:sp>
      </p:grpSp>
      <p:sp>
        <p:nvSpPr>
          <p:cNvPr id="52" name="object 52"/>
          <p:cNvSpPr txBox="1"/>
          <p:nvPr/>
        </p:nvSpPr>
        <p:spPr>
          <a:xfrm>
            <a:off x="8074659" y="3288919"/>
            <a:ext cx="1122680" cy="160020"/>
          </a:xfrm>
          <a:prstGeom prst="rect">
            <a:avLst/>
          </a:prstGeom>
        </p:spPr>
        <p:txBody>
          <a:bodyPr vert="horz" wrap="square" lIns="0" tIns="16510" rIns="0" bIns="0" rtlCol="0">
            <a:spAutoFit/>
          </a:bodyPr>
          <a:lstStyle/>
          <a:p>
            <a:pPr marL="191770">
              <a:lnSpc>
                <a:spcPct val="100000"/>
              </a:lnSpc>
              <a:spcBef>
                <a:spcPts val="130"/>
              </a:spcBef>
            </a:pPr>
            <a:r>
              <a:rPr sz="850" dirty="0">
                <a:solidFill>
                  <a:srgbClr val="5B9BD4"/>
                </a:solidFill>
                <a:latin typeface="Arial"/>
                <a:cs typeface="Arial"/>
              </a:rPr>
              <a:t>3x3</a:t>
            </a:r>
            <a:r>
              <a:rPr sz="850" spc="75" dirty="0">
                <a:solidFill>
                  <a:srgbClr val="5B9BD4"/>
                </a:solidFill>
                <a:latin typeface="Arial"/>
                <a:cs typeface="Arial"/>
              </a:rPr>
              <a:t> </a:t>
            </a:r>
            <a:r>
              <a:rPr sz="850" dirty="0">
                <a:solidFill>
                  <a:srgbClr val="5B9BD4"/>
                </a:solidFill>
                <a:latin typeface="Arial"/>
                <a:cs typeface="Arial"/>
              </a:rPr>
              <a:t>conv,</a:t>
            </a:r>
            <a:r>
              <a:rPr sz="850" spc="100" dirty="0">
                <a:solidFill>
                  <a:srgbClr val="5B9BD4"/>
                </a:solidFill>
                <a:latin typeface="Arial"/>
                <a:cs typeface="Arial"/>
              </a:rPr>
              <a:t> </a:t>
            </a:r>
            <a:r>
              <a:rPr sz="850" spc="-25" dirty="0">
                <a:solidFill>
                  <a:srgbClr val="5B9BD4"/>
                </a:solidFill>
                <a:latin typeface="Arial"/>
                <a:cs typeface="Arial"/>
              </a:rPr>
              <a:t>128</a:t>
            </a:r>
            <a:endParaRPr sz="850">
              <a:latin typeface="Arial"/>
              <a:cs typeface="Arial"/>
            </a:endParaRPr>
          </a:p>
        </p:txBody>
      </p:sp>
      <p:grpSp>
        <p:nvGrpSpPr>
          <p:cNvPr id="53" name="object 53"/>
          <p:cNvGrpSpPr/>
          <p:nvPr/>
        </p:nvGrpSpPr>
        <p:grpSpPr>
          <a:xfrm>
            <a:off x="8049259" y="3467100"/>
            <a:ext cx="1173480" cy="157480"/>
            <a:chOff x="8049259" y="3467100"/>
            <a:chExt cx="1173480" cy="157480"/>
          </a:xfrm>
        </p:grpSpPr>
        <p:sp>
          <p:nvSpPr>
            <p:cNvPr id="54" name="object 54"/>
            <p:cNvSpPr/>
            <p:nvPr/>
          </p:nvSpPr>
          <p:spPr>
            <a:xfrm>
              <a:off x="8056879" y="3474720"/>
              <a:ext cx="1148080" cy="132080"/>
            </a:xfrm>
            <a:custGeom>
              <a:avLst/>
              <a:gdLst/>
              <a:ahLst/>
              <a:cxnLst/>
              <a:rect l="l" t="t" r="r" b="b"/>
              <a:pathLst>
                <a:path w="1148079" h="132079">
                  <a:moveTo>
                    <a:pt x="1148079" y="0"/>
                  </a:moveTo>
                  <a:lnTo>
                    <a:pt x="0" y="0"/>
                  </a:lnTo>
                  <a:lnTo>
                    <a:pt x="0" y="132079"/>
                  </a:lnTo>
                  <a:lnTo>
                    <a:pt x="1148079" y="132079"/>
                  </a:lnTo>
                  <a:lnTo>
                    <a:pt x="1148079" y="0"/>
                  </a:lnTo>
                  <a:close/>
                </a:path>
              </a:pathLst>
            </a:custGeom>
            <a:solidFill>
              <a:srgbClr val="D9D2E9"/>
            </a:solidFill>
          </p:spPr>
          <p:txBody>
            <a:bodyPr wrap="square" lIns="0" tIns="0" rIns="0" bIns="0" rtlCol="0"/>
            <a:lstStyle/>
            <a:p>
              <a:endParaRPr/>
            </a:p>
          </p:txBody>
        </p:sp>
        <p:sp>
          <p:nvSpPr>
            <p:cNvPr id="55" name="object 55"/>
            <p:cNvSpPr/>
            <p:nvPr/>
          </p:nvSpPr>
          <p:spPr>
            <a:xfrm>
              <a:off x="8061959" y="3479800"/>
              <a:ext cx="1148080" cy="132080"/>
            </a:xfrm>
            <a:custGeom>
              <a:avLst/>
              <a:gdLst/>
              <a:ahLst/>
              <a:cxnLst/>
              <a:rect l="l" t="t" r="r" b="b"/>
              <a:pathLst>
                <a:path w="1148079" h="132079">
                  <a:moveTo>
                    <a:pt x="0" y="132080"/>
                  </a:moveTo>
                  <a:lnTo>
                    <a:pt x="1148079" y="132080"/>
                  </a:lnTo>
                  <a:lnTo>
                    <a:pt x="1148079" y="0"/>
                  </a:lnTo>
                  <a:lnTo>
                    <a:pt x="0" y="0"/>
                  </a:lnTo>
                  <a:lnTo>
                    <a:pt x="0" y="132080"/>
                  </a:lnTo>
                  <a:close/>
                </a:path>
              </a:pathLst>
            </a:custGeom>
            <a:ln w="25400">
              <a:solidFill>
                <a:srgbClr val="5B9BD4"/>
              </a:solidFill>
            </a:ln>
          </p:spPr>
          <p:txBody>
            <a:bodyPr wrap="square" lIns="0" tIns="0" rIns="0" bIns="0" rtlCol="0"/>
            <a:lstStyle/>
            <a:p>
              <a:endParaRPr/>
            </a:p>
          </p:txBody>
        </p:sp>
      </p:grpSp>
      <p:sp>
        <p:nvSpPr>
          <p:cNvPr id="56" name="object 56"/>
          <p:cNvSpPr txBox="1"/>
          <p:nvPr/>
        </p:nvSpPr>
        <p:spPr>
          <a:xfrm>
            <a:off x="8074659" y="3462972"/>
            <a:ext cx="1122680" cy="160020"/>
          </a:xfrm>
          <a:prstGeom prst="rect">
            <a:avLst/>
          </a:prstGeom>
        </p:spPr>
        <p:txBody>
          <a:bodyPr vert="horz" wrap="square" lIns="0" tIns="16510" rIns="0" bIns="0" rtlCol="0">
            <a:spAutoFit/>
          </a:bodyPr>
          <a:lstStyle/>
          <a:p>
            <a:pPr marL="191770">
              <a:lnSpc>
                <a:spcPct val="100000"/>
              </a:lnSpc>
              <a:spcBef>
                <a:spcPts val="130"/>
              </a:spcBef>
            </a:pPr>
            <a:r>
              <a:rPr sz="850" dirty="0">
                <a:solidFill>
                  <a:srgbClr val="5B9BD4"/>
                </a:solidFill>
                <a:latin typeface="Arial"/>
                <a:cs typeface="Arial"/>
              </a:rPr>
              <a:t>3x3</a:t>
            </a:r>
            <a:r>
              <a:rPr sz="850" spc="70" dirty="0">
                <a:solidFill>
                  <a:srgbClr val="5B9BD4"/>
                </a:solidFill>
                <a:latin typeface="Arial"/>
                <a:cs typeface="Arial"/>
              </a:rPr>
              <a:t> </a:t>
            </a:r>
            <a:r>
              <a:rPr sz="850" dirty="0">
                <a:solidFill>
                  <a:srgbClr val="5B9BD4"/>
                </a:solidFill>
                <a:latin typeface="Arial"/>
                <a:cs typeface="Arial"/>
              </a:rPr>
              <a:t>conv,</a:t>
            </a:r>
            <a:r>
              <a:rPr sz="850" spc="90" dirty="0">
                <a:solidFill>
                  <a:srgbClr val="5B9BD4"/>
                </a:solidFill>
                <a:latin typeface="Arial"/>
                <a:cs typeface="Arial"/>
              </a:rPr>
              <a:t> </a:t>
            </a:r>
            <a:r>
              <a:rPr sz="850" spc="-25" dirty="0">
                <a:solidFill>
                  <a:srgbClr val="5B9BD4"/>
                </a:solidFill>
                <a:latin typeface="Arial"/>
                <a:cs typeface="Arial"/>
              </a:rPr>
              <a:t>128</a:t>
            </a:r>
            <a:endParaRPr sz="850">
              <a:latin typeface="Arial"/>
              <a:cs typeface="Arial"/>
            </a:endParaRPr>
          </a:p>
        </p:txBody>
      </p:sp>
      <p:grpSp>
        <p:nvGrpSpPr>
          <p:cNvPr id="57" name="object 57"/>
          <p:cNvGrpSpPr/>
          <p:nvPr/>
        </p:nvGrpSpPr>
        <p:grpSpPr>
          <a:xfrm>
            <a:off x="8049259" y="2837179"/>
            <a:ext cx="1675130" cy="862330"/>
            <a:chOff x="8049259" y="2837179"/>
            <a:chExt cx="1675130" cy="862330"/>
          </a:xfrm>
        </p:grpSpPr>
        <p:sp>
          <p:nvSpPr>
            <p:cNvPr id="58" name="object 58"/>
            <p:cNvSpPr/>
            <p:nvPr/>
          </p:nvSpPr>
          <p:spPr>
            <a:xfrm>
              <a:off x="8641079" y="3439159"/>
              <a:ext cx="9525" cy="223520"/>
            </a:xfrm>
            <a:custGeom>
              <a:avLst/>
              <a:gdLst/>
              <a:ahLst/>
              <a:cxnLst/>
              <a:rect l="l" t="t" r="r" b="b"/>
              <a:pathLst>
                <a:path w="9525" h="223520">
                  <a:moveTo>
                    <a:pt x="0" y="50800"/>
                  </a:moveTo>
                  <a:lnTo>
                    <a:pt x="0" y="0"/>
                  </a:lnTo>
                </a:path>
                <a:path w="9525" h="223520">
                  <a:moveTo>
                    <a:pt x="9017" y="223012"/>
                  </a:moveTo>
                  <a:lnTo>
                    <a:pt x="0" y="172719"/>
                  </a:lnTo>
                </a:path>
              </a:pathLst>
            </a:custGeom>
            <a:ln w="12700">
              <a:solidFill>
                <a:srgbClr val="44536A"/>
              </a:solidFill>
            </a:ln>
          </p:spPr>
          <p:txBody>
            <a:bodyPr wrap="square" lIns="0" tIns="0" rIns="0" bIns="0" rtlCol="0"/>
            <a:lstStyle/>
            <a:p>
              <a:endParaRPr/>
            </a:p>
          </p:txBody>
        </p:sp>
        <p:pic>
          <p:nvPicPr>
            <p:cNvPr id="59" name="object 59"/>
            <p:cNvPicPr/>
            <p:nvPr/>
          </p:nvPicPr>
          <p:blipFill>
            <a:blip r:embed="rId8" cstate="print"/>
            <a:stretch>
              <a:fillRect/>
            </a:stretch>
          </p:blipFill>
          <p:spPr>
            <a:xfrm>
              <a:off x="8595359" y="3200399"/>
              <a:ext cx="81278" cy="111760"/>
            </a:xfrm>
            <a:prstGeom prst="rect">
              <a:avLst/>
            </a:prstGeom>
          </p:spPr>
        </p:pic>
        <p:sp>
          <p:nvSpPr>
            <p:cNvPr id="60" name="object 60"/>
            <p:cNvSpPr/>
            <p:nvPr/>
          </p:nvSpPr>
          <p:spPr>
            <a:xfrm>
              <a:off x="8671559" y="3235959"/>
              <a:ext cx="1046480" cy="457200"/>
            </a:xfrm>
            <a:custGeom>
              <a:avLst/>
              <a:gdLst/>
              <a:ahLst/>
              <a:cxnLst/>
              <a:rect l="l" t="t" r="r" b="b"/>
              <a:pathLst>
                <a:path w="1046479" h="457200">
                  <a:moveTo>
                    <a:pt x="2032" y="456691"/>
                  </a:moveTo>
                  <a:lnTo>
                    <a:pt x="70104" y="456056"/>
                  </a:lnTo>
                  <a:lnTo>
                    <a:pt x="137922" y="454151"/>
                  </a:lnTo>
                  <a:lnTo>
                    <a:pt x="205232" y="451103"/>
                  </a:lnTo>
                  <a:lnTo>
                    <a:pt x="271780" y="446913"/>
                  </a:lnTo>
                  <a:lnTo>
                    <a:pt x="337185" y="441706"/>
                  </a:lnTo>
                  <a:lnTo>
                    <a:pt x="401447" y="435482"/>
                  </a:lnTo>
                  <a:lnTo>
                    <a:pt x="464058" y="428244"/>
                  </a:lnTo>
                  <a:lnTo>
                    <a:pt x="524891" y="420115"/>
                  </a:lnTo>
                  <a:lnTo>
                    <a:pt x="583692" y="411098"/>
                  </a:lnTo>
                  <a:lnTo>
                    <a:pt x="640207" y="401319"/>
                  </a:lnTo>
                  <a:lnTo>
                    <a:pt x="694182" y="390906"/>
                  </a:lnTo>
                  <a:lnTo>
                    <a:pt x="745236" y="379729"/>
                  </a:lnTo>
                  <a:lnTo>
                    <a:pt x="793242" y="367918"/>
                  </a:lnTo>
                  <a:lnTo>
                    <a:pt x="837819" y="355600"/>
                  </a:lnTo>
                  <a:lnTo>
                    <a:pt x="878840" y="342645"/>
                  </a:lnTo>
                  <a:lnTo>
                    <a:pt x="916051" y="329438"/>
                  </a:lnTo>
                  <a:lnTo>
                    <a:pt x="977773" y="301625"/>
                  </a:lnTo>
                  <a:lnTo>
                    <a:pt x="1020953" y="272795"/>
                  </a:lnTo>
                  <a:lnTo>
                    <a:pt x="1046480" y="228345"/>
                  </a:lnTo>
                  <a:lnTo>
                    <a:pt x="1043559" y="213487"/>
                  </a:lnTo>
                  <a:lnTo>
                    <a:pt x="1001776" y="169417"/>
                  </a:lnTo>
                  <a:lnTo>
                    <a:pt x="948944" y="140969"/>
                  </a:lnTo>
                  <a:lnTo>
                    <a:pt x="878586" y="114045"/>
                  </a:lnTo>
                  <a:lnTo>
                    <a:pt x="837438" y="101218"/>
                  </a:lnTo>
                  <a:lnTo>
                    <a:pt x="792734" y="88773"/>
                  </a:lnTo>
                  <a:lnTo>
                    <a:pt x="744601" y="76962"/>
                  </a:lnTo>
                  <a:lnTo>
                    <a:pt x="693420" y="65912"/>
                  </a:lnTo>
                  <a:lnTo>
                    <a:pt x="639445" y="55372"/>
                  </a:lnTo>
                  <a:lnTo>
                    <a:pt x="582803" y="45592"/>
                  </a:lnTo>
                  <a:lnTo>
                    <a:pt x="524001" y="36575"/>
                  </a:lnTo>
                  <a:lnTo>
                    <a:pt x="462915" y="28448"/>
                  </a:lnTo>
                  <a:lnTo>
                    <a:pt x="400176" y="21336"/>
                  </a:lnTo>
                  <a:lnTo>
                    <a:pt x="335915" y="14986"/>
                  </a:lnTo>
                  <a:lnTo>
                    <a:pt x="270256" y="9778"/>
                  </a:lnTo>
                  <a:lnTo>
                    <a:pt x="203581" y="5587"/>
                  </a:lnTo>
                  <a:lnTo>
                    <a:pt x="136144" y="2539"/>
                  </a:lnTo>
                  <a:lnTo>
                    <a:pt x="68199" y="635"/>
                  </a:lnTo>
                  <a:lnTo>
                    <a:pt x="0" y="0"/>
                  </a:lnTo>
                </a:path>
              </a:pathLst>
            </a:custGeom>
            <a:ln w="12700">
              <a:solidFill>
                <a:srgbClr val="44536A"/>
              </a:solidFill>
            </a:ln>
          </p:spPr>
          <p:txBody>
            <a:bodyPr wrap="square" lIns="0" tIns="0" rIns="0" bIns="0" rtlCol="0"/>
            <a:lstStyle/>
            <a:p>
              <a:endParaRPr/>
            </a:p>
          </p:txBody>
        </p:sp>
        <p:sp>
          <p:nvSpPr>
            <p:cNvPr id="61" name="object 61"/>
            <p:cNvSpPr/>
            <p:nvPr/>
          </p:nvSpPr>
          <p:spPr>
            <a:xfrm>
              <a:off x="8056879" y="2844799"/>
              <a:ext cx="1148080" cy="121920"/>
            </a:xfrm>
            <a:custGeom>
              <a:avLst/>
              <a:gdLst/>
              <a:ahLst/>
              <a:cxnLst/>
              <a:rect l="l" t="t" r="r" b="b"/>
              <a:pathLst>
                <a:path w="1148079" h="121919">
                  <a:moveTo>
                    <a:pt x="1148079" y="0"/>
                  </a:moveTo>
                  <a:lnTo>
                    <a:pt x="0" y="0"/>
                  </a:lnTo>
                  <a:lnTo>
                    <a:pt x="0" y="121920"/>
                  </a:lnTo>
                  <a:lnTo>
                    <a:pt x="1148079" y="121920"/>
                  </a:lnTo>
                  <a:lnTo>
                    <a:pt x="1148079" y="0"/>
                  </a:lnTo>
                  <a:close/>
                </a:path>
              </a:pathLst>
            </a:custGeom>
            <a:solidFill>
              <a:srgbClr val="D9D2E9"/>
            </a:solidFill>
          </p:spPr>
          <p:txBody>
            <a:bodyPr wrap="square" lIns="0" tIns="0" rIns="0" bIns="0" rtlCol="0"/>
            <a:lstStyle/>
            <a:p>
              <a:endParaRPr/>
            </a:p>
          </p:txBody>
        </p:sp>
        <p:sp>
          <p:nvSpPr>
            <p:cNvPr id="62" name="object 62"/>
            <p:cNvSpPr/>
            <p:nvPr/>
          </p:nvSpPr>
          <p:spPr>
            <a:xfrm>
              <a:off x="8061959" y="2849879"/>
              <a:ext cx="1148080" cy="121920"/>
            </a:xfrm>
            <a:custGeom>
              <a:avLst/>
              <a:gdLst/>
              <a:ahLst/>
              <a:cxnLst/>
              <a:rect l="l" t="t" r="r" b="b"/>
              <a:pathLst>
                <a:path w="1148079" h="121919">
                  <a:moveTo>
                    <a:pt x="0" y="121920"/>
                  </a:moveTo>
                  <a:lnTo>
                    <a:pt x="1148079" y="121920"/>
                  </a:lnTo>
                  <a:lnTo>
                    <a:pt x="1148079" y="0"/>
                  </a:lnTo>
                  <a:lnTo>
                    <a:pt x="0" y="0"/>
                  </a:lnTo>
                  <a:lnTo>
                    <a:pt x="0" y="121920"/>
                  </a:lnTo>
                  <a:close/>
                </a:path>
              </a:pathLst>
            </a:custGeom>
            <a:ln w="25400">
              <a:solidFill>
                <a:srgbClr val="5B9BD4"/>
              </a:solidFill>
            </a:ln>
          </p:spPr>
          <p:txBody>
            <a:bodyPr wrap="square" lIns="0" tIns="0" rIns="0" bIns="0" rtlCol="0"/>
            <a:lstStyle/>
            <a:p>
              <a:endParaRPr/>
            </a:p>
          </p:txBody>
        </p:sp>
      </p:grpSp>
      <p:sp>
        <p:nvSpPr>
          <p:cNvPr id="63" name="object 63"/>
          <p:cNvSpPr txBox="1"/>
          <p:nvPr/>
        </p:nvSpPr>
        <p:spPr>
          <a:xfrm>
            <a:off x="8074659" y="2827972"/>
            <a:ext cx="1122680" cy="160020"/>
          </a:xfrm>
          <a:prstGeom prst="rect">
            <a:avLst/>
          </a:prstGeom>
        </p:spPr>
        <p:txBody>
          <a:bodyPr vert="horz" wrap="square" lIns="0" tIns="16510" rIns="0" bIns="0" rtlCol="0">
            <a:spAutoFit/>
          </a:bodyPr>
          <a:lstStyle/>
          <a:p>
            <a:pPr marL="191770">
              <a:lnSpc>
                <a:spcPct val="100000"/>
              </a:lnSpc>
              <a:spcBef>
                <a:spcPts val="130"/>
              </a:spcBef>
            </a:pPr>
            <a:r>
              <a:rPr sz="850" dirty="0">
                <a:solidFill>
                  <a:srgbClr val="5B9BD4"/>
                </a:solidFill>
                <a:latin typeface="Arial"/>
                <a:cs typeface="Arial"/>
              </a:rPr>
              <a:t>3x3</a:t>
            </a:r>
            <a:r>
              <a:rPr sz="850" spc="70" dirty="0">
                <a:solidFill>
                  <a:srgbClr val="5B9BD4"/>
                </a:solidFill>
                <a:latin typeface="Arial"/>
                <a:cs typeface="Arial"/>
              </a:rPr>
              <a:t> </a:t>
            </a:r>
            <a:r>
              <a:rPr sz="850" dirty="0">
                <a:solidFill>
                  <a:srgbClr val="5B9BD4"/>
                </a:solidFill>
                <a:latin typeface="Arial"/>
                <a:cs typeface="Arial"/>
              </a:rPr>
              <a:t>conv,</a:t>
            </a:r>
            <a:r>
              <a:rPr sz="850" spc="90" dirty="0">
                <a:solidFill>
                  <a:srgbClr val="5B9BD4"/>
                </a:solidFill>
                <a:latin typeface="Arial"/>
                <a:cs typeface="Arial"/>
              </a:rPr>
              <a:t> </a:t>
            </a:r>
            <a:r>
              <a:rPr sz="850" spc="-25" dirty="0">
                <a:solidFill>
                  <a:srgbClr val="5B9BD4"/>
                </a:solidFill>
                <a:latin typeface="Arial"/>
                <a:cs typeface="Arial"/>
              </a:rPr>
              <a:t>128</a:t>
            </a:r>
            <a:endParaRPr sz="850">
              <a:latin typeface="Arial"/>
              <a:cs typeface="Arial"/>
            </a:endParaRPr>
          </a:p>
        </p:txBody>
      </p:sp>
      <p:grpSp>
        <p:nvGrpSpPr>
          <p:cNvPr id="64" name="object 64"/>
          <p:cNvGrpSpPr/>
          <p:nvPr/>
        </p:nvGrpSpPr>
        <p:grpSpPr>
          <a:xfrm>
            <a:off x="8049259" y="3009900"/>
            <a:ext cx="1173480" cy="157480"/>
            <a:chOff x="8049259" y="3009900"/>
            <a:chExt cx="1173480" cy="157480"/>
          </a:xfrm>
        </p:grpSpPr>
        <p:sp>
          <p:nvSpPr>
            <p:cNvPr id="65" name="object 65"/>
            <p:cNvSpPr/>
            <p:nvPr/>
          </p:nvSpPr>
          <p:spPr>
            <a:xfrm>
              <a:off x="8056879" y="3017520"/>
              <a:ext cx="1148080" cy="132080"/>
            </a:xfrm>
            <a:custGeom>
              <a:avLst/>
              <a:gdLst/>
              <a:ahLst/>
              <a:cxnLst/>
              <a:rect l="l" t="t" r="r" b="b"/>
              <a:pathLst>
                <a:path w="1148079" h="132080">
                  <a:moveTo>
                    <a:pt x="1148079" y="0"/>
                  </a:moveTo>
                  <a:lnTo>
                    <a:pt x="0" y="0"/>
                  </a:lnTo>
                  <a:lnTo>
                    <a:pt x="0" y="132079"/>
                  </a:lnTo>
                  <a:lnTo>
                    <a:pt x="1148079" y="132079"/>
                  </a:lnTo>
                  <a:lnTo>
                    <a:pt x="1148079" y="0"/>
                  </a:lnTo>
                  <a:close/>
                </a:path>
              </a:pathLst>
            </a:custGeom>
            <a:solidFill>
              <a:srgbClr val="D9D2E9"/>
            </a:solidFill>
          </p:spPr>
          <p:txBody>
            <a:bodyPr wrap="square" lIns="0" tIns="0" rIns="0" bIns="0" rtlCol="0"/>
            <a:lstStyle/>
            <a:p>
              <a:endParaRPr/>
            </a:p>
          </p:txBody>
        </p:sp>
        <p:sp>
          <p:nvSpPr>
            <p:cNvPr id="66" name="object 66"/>
            <p:cNvSpPr/>
            <p:nvPr/>
          </p:nvSpPr>
          <p:spPr>
            <a:xfrm>
              <a:off x="8061959" y="3022600"/>
              <a:ext cx="1148080" cy="132080"/>
            </a:xfrm>
            <a:custGeom>
              <a:avLst/>
              <a:gdLst/>
              <a:ahLst/>
              <a:cxnLst/>
              <a:rect l="l" t="t" r="r" b="b"/>
              <a:pathLst>
                <a:path w="1148079" h="132080">
                  <a:moveTo>
                    <a:pt x="0" y="132079"/>
                  </a:moveTo>
                  <a:lnTo>
                    <a:pt x="1148079" y="132079"/>
                  </a:lnTo>
                  <a:lnTo>
                    <a:pt x="1148079" y="0"/>
                  </a:lnTo>
                  <a:lnTo>
                    <a:pt x="0" y="0"/>
                  </a:lnTo>
                  <a:lnTo>
                    <a:pt x="0" y="132079"/>
                  </a:lnTo>
                  <a:close/>
                </a:path>
              </a:pathLst>
            </a:custGeom>
            <a:ln w="25400">
              <a:solidFill>
                <a:srgbClr val="5B9BD4"/>
              </a:solidFill>
            </a:ln>
          </p:spPr>
          <p:txBody>
            <a:bodyPr wrap="square" lIns="0" tIns="0" rIns="0" bIns="0" rtlCol="0"/>
            <a:lstStyle/>
            <a:p>
              <a:endParaRPr/>
            </a:p>
          </p:txBody>
        </p:sp>
      </p:grpSp>
      <p:sp>
        <p:nvSpPr>
          <p:cNvPr id="67" name="object 67"/>
          <p:cNvSpPr txBox="1"/>
          <p:nvPr/>
        </p:nvSpPr>
        <p:spPr>
          <a:xfrm>
            <a:off x="8074659" y="3002914"/>
            <a:ext cx="1122680" cy="160020"/>
          </a:xfrm>
          <a:prstGeom prst="rect">
            <a:avLst/>
          </a:prstGeom>
        </p:spPr>
        <p:txBody>
          <a:bodyPr vert="horz" wrap="square" lIns="0" tIns="16510" rIns="0" bIns="0" rtlCol="0">
            <a:spAutoFit/>
          </a:bodyPr>
          <a:lstStyle/>
          <a:p>
            <a:pPr marL="191770">
              <a:lnSpc>
                <a:spcPct val="100000"/>
              </a:lnSpc>
              <a:spcBef>
                <a:spcPts val="130"/>
              </a:spcBef>
            </a:pPr>
            <a:r>
              <a:rPr sz="850" dirty="0">
                <a:solidFill>
                  <a:srgbClr val="5B9BD4"/>
                </a:solidFill>
                <a:latin typeface="Arial"/>
                <a:cs typeface="Arial"/>
              </a:rPr>
              <a:t>3x3</a:t>
            </a:r>
            <a:r>
              <a:rPr sz="850" spc="75" dirty="0">
                <a:solidFill>
                  <a:srgbClr val="5B9BD4"/>
                </a:solidFill>
                <a:latin typeface="Arial"/>
                <a:cs typeface="Arial"/>
              </a:rPr>
              <a:t> </a:t>
            </a:r>
            <a:r>
              <a:rPr sz="850" dirty="0">
                <a:solidFill>
                  <a:srgbClr val="5B9BD4"/>
                </a:solidFill>
                <a:latin typeface="Arial"/>
                <a:cs typeface="Arial"/>
              </a:rPr>
              <a:t>conv,</a:t>
            </a:r>
            <a:r>
              <a:rPr sz="850" spc="100" dirty="0">
                <a:solidFill>
                  <a:srgbClr val="5B9BD4"/>
                </a:solidFill>
                <a:latin typeface="Arial"/>
                <a:cs typeface="Arial"/>
              </a:rPr>
              <a:t> </a:t>
            </a:r>
            <a:r>
              <a:rPr sz="850" spc="-25" dirty="0">
                <a:solidFill>
                  <a:srgbClr val="5B9BD4"/>
                </a:solidFill>
                <a:latin typeface="Arial"/>
                <a:cs typeface="Arial"/>
              </a:rPr>
              <a:t>128</a:t>
            </a:r>
            <a:endParaRPr sz="850">
              <a:latin typeface="Arial"/>
              <a:cs typeface="Arial"/>
            </a:endParaRPr>
          </a:p>
        </p:txBody>
      </p:sp>
      <p:grpSp>
        <p:nvGrpSpPr>
          <p:cNvPr id="68" name="object 68"/>
          <p:cNvGrpSpPr/>
          <p:nvPr/>
        </p:nvGrpSpPr>
        <p:grpSpPr>
          <a:xfrm>
            <a:off x="8595359" y="2590800"/>
            <a:ext cx="1149350" cy="651510"/>
            <a:chOff x="8595359" y="2590800"/>
            <a:chExt cx="1149350" cy="651510"/>
          </a:xfrm>
        </p:grpSpPr>
        <p:sp>
          <p:nvSpPr>
            <p:cNvPr id="69" name="object 69"/>
            <p:cNvSpPr/>
            <p:nvPr/>
          </p:nvSpPr>
          <p:spPr>
            <a:xfrm>
              <a:off x="8641079" y="2981959"/>
              <a:ext cx="6350" cy="223520"/>
            </a:xfrm>
            <a:custGeom>
              <a:avLst/>
              <a:gdLst/>
              <a:ahLst/>
              <a:cxnLst/>
              <a:rect l="l" t="t" r="r" b="b"/>
              <a:pathLst>
                <a:path w="6350" h="223519">
                  <a:moveTo>
                    <a:pt x="0" y="50800"/>
                  </a:moveTo>
                  <a:lnTo>
                    <a:pt x="0" y="0"/>
                  </a:lnTo>
                </a:path>
                <a:path w="6350" h="223519">
                  <a:moveTo>
                    <a:pt x="6350" y="223012"/>
                  </a:moveTo>
                  <a:lnTo>
                    <a:pt x="0" y="172719"/>
                  </a:lnTo>
                </a:path>
              </a:pathLst>
            </a:custGeom>
            <a:ln w="12700">
              <a:solidFill>
                <a:srgbClr val="44536A"/>
              </a:solidFill>
            </a:ln>
          </p:spPr>
          <p:txBody>
            <a:bodyPr wrap="square" lIns="0" tIns="0" rIns="0" bIns="0" rtlCol="0"/>
            <a:lstStyle/>
            <a:p>
              <a:endParaRPr/>
            </a:p>
          </p:txBody>
        </p:sp>
        <p:pic>
          <p:nvPicPr>
            <p:cNvPr id="70" name="object 70"/>
            <p:cNvPicPr/>
            <p:nvPr/>
          </p:nvPicPr>
          <p:blipFill>
            <a:blip r:embed="rId9" cstate="print"/>
            <a:stretch>
              <a:fillRect/>
            </a:stretch>
          </p:blipFill>
          <p:spPr>
            <a:xfrm>
              <a:off x="8595359" y="2743200"/>
              <a:ext cx="81278" cy="121920"/>
            </a:xfrm>
            <a:prstGeom prst="rect">
              <a:avLst/>
            </a:prstGeom>
          </p:spPr>
        </p:pic>
        <p:sp>
          <p:nvSpPr>
            <p:cNvPr id="71" name="object 71"/>
            <p:cNvSpPr/>
            <p:nvPr/>
          </p:nvSpPr>
          <p:spPr>
            <a:xfrm>
              <a:off x="8671559" y="2778760"/>
              <a:ext cx="1066800" cy="457200"/>
            </a:xfrm>
            <a:custGeom>
              <a:avLst/>
              <a:gdLst/>
              <a:ahLst/>
              <a:cxnLst/>
              <a:rect l="l" t="t" r="r" b="b"/>
              <a:pathLst>
                <a:path w="1066800" h="457200">
                  <a:moveTo>
                    <a:pt x="0" y="456691"/>
                  </a:moveTo>
                  <a:lnTo>
                    <a:pt x="69469" y="456056"/>
                  </a:lnTo>
                  <a:lnTo>
                    <a:pt x="138811" y="454151"/>
                  </a:lnTo>
                  <a:lnTo>
                    <a:pt x="207518" y="451103"/>
                  </a:lnTo>
                  <a:lnTo>
                    <a:pt x="275463" y="446913"/>
                  </a:lnTo>
                  <a:lnTo>
                    <a:pt x="342265" y="441578"/>
                  </a:lnTo>
                  <a:lnTo>
                    <a:pt x="407797" y="435355"/>
                  </a:lnTo>
                  <a:lnTo>
                    <a:pt x="471805" y="428116"/>
                  </a:lnTo>
                  <a:lnTo>
                    <a:pt x="534035" y="419988"/>
                  </a:lnTo>
                  <a:lnTo>
                    <a:pt x="593979" y="411099"/>
                  </a:lnTo>
                  <a:lnTo>
                    <a:pt x="651764" y="401319"/>
                  </a:lnTo>
                  <a:lnTo>
                    <a:pt x="706755" y="390778"/>
                  </a:lnTo>
                  <a:lnTo>
                    <a:pt x="758951" y="379602"/>
                  </a:lnTo>
                  <a:lnTo>
                    <a:pt x="807974" y="367791"/>
                  </a:lnTo>
                  <a:lnTo>
                    <a:pt x="853440" y="355473"/>
                  </a:lnTo>
                  <a:lnTo>
                    <a:pt x="895350" y="342645"/>
                  </a:lnTo>
                  <a:lnTo>
                    <a:pt x="933323" y="329311"/>
                  </a:lnTo>
                  <a:lnTo>
                    <a:pt x="996315" y="301625"/>
                  </a:lnTo>
                  <a:lnTo>
                    <a:pt x="1040511" y="272795"/>
                  </a:lnTo>
                  <a:lnTo>
                    <a:pt x="1066546" y="228345"/>
                  </a:lnTo>
                  <a:lnTo>
                    <a:pt x="1063498" y="213487"/>
                  </a:lnTo>
                  <a:lnTo>
                    <a:pt x="1020953" y="169417"/>
                  </a:lnTo>
                  <a:lnTo>
                    <a:pt x="967105" y="140969"/>
                  </a:lnTo>
                  <a:lnTo>
                    <a:pt x="895476" y="114045"/>
                  </a:lnTo>
                  <a:lnTo>
                    <a:pt x="853694" y="101091"/>
                  </a:lnTo>
                  <a:lnTo>
                    <a:pt x="808101" y="88773"/>
                  </a:lnTo>
                  <a:lnTo>
                    <a:pt x="759206" y="76962"/>
                  </a:lnTo>
                  <a:lnTo>
                    <a:pt x="707009" y="65786"/>
                  </a:lnTo>
                  <a:lnTo>
                    <a:pt x="652018" y="55372"/>
                  </a:lnTo>
                  <a:lnTo>
                    <a:pt x="594360" y="45592"/>
                  </a:lnTo>
                  <a:lnTo>
                    <a:pt x="534416" y="36575"/>
                  </a:lnTo>
                  <a:lnTo>
                    <a:pt x="472313" y="28448"/>
                  </a:lnTo>
                  <a:lnTo>
                    <a:pt x="408305" y="21336"/>
                  </a:lnTo>
                  <a:lnTo>
                    <a:pt x="342773" y="14986"/>
                  </a:lnTo>
                  <a:lnTo>
                    <a:pt x="275971" y="9778"/>
                  </a:lnTo>
                  <a:lnTo>
                    <a:pt x="208153" y="5587"/>
                  </a:lnTo>
                  <a:lnTo>
                    <a:pt x="139446" y="2539"/>
                  </a:lnTo>
                  <a:lnTo>
                    <a:pt x="70231" y="635"/>
                  </a:lnTo>
                  <a:lnTo>
                    <a:pt x="762" y="0"/>
                  </a:lnTo>
                </a:path>
              </a:pathLst>
            </a:custGeom>
            <a:ln w="12699">
              <a:solidFill>
                <a:srgbClr val="44536A"/>
              </a:solidFill>
            </a:ln>
          </p:spPr>
          <p:txBody>
            <a:bodyPr wrap="square" lIns="0" tIns="0" rIns="0" bIns="0" rtlCol="0"/>
            <a:lstStyle/>
            <a:p>
              <a:endParaRPr/>
            </a:p>
          </p:txBody>
        </p:sp>
        <p:pic>
          <p:nvPicPr>
            <p:cNvPr id="72" name="object 72"/>
            <p:cNvPicPr/>
            <p:nvPr/>
          </p:nvPicPr>
          <p:blipFill>
            <a:blip r:embed="rId10" cstate="print"/>
            <a:stretch>
              <a:fillRect/>
            </a:stretch>
          </p:blipFill>
          <p:spPr>
            <a:xfrm>
              <a:off x="8605519" y="2590800"/>
              <a:ext cx="81278" cy="162560"/>
            </a:xfrm>
            <a:prstGeom prst="rect">
              <a:avLst/>
            </a:prstGeom>
          </p:spPr>
        </p:pic>
      </p:grpSp>
      <p:sp>
        <p:nvSpPr>
          <p:cNvPr id="73" name="object 73"/>
          <p:cNvSpPr txBox="1"/>
          <p:nvPr/>
        </p:nvSpPr>
        <p:spPr>
          <a:xfrm>
            <a:off x="8590280" y="2382202"/>
            <a:ext cx="106680" cy="220979"/>
          </a:xfrm>
          <a:prstGeom prst="rect">
            <a:avLst/>
          </a:prstGeom>
        </p:spPr>
        <p:txBody>
          <a:bodyPr vert="horz" wrap="square" lIns="0" tIns="16510" rIns="0" bIns="0" rtlCol="0">
            <a:spAutoFit/>
          </a:bodyPr>
          <a:lstStyle/>
          <a:p>
            <a:pPr marL="12700">
              <a:lnSpc>
                <a:spcPct val="100000"/>
              </a:lnSpc>
              <a:spcBef>
                <a:spcPts val="130"/>
              </a:spcBef>
            </a:pPr>
            <a:r>
              <a:rPr sz="1250" spc="-25" dirty="0">
                <a:latin typeface="Calibri"/>
                <a:cs typeface="Calibri"/>
              </a:rPr>
              <a:t>..</a:t>
            </a:r>
            <a:endParaRPr sz="1250">
              <a:latin typeface="Calibri"/>
              <a:cs typeface="Calibri"/>
            </a:endParaRPr>
          </a:p>
        </p:txBody>
      </p:sp>
      <p:sp>
        <p:nvSpPr>
          <p:cNvPr id="74" name="object 74"/>
          <p:cNvSpPr txBox="1"/>
          <p:nvPr/>
        </p:nvSpPr>
        <p:spPr>
          <a:xfrm>
            <a:off x="8590280" y="2585656"/>
            <a:ext cx="66675" cy="220979"/>
          </a:xfrm>
          <a:prstGeom prst="rect">
            <a:avLst/>
          </a:prstGeom>
        </p:spPr>
        <p:txBody>
          <a:bodyPr vert="horz" wrap="square" lIns="0" tIns="16510" rIns="0" bIns="0" rtlCol="0">
            <a:spAutoFit/>
          </a:bodyPr>
          <a:lstStyle/>
          <a:p>
            <a:pPr marL="12700">
              <a:lnSpc>
                <a:spcPct val="100000"/>
              </a:lnSpc>
              <a:spcBef>
                <a:spcPts val="130"/>
              </a:spcBef>
            </a:pPr>
            <a:r>
              <a:rPr sz="1250" spc="5" dirty="0">
                <a:latin typeface="Calibri"/>
                <a:cs typeface="Calibri"/>
              </a:rPr>
              <a:t>.</a:t>
            </a:r>
            <a:endParaRPr sz="1250">
              <a:latin typeface="Calibri"/>
              <a:cs typeface="Calibri"/>
            </a:endParaRPr>
          </a:p>
        </p:txBody>
      </p:sp>
      <p:grpSp>
        <p:nvGrpSpPr>
          <p:cNvPr id="75" name="object 75"/>
          <p:cNvGrpSpPr/>
          <p:nvPr/>
        </p:nvGrpSpPr>
        <p:grpSpPr>
          <a:xfrm>
            <a:off x="8049259" y="1018539"/>
            <a:ext cx="1675130" cy="1511300"/>
            <a:chOff x="8049259" y="1018539"/>
            <a:chExt cx="1675130" cy="1511300"/>
          </a:xfrm>
        </p:grpSpPr>
        <p:sp>
          <p:nvSpPr>
            <p:cNvPr id="76" name="object 76"/>
            <p:cNvSpPr/>
            <p:nvPr/>
          </p:nvSpPr>
          <p:spPr>
            <a:xfrm>
              <a:off x="8671559" y="1874519"/>
              <a:ext cx="1046480" cy="457200"/>
            </a:xfrm>
            <a:custGeom>
              <a:avLst/>
              <a:gdLst/>
              <a:ahLst/>
              <a:cxnLst/>
              <a:rect l="l" t="t" r="r" b="b"/>
              <a:pathLst>
                <a:path w="1046479" h="457200">
                  <a:moveTo>
                    <a:pt x="0" y="0"/>
                  </a:moveTo>
                  <a:lnTo>
                    <a:pt x="68199" y="634"/>
                  </a:lnTo>
                  <a:lnTo>
                    <a:pt x="136144" y="2539"/>
                  </a:lnTo>
                  <a:lnTo>
                    <a:pt x="203454" y="5587"/>
                  </a:lnTo>
                  <a:lnTo>
                    <a:pt x="270129" y="9778"/>
                  </a:lnTo>
                  <a:lnTo>
                    <a:pt x="335661" y="14985"/>
                  </a:lnTo>
                  <a:lnTo>
                    <a:pt x="400050" y="21335"/>
                  </a:lnTo>
                  <a:lnTo>
                    <a:pt x="462788" y="28575"/>
                  </a:lnTo>
                  <a:lnTo>
                    <a:pt x="523748" y="36702"/>
                  </a:lnTo>
                  <a:lnTo>
                    <a:pt x="582549" y="45592"/>
                  </a:lnTo>
                  <a:lnTo>
                    <a:pt x="639191" y="55371"/>
                  </a:lnTo>
                  <a:lnTo>
                    <a:pt x="693166" y="65912"/>
                  </a:lnTo>
                  <a:lnTo>
                    <a:pt x="744347" y="77088"/>
                  </a:lnTo>
                  <a:lnTo>
                    <a:pt x="792353" y="88900"/>
                  </a:lnTo>
                  <a:lnTo>
                    <a:pt x="837057" y="101218"/>
                  </a:lnTo>
                  <a:lnTo>
                    <a:pt x="878078" y="114045"/>
                  </a:lnTo>
                  <a:lnTo>
                    <a:pt x="915416" y="127380"/>
                  </a:lnTo>
                  <a:lnTo>
                    <a:pt x="977138" y="155066"/>
                  </a:lnTo>
                  <a:lnTo>
                    <a:pt x="1020445" y="184022"/>
                  </a:lnTo>
                  <a:lnTo>
                    <a:pt x="1045972" y="228472"/>
                  </a:lnTo>
                  <a:lnTo>
                    <a:pt x="1043051" y="243331"/>
                  </a:lnTo>
                  <a:lnTo>
                    <a:pt x="1001268" y="287400"/>
                  </a:lnTo>
                  <a:lnTo>
                    <a:pt x="948563" y="315721"/>
                  </a:lnTo>
                  <a:lnTo>
                    <a:pt x="878332" y="342772"/>
                  </a:lnTo>
                  <a:lnTo>
                    <a:pt x="837184" y="355600"/>
                  </a:lnTo>
                  <a:lnTo>
                    <a:pt x="792480" y="368045"/>
                  </a:lnTo>
                  <a:lnTo>
                    <a:pt x="744474" y="379856"/>
                  </a:lnTo>
                  <a:lnTo>
                    <a:pt x="693420" y="390905"/>
                  </a:lnTo>
                  <a:lnTo>
                    <a:pt x="639445" y="401446"/>
                  </a:lnTo>
                  <a:lnTo>
                    <a:pt x="582930" y="411225"/>
                  </a:lnTo>
                  <a:lnTo>
                    <a:pt x="524129" y="420242"/>
                  </a:lnTo>
                  <a:lnTo>
                    <a:pt x="463169" y="428370"/>
                  </a:lnTo>
                  <a:lnTo>
                    <a:pt x="400558" y="435609"/>
                  </a:lnTo>
                  <a:lnTo>
                    <a:pt x="336296" y="441832"/>
                  </a:lnTo>
                  <a:lnTo>
                    <a:pt x="270637" y="447039"/>
                  </a:lnTo>
                  <a:lnTo>
                    <a:pt x="204089" y="451230"/>
                  </a:lnTo>
                  <a:lnTo>
                    <a:pt x="136779" y="454278"/>
                  </a:lnTo>
                  <a:lnTo>
                    <a:pt x="68961" y="456183"/>
                  </a:lnTo>
                  <a:lnTo>
                    <a:pt x="762" y="456818"/>
                  </a:lnTo>
                </a:path>
              </a:pathLst>
            </a:custGeom>
            <a:ln w="12699">
              <a:solidFill>
                <a:srgbClr val="44536A"/>
              </a:solidFill>
            </a:ln>
          </p:spPr>
          <p:txBody>
            <a:bodyPr wrap="square" lIns="0" tIns="0" rIns="0" bIns="0" rtlCol="0"/>
            <a:lstStyle/>
            <a:p>
              <a:endParaRPr/>
            </a:p>
          </p:txBody>
        </p:sp>
        <p:sp>
          <p:nvSpPr>
            <p:cNvPr id="77" name="object 77"/>
            <p:cNvSpPr/>
            <p:nvPr/>
          </p:nvSpPr>
          <p:spPr>
            <a:xfrm>
              <a:off x="8056879" y="1940559"/>
              <a:ext cx="1148080" cy="111760"/>
            </a:xfrm>
            <a:custGeom>
              <a:avLst/>
              <a:gdLst/>
              <a:ahLst/>
              <a:cxnLst/>
              <a:rect l="l" t="t" r="r" b="b"/>
              <a:pathLst>
                <a:path w="1148079" h="111760">
                  <a:moveTo>
                    <a:pt x="1148079" y="0"/>
                  </a:moveTo>
                  <a:lnTo>
                    <a:pt x="0" y="0"/>
                  </a:lnTo>
                  <a:lnTo>
                    <a:pt x="0" y="111760"/>
                  </a:lnTo>
                  <a:lnTo>
                    <a:pt x="1148079" y="111760"/>
                  </a:lnTo>
                  <a:lnTo>
                    <a:pt x="1148079" y="0"/>
                  </a:lnTo>
                  <a:close/>
                </a:path>
              </a:pathLst>
            </a:custGeom>
            <a:solidFill>
              <a:srgbClr val="FFF1CC"/>
            </a:solidFill>
          </p:spPr>
          <p:txBody>
            <a:bodyPr wrap="square" lIns="0" tIns="0" rIns="0" bIns="0" rtlCol="0"/>
            <a:lstStyle/>
            <a:p>
              <a:endParaRPr/>
            </a:p>
          </p:txBody>
        </p:sp>
        <p:sp>
          <p:nvSpPr>
            <p:cNvPr id="78" name="object 78"/>
            <p:cNvSpPr/>
            <p:nvPr/>
          </p:nvSpPr>
          <p:spPr>
            <a:xfrm>
              <a:off x="8061959" y="1945639"/>
              <a:ext cx="1148080" cy="111760"/>
            </a:xfrm>
            <a:custGeom>
              <a:avLst/>
              <a:gdLst/>
              <a:ahLst/>
              <a:cxnLst/>
              <a:rect l="l" t="t" r="r" b="b"/>
              <a:pathLst>
                <a:path w="1148079" h="111760">
                  <a:moveTo>
                    <a:pt x="0" y="111760"/>
                  </a:moveTo>
                  <a:lnTo>
                    <a:pt x="1148079" y="111760"/>
                  </a:lnTo>
                  <a:lnTo>
                    <a:pt x="1148079" y="0"/>
                  </a:lnTo>
                  <a:lnTo>
                    <a:pt x="0" y="0"/>
                  </a:lnTo>
                  <a:lnTo>
                    <a:pt x="0" y="111760"/>
                  </a:lnTo>
                  <a:close/>
                </a:path>
              </a:pathLst>
            </a:custGeom>
            <a:ln w="25400">
              <a:solidFill>
                <a:srgbClr val="BE9000"/>
              </a:solidFill>
            </a:ln>
          </p:spPr>
          <p:txBody>
            <a:bodyPr wrap="square" lIns="0" tIns="0" rIns="0" bIns="0" rtlCol="0"/>
            <a:lstStyle/>
            <a:p>
              <a:endParaRPr/>
            </a:p>
          </p:txBody>
        </p:sp>
        <p:pic>
          <p:nvPicPr>
            <p:cNvPr id="79" name="object 79"/>
            <p:cNvPicPr/>
            <p:nvPr/>
          </p:nvPicPr>
          <p:blipFill>
            <a:blip r:embed="rId11" cstate="print"/>
            <a:stretch>
              <a:fillRect/>
            </a:stretch>
          </p:blipFill>
          <p:spPr>
            <a:xfrm>
              <a:off x="8605519" y="2235200"/>
              <a:ext cx="81278" cy="294639"/>
            </a:xfrm>
            <a:prstGeom prst="rect">
              <a:avLst/>
            </a:prstGeom>
          </p:spPr>
        </p:pic>
        <p:sp>
          <p:nvSpPr>
            <p:cNvPr id="80" name="object 80"/>
            <p:cNvSpPr/>
            <p:nvPr/>
          </p:nvSpPr>
          <p:spPr>
            <a:xfrm>
              <a:off x="8056879" y="2103119"/>
              <a:ext cx="1148080" cy="132080"/>
            </a:xfrm>
            <a:custGeom>
              <a:avLst/>
              <a:gdLst/>
              <a:ahLst/>
              <a:cxnLst/>
              <a:rect l="l" t="t" r="r" b="b"/>
              <a:pathLst>
                <a:path w="1148079" h="132080">
                  <a:moveTo>
                    <a:pt x="1148079" y="0"/>
                  </a:moveTo>
                  <a:lnTo>
                    <a:pt x="0" y="0"/>
                  </a:lnTo>
                  <a:lnTo>
                    <a:pt x="0" y="132079"/>
                  </a:lnTo>
                  <a:lnTo>
                    <a:pt x="1148079" y="132079"/>
                  </a:lnTo>
                  <a:lnTo>
                    <a:pt x="1148079" y="0"/>
                  </a:lnTo>
                  <a:close/>
                </a:path>
              </a:pathLst>
            </a:custGeom>
            <a:solidFill>
              <a:srgbClr val="FFF1CC"/>
            </a:solidFill>
          </p:spPr>
          <p:txBody>
            <a:bodyPr wrap="square" lIns="0" tIns="0" rIns="0" bIns="0" rtlCol="0"/>
            <a:lstStyle/>
            <a:p>
              <a:endParaRPr/>
            </a:p>
          </p:txBody>
        </p:sp>
        <p:sp>
          <p:nvSpPr>
            <p:cNvPr id="81" name="object 81"/>
            <p:cNvSpPr/>
            <p:nvPr/>
          </p:nvSpPr>
          <p:spPr>
            <a:xfrm>
              <a:off x="8061959" y="2108200"/>
              <a:ext cx="1148080" cy="132080"/>
            </a:xfrm>
            <a:custGeom>
              <a:avLst/>
              <a:gdLst/>
              <a:ahLst/>
              <a:cxnLst/>
              <a:rect l="l" t="t" r="r" b="b"/>
              <a:pathLst>
                <a:path w="1148079" h="132080">
                  <a:moveTo>
                    <a:pt x="0" y="132079"/>
                  </a:moveTo>
                  <a:lnTo>
                    <a:pt x="1148079" y="132079"/>
                  </a:lnTo>
                  <a:lnTo>
                    <a:pt x="1148079" y="0"/>
                  </a:lnTo>
                  <a:lnTo>
                    <a:pt x="0" y="0"/>
                  </a:lnTo>
                  <a:lnTo>
                    <a:pt x="0" y="132079"/>
                  </a:lnTo>
                  <a:close/>
                </a:path>
              </a:pathLst>
            </a:custGeom>
            <a:ln w="25400">
              <a:solidFill>
                <a:srgbClr val="BE9000"/>
              </a:solidFill>
            </a:ln>
          </p:spPr>
          <p:txBody>
            <a:bodyPr wrap="square" lIns="0" tIns="0" rIns="0" bIns="0" rtlCol="0"/>
            <a:lstStyle/>
            <a:p>
              <a:endParaRPr/>
            </a:p>
          </p:txBody>
        </p:sp>
        <p:sp>
          <p:nvSpPr>
            <p:cNvPr id="82" name="object 82"/>
            <p:cNvSpPr/>
            <p:nvPr/>
          </p:nvSpPr>
          <p:spPr>
            <a:xfrm>
              <a:off x="8651239" y="2067559"/>
              <a:ext cx="0" cy="50800"/>
            </a:xfrm>
            <a:custGeom>
              <a:avLst/>
              <a:gdLst/>
              <a:ahLst/>
              <a:cxnLst/>
              <a:rect l="l" t="t" r="r" b="b"/>
              <a:pathLst>
                <a:path h="50800">
                  <a:moveTo>
                    <a:pt x="0" y="50800"/>
                  </a:moveTo>
                  <a:lnTo>
                    <a:pt x="0" y="0"/>
                  </a:lnTo>
                </a:path>
              </a:pathLst>
            </a:custGeom>
            <a:ln w="12700">
              <a:solidFill>
                <a:srgbClr val="44536A"/>
              </a:solidFill>
            </a:ln>
          </p:spPr>
          <p:txBody>
            <a:bodyPr wrap="square" lIns="0" tIns="0" rIns="0" bIns="0" rtlCol="0"/>
            <a:lstStyle/>
            <a:p>
              <a:endParaRPr/>
            </a:p>
          </p:txBody>
        </p:sp>
        <p:pic>
          <p:nvPicPr>
            <p:cNvPr id="83" name="object 83"/>
            <p:cNvPicPr/>
            <p:nvPr/>
          </p:nvPicPr>
          <p:blipFill>
            <a:blip r:embed="rId12" cstate="print"/>
            <a:stretch>
              <a:fillRect/>
            </a:stretch>
          </p:blipFill>
          <p:spPr>
            <a:xfrm>
              <a:off x="8615679" y="1838959"/>
              <a:ext cx="60959" cy="111760"/>
            </a:xfrm>
            <a:prstGeom prst="rect">
              <a:avLst/>
            </a:prstGeom>
          </p:spPr>
        </p:pic>
        <p:sp>
          <p:nvSpPr>
            <p:cNvPr id="84" name="object 84"/>
            <p:cNvSpPr/>
            <p:nvPr/>
          </p:nvSpPr>
          <p:spPr>
            <a:xfrm>
              <a:off x="8056879" y="1483359"/>
              <a:ext cx="1148080" cy="121920"/>
            </a:xfrm>
            <a:custGeom>
              <a:avLst/>
              <a:gdLst/>
              <a:ahLst/>
              <a:cxnLst/>
              <a:rect l="l" t="t" r="r" b="b"/>
              <a:pathLst>
                <a:path w="1148079" h="121919">
                  <a:moveTo>
                    <a:pt x="1148079" y="0"/>
                  </a:moveTo>
                  <a:lnTo>
                    <a:pt x="0" y="0"/>
                  </a:lnTo>
                  <a:lnTo>
                    <a:pt x="0" y="121920"/>
                  </a:lnTo>
                  <a:lnTo>
                    <a:pt x="1148079" y="121920"/>
                  </a:lnTo>
                  <a:lnTo>
                    <a:pt x="1148079" y="0"/>
                  </a:lnTo>
                  <a:close/>
                </a:path>
              </a:pathLst>
            </a:custGeom>
            <a:solidFill>
              <a:srgbClr val="FFF1CC"/>
            </a:solidFill>
          </p:spPr>
          <p:txBody>
            <a:bodyPr wrap="square" lIns="0" tIns="0" rIns="0" bIns="0" rtlCol="0"/>
            <a:lstStyle/>
            <a:p>
              <a:endParaRPr/>
            </a:p>
          </p:txBody>
        </p:sp>
        <p:sp>
          <p:nvSpPr>
            <p:cNvPr id="85" name="object 85"/>
            <p:cNvSpPr/>
            <p:nvPr/>
          </p:nvSpPr>
          <p:spPr>
            <a:xfrm>
              <a:off x="8061959" y="1488439"/>
              <a:ext cx="1148080" cy="121920"/>
            </a:xfrm>
            <a:custGeom>
              <a:avLst/>
              <a:gdLst/>
              <a:ahLst/>
              <a:cxnLst/>
              <a:rect l="l" t="t" r="r" b="b"/>
              <a:pathLst>
                <a:path w="1148079" h="121919">
                  <a:moveTo>
                    <a:pt x="0" y="121920"/>
                  </a:moveTo>
                  <a:lnTo>
                    <a:pt x="1148079" y="121920"/>
                  </a:lnTo>
                  <a:lnTo>
                    <a:pt x="1148079" y="0"/>
                  </a:lnTo>
                  <a:lnTo>
                    <a:pt x="0" y="0"/>
                  </a:lnTo>
                  <a:lnTo>
                    <a:pt x="0" y="121920"/>
                  </a:lnTo>
                  <a:close/>
                </a:path>
              </a:pathLst>
            </a:custGeom>
            <a:ln w="25400">
              <a:solidFill>
                <a:srgbClr val="BE9000"/>
              </a:solidFill>
            </a:ln>
          </p:spPr>
          <p:txBody>
            <a:bodyPr wrap="square" lIns="0" tIns="0" rIns="0" bIns="0" rtlCol="0"/>
            <a:lstStyle/>
            <a:p>
              <a:endParaRPr/>
            </a:p>
          </p:txBody>
        </p:sp>
        <p:sp>
          <p:nvSpPr>
            <p:cNvPr id="86" name="object 86"/>
            <p:cNvSpPr/>
            <p:nvPr/>
          </p:nvSpPr>
          <p:spPr>
            <a:xfrm>
              <a:off x="8056879" y="1656079"/>
              <a:ext cx="1148080" cy="132080"/>
            </a:xfrm>
            <a:custGeom>
              <a:avLst/>
              <a:gdLst/>
              <a:ahLst/>
              <a:cxnLst/>
              <a:rect l="l" t="t" r="r" b="b"/>
              <a:pathLst>
                <a:path w="1148079" h="132080">
                  <a:moveTo>
                    <a:pt x="1148079" y="0"/>
                  </a:moveTo>
                  <a:lnTo>
                    <a:pt x="0" y="0"/>
                  </a:lnTo>
                  <a:lnTo>
                    <a:pt x="0" y="132079"/>
                  </a:lnTo>
                  <a:lnTo>
                    <a:pt x="1148079" y="132079"/>
                  </a:lnTo>
                  <a:lnTo>
                    <a:pt x="1148079" y="0"/>
                  </a:lnTo>
                  <a:close/>
                </a:path>
              </a:pathLst>
            </a:custGeom>
            <a:solidFill>
              <a:srgbClr val="FFF1CC"/>
            </a:solidFill>
          </p:spPr>
          <p:txBody>
            <a:bodyPr wrap="square" lIns="0" tIns="0" rIns="0" bIns="0" rtlCol="0"/>
            <a:lstStyle/>
            <a:p>
              <a:endParaRPr/>
            </a:p>
          </p:txBody>
        </p:sp>
        <p:sp>
          <p:nvSpPr>
            <p:cNvPr id="87" name="object 87"/>
            <p:cNvSpPr/>
            <p:nvPr/>
          </p:nvSpPr>
          <p:spPr>
            <a:xfrm>
              <a:off x="8061959" y="1661159"/>
              <a:ext cx="1148080" cy="132080"/>
            </a:xfrm>
            <a:custGeom>
              <a:avLst/>
              <a:gdLst/>
              <a:ahLst/>
              <a:cxnLst/>
              <a:rect l="l" t="t" r="r" b="b"/>
              <a:pathLst>
                <a:path w="1148079" h="132080">
                  <a:moveTo>
                    <a:pt x="0" y="132079"/>
                  </a:moveTo>
                  <a:lnTo>
                    <a:pt x="1148079" y="132079"/>
                  </a:lnTo>
                  <a:lnTo>
                    <a:pt x="1148079" y="0"/>
                  </a:lnTo>
                  <a:lnTo>
                    <a:pt x="0" y="0"/>
                  </a:lnTo>
                  <a:lnTo>
                    <a:pt x="0" y="132079"/>
                  </a:lnTo>
                  <a:close/>
                </a:path>
              </a:pathLst>
            </a:custGeom>
            <a:ln w="25400">
              <a:solidFill>
                <a:srgbClr val="BE9000"/>
              </a:solidFill>
            </a:ln>
          </p:spPr>
          <p:txBody>
            <a:bodyPr wrap="square" lIns="0" tIns="0" rIns="0" bIns="0" rtlCol="0"/>
            <a:lstStyle/>
            <a:p>
              <a:endParaRPr/>
            </a:p>
          </p:txBody>
        </p:sp>
        <p:sp>
          <p:nvSpPr>
            <p:cNvPr id="88" name="object 88"/>
            <p:cNvSpPr/>
            <p:nvPr/>
          </p:nvSpPr>
          <p:spPr>
            <a:xfrm>
              <a:off x="8651239" y="1620519"/>
              <a:ext cx="8255" cy="233679"/>
            </a:xfrm>
            <a:custGeom>
              <a:avLst/>
              <a:gdLst/>
              <a:ahLst/>
              <a:cxnLst/>
              <a:rect l="l" t="t" r="r" b="b"/>
              <a:pathLst>
                <a:path w="8254" h="233680">
                  <a:moveTo>
                    <a:pt x="0" y="50800"/>
                  </a:moveTo>
                  <a:lnTo>
                    <a:pt x="0" y="0"/>
                  </a:lnTo>
                </a:path>
                <a:path w="8254" h="233680">
                  <a:moveTo>
                    <a:pt x="8000" y="233171"/>
                  </a:moveTo>
                  <a:lnTo>
                    <a:pt x="0" y="182879"/>
                  </a:lnTo>
                </a:path>
              </a:pathLst>
            </a:custGeom>
            <a:ln w="12700">
              <a:solidFill>
                <a:srgbClr val="44536A"/>
              </a:solidFill>
            </a:ln>
          </p:spPr>
          <p:txBody>
            <a:bodyPr wrap="square" lIns="0" tIns="0" rIns="0" bIns="0" rtlCol="0"/>
            <a:lstStyle/>
            <a:p>
              <a:endParaRPr/>
            </a:p>
          </p:txBody>
        </p:sp>
        <p:pic>
          <p:nvPicPr>
            <p:cNvPr id="89" name="object 89"/>
            <p:cNvPicPr/>
            <p:nvPr/>
          </p:nvPicPr>
          <p:blipFill>
            <a:blip r:embed="rId13" cstate="print"/>
            <a:stretch>
              <a:fillRect/>
            </a:stretch>
          </p:blipFill>
          <p:spPr>
            <a:xfrm>
              <a:off x="8595359" y="1371599"/>
              <a:ext cx="81278" cy="132079"/>
            </a:xfrm>
            <a:prstGeom prst="rect">
              <a:avLst/>
            </a:prstGeom>
          </p:spPr>
        </p:pic>
        <p:sp>
          <p:nvSpPr>
            <p:cNvPr id="90" name="object 90"/>
            <p:cNvSpPr/>
            <p:nvPr/>
          </p:nvSpPr>
          <p:spPr>
            <a:xfrm>
              <a:off x="8671559" y="1417319"/>
              <a:ext cx="1046480" cy="457200"/>
            </a:xfrm>
            <a:custGeom>
              <a:avLst/>
              <a:gdLst/>
              <a:ahLst/>
              <a:cxnLst/>
              <a:rect l="l" t="t" r="r" b="b"/>
              <a:pathLst>
                <a:path w="1046479" h="457200">
                  <a:moveTo>
                    <a:pt x="2032" y="456691"/>
                  </a:moveTo>
                  <a:lnTo>
                    <a:pt x="70104" y="456056"/>
                  </a:lnTo>
                  <a:lnTo>
                    <a:pt x="137922" y="454151"/>
                  </a:lnTo>
                  <a:lnTo>
                    <a:pt x="205232" y="451103"/>
                  </a:lnTo>
                  <a:lnTo>
                    <a:pt x="271780" y="446913"/>
                  </a:lnTo>
                  <a:lnTo>
                    <a:pt x="337185" y="441705"/>
                  </a:lnTo>
                  <a:lnTo>
                    <a:pt x="401447" y="435482"/>
                  </a:lnTo>
                  <a:lnTo>
                    <a:pt x="464058" y="428243"/>
                  </a:lnTo>
                  <a:lnTo>
                    <a:pt x="525018" y="420115"/>
                  </a:lnTo>
                  <a:lnTo>
                    <a:pt x="583819" y="411099"/>
                  </a:lnTo>
                  <a:lnTo>
                    <a:pt x="640207" y="401319"/>
                  </a:lnTo>
                  <a:lnTo>
                    <a:pt x="694182" y="390905"/>
                  </a:lnTo>
                  <a:lnTo>
                    <a:pt x="745236" y="379729"/>
                  </a:lnTo>
                  <a:lnTo>
                    <a:pt x="793242" y="367918"/>
                  </a:lnTo>
                  <a:lnTo>
                    <a:pt x="837819" y="355600"/>
                  </a:lnTo>
                  <a:lnTo>
                    <a:pt x="878967" y="342645"/>
                  </a:lnTo>
                  <a:lnTo>
                    <a:pt x="916051" y="329438"/>
                  </a:lnTo>
                  <a:lnTo>
                    <a:pt x="977773" y="301625"/>
                  </a:lnTo>
                  <a:lnTo>
                    <a:pt x="1020953" y="272795"/>
                  </a:lnTo>
                  <a:lnTo>
                    <a:pt x="1046480" y="228345"/>
                  </a:lnTo>
                  <a:lnTo>
                    <a:pt x="1043559" y="213487"/>
                  </a:lnTo>
                  <a:lnTo>
                    <a:pt x="1001776" y="169417"/>
                  </a:lnTo>
                  <a:lnTo>
                    <a:pt x="948944" y="140969"/>
                  </a:lnTo>
                  <a:lnTo>
                    <a:pt x="878586" y="114045"/>
                  </a:lnTo>
                  <a:lnTo>
                    <a:pt x="837438" y="101218"/>
                  </a:lnTo>
                  <a:lnTo>
                    <a:pt x="792734" y="88772"/>
                  </a:lnTo>
                  <a:lnTo>
                    <a:pt x="744728" y="76962"/>
                  </a:lnTo>
                  <a:lnTo>
                    <a:pt x="693547" y="65912"/>
                  </a:lnTo>
                  <a:lnTo>
                    <a:pt x="639445" y="55371"/>
                  </a:lnTo>
                  <a:lnTo>
                    <a:pt x="582930" y="45592"/>
                  </a:lnTo>
                  <a:lnTo>
                    <a:pt x="524001" y="36575"/>
                  </a:lnTo>
                  <a:lnTo>
                    <a:pt x="463042" y="28447"/>
                  </a:lnTo>
                  <a:lnTo>
                    <a:pt x="400176" y="21335"/>
                  </a:lnTo>
                  <a:lnTo>
                    <a:pt x="335915" y="14985"/>
                  </a:lnTo>
                  <a:lnTo>
                    <a:pt x="270256" y="9778"/>
                  </a:lnTo>
                  <a:lnTo>
                    <a:pt x="203581" y="5587"/>
                  </a:lnTo>
                  <a:lnTo>
                    <a:pt x="136144" y="2539"/>
                  </a:lnTo>
                  <a:lnTo>
                    <a:pt x="68199" y="634"/>
                  </a:lnTo>
                  <a:lnTo>
                    <a:pt x="0" y="0"/>
                  </a:lnTo>
                </a:path>
              </a:pathLst>
            </a:custGeom>
            <a:ln w="12700">
              <a:solidFill>
                <a:srgbClr val="44536A"/>
              </a:solidFill>
            </a:ln>
          </p:spPr>
          <p:txBody>
            <a:bodyPr wrap="square" lIns="0" tIns="0" rIns="0" bIns="0" rtlCol="0"/>
            <a:lstStyle/>
            <a:p>
              <a:endParaRPr/>
            </a:p>
          </p:txBody>
        </p:sp>
        <p:sp>
          <p:nvSpPr>
            <p:cNvPr id="91" name="object 91"/>
            <p:cNvSpPr/>
            <p:nvPr/>
          </p:nvSpPr>
          <p:spPr>
            <a:xfrm>
              <a:off x="8056879" y="1026159"/>
              <a:ext cx="1148080" cy="121920"/>
            </a:xfrm>
            <a:custGeom>
              <a:avLst/>
              <a:gdLst/>
              <a:ahLst/>
              <a:cxnLst/>
              <a:rect l="l" t="t" r="r" b="b"/>
              <a:pathLst>
                <a:path w="1148079" h="121919">
                  <a:moveTo>
                    <a:pt x="1148079" y="0"/>
                  </a:moveTo>
                  <a:lnTo>
                    <a:pt x="0" y="0"/>
                  </a:lnTo>
                  <a:lnTo>
                    <a:pt x="0" y="121920"/>
                  </a:lnTo>
                  <a:lnTo>
                    <a:pt x="1148079" y="121920"/>
                  </a:lnTo>
                  <a:lnTo>
                    <a:pt x="1148079" y="0"/>
                  </a:lnTo>
                  <a:close/>
                </a:path>
              </a:pathLst>
            </a:custGeom>
            <a:solidFill>
              <a:srgbClr val="FFF1CC"/>
            </a:solidFill>
          </p:spPr>
          <p:txBody>
            <a:bodyPr wrap="square" lIns="0" tIns="0" rIns="0" bIns="0" rtlCol="0"/>
            <a:lstStyle/>
            <a:p>
              <a:endParaRPr/>
            </a:p>
          </p:txBody>
        </p:sp>
        <p:sp>
          <p:nvSpPr>
            <p:cNvPr id="92" name="object 92"/>
            <p:cNvSpPr/>
            <p:nvPr/>
          </p:nvSpPr>
          <p:spPr>
            <a:xfrm>
              <a:off x="8061959" y="1031239"/>
              <a:ext cx="1148080" cy="121920"/>
            </a:xfrm>
            <a:custGeom>
              <a:avLst/>
              <a:gdLst/>
              <a:ahLst/>
              <a:cxnLst/>
              <a:rect l="l" t="t" r="r" b="b"/>
              <a:pathLst>
                <a:path w="1148079" h="121919">
                  <a:moveTo>
                    <a:pt x="0" y="121920"/>
                  </a:moveTo>
                  <a:lnTo>
                    <a:pt x="1148079" y="121920"/>
                  </a:lnTo>
                  <a:lnTo>
                    <a:pt x="1148079" y="0"/>
                  </a:lnTo>
                  <a:lnTo>
                    <a:pt x="0" y="0"/>
                  </a:lnTo>
                  <a:lnTo>
                    <a:pt x="0" y="121920"/>
                  </a:lnTo>
                  <a:close/>
                </a:path>
              </a:pathLst>
            </a:custGeom>
            <a:ln w="25400">
              <a:solidFill>
                <a:srgbClr val="BE9000"/>
              </a:solidFill>
            </a:ln>
          </p:spPr>
          <p:txBody>
            <a:bodyPr wrap="square" lIns="0" tIns="0" rIns="0" bIns="0" rtlCol="0"/>
            <a:lstStyle/>
            <a:p>
              <a:endParaRPr/>
            </a:p>
          </p:txBody>
        </p:sp>
        <p:sp>
          <p:nvSpPr>
            <p:cNvPr id="93" name="object 93"/>
            <p:cNvSpPr/>
            <p:nvPr/>
          </p:nvSpPr>
          <p:spPr>
            <a:xfrm>
              <a:off x="8056879" y="1198879"/>
              <a:ext cx="1148080" cy="121920"/>
            </a:xfrm>
            <a:custGeom>
              <a:avLst/>
              <a:gdLst/>
              <a:ahLst/>
              <a:cxnLst/>
              <a:rect l="l" t="t" r="r" b="b"/>
              <a:pathLst>
                <a:path w="1148079" h="121919">
                  <a:moveTo>
                    <a:pt x="1148079" y="0"/>
                  </a:moveTo>
                  <a:lnTo>
                    <a:pt x="0" y="0"/>
                  </a:lnTo>
                  <a:lnTo>
                    <a:pt x="0" y="121920"/>
                  </a:lnTo>
                  <a:lnTo>
                    <a:pt x="1148079" y="121920"/>
                  </a:lnTo>
                  <a:lnTo>
                    <a:pt x="1148079" y="0"/>
                  </a:lnTo>
                  <a:close/>
                </a:path>
              </a:pathLst>
            </a:custGeom>
            <a:solidFill>
              <a:srgbClr val="FFF1CC"/>
            </a:solidFill>
          </p:spPr>
          <p:txBody>
            <a:bodyPr wrap="square" lIns="0" tIns="0" rIns="0" bIns="0" rtlCol="0"/>
            <a:lstStyle/>
            <a:p>
              <a:endParaRPr/>
            </a:p>
          </p:txBody>
        </p:sp>
        <p:sp>
          <p:nvSpPr>
            <p:cNvPr id="94" name="object 94"/>
            <p:cNvSpPr/>
            <p:nvPr/>
          </p:nvSpPr>
          <p:spPr>
            <a:xfrm>
              <a:off x="8061959" y="1203959"/>
              <a:ext cx="1148080" cy="121920"/>
            </a:xfrm>
            <a:custGeom>
              <a:avLst/>
              <a:gdLst/>
              <a:ahLst/>
              <a:cxnLst/>
              <a:rect l="l" t="t" r="r" b="b"/>
              <a:pathLst>
                <a:path w="1148079" h="121919">
                  <a:moveTo>
                    <a:pt x="0" y="121920"/>
                  </a:moveTo>
                  <a:lnTo>
                    <a:pt x="1148079" y="121920"/>
                  </a:lnTo>
                  <a:lnTo>
                    <a:pt x="1148079" y="0"/>
                  </a:lnTo>
                  <a:lnTo>
                    <a:pt x="0" y="0"/>
                  </a:lnTo>
                  <a:lnTo>
                    <a:pt x="0" y="121920"/>
                  </a:lnTo>
                  <a:close/>
                </a:path>
              </a:pathLst>
            </a:custGeom>
            <a:ln w="25400">
              <a:solidFill>
                <a:srgbClr val="BE9000"/>
              </a:solidFill>
            </a:ln>
          </p:spPr>
          <p:txBody>
            <a:bodyPr wrap="square" lIns="0" tIns="0" rIns="0" bIns="0" rtlCol="0"/>
            <a:lstStyle/>
            <a:p>
              <a:endParaRPr/>
            </a:p>
          </p:txBody>
        </p:sp>
      </p:grpSp>
      <p:sp>
        <p:nvSpPr>
          <p:cNvPr id="95" name="object 95"/>
          <p:cNvSpPr txBox="1"/>
          <p:nvPr/>
        </p:nvSpPr>
        <p:spPr>
          <a:xfrm>
            <a:off x="7731759" y="193039"/>
            <a:ext cx="2042160" cy="2184400"/>
          </a:xfrm>
          <a:prstGeom prst="rect">
            <a:avLst/>
          </a:prstGeom>
          <a:ln w="63500">
            <a:solidFill>
              <a:srgbClr val="EC7C30"/>
            </a:solidFill>
          </a:ln>
        </p:spPr>
        <p:txBody>
          <a:bodyPr vert="horz" wrap="square" lIns="0" tIns="0" rIns="0" bIns="0" rtlCol="0">
            <a:spAutoFit/>
          </a:bodyPr>
          <a:lstStyle/>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pPr>
            <a:endParaRPr sz="1000">
              <a:latin typeface="Times New Roman"/>
              <a:cs typeface="Times New Roman"/>
            </a:endParaRPr>
          </a:p>
          <a:p>
            <a:pPr>
              <a:lnSpc>
                <a:spcPct val="100000"/>
              </a:lnSpc>
              <a:spcBef>
                <a:spcPts val="30"/>
              </a:spcBef>
            </a:pPr>
            <a:endParaRPr sz="900">
              <a:latin typeface="Times New Roman"/>
              <a:cs typeface="Times New Roman"/>
            </a:endParaRPr>
          </a:p>
          <a:p>
            <a:pPr marR="256540" algn="ctr">
              <a:lnSpc>
                <a:spcPct val="100000"/>
              </a:lnSpc>
            </a:pPr>
            <a:r>
              <a:rPr sz="850" dirty="0">
                <a:solidFill>
                  <a:srgbClr val="38761D"/>
                </a:solidFill>
                <a:latin typeface="Arial"/>
                <a:cs typeface="Arial"/>
              </a:rPr>
              <a:t>3x3</a:t>
            </a:r>
            <a:r>
              <a:rPr sz="850" spc="70" dirty="0">
                <a:solidFill>
                  <a:srgbClr val="38761D"/>
                </a:solidFill>
                <a:latin typeface="Arial"/>
                <a:cs typeface="Arial"/>
              </a:rPr>
              <a:t> </a:t>
            </a:r>
            <a:r>
              <a:rPr sz="850" dirty="0">
                <a:solidFill>
                  <a:srgbClr val="38761D"/>
                </a:solidFill>
                <a:latin typeface="Arial"/>
                <a:cs typeface="Arial"/>
              </a:rPr>
              <a:t>conv,</a:t>
            </a:r>
            <a:r>
              <a:rPr sz="850" spc="90" dirty="0">
                <a:solidFill>
                  <a:srgbClr val="38761D"/>
                </a:solidFill>
                <a:latin typeface="Arial"/>
                <a:cs typeface="Arial"/>
              </a:rPr>
              <a:t> </a:t>
            </a:r>
            <a:r>
              <a:rPr sz="850" spc="-25" dirty="0">
                <a:solidFill>
                  <a:srgbClr val="38761D"/>
                </a:solidFill>
                <a:latin typeface="Arial"/>
                <a:cs typeface="Arial"/>
              </a:rPr>
              <a:t>512</a:t>
            </a:r>
            <a:endParaRPr sz="850">
              <a:latin typeface="Arial"/>
              <a:cs typeface="Arial"/>
            </a:endParaRPr>
          </a:p>
          <a:p>
            <a:pPr marR="256540" algn="ctr">
              <a:lnSpc>
                <a:spcPct val="100000"/>
              </a:lnSpc>
              <a:spcBef>
                <a:spcPts val="340"/>
              </a:spcBef>
            </a:pPr>
            <a:r>
              <a:rPr sz="850" dirty="0">
                <a:solidFill>
                  <a:srgbClr val="38761D"/>
                </a:solidFill>
                <a:latin typeface="Arial"/>
                <a:cs typeface="Arial"/>
              </a:rPr>
              <a:t>3x3</a:t>
            </a:r>
            <a:r>
              <a:rPr sz="850" spc="70" dirty="0">
                <a:solidFill>
                  <a:srgbClr val="38761D"/>
                </a:solidFill>
                <a:latin typeface="Arial"/>
                <a:cs typeface="Arial"/>
              </a:rPr>
              <a:t> </a:t>
            </a:r>
            <a:r>
              <a:rPr sz="850" dirty="0">
                <a:solidFill>
                  <a:srgbClr val="38761D"/>
                </a:solidFill>
                <a:latin typeface="Arial"/>
                <a:cs typeface="Arial"/>
              </a:rPr>
              <a:t>conv,</a:t>
            </a:r>
            <a:r>
              <a:rPr sz="850" spc="90" dirty="0">
                <a:solidFill>
                  <a:srgbClr val="38761D"/>
                </a:solidFill>
                <a:latin typeface="Arial"/>
                <a:cs typeface="Arial"/>
              </a:rPr>
              <a:t> </a:t>
            </a:r>
            <a:r>
              <a:rPr sz="850" spc="-25" dirty="0">
                <a:solidFill>
                  <a:srgbClr val="38761D"/>
                </a:solidFill>
                <a:latin typeface="Arial"/>
                <a:cs typeface="Arial"/>
              </a:rPr>
              <a:t>512</a:t>
            </a:r>
            <a:endParaRPr sz="850">
              <a:latin typeface="Arial"/>
              <a:cs typeface="Arial"/>
            </a:endParaRPr>
          </a:p>
          <a:p>
            <a:pPr>
              <a:lnSpc>
                <a:spcPct val="100000"/>
              </a:lnSpc>
              <a:spcBef>
                <a:spcPts val="40"/>
              </a:spcBef>
            </a:pPr>
            <a:endParaRPr sz="1100">
              <a:latin typeface="Arial"/>
              <a:cs typeface="Arial"/>
            </a:endParaRPr>
          </a:p>
          <a:p>
            <a:pPr marR="257175" algn="ctr">
              <a:lnSpc>
                <a:spcPct val="100000"/>
              </a:lnSpc>
            </a:pPr>
            <a:r>
              <a:rPr sz="850" dirty="0">
                <a:solidFill>
                  <a:srgbClr val="38761D"/>
                </a:solidFill>
                <a:latin typeface="Arial"/>
                <a:cs typeface="Arial"/>
              </a:rPr>
              <a:t>3x3</a:t>
            </a:r>
            <a:r>
              <a:rPr sz="850" spc="75" dirty="0">
                <a:solidFill>
                  <a:srgbClr val="38761D"/>
                </a:solidFill>
                <a:latin typeface="Arial"/>
                <a:cs typeface="Arial"/>
              </a:rPr>
              <a:t> </a:t>
            </a:r>
            <a:r>
              <a:rPr sz="850" dirty="0">
                <a:solidFill>
                  <a:srgbClr val="38761D"/>
                </a:solidFill>
                <a:latin typeface="Arial"/>
                <a:cs typeface="Arial"/>
              </a:rPr>
              <a:t>conv,</a:t>
            </a:r>
            <a:r>
              <a:rPr sz="850" spc="100" dirty="0">
                <a:solidFill>
                  <a:srgbClr val="38761D"/>
                </a:solidFill>
                <a:latin typeface="Arial"/>
                <a:cs typeface="Arial"/>
              </a:rPr>
              <a:t> </a:t>
            </a:r>
            <a:r>
              <a:rPr sz="850" spc="-25" dirty="0">
                <a:solidFill>
                  <a:srgbClr val="38761D"/>
                </a:solidFill>
                <a:latin typeface="Arial"/>
                <a:cs typeface="Arial"/>
              </a:rPr>
              <a:t>512</a:t>
            </a:r>
            <a:endParaRPr sz="850">
              <a:latin typeface="Arial"/>
              <a:cs typeface="Arial"/>
            </a:endParaRPr>
          </a:p>
          <a:p>
            <a:pPr marR="256540" algn="ctr">
              <a:lnSpc>
                <a:spcPct val="100000"/>
              </a:lnSpc>
              <a:spcBef>
                <a:spcPts val="340"/>
              </a:spcBef>
            </a:pPr>
            <a:r>
              <a:rPr sz="850" dirty="0">
                <a:solidFill>
                  <a:srgbClr val="38761D"/>
                </a:solidFill>
                <a:latin typeface="Arial"/>
                <a:cs typeface="Arial"/>
              </a:rPr>
              <a:t>3x3</a:t>
            </a:r>
            <a:r>
              <a:rPr sz="850" spc="70" dirty="0">
                <a:solidFill>
                  <a:srgbClr val="38761D"/>
                </a:solidFill>
                <a:latin typeface="Arial"/>
                <a:cs typeface="Arial"/>
              </a:rPr>
              <a:t> </a:t>
            </a:r>
            <a:r>
              <a:rPr sz="850" dirty="0">
                <a:solidFill>
                  <a:srgbClr val="38761D"/>
                </a:solidFill>
                <a:latin typeface="Arial"/>
                <a:cs typeface="Arial"/>
              </a:rPr>
              <a:t>conv,</a:t>
            </a:r>
            <a:r>
              <a:rPr sz="850" spc="90" dirty="0">
                <a:solidFill>
                  <a:srgbClr val="38761D"/>
                </a:solidFill>
                <a:latin typeface="Arial"/>
                <a:cs typeface="Arial"/>
              </a:rPr>
              <a:t> </a:t>
            </a:r>
            <a:r>
              <a:rPr sz="850" spc="-25" dirty="0">
                <a:solidFill>
                  <a:srgbClr val="38761D"/>
                </a:solidFill>
                <a:latin typeface="Arial"/>
                <a:cs typeface="Arial"/>
              </a:rPr>
              <a:t>512</a:t>
            </a:r>
            <a:endParaRPr sz="850">
              <a:latin typeface="Arial"/>
              <a:cs typeface="Arial"/>
            </a:endParaRPr>
          </a:p>
          <a:p>
            <a:pPr>
              <a:lnSpc>
                <a:spcPct val="100000"/>
              </a:lnSpc>
              <a:spcBef>
                <a:spcPts val="10"/>
              </a:spcBef>
            </a:pPr>
            <a:endParaRPr sz="850">
              <a:latin typeface="Arial"/>
              <a:cs typeface="Arial"/>
            </a:endParaRPr>
          </a:p>
          <a:p>
            <a:pPr marR="267335" algn="ctr">
              <a:lnSpc>
                <a:spcPct val="100000"/>
              </a:lnSpc>
            </a:pPr>
            <a:r>
              <a:rPr sz="850" dirty="0">
                <a:solidFill>
                  <a:srgbClr val="38761D"/>
                </a:solidFill>
                <a:latin typeface="Arial"/>
                <a:cs typeface="Arial"/>
              </a:rPr>
              <a:t>3x3</a:t>
            </a:r>
            <a:r>
              <a:rPr sz="850" spc="-25" dirty="0">
                <a:solidFill>
                  <a:srgbClr val="38761D"/>
                </a:solidFill>
                <a:latin typeface="Arial"/>
                <a:cs typeface="Arial"/>
              </a:rPr>
              <a:t> </a:t>
            </a:r>
            <a:r>
              <a:rPr sz="850" dirty="0">
                <a:solidFill>
                  <a:srgbClr val="38761D"/>
                </a:solidFill>
                <a:latin typeface="Arial"/>
                <a:cs typeface="Arial"/>
              </a:rPr>
              <a:t>conv,</a:t>
            </a:r>
            <a:r>
              <a:rPr sz="850" spc="120" dirty="0">
                <a:solidFill>
                  <a:srgbClr val="38761D"/>
                </a:solidFill>
                <a:latin typeface="Arial"/>
                <a:cs typeface="Arial"/>
              </a:rPr>
              <a:t> </a:t>
            </a:r>
            <a:r>
              <a:rPr sz="850" spc="-25" dirty="0">
                <a:solidFill>
                  <a:srgbClr val="38761D"/>
                </a:solidFill>
                <a:latin typeface="Arial"/>
                <a:cs typeface="Arial"/>
              </a:rPr>
              <a:t>512</a:t>
            </a:r>
            <a:endParaRPr sz="850">
              <a:latin typeface="Arial"/>
              <a:cs typeface="Arial"/>
            </a:endParaRPr>
          </a:p>
          <a:p>
            <a:pPr marR="245110" algn="ctr">
              <a:lnSpc>
                <a:spcPct val="100000"/>
              </a:lnSpc>
              <a:spcBef>
                <a:spcPts val="420"/>
              </a:spcBef>
            </a:pPr>
            <a:r>
              <a:rPr sz="850" dirty="0">
                <a:solidFill>
                  <a:srgbClr val="38761D"/>
                </a:solidFill>
                <a:latin typeface="Arial"/>
                <a:cs typeface="Arial"/>
              </a:rPr>
              <a:t>3x3</a:t>
            </a:r>
            <a:r>
              <a:rPr sz="850" spc="35" dirty="0">
                <a:solidFill>
                  <a:srgbClr val="38761D"/>
                </a:solidFill>
                <a:latin typeface="Arial"/>
                <a:cs typeface="Arial"/>
              </a:rPr>
              <a:t> </a:t>
            </a:r>
            <a:r>
              <a:rPr sz="850" dirty="0">
                <a:solidFill>
                  <a:srgbClr val="38761D"/>
                </a:solidFill>
                <a:latin typeface="Arial"/>
                <a:cs typeface="Arial"/>
              </a:rPr>
              <a:t>conv,</a:t>
            </a:r>
            <a:r>
              <a:rPr sz="850" spc="50" dirty="0">
                <a:solidFill>
                  <a:srgbClr val="38761D"/>
                </a:solidFill>
                <a:latin typeface="Arial"/>
                <a:cs typeface="Arial"/>
              </a:rPr>
              <a:t> </a:t>
            </a:r>
            <a:r>
              <a:rPr sz="850" dirty="0">
                <a:solidFill>
                  <a:srgbClr val="38761D"/>
                </a:solidFill>
                <a:latin typeface="Arial"/>
                <a:cs typeface="Arial"/>
              </a:rPr>
              <a:t>512,</a:t>
            </a:r>
            <a:r>
              <a:rPr sz="850" spc="229" dirty="0">
                <a:solidFill>
                  <a:srgbClr val="38761D"/>
                </a:solidFill>
                <a:latin typeface="Arial"/>
                <a:cs typeface="Arial"/>
              </a:rPr>
              <a:t> </a:t>
            </a:r>
            <a:r>
              <a:rPr sz="850" spc="-25" dirty="0">
                <a:solidFill>
                  <a:srgbClr val="38761D"/>
                </a:solidFill>
                <a:latin typeface="Arial"/>
                <a:cs typeface="Arial"/>
              </a:rPr>
              <a:t>/2</a:t>
            </a:r>
            <a:endParaRPr sz="850">
              <a:latin typeface="Arial"/>
              <a:cs typeface="Arial"/>
            </a:endParaRPr>
          </a:p>
        </p:txBody>
      </p:sp>
      <p:grpSp>
        <p:nvGrpSpPr>
          <p:cNvPr id="96" name="object 96"/>
          <p:cNvGrpSpPr/>
          <p:nvPr/>
        </p:nvGrpSpPr>
        <p:grpSpPr>
          <a:xfrm>
            <a:off x="8615680" y="833119"/>
            <a:ext cx="1108710" cy="590550"/>
            <a:chOff x="8615680" y="833119"/>
            <a:chExt cx="1108710" cy="590550"/>
          </a:xfrm>
        </p:grpSpPr>
        <p:sp>
          <p:nvSpPr>
            <p:cNvPr id="97" name="object 97"/>
            <p:cNvSpPr/>
            <p:nvPr/>
          </p:nvSpPr>
          <p:spPr>
            <a:xfrm>
              <a:off x="8651240" y="949959"/>
              <a:ext cx="1066800" cy="467359"/>
            </a:xfrm>
            <a:custGeom>
              <a:avLst/>
              <a:gdLst/>
              <a:ahLst/>
              <a:cxnLst/>
              <a:rect l="l" t="t" r="r" b="b"/>
              <a:pathLst>
                <a:path w="1066800" h="467359">
                  <a:moveTo>
                    <a:pt x="0" y="264160"/>
                  </a:moveTo>
                  <a:lnTo>
                    <a:pt x="0" y="213360"/>
                  </a:lnTo>
                </a:path>
                <a:path w="1066800" h="467359">
                  <a:moveTo>
                    <a:pt x="6350" y="426212"/>
                  </a:moveTo>
                  <a:lnTo>
                    <a:pt x="0" y="375919"/>
                  </a:lnTo>
                </a:path>
                <a:path w="1066800" h="467359">
                  <a:moveTo>
                    <a:pt x="20319" y="467232"/>
                  </a:moveTo>
                  <a:lnTo>
                    <a:pt x="88518" y="466470"/>
                  </a:lnTo>
                  <a:lnTo>
                    <a:pt x="156463" y="464565"/>
                  </a:lnTo>
                  <a:lnTo>
                    <a:pt x="223900" y="461517"/>
                  </a:lnTo>
                  <a:lnTo>
                    <a:pt x="290575" y="457200"/>
                  </a:lnTo>
                  <a:lnTo>
                    <a:pt x="356107" y="451865"/>
                  </a:lnTo>
                  <a:lnTo>
                    <a:pt x="420496" y="445388"/>
                  </a:lnTo>
                  <a:lnTo>
                    <a:pt x="483234" y="438023"/>
                  </a:lnTo>
                  <a:lnTo>
                    <a:pt x="544194" y="429640"/>
                  </a:lnTo>
                  <a:lnTo>
                    <a:pt x="603123" y="420497"/>
                  </a:lnTo>
                  <a:lnTo>
                    <a:pt x="659764" y="410590"/>
                  </a:lnTo>
                  <a:lnTo>
                    <a:pt x="713739" y="399795"/>
                  </a:lnTo>
                  <a:lnTo>
                    <a:pt x="764920" y="388365"/>
                  </a:lnTo>
                  <a:lnTo>
                    <a:pt x="812926" y="376300"/>
                  </a:lnTo>
                  <a:lnTo>
                    <a:pt x="857630" y="363727"/>
                  </a:lnTo>
                  <a:lnTo>
                    <a:pt x="898778" y="350519"/>
                  </a:lnTo>
                  <a:lnTo>
                    <a:pt x="935989" y="336930"/>
                  </a:lnTo>
                  <a:lnTo>
                    <a:pt x="997838" y="308610"/>
                  </a:lnTo>
                  <a:lnTo>
                    <a:pt x="1041145" y="279018"/>
                  </a:lnTo>
                  <a:lnTo>
                    <a:pt x="1066673" y="233552"/>
                  </a:lnTo>
                  <a:lnTo>
                    <a:pt x="1063752" y="218312"/>
                  </a:lnTo>
                  <a:lnTo>
                    <a:pt x="1021968" y="173227"/>
                  </a:lnTo>
                  <a:lnTo>
                    <a:pt x="969390" y="144272"/>
                  </a:lnTo>
                  <a:lnTo>
                    <a:pt x="899159" y="116586"/>
                  </a:lnTo>
                  <a:lnTo>
                    <a:pt x="858138" y="103504"/>
                  </a:lnTo>
                  <a:lnTo>
                    <a:pt x="813434" y="90804"/>
                  </a:lnTo>
                  <a:lnTo>
                    <a:pt x="765428" y="78739"/>
                  </a:lnTo>
                  <a:lnTo>
                    <a:pt x="714375" y="67310"/>
                  </a:lnTo>
                  <a:lnTo>
                    <a:pt x="660526" y="56641"/>
                  </a:lnTo>
                  <a:lnTo>
                    <a:pt x="604011" y="46609"/>
                  </a:lnTo>
                  <a:lnTo>
                    <a:pt x="545210" y="37464"/>
                  </a:lnTo>
                  <a:lnTo>
                    <a:pt x="484377" y="29210"/>
                  </a:lnTo>
                  <a:lnTo>
                    <a:pt x="421766" y="21716"/>
                  </a:lnTo>
                  <a:lnTo>
                    <a:pt x="357504" y="15366"/>
                  </a:lnTo>
                  <a:lnTo>
                    <a:pt x="291973" y="10032"/>
                  </a:lnTo>
                  <a:lnTo>
                    <a:pt x="225551" y="5714"/>
                  </a:lnTo>
                  <a:lnTo>
                    <a:pt x="158241" y="2539"/>
                  </a:lnTo>
                  <a:lnTo>
                    <a:pt x="90424" y="635"/>
                  </a:lnTo>
                  <a:lnTo>
                    <a:pt x="22351" y="0"/>
                  </a:lnTo>
                </a:path>
              </a:pathLst>
            </a:custGeom>
            <a:ln w="12700">
              <a:solidFill>
                <a:srgbClr val="44536A"/>
              </a:solidFill>
            </a:ln>
          </p:spPr>
          <p:txBody>
            <a:bodyPr wrap="square" lIns="0" tIns="0" rIns="0" bIns="0" rtlCol="0"/>
            <a:lstStyle/>
            <a:p>
              <a:endParaRPr/>
            </a:p>
          </p:txBody>
        </p:sp>
        <p:pic>
          <p:nvPicPr>
            <p:cNvPr id="98" name="object 98"/>
            <p:cNvPicPr/>
            <p:nvPr/>
          </p:nvPicPr>
          <p:blipFill>
            <a:blip r:embed="rId14" cstate="print"/>
            <a:stretch>
              <a:fillRect/>
            </a:stretch>
          </p:blipFill>
          <p:spPr>
            <a:xfrm>
              <a:off x="8615680" y="833119"/>
              <a:ext cx="60959" cy="203200"/>
            </a:xfrm>
            <a:prstGeom prst="rect">
              <a:avLst/>
            </a:prstGeom>
          </p:spPr>
        </p:pic>
      </p:grpSp>
      <p:sp>
        <p:nvSpPr>
          <p:cNvPr id="99" name="object 99"/>
          <p:cNvSpPr txBox="1"/>
          <p:nvPr/>
        </p:nvSpPr>
        <p:spPr>
          <a:xfrm>
            <a:off x="8061959" y="726440"/>
            <a:ext cx="1148080" cy="111760"/>
          </a:xfrm>
          <a:prstGeom prst="rect">
            <a:avLst/>
          </a:prstGeom>
          <a:solidFill>
            <a:srgbClr val="C8DAF8"/>
          </a:solidFill>
          <a:ln w="25400">
            <a:solidFill>
              <a:srgbClr val="4985E8"/>
            </a:solidFill>
          </a:ln>
        </p:spPr>
        <p:txBody>
          <a:bodyPr vert="horz" wrap="square" lIns="0" tIns="0" rIns="0" bIns="0" rtlCol="0">
            <a:spAutoFit/>
          </a:bodyPr>
          <a:lstStyle/>
          <a:p>
            <a:pPr marL="13335" algn="ctr">
              <a:lnSpc>
                <a:spcPts val="860"/>
              </a:lnSpc>
            </a:pPr>
            <a:r>
              <a:rPr sz="850" spc="-20" dirty="0">
                <a:solidFill>
                  <a:srgbClr val="4985E8"/>
                </a:solidFill>
                <a:latin typeface="Arial"/>
                <a:cs typeface="Arial"/>
              </a:rPr>
              <a:t>Pool</a:t>
            </a:r>
            <a:endParaRPr sz="850">
              <a:latin typeface="Arial"/>
              <a:cs typeface="Arial"/>
            </a:endParaRPr>
          </a:p>
        </p:txBody>
      </p:sp>
      <p:sp>
        <p:nvSpPr>
          <p:cNvPr id="100" name="object 100"/>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101" name="object 101"/>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102" name="object 102"/>
          <p:cNvGrpSpPr/>
          <p:nvPr/>
        </p:nvGrpSpPr>
        <p:grpSpPr>
          <a:xfrm>
            <a:off x="1065530" y="3839209"/>
            <a:ext cx="4675505" cy="2329180"/>
            <a:chOff x="1065530" y="3839209"/>
            <a:chExt cx="4675505" cy="2329180"/>
          </a:xfrm>
        </p:grpSpPr>
        <p:pic>
          <p:nvPicPr>
            <p:cNvPr id="103" name="object 103"/>
            <p:cNvPicPr/>
            <p:nvPr/>
          </p:nvPicPr>
          <p:blipFill>
            <a:blip r:embed="rId15" cstate="print"/>
            <a:stretch>
              <a:fillRect/>
            </a:stretch>
          </p:blipFill>
          <p:spPr>
            <a:xfrm>
              <a:off x="1075952" y="4618995"/>
              <a:ext cx="4654287" cy="1537964"/>
            </a:xfrm>
            <a:prstGeom prst="rect">
              <a:avLst/>
            </a:prstGeom>
          </p:spPr>
        </p:pic>
        <p:sp>
          <p:nvSpPr>
            <p:cNvPr id="104" name="object 104"/>
            <p:cNvSpPr/>
            <p:nvPr/>
          </p:nvSpPr>
          <p:spPr>
            <a:xfrm>
              <a:off x="1071880" y="4617719"/>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sp>
          <p:nvSpPr>
            <p:cNvPr id="105" name="object 105"/>
            <p:cNvSpPr/>
            <p:nvPr/>
          </p:nvSpPr>
          <p:spPr>
            <a:xfrm>
              <a:off x="2113280" y="4307789"/>
              <a:ext cx="2245360" cy="1402080"/>
            </a:xfrm>
            <a:custGeom>
              <a:avLst/>
              <a:gdLst/>
              <a:ahLst/>
              <a:cxnLst/>
              <a:rect l="l" t="t" r="r" b="b"/>
              <a:pathLst>
                <a:path w="2245360" h="1402079">
                  <a:moveTo>
                    <a:pt x="2244979" y="0"/>
                  </a:moveTo>
                  <a:lnTo>
                    <a:pt x="0" y="0"/>
                  </a:lnTo>
                  <a:lnTo>
                    <a:pt x="0" y="1402079"/>
                  </a:lnTo>
                  <a:lnTo>
                    <a:pt x="2244979" y="1402079"/>
                  </a:lnTo>
                  <a:lnTo>
                    <a:pt x="2244979" y="0"/>
                  </a:lnTo>
                  <a:close/>
                </a:path>
              </a:pathLst>
            </a:custGeom>
            <a:solidFill>
              <a:srgbClr val="FFFFFF">
                <a:alpha val="92939"/>
              </a:srgbClr>
            </a:solidFill>
          </p:spPr>
          <p:txBody>
            <a:bodyPr wrap="square" lIns="0" tIns="0" rIns="0" bIns="0" rtlCol="0"/>
            <a:lstStyle/>
            <a:p>
              <a:endParaRPr/>
            </a:p>
          </p:txBody>
        </p:sp>
        <p:sp>
          <p:nvSpPr>
            <p:cNvPr id="106" name="object 106"/>
            <p:cNvSpPr/>
            <p:nvPr/>
          </p:nvSpPr>
          <p:spPr>
            <a:xfrm>
              <a:off x="4358639" y="3840479"/>
              <a:ext cx="467359" cy="1869439"/>
            </a:xfrm>
            <a:custGeom>
              <a:avLst/>
              <a:gdLst/>
              <a:ahLst/>
              <a:cxnLst/>
              <a:rect l="l" t="t" r="r" b="b"/>
              <a:pathLst>
                <a:path w="467360" h="1869439">
                  <a:moveTo>
                    <a:pt x="466979" y="0"/>
                  </a:moveTo>
                  <a:lnTo>
                    <a:pt x="0" y="467233"/>
                  </a:lnTo>
                  <a:lnTo>
                    <a:pt x="0" y="1868944"/>
                  </a:lnTo>
                  <a:lnTo>
                    <a:pt x="466979" y="1401699"/>
                  </a:lnTo>
                  <a:lnTo>
                    <a:pt x="466979" y="0"/>
                  </a:lnTo>
                  <a:close/>
                </a:path>
              </a:pathLst>
            </a:custGeom>
            <a:solidFill>
              <a:srgbClr val="CDCDCD">
                <a:alpha val="92939"/>
              </a:srgbClr>
            </a:solidFill>
          </p:spPr>
          <p:txBody>
            <a:bodyPr wrap="square" lIns="0" tIns="0" rIns="0" bIns="0" rtlCol="0"/>
            <a:lstStyle/>
            <a:p>
              <a:endParaRPr/>
            </a:p>
          </p:txBody>
        </p:sp>
        <p:sp>
          <p:nvSpPr>
            <p:cNvPr id="107" name="object 107"/>
            <p:cNvSpPr/>
            <p:nvPr/>
          </p:nvSpPr>
          <p:spPr>
            <a:xfrm>
              <a:off x="2113280" y="3840479"/>
              <a:ext cx="2712720" cy="467359"/>
            </a:xfrm>
            <a:custGeom>
              <a:avLst/>
              <a:gdLst/>
              <a:ahLst/>
              <a:cxnLst/>
              <a:rect l="l" t="t" r="r" b="b"/>
              <a:pathLst>
                <a:path w="2712720" h="467360">
                  <a:moveTo>
                    <a:pt x="2712466" y="0"/>
                  </a:moveTo>
                  <a:lnTo>
                    <a:pt x="465963" y="0"/>
                  </a:lnTo>
                  <a:lnTo>
                    <a:pt x="0" y="466979"/>
                  </a:lnTo>
                  <a:lnTo>
                    <a:pt x="2246503" y="466979"/>
                  </a:lnTo>
                  <a:lnTo>
                    <a:pt x="2712466" y="0"/>
                  </a:lnTo>
                  <a:close/>
                </a:path>
              </a:pathLst>
            </a:custGeom>
            <a:solidFill>
              <a:srgbClr val="FFFFFF">
                <a:alpha val="92939"/>
              </a:srgbClr>
            </a:solidFill>
          </p:spPr>
          <p:txBody>
            <a:bodyPr wrap="square" lIns="0" tIns="0" rIns="0" bIns="0" rtlCol="0"/>
            <a:lstStyle/>
            <a:p>
              <a:endParaRPr/>
            </a:p>
          </p:txBody>
        </p:sp>
        <p:sp>
          <p:nvSpPr>
            <p:cNvPr id="108" name="object 108"/>
            <p:cNvSpPr/>
            <p:nvPr/>
          </p:nvSpPr>
          <p:spPr>
            <a:xfrm>
              <a:off x="2118360" y="3845559"/>
              <a:ext cx="2712720" cy="1869439"/>
            </a:xfrm>
            <a:custGeom>
              <a:avLst/>
              <a:gdLst/>
              <a:ahLst/>
              <a:cxnLst/>
              <a:rect l="l" t="t" r="r" b="b"/>
              <a:pathLst>
                <a:path w="2712720" h="1869439">
                  <a:moveTo>
                    <a:pt x="0" y="467232"/>
                  </a:moveTo>
                  <a:lnTo>
                    <a:pt x="465963" y="0"/>
                  </a:lnTo>
                  <a:lnTo>
                    <a:pt x="2712466" y="0"/>
                  </a:lnTo>
                  <a:lnTo>
                    <a:pt x="2712466" y="1401698"/>
                  </a:lnTo>
                  <a:lnTo>
                    <a:pt x="2246503" y="1868944"/>
                  </a:lnTo>
                  <a:lnTo>
                    <a:pt x="0" y="1868944"/>
                  </a:lnTo>
                  <a:lnTo>
                    <a:pt x="0" y="467232"/>
                  </a:lnTo>
                  <a:close/>
                </a:path>
                <a:path w="2712720" h="1869439">
                  <a:moveTo>
                    <a:pt x="0" y="467232"/>
                  </a:moveTo>
                  <a:lnTo>
                    <a:pt x="2246503" y="467232"/>
                  </a:lnTo>
                  <a:lnTo>
                    <a:pt x="2712466" y="0"/>
                  </a:lnTo>
                </a:path>
                <a:path w="2712720" h="1869439">
                  <a:moveTo>
                    <a:pt x="2246503" y="467232"/>
                  </a:moveTo>
                  <a:lnTo>
                    <a:pt x="2246503" y="1868944"/>
                  </a:lnTo>
                </a:path>
              </a:pathLst>
            </a:custGeom>
            <a:ln w="12700">
              <a:solidFill>
                <a:srgbClr val="1D7E66"/>
              </a:solidFill>
            </a:ln>
          </p:spPr>
          <p:txBody>
            <a:bodyPr wrap="square" lIns="0" tIns="0" rIns="0" bIns="0" rtlCol="0"/>
            <a:lstStyle/>
            <a:p>
              <a:endParaRPr/>
            </a:p>
          </p:txBody>
        </p:sp>
      </p:grpSp>
      <p:sp>
        <p:nvSpPr>
          <p:cNvPr id="109" name="object 109"/>
          <p:cNvSpPr txBox="1"/>
          <p:nvPr/>
        </p:nvSpPr>
        <p:spPr>
          <a:xfrm>
            <a:off x="2690495" y="4775835"/>
            <a:ext cx="109410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ConvNet</a:t>
            </a:r>
            <a:endParaRPr sz="2400">
              <a:latin typeface="Calibri"/>
              <a:cs typeface="Calibri"/>
            </a:endParaRPr>
          </a:p>
        </p:txBody>
      </p:sp>
      <p:grpSp>
        <p:nvGrpSpPr>
          <p:cNvPr id="110" name="object 110"/>
          <p:cNvGrpSpPr/>
          <p:nvPr/>
        </p:nvGrpSpPr>
        <p:grpSpPr>
          <a:xfrm>
            <a:off x="2112010" y="2985770"/>
            <a:ext cx="2725420" cy="1099820"/>
            <a:chOff x="2112010" y="2985770"/>
            <a:chExt cx="2725420" cy="1099820"/>
          </a:xfrm>
        </p:grpSpPr>
        <p:sp>
          <p:nvSpPr>
            <p:cNvPr id="111" name="object 111"/>
            <p:cNvSpPr/>
            <p:nvPr/>
          </p:nvSpPr>
          <p:spPr>
            <a:xfrm>
              <a:off x="2113280" y="3302000"/>
              <a:ext cx="2712720" cy="457200"/>
            </a:xfrm>
            <a:custGeom>
              <a:avLst/>
              <a:gdLst/>
              <a:ahLst/>
              <a:cxnLst/>
              <a:rect l="l" t="t" r="r" b="b"/>
              <a:pathLst>
                <a:path w="2712720" h="457200">
                  <a:moveTo>
                    <a:pt x="2712466" y="0"/>
                  </a:moveTo>
                  <a:lnTo>
                    <a:pt x="423290" y="0"/>
                  </a:lnTo>
                  <a:lnTo>
                    <a:pt x="0" y="456945"/>
                  </a:lnTo>
                  <a:lnTo>
                    <a:pt x="2289174" y="456945"/>
                  </a:lnTo>
                  <a:lnTo>
                    <a:pt x="2712466" y="0"/>
                  </a:lnTo>
                  <a:close/>
                </a:path>
              </a:pathLst>
            </a:custGeom>
            <a:solidFill>
              <a:srgbClr val="E7E6E6"/>
            </a:solidFill>
          </p:spPr>
          <p:txBody>
            <a:bodyPr wrap="square" lIns="0" tIns="0" rIns="0" bIns="0" rtlCol="0"/>
            <a:lstStyle/>
            <a:p>
              <a:endParaRPr/>
            </a:p>
          </p:txBody>
        </p:sp>
        <p:sp>
          <p:nvSpPr>
            <p:cNvPr id="112" name="object 112"/>
            <p:cNvSpPr/>
            <p:nvPr/>
          </p:nvSpPr>
          <p:spPr>
            <a:xfrm>
              <a:off x="2118360" y="3307080"/>
              <a:ext cx="2712720" cy="457200"/>
            </a:xfrm>
            <a:custGeom>
              <a:avLst/>
              <a:gdLst/>
              <a:ahLst/>
              <a:cxnLst/>
              <a:rect l="l" t="t" r="r" b="b"/>
              <a:pathLst>
                <a:path w="2712720" h="457200">
                  <a:moveTo>
                    <a:pt x="0" y="456946"/>
                  </a:moveTo>
                  <a:lnTo>
                    <a:pt x="423290" y="0"/>
                  </a:lnTo>
                  <a:lnTo>
                    <a:pt x="2712466" y="0"/>
                  </a:lnTo>
                  <a:lnTo>
                    <a:pt x="2289175" y="456946"/>
                  </a:lnTo>
                  <a:lnTo>
                    <a:pt x="0" y="456946"/>
                  </a:lnTo>
                  <a:close/>
                </a:path>
              </a:pathLst>
            </a:custGeom>
            <a:ln w="12700">
              <a:solidFill>
                <a:srgbClr val="1D7E66"/>
              </a:solidFill>
            </a:ln>
          </p:spPr>
          <p:txBody>
            <a:bodyPr wrap="square" lIns="0" tIns="0" rIns="0" bIns="0" rtlCol="0"/>
            <a:lstStyle/>
            <a:p>
              <a:endParaRPr/>
            </a:p>
          </p:txBody>
        </p:sp>
        <p:sp>
          <p:nvSpPr>
            <p:cNvPr id="113" name="object 113"/>
            <p:cNvSpPr/>
            <p:nvPr/>
          </p:nvSpPr>
          <p:spPr>
            <a:xfrm>
              <a:off x="3291840" y="3779520"/>
              <a:ext cx="233679" cy="294640"/>
            </a:xfrm>
            <a:custGeom>
              <a:avLst/>
              <a:gdLst/>
              <a:ahLst/>
              <a:cxnLst/>
              <a:rect l="l" t="t" r="r" b="b"/>
              <a:pathLst>
                <a:path w="233679" h="294639">
                  <a:moveTo>
                    <a:pt x="116586" y="0"/>
                  </a:moveTo>
                  <a:lnTo>
                    <a:pt x="0" y="118109"/>
                  </a:lnTo>
                  <a:lnTo>
                    <a:pt x="58293" y="118109"/>
                  </a:lnTo>
                  <a:lnTo>
                    <a:pt x="58293" y="294131"/>
                  </a:lnTo>
                  <a:lnTo>
                    <a:pt x="174879" y="294131"/>
                  </a:lnTo>
                  <a:lnTo>
                    <a:pt x="174879" y="118109"/>
                  </a:lnTo>
                  <a:lnTo>
                    <a:pt x="233172" y="118109"/>
                  </a:lnTo>
                  <a:lnTo>
                    <a:pt x="116586" y="0"/>
                  </a:lnTo>
                  <a:close/>
                </a:path>
              </a:pathLst>
            </a:custGeom>
            <a:solidFill>
              <a:srgbClr val="29AE8B"/>
            </a:solidFill>
          </p:spPr>
          <p:txBody>
            <a:bodyPr wrap="square" lIns="0" tIns="0" rIns="0" bIns="0" rtlCol="0"/>
            <a:lstStyle/>
            <a:p>
              <a:endParaRPr/>
            </a:p>
          </p:txBody>
        </p:sp>
        <p:sp>
          <p:nvSpPr>
            <p:cNvPr id="114" name="object 114"/>
            <p:cNvSpPr/>
            <p:nvPr/>
          </p:nvSpPr>
          <p:spPr>
            <a:xfrm>
              <a:off x="3296920" y="3784600"/>
              <a:ext cx="233679" cy="294640"/>
            </a:xfrm>
            <a:custGeom>
              <a:avLst/>
              <a:gdLst/>
              <a:ahLst/>
              <a:cxnLst/>
              <a:rect l="l" t="t" r="r" b="b"/>
              <a:pathLst>
                <a:path w="233679" h="294639">
                  <a:moveTo>
                    <a:pt x="0" y="118110"/>
                  </a:moveTo>
                  <a:lnTo>
                    <a:pt x="116585" y="0"/>
                  </a:lnTo>
                  <a:lnTo>
                    <a:pt x="233171" y="118110"/>
                  </a:lnTo>
                  <a:lnTo>
                    <a:pt x="174878" y="118110"/>
                  </a:lnTo>
                  <a:lnTo>
                    <a:pt x="174878" y="294131"/>
                  </a:lnTo>
                  <a:lnTo>
                    <a:pt x="58292" y="294131"/>
                  </a:lnTo>
                  <a:lnTo>
                    <a:pt x="58292" y="118110"/>
                  </a:lnTo>
                  <a:lnTo>
                    <a:pt x="0" y="118110"/>
                  </a:lnTo>
                  <a:close/>
                </a:path>
              </a:pathLst>
            </a:custGeom>
            <a:ln w="12700">
              <a:solidFill>
                <a:srgbClr val="1D7E66"/>
              </a:solidFill>
            </a:ln>
          </p:spPr>
          <p:txBody>
            <a:bodyPr wrap="square" lIns="0" tIns="0" rIns="0" bIns="0" rtlCol="0"/>
            <a:lstStyle/>
            <a:p>
              <a:endParaRPr/>
            </a:p>
          </p:txBody>
        </p:sp>
        <p:sp>
          <p:nvSpPr>
            <p:cNvPr id="115" name="object 115"/>
            <p:cNvSpPr/>
            <p:nvPr/>
          </p:nvSpPr>
          <p:spPr>
            <a:xfrm>
              <a:off x="2357120" y="3413760"/>
              <a:ext cx="751840" cy="284480"/>
            </a:xfrm>
            <a:custGeom>
              <a:avLst/>
              <a:gdLst/>
              <a:ahLst/>
              <a:cxnLst/>
              <a:rect l="l" t="t" r="r" b="b"/>
              <a:pathLst>
                <a:path w="751839" h="284479">
                  <a:moveTo>
                    <a:pt x="751586" y="0"/>
                  </a:moveTo>
                  <a:lnTo>
                    <a:pt x="269367" y="0"/>
                  </a:lnTo>
                  <a:lnTo>
                    <a:pt x="0" y="283971"/>
                  </a:lnTo>
                  <a:lnTo>
                    <a:pt x="482092" y="283971"/>
                  </a:lnTo>
                  <a:lnTo>
                    <a:pt x="751586" y="0"/>
                  </a:lnTo>
                  <a:close/>
                </a:path>
              </a:pathLst>
            </a:custGeom>
            <a:solidFill>
              <a:srgbClr val="E7E6E6"/>
            </a:solidFill>
          </p:spPr>
          <p:txBody>
            <a:bodyPr wrap="square" lIns="0" tIns="0" rIns="0" bIns="0" rtlCol="0"/>
            <a:lstStyle/>
            <a:p>
              <a:endParaRPr/>
            </a:p>
          </p:txBody>
        </p:sp>
        <p:sp>
          <p:nvSpPr>
            <p:cNvPr id="116" name="object 116"/>
            <p:cNvSpPr/>
            <p:nvPr/>
          </p:nvSpPr>
          <p:spPr>
            <a:xfrm>
              <a:off x="2362200" y="3418840"/>
              <a:ext cx="751840" cy="284480"/>
            </a:xfrm>
            <a:custGeom>
              <a:avLst/>
              <a:gdLst/>
              <a:ahLst/>
              <a:cxnLst/>
              <a:rect l="l" t="t" r="r" b="b"/>
              <a:pathLst>
                <a:path w="751839" h="284479">
                  <a:moveTo>
                    <a:pt x="0" y="283972"/>
                  </a:moveTo>
                  <a:lnTo>
                    <a:pt x="269367" y="0"/>
                  </a:lnTo>
                  <a:lnTo>
                    <a:pt x="751586" y="0"/>
                  </a:lnTo>
                  <a:lnTo>
                    <a:pt x="482092" y="283972"/>
                  </a:lnTo>
                  <a:lnTo>
                    <a:pt x="0" y="283972"/>
                  </a:lnTo>
                  <a:close/>
                </a:path>
              </a:pathLst>
            </a:custGeom>
            <a:ln w="12700">
              <a:solidFill>
                <a:srgbClr val="1D7E66"/>
              </a:solidFill>
            </a:ln>
          </p:spPr>
          <p:txBody>
            <a:bodyPr wrap="square" lIns="0" tIns="0" rIns="0" bIns="0" rtlCol="0"/>
            <a:lstStyle/>
            <a:p>
              <a:endParaRPr/>
            </a:p>
          </p:txBody>
        </p:sp>
        <p:sp>
          <p:nvSpPr>
            <p:cNvPr id="117" name="object 117"/>
            <p:cNvSpPr/>
            <p:nvPr/>
          </p:nvSpPr>
          <p:spPr>
            <a:xfrm>
              <a:off x="3088640" y="3535680"/>
              <a:ext cx="863600" cy="121920"/>
            </a:xfrm>
            <a:custGeom>
              <a:avLst/>
              <a:gdLst/>
              <a:ahLst/>
              <a:cxnLst/>
              <a:rect l="l" t="t" r="r" b="b"/>
              <a:pathLst>
                <a:path w="863600" h="121920">
                  <a:moveTo>
                    <a:pt x="863219" y="0"/>
                  </a:moveTo>
                  <a:lnTo>
                    <a:pt x="110871" y="0"/>
                  </a:lnTo>
                  <a:lnTo>
                    <a:pt x="0" y="121666"/>
                  </a:lnTo>
                  <a:lnTo>
                    <a:pt x="752348" y="121666"/>
                  </a:lnTo>
                  <a:lnTo>
                    <a:pt x="863219" y="0"/>
                  </a:lnTo>
                  <a:close/>
                </a:path>
              </a:pathLst>
            </a:custGeom>
            <a:solidFill>
              <a:srgbClr val="E7E6E6"/>
            </a:solidFill>
          </p:spPr>
          <p:txBody>
            <a:bodyPr wrap="square" lIns="0" tIns="0" rIns="0" bIns="0" rtlCol="0"/>
            <a:lstStyle/>
            <a:p>
              <a:endParaRPr/>
            </a:p>
          </p:txBody>
        </p:sp>
        <p:sp>
          <p:nvSpPr>
            <p:cNvPr id="118" name="object 118"/>
            <p:cNvSpPr/>
            <p:nvPr/>
          </p:nvSpPr>
          <p:spPr>
            <a:xfrm>
              <a:off x="3093720" y="3540760"/>
              <a:ext cx="863600" cy="121920"/>
            </a:xfrm>
            <a:custGeom>
              <a:avLst/>
              <a:gdLst/>
              <a:ahLst/>
              <a:cxnLst/>
              <a:rect l="l" t="t" r="r" b="b"/>
              <a:pathLst>
                <a:path w="863600" h="121920">
                  <a:moveTo>
                    <a:pt x="0" y="121665"/>
                  </a:moveTo>
                  <a:lnTo>
                    <a:pt x="110871" y="0"/>
                  </a:lnTo>
                  <a:lnTo>
                    <a:pt x="863219" y="0"/>
                  </a:lnTo>
                  <a:lnTo>
                    <a:pt x="752347" y="121665"/>
                  </a:lnTo>
                  <a:lnTo>
                    <a:pt x="0" y="121665"/>
                  </a:lnTo>
                  <a:close/>
                </a:path>
              </a:pathLst>
            </a:custGeom>
            <a:ln w="12700">
              <a:solidFill>
                <a:srgbClr val="1D7E66"/>
              </a:solidFill>
            </a:ln>
          </p:spPr>
          <p:txBody>
            <a:bodyPr wrap="square" lIns="0" tIns="0" rIns="0" bIns="0" rtlCol="0"/>
            <a:lstStyle/>
            <a:p>
              <a:endParaRPr/>
            </a:p>
          </p:txBody>
        </p:sp>
        <p:sp>
          <p:nvSpPr>
            <p:cNvPr id="119" name="object 119"/>
            <p:cNvSpPr/>
            <p:nvPr/>
          </p:nvSpPr>
          <p:spPr>
            <a:xfrm>
              <a:off x="3952239" y="3362960"/>
              <a:ext cx="670560" cy="335280"/>
            </a:xfrm>
            <a:custGeom>
              <a:avLst/>
              <a:gdLst/>
              <a:ahLst/>
              <a:cxnLst/>
              <a:rect l="l" t="t" r="r" b="b"/>
              <a:pathLst>
                <a:path w="670560" h="335279">
                  <a:moveTo>
                    <a:pt x="670179" y="0"/>
                  </a:moveTo>
                  <a:lnTo>
                    <a:pt x="316102" y="0"/>
                  </a:lnTo>
                  <a:lnTo>
                    <a:pt x="0" y="335025"/>
                  </a:lnTo>
                  <a:lnTo>
                    <a:pt x="354075" y="335025"/>
                  </a:lnTo>
                  <a:lnTo>
                    <a:pt x="670179" y="0"/>
                  </a:lnTo>
                  <a:close/>
                </a:path>
              </a:pathLst>
            </a:custGeom>
            <a:solidFill>
              <a:srgbClr val="E7E6E6"/>
            </a:solidFill>
          </p:spPr>
          <p:txBody>
            <a:bodyPr wrap="square" lIns="0" tIns="0" rIns="0" bIns="0" rtlCol="0"/>
            <a:lstStyle/>
            <a:p>
              <a:endParaRPr/>
            </a:p>
          </p:txBody>
        </p:sp>
        <p:sp>
          <p:nvSpPr>
            <p:cNvPr id="120" name="object 120"/>
            <p:cNvSpPr/>
            <p:nvPr/>
          </p:nvSpPr>
          <p:spPr>
            <a:xfrm>
              <a:off x="3957320" y="3368040"/>
              <a:ext cx="670560" cy="335280"/>
            </a:xfrm>
            <a:custGeom>
              <a:avLst/>
              <a:gdLst/>
              <a:ahLst/>
              <a:cxnLst/>
              <a:rect l="l" t="t" r="r" b="b"/>
              <a:pathLst>
                <a:path w="670560" h="335279">
                  <a:moveTo>
                    <a:pt x="0" y="335026"/>
                  </a:moveTo>
                  <a:lnTo>
                    <a:pt x="316102" y="0"/>
                  </a:lnTo>
                  <a:lnTo>
                    <a:pt x="670178" y="0"/>
                  </a:lnTo>
                  <a:lnTo>
                    <a:pt x="354075" y="335026"/>
                  </a:lnTo>
                  <a:lnTo>
                    <a:pt x="0" y="335026"/>
                  </a:lnTo>
                  <a:close/>
                </a:path>
              </a:pathLst>
            </a:custGeom>
            <a:ln w="12700">
              <a:solidFill>
                <a:srgbClr val="1D7E66"/>
              </a:solidFill>
            </a:ln>
          </p:spPr>
          <p:txBody>
            <a:bodyPr wrap="square" lIns="0" tIns="0" rIns="0" bIns="0" rtlCol="0"/>
            <a:lstStyle/>
            <a:p>
              <a:endParaRPr/>
            </a:p>
          </p:txBody>
        </p:sp>
        <p:sp>
          <p:nvSpPr>
            <p:cNvPr id="121" name="object 121"/>
            <p:cNvSpPr/>
            <p:nvPr/>
          </p:nvSpPr>
          <p:spPr>
            <a:xfrm>
              <a:off x="2672080" y="3200400"/>
              <a:ext cx="243840" cy="294640"/>
            </a:xfrm>
            <a:custGeom>
              <a:avLst/>
              <a:gdLst/>
              <a:ahLst/>
              <a:cxnLst/>
              <a:rect l="l" t="t" r="r" b="b"/>
              <a:pathLst>
                <a:path w="243839" h="294639">
                  <a:moveTo>
                    <a:pt x="121665" y="0"/>
                  </a:moveTo>
                  <a:lnTo>
                    <a:pt x="0" y="118110"/>
                  </a:lnTo>
                  <a:lnTo>
                    <a:pt x="60832" y="118110"/>
                  </a:lnTo>
                  <a:lnTo>
                    <a:pt x="60832" y="294132"/>
                  </a:lnTo>
                  <a:lnTo>
                    <a:pt x="182499" y="294132"/>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122" name="object 122"/>
            <p:cNvSpPr/>
            <p:nvPr/>
          </p:nvSpPr>
          <p:spPr>
            <a:xfrm>
              <a:off x="2677160" y="3205480"/>
              <a:ext cx="243840" cy="294640"/>
            </a:xfrm>
            <a:custGeom>
              <a:avLst/>
              <a:gdLst/>
              <a:ahLst/>
              <a:cxnLst/>
              <a:rect l="l" t="t" r="r" b="b"/>
              <a:pathLst>
                <a:path w="243839" h="294639">
                  <a:moveTo>
                    <a:pt x="0" y="118110"/>
                  </a:moveTo>
                  <a:lnTo>
                    <a:pt x="121665" y="0"/>
                  </a:lnTo>
                  <a:lnTo>
                    <a:pt x="243331" y="118110"/>
                  </a:lnTo>
                  <a:lnTo>
                    <a:pt x="182498" y="118110"/>
                  </a:lnTo>
                  <a:lnTo>
                    <a:pt x="182498"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123" name="object 123"/>
            <p:cNvSpPr/>
            <p:nvPr/>
          </p:nvSpPr>
          <p:spPr>
            <a:xfrm>
              <a:off x="3413760" y="3312160"/>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124" name="object 124"/>
            <p:cNvSpPr/>
            <p:nvPr/>
          </p:nvSpPr>
          <p:spPr>
            <a:xfrm>
              <a:off x="3418840" y="3317240"/>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125" name="object 125"/>
            <p:cNvSpPr/>
            <p:nvPr/>
          </p:nvSpPr>
          <p:spPr>
            <a:xfrm>
              <a:off x="4155439" y="3251200"/>
              <a:ext cx="243840" cy="294640"/>
            </a:xfrm>
            <a:custGeom>
              <a:avLst/>
              <a:gdLst/>
              <a:ahLst/>
              <a:cxnLst/>
              <a:rect l="l" t="t" r="r" b="b"/>
              <a:pathLst>
                <a:path w="243839" h="294639">
                  <a:moveTo>
                    <a:pt x="121665" y="0"/>
                  </a:moveTo>
                  <a:lnTo>
                    <a:pt x="0" y="118110"/>
                  </a:lnTo>
                  <a:lnTo>
                    <a:pt x="60833" y="118110"/>
                  </a:lnTo>
                  <a:lnTo>
                    <a:pt x="60833" y="294132"/>
                  </a:lnTo>
                  <a:lnTo>
                    <a:pt x="182499" y="294132"/>
                  </a:lnTo>
                  <a:lnTo>
                    <a:pt x="182499" y="118110"/>
                  </a:lnTo>
                  <a:lnTo>
                    <a:pt x="243332" y="118110"/>
                  </a:lnTo>
                  <a:lnTo>
                    <a:pt x="121665" y="0"/>
                  </a:lnTo>
                  <a:close/>
                </a:path>
              </a:pathLst>
            </a:custGeom>
            <a:solidFill>
              <a:srgbClr val="29AE8B"/>
            </a:solidFill>
          </p:spPr>
          <p:txBody>
            <a:bodyPr wrap="square" lIns="0" tIns="0" rIns="0" bIns="0" rtlCol="0"/>
            <a:lstStyle/>
            <a:p>
              <a:endParaRPr/>
            </a:p>
          </p:txBody>
        </p:sp>
        <p:sp>
          <p:nvSpPr>
            <p:cNvPr id="126" name="object 126"/>
            <p:cNvSpPr/>
            <p:nvPr/>
          </p:nvSpPr>
          <p:spPr>
            <a:xfrm>
              <a:off x="4160520" y="3256280"/>
              <a:ext cx="243840" cy="294640"/>
            </a:xfrm>
            <a:custGeom>
              <a:avLst/>
              <a:gdLst/>
              <a:ahLst/>
              <a:cxnLst/>
              <a:rect l="l" t="t" r="r" b="b"/>
              <a:pathLst>
                <a:path w="243839" h="294639">
                  <a:moveTo>
                    <a:pt x="0" y="118110"/>
                  </a:moveTo>
                  <a:lnTo>
                    <a:pt x="121665" y="0"/>
                  </a:lnTo>
                  <a:lnTo>
                    <a:pt x="243331" y="118110"/>
                  </a:lnTo>
                  <a:lnTo>
                    <a:pt x="182499" y="118110"/>
                  </a:lnTo>
                  <a:lnTo>
                    <a:pt x="182499"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127" name="object 127"/>
            <p:cNvSpPr/>
            <p:nvPr/>
          </p:nvSpPr>
          <p:spPr>
            <a:xfrm>
              <a:off x="2519680" y="2987040"/>
              <a:ext cx="558800" cy="172720"/>
            </a:xfrm>
            <a:custGeom>
              <a:avLst/>
              <a:gdLst/>
              <a:ahLst/>
              <a:cxnLst/>
              <a:rect l="l" t="t" r="r" b="b"/>
              <a:pathLst>
                <a:path w="558800" h="172719">
                  <a:moveTo>
                    <a:pt x="558545" y="0"/>
                  </a:moveTo>
                  <a:lnTo>
                    <a:pt x="162813" y="0"/>
                  </a:lnTo>
                  <a:lnTo>
                    <a:pt x="0" y="172593"/>
                  </a:lnTo>
                  <a:lnTo>
                    <a:pt x="395731" y="172593"/>
                  </a:lnTo>
                  <a:lnTo>
                    <a:pt x="558545" y="0"/>
                  </a:lnTo>
                  <a:close/>
                </a:path>
              </a:pathLst>
            </a:custGeom>
            <a:solidFill>
              <a:srgbClr val="E7E6E6"/>
            </a:solidFill>
          </p:spPr>
          <p:txBody>
            <a:bodyPr wrap="square" lIns="0" tIns="0" rIns="0" bIns="0" rtlCol="0"/>
            <a:lstStyle/>
            <a:p>
              <a:endParaRPr/>
            </a:p>
          </p:txBody>
        </p:sp>
        <p:sp>
          <p:nvSpPr>
            <p:cNvPr id="128" name="object 128"/>
            <p:cNvSpPr/>
            <p:nvPr/>
          </p:nvSpPr>
          <p:spPr>
            <a:xfrm>
              <a:off x="2524760" y="2992120"/>
              <a:ext cx="558800" cy="172720"/>
            </a:xfrm>
            <a:custGeom>
              <a:avLst/>
              <a:gdLst/>
              <a:ahLst/>
              <a:cxnLst/>
              <a:rect l="l" t="t" r="r" b="b"/>
              <a:pathLst>
                <a:path w="558800" h="172719">
                  <a:moveTo>
                    <a:pt x="0" y="172592"/>
                  </a:moveTo>
                  <a:lnTo>
                    <a:pt x="162813" y="0"/>
                  </a:lnTo>
                  <a:lnTo>
                    <a:pt x="558545" y="0"/>
                  </a:lnTo>
                  <a:lnTo>
                    <a:pt x="395731" y="172592"/>
                  </a:lnTo>
                  <a:lnTo>
                    <a:pt x="0" y="172592"/>
                  </a:lnTo>
                  <a:close/>
                </a:path>
              </a:pathLst>
            </a:custGeom>
            <a:ln w="12700">
              <a:solidFill>
                <a:srgbClr val="1D7E66"/>
              </a:solidFill>
            </a:ln>
          </p:spPr>
          <p:txBody>
            <a:bodyPr wrap="square" lIns="0" tIns="0" rIns="0" bIns="0" rtlCol="0"/>
            <a:lstStyle/>
            <a:p>
              <a:endParaRPr/>
            </a:p>
          </p:txBody>
        </p:sp>
        <p:sp>
          <p:nvSpPr>
            <p:cNvPr id="129" name="object 129"/>
            <p:cNvSpPr/>
            <p:nvPr/>
          </p:nvSpPr>
          <p:spPr>
            <a:xfrm>
              <a:off x="3302000" y="3037840"/>
              <a:ext cx="558800" cy="182880"/>
            </a:xfrm>
            <a:custGeom>
              <a:avLst/>
              <a:gdLst/>
              <a:ahLst/>
              <a:cxnLst/>
              <a:rect l="l" t="t" r="r" b="b"/>
              <a:pathLst>
                <a:path w="558800" h="182880">
                  <a:moveTo>
                    <a:pt x="558546" y="0"/>
                  </a:moveTo>
                  <a:lnTo>
                    <a:pt x="162813" y="0"/>
                  </a:lnTo>
                  <a:lnTo>
                    <a:pt x="0" y="182752"/>
                  </a:lnTo>
                  <a:lnTo>
                    <a:pt x="395732" y="182752"/>
                  </a:lnTo>
                  <a:lnTo>
                    <a:pt x="558546" y="0"/>
                  </a:lnTo>
                  <a:close/>
                </a:path>
              </a:pathLst>
            </a:custGeom>
            <a:solidFill>
              <a:srgbClr val="E7E6E6"/>
            </a:solidFill>
          </p:spPr>
          <p:txBody>
            <a:bodyPr wrap="square" lIns="0" tIns="0" rIns="0" bIns="0" rtlCol="0"/>
            <a:lstStyle/>
            <a:p>
              <a:endParaRPr/>
            </a:p>
          </p:txBody>
        </p:sp>
        <p:sp>
          <p:nvSpPr>
            <p:cNvPr id="130" name="object 130"/>
            <p:cNvSpPr/>
            <p:nvPr/>
          </p:nvSpPr>
          <p:spPr>
            <a:xfrm>
              <a:off x="3307080" y="3042920"/>
              <a:ext cx="558800" cy="182880"/>
            </a:xfrm>
            <a:custGeom>
              <a:avLst/>
              <a:gdLst/>
              <a:ahLst/>
              <a:cxnLst/>
              <a:rect l="l" t="t" r="r" b="b"/>
              <a:pathLst>
                <a:path w="558800" h="182880">
                  <a:moveTo>
                    <a:pt x="0" y="182752"/>
                  </a:moveTo>
                  <a:lnTo>
                    <a:pt x="162814" y="0"/>
                  </a:lnTo>
                  <a:lnTo>
                    <a:pt x="558546" y="0"/>
                  </a:lnTo>
                  <a:lnTo>
                    <a:pt x="395732" y="182752"/>
                  </a:lnTo>
                  <a:lnTo>
                    <a:pt x="0" y="182752"/>
                  </a:lnTo>
                  <a:close/>
                </a:path>
              </a:pathLst>
            </a:custGeom>
            <a:ln w="12700">
              <a:solidFill>
                <a:srgbClr val="1D7E66"/>
              </a:solidFill>
            </a:ln>
          </p:spPr>
          <p:txBody>
            <a:bodyPr wrap="square" lIns="0" tIns="0" rIns="0" bIns="0" rtlCol="0"/>
            <a:lstStyle/>
            <a:p>
              <a:endParaRPr/>
            </a:p>
          </p:txBody>
        </p:sp>
        <p:sp>
          <p:nvSpPr>
            <p:cNvPr id="131" name="object 131"/>
            <p:cNvSpPr/>
            <p:nvPr/>
          </p:nvSpPr>
          <p:spPr>
            <a:xfrm>
              <a:off x="4064000" y="3027680"/>
              <a:ext cx="558800" cy="172720"/>
            </a:xfrm>
            <a:custGeom>
              <a:avLst/>
              <a:gdLst/>
              <a:ahLst/>
              <a:cxnLst/>
              <a:rect l="l" t="t" r="r" b="b"/>
              <a:pathLst>
                <a:path w="558800" h="172719">
                  <a:moveTo>
                    <a:pt x="558546" y="0"/>
                  </a:moveTo>
                  <a:lnTo>
                    <a:pt x="162813" y="0"/>
                  </a:lnTo>
                  <a:lnTo>
                    <a:pt x="0" y="172593"/>
                  </a:lnTo>
                  <a:lnTo>
                    <a:pt x="395732" y="172593"/>
                  </a:lnTo>
                  <a:lnTo>
                    <a:pt x="558546" y="0"/>
                  </a:lnTo>
                  <a:close/>
                </a:path>
              </a:pathLst>
            </a:custGeom>
            <a:solidFill>
              <a:srgbClr val="E7E6E6"/>
            </a:solidFill>
          </p:spPr>
          <p:txBody>
            <a:bodyPr wrap="square" lIns="0" tIns="0" rIns="0" bIns="0" rtlCol="0"/>
            <a:lstStyle/>
            <a:p>
              <a:endParaRPr/>
            </a:p>
          </p:txBody>
        </p:sp>
        <p:sp>
          <p:nvSpPr>
            <p:cNvPr id="132" name="object 132"/>
            <p:cNvSpPr/>
            <p:nvPr/>
          </p:nvSpPr>
          <p:spPr>
            <a:xfrm>
              <a:off x="4069080" y="3032760"/>
              <a:ext cx="558800" cy="172720"/>
            </a:xfrm>
            <a:custGeom>
              <a:avLst/>
              <a:gdLst/>
              <a:ahLst/>
              <a:cxnLst/>
              <a:rect l="l" t="t" r="r" b="b"/>
              <a:pathLst>
                <a:path w="558800" h="172719">
                  <a:moveTo>
                    <a:pt x="0" y="172592"/>
                  </a:moveTo>
                  <a:lnTo>
                    <a:pt x="162814" y="0"/>
                  </a:lnTo>
                  <a:lnTo>
                    <a:pt x="558546" y="0"/>
                  </a:lnTo>
                  <a:lnTo>
                    <a:pt x="395732" y="172592"/>
                  </a:lnTo>
                  <a:lnTo>
                    <a:pt x="0" y="172592"/>
                  </a:lnTo>
                  <a:close/>
                </a:path>
              </a:pathLst>
            </a:custGeom>
            <a:ln w="12699">
              <a:solidFill>
                <a:srgbClr val="1D7E66"/>
              </a:solidFill>
            </a:ln>
          </p:spPr>
          <p:txBody>
            <a:bodyPr wrap="square" lIns="0" tIns="0" rIns="0" bIns="0" rtlCol="0"/>
            <a:lstStyle/>
            <a:p>
              <a:endParaRPr/>
            </a:p>
          </p:txBody>
        </p:sp>
      </p:grpSp>
      <p:sp>
        <p:nvSpPr>
          <p:cNvPr id="133" name="object 133"/>
          <p:cNvSpPr txBox="1"/>
          <p:nvPr/>
        </p:nvSpPr>
        <p:spPr>
          <a:xfrm>
            <a:off x="4899025" y="3829367"/>
            <a:ext cx="2235200" cy="790575"/>
          </a:xfrm>
          <a:prstGeom prst="rect">
            <a:avLst/>
          </a:prstGeom>
        </p:spPr>
        <p:txBody>
          <a:bodyPr vert="horz" wrap="square" lIns="0" tIns="3175" rIns="0" bIns="0" rtlCol="0">
            <a:spAutoFit/>
          </a:bodyPr>
          <a:lstStyle/>
          <a:p>
            <a:pPr marL="12700" marR="5080">
              <a:lnSpc>
                <a:spcPct val="103600"/>
              </a:lnSpc>
              <a:spcBef>
                <a:spcPts val="25"/>
              </a:spcBef>
            </a:pPr>
            <a:r>
              <a:rPr sz="2450" dirty="0">
                <a:latin typeface="Calibri"/>
                <a:cs typeface="Calibri"/>
              </a:rPr>
              <a:t>Run</a:t>
            </a:r>
            <a:r>
              <a:rPr sz="2450" spc="-15" dirty="0">
                <a:latin typeface="Calibri"/>
                <a:cs typeface="Calibri"/>
              </a:rPr>
              <a:t> </a:t>
            </a:r>
            <a:r>
              <a:rPr sz="2450" dirty="0">
                <a:latin typeface="Calibri"/>
                <a:cs typeface="Calibri"/>
              </a:rPr>
              <a:t>whole</a:t>
            </a:r>
            <a:r>
              <a:rPr sz="2450" spc="45" dirty="0">
                <a:latin typeface="Calibri"/>
                <a:cs typeface="Calibri"/>
              </a:rPr>
              <a:t> </a:t>
            </a:r>
            <a:r>
              <a:rPr sz="2450" spc="-10" dirty="0">
                <a:latin typeface="Calibri"/>
                <a:cs typeface="Calibri"/>
              </a:rPr>
              <a:t>image </a:t>
            </a:r>
            <a:r>
              <a:rPr sz="2450" dirty="0">
                <a:latin typeface="Calibri"/>
                <a:cs typeface="Calibri"/>
              </a:rPr>
              <a:t>through</a:t>
            </a:r>
            <a:r>
              <a:rPr sz="2450" spc="-15" dirty="0">
                <a:latin typeface="Calibri"/>
                <a:cs typeface="Calibri"/>
              </a:rPr>
              <a:t> </a:t>
            </a:r>
            <a:r>
              <a:rPr sz="2400" spc="-10" dirty="0">
                <a:latin typeface="Calibri"/>
                <a:cs typeface="Calibri"/>
              </a:rPr>
              <a:t>ConvNet</a:t>
            </a:r>
            <a:endParaRPr sz="2400">
              <a:latin typeface="Calibri"/>
              <a:cs typeface="Calibri"/>
            </a:endParaRPr>
          </a:p>
        </p:txBody>
      </p:sp>
      <p:grpSp>
        <p:nvGrpSpPr>
          <p:cNvPr id="134" name="object 134"/>
          <p:cNvGrpSpPr/>
          <p:nvPr/>
        </p:nvGrpSpPr>
        <p:grpSpPr>
          <a:xfrm>
            <a:off x="1584960" y="2122170"/>
            <a:ext cx="1515110" cy="1515110"/>
            <a:chOff x="1584960" y="2122170"/>
            <a:chExt cx="1515110" cy="1515110"/>
          </a:xfrm>
        </p:grpSpPr>
        <p:sp>
          <p:nvSpPr>
            <p:cNvPr id="135" name="object 135"/>
            <p:cNvSpPr/>
            <p:nvPr/>
          </p:nvSpPr>
          <p:spPr>
            <a:xfrm>
              <a:off x="1584960" y="3556000"/>
              <a:ext cx="1066800" cy="81280"/>
            </a:xfrm>
            <a:custGeom>
              <a:avLst/>
              <a:gdLst/>
              <a:ahLst/>
              <a:cxnLst/>
              <a:rect l="l" t="t" r="r" b="b"/>
              <a:pathLst>
                <a:path w="1066800" h="81279">
                  <a:moveTo>
                    <a:pt x="990727" y="0"/>
                  </a:moveTo>
                  <a:lnTo>
                    <a:pt x="990727" y="30479"/>
                  </a:lnTo>
                  <a:lnTo>
                    <a:pt x="0" y="30479"/>
                  </a:lnTo>
                  <a:lnTo>
                    <a:pt x="0" y="50800"/>
                  </a:lnTo>
                  <a:lnTo>
                    <a:pt x="990727" y="50800"/>
                  </a:lnTo>
                  <a:lnTo>
                    <a:pt x="990727" y="81280"/>
                  </a:lnTo>
                  <a:lnTo>
                    <a:pt x="1066546" y="40639"/>
                  </a:lnTo>
                  <a:lnTo>
                    <a:pt x="990727" y="0"/>
                  </a:lnTo>
                  <a:close/>
                </a:path>
              </a:pathLst>
            </a:custGeom>
            <a:solidFill>
              <a:srgbClr val="C8482C"/>
            </a:solidFill>
          </p:spPr>
          <p:txBody>
            <a:bodyPr wrap="square" lIns="0" tIns="0" rIns="0" bIns="0" rtlCol="0"/>
            <a:lstStyle/>
            <a:p>
              <a:endParaRPr/>
            </a:p>
          </p:txBody>
        </p:sp>
        <p:sp>
          <p:nvSpPr>
            <p:cNvPr id="136" name="object 136"/>
            <p:cNvSpPr/>
            <p:nvPr/>
          </p:nvSpPr>
          <p:spPr>
            <a:xfrm>
              <a:off x="2987040"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137" name="object 137"/>
            <p:cNvSpPr/>
            <p:nvPr/>
          </p:nvSpPr>
          <p:spPr>
            <a:xfrm>
              <a:off x="2580640"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138" name="object 138"/>
            <p:cNvSpPr/>
            <p:nvPr/>
          </p:nvSpPr>
          <p:spPr>
            <a:xfrm>
              <a:off x="2585720" y="2128520"/>
              <a:ext cx="508000" cy="650240"/>
            </a:xfrm>
            <a:custGeom>
              <a:avLst/>
              <a:gdLst/>
              <a:ahLst/>
              <a:cxnLst/>
              <a:rect l="l" t="t" r="r" b="b"/>
              <a:pathLst>
                <a:path w="508000" h="650239">
                  <a:moveTo>
                    <a:pt x="0" y="108330"/>
                  </a:moveTo>
                  <a:lnTo>
                    <a:pt x="108457" y="0"/>
                  </a:lnTo>
                  <a:lnTo>
                    <a:pt x="507492" y="0"/>
                  </a:lnTo>
                  <a:lnTo>
                    <a:pt x="507492" y="541781"/>
                  </a:lnTo>
                  <a:lnTo>
                    <a:pt x="399034" y="650239"/>
                  </a:lnTo>
                  <a:lnTo>
                    <a:pt x="0" y="650239"/>
                  </a:lnTo>
                  <a:lnTo>
                    <a:pt x="0" y="108330"/>
                  </a:lnTo>
                  <a:close/>
                </a:path>
                <a:path w="508000" h="650239">
                  <a:moveTo>
                    <a:pt x="0" y="108330"/>
                  </a:moveTo>
                  <a:lnTo>
                    <a:pt x="399034" y="108330"/>
                  </a:lnTo>
                  <a:lnTo>
                    <a:pt x="507492" y="0"/>
                  </a:lnTo>
                </a:path>
              </a:pathLst>
            </a:custGeom>
            <a:ln w="12700">
              <a:solidFill>
                <a:srgbClr val="1D7E66"/>
              </a:solidFill>
            </a:ln>
          </p:spPr>
          <p:txBody>
            <a:bodyPr wrap="square" lIns="0" tIns="0" rIns="0" bIns="0" rtlCol="0"/>
            <a:lstStyle/>
            <a:p>
              <a:endParaRPr/>
            </a:p>
          </p:txBody>
        </p:sp>
      </p:grpSp>
      <p:sp>
        <p:nvSpPr>
          <p:cNvPr id="139" name="object 139"/>
          <p:cNvSpPr txBox="1"/>
          <p:nvPr/>
        </p:nvSpPr>
        <p:spPr>
          <a:xfrm>
            <a:off x="4813046" y="2096452"/>
            <a:ext cx="2517775" cy="403860"/>
          </a:xfrm>
          <a:prstGeom prst="rect">
            <a:avLst/>
          </a:prstGeom>
        </p:spPr>
        <p:txBody>
          <a:bodyPr vert="horz" wrap="square" lIns="0" tIns="16510" rIns="0" bIns="0" rtlCol="0">
            <a:spAutoFit/>
          </a:bodyPr>
          <a:lstStyle/>
          <a:p>
            <a:pPr marL="12700">
              <a:lnSpc>
                <a:spcPct val="100000"/>
              </a:lnSpc>
              <a:spcBef>
                <a:spcPts val="130"/>
              </a:spcBef>
            </a:pPr>
            <a:r>
              <a:rPr sz="2400" spc="-25" dirty="0">
                <a:latin typeface="Calibri"/>
                <a:cs typeface="Calibri"/>
              </a:rPr>
              <a:t>Per-</a:t>
            </a:r>
            <a:r>
              <a:rPr sz="2400" spc="-20" dirty="0">
                <a:latin typeface="Calibri"/>
                <a:cs typeface="Calibri"/>
              </a:rPr>
              <a:t>Region</a:t>
            </a:r>
            <a:r>
              <a:rPr sz="2400" spc="-100" dirty="0">
                <a:latin typeface="Calibri"/>
                <a:cs typeface="Calibri"/>
              </a:rPr>
              <a:t> </a:t>
            </a:r>
            <a:r>
              <a:rPr sz="2450" spc="-10" dirty="0">
                <a:latin typeface="Calibri"/>
                <a:cs typeface="Calibri"/>
              </a:rPr>
              <a:t>Network</a:t>
            </a:r>
            <a:endParaRPr sz="2450">
              <a:latin typeface="Calibri"/>
              <a:cs typeface="Calibri"/>
            </a:endParaRPr>
          </a:p>
        </p:txBody>
      </p:sp>
      <p:sp>
        <p:nvSpPr>
          <p:cNvPr id="140" name="object 140"/>
          <p:cNvSpPr txBox="1"/>
          <p:nvPr/>
        </p:nvSpPr>
        <p:spPr>
          <a:xfrm>
            <a:off x="4741545" y="2625280"/>
            <a:ext cx="2716530" cy="1002665"/>
          </a:xfrm>
          <a:prstGeom prst="rect">
            <a:avLst/>
          </a:prstGeom>
        </p:spPr>
        <p:txBody>
          <a:bodyPr vert="horz" wrap="square" lIns="0" tIns="12700" rIns="0" bIns="0" rtlCol="0">
            <a:spAutoFit/>
          </a:bodyPr>
          <a:lstStyle/>
          <a:p>
            <a:pPr marL="83820" marR="5080" indent="-71755">
              <a:lnSpc>
                <a:spcPct val="133500"/>
              </a:lnSpc>
              <a:spcBef>
                <a:spcPts val="100"/>
              </a:spcBef>
            </a:pPr>
            <a:r>
              <a:rPr sz="2400" spc="-10" dirty="0">
                <a:solidFill>
                  <a:srgbClr val="C8482C"/>
                </a:solidFill>
                <a:latin typeface="Calibri"/>
                <a:cs typeface="Calibri"/>
              </a:rPr>
              <a:t>Crop</a:t>
            </a:r>
            <a:r>
              <a:rPr sz="2400" spc="-114" dirty="0">
                <a:solidFill>
                  <a:srgbClr val="C8482C"/>
                </a:solidFill>
                <a:latin typeface="Calibri"/>
                <a:cs typeface="Calibri"/>
              </a:rPr>
              <a:t> </a:t>
            </a:r>
            <a:r>
              <a:rPr sz="2400" dirty="0">
                <a:solidFill>
                  <a:srgbClr val="C8482C"/>
                </a:solidFill>
                <a:latin typeface="Calibri"/>
                <a:cs typeface="Calibri"/>
              </a:rPr>
              <a:t>+</a:t>
            </a:r>
            <a:r>
              <a:rPr sz="2400" spc="30" dirty="0">
                <a:solidFill>
                  <a:srgbClr val="C8482C"/>
                </a:solidFill>
                <a:latin typeface="Calibri"/>
                <a:cs typeface="Calibri"/>
              </a:rPr>
              <a:t> </a:t>
            </a:r>
            <a:r>
              <a:rPr sz="2400" spc="-30" dirty="0">
                <a:solidFill>
                  <a:srgbClr val="C8482C"/>
                </a:solidFill>
                <a:latin typeface="Calibri"/>
                <a:cs typeface="Calibri"/>
              </a:rPr>
              <a:t>Resize</a:t>
            </a:r>
            <a:r>
              <a:rPr sz="2400" spc="-110" dirty="0">
                <a:solidFill>
                  <a:srgbClr val="C8482C"/>
                </a:solidFill>
                <a:latin typeface="Calibri"/>
                <a:cs typeface="Calibri"/>
              </a:rPr>
              <a:t> </a:t>
            </a:r>
            <a:r>
              <a:rPr sz="2400" spc="-25" dirty="0">
                <a:solidFill>
                  <a:srgbClr val="C8482C"/>
                </a:solidFill>
                <a:latin typeface="Calibri"/>
                <a:cs typeface="Calibri"/>
              </a:rPr>
              <a:t>features </a:t>
            </a: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p:txBody>
      </p:sp>
      <p:sp>
        <p:nvSpPr>
          <p:cNvPr id="141" name="object 141"/>
          <p:cNvSpPr txBox="1"/>
          <p:nvPr/>
        </p:nvSpPr>
        <p:spPr>
          <a:xfrm>
            <a:off x="41275" y="3827462"/>
            <a:ext cx="1759585" cy="149034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“Backbone” network: AlexNet,</a:t>
            </a:r>
            <a:r>
              <a:rPr sz="2400" spc="-165" dirty="0">
                <a:latin typeface="Calibri"/>
                <a:cs typeface="Calibri"/>
              </a:rPr>
              <a:t> </a:t>
            </a:r>
            <a:r>
              <a:rPr sz="2400" spc="-20" dirty="0">
                <a:latin typeface="Calibri"/>
                <a:cs typeface="Calibri"/>
              </a:rPr>
              <a:t>VGG, ResNet,</a:t>
            </a:r>
            <a:r>
              <a:rPr sz="2400" spc="-80" dirty="0">
                <a:latin typeface="Calibri"/>
                <a:cs typeface="Calibri"/>
              </a:rPr>
              <a:t> </a:t>
            </a:r>
            <a:r>
              <a:rPr sz="2400" spc="-25" dirty="0">
                <a:latin typeface="Calibri"/>
                <a:cs typeface="Calibri"/>
              </a:rPr>
              <a:t>etc</a:t>
            </a:r>
            <a:endParaRPr sz="2400">
              <a:latin typeface="Calibri"/>
              <a:cs typeface="Calibri"/>
            </a:endParaRPr>
          </a:p>
        </p:txBody>
      </p:sp>
      <p:sp>
        <p:nvSpPr>
          <p:cNvPr id="142" name="object 142"/>
          <p:cNvSpPr txBox="1"/>
          <p:nvPr/>
        </p:nvSpPr>
        <p:spPr>
          <a:xfrm>
            <a:off x="79057" y="1996122"/>
            <a:ext cx="1976120"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Regions</a:t>
            </a:r>
            <a:r>
              <a:rPr sz="2400" spc="-120" dirty="0">
                <a:latin typeface="Calibri"/>
                <a:cs typeface="Calibri"/>
              </a:rPr>
              <a:t> </a:t>
            </a:r>
            <a:r>
              <a:rPr sz="2400" spc="-25" dirty="0">
                <a:latin typeface="Calibri"/>
                <a:cs typeface="Calibri"/>
              </a:rPr>
              <a:t>of </a:t>
            </a:r>
            <a:r>
              <a:rPr sz="2400" spc="-10" dirty="0">
                <a:latin typeface="Calibri"/>
                <a:cs typeface="Calibri"/>
              </a:rPr>
              <a:t>Interest</a:t>
            </a:r>
            <a:r>
              <a:rPr sz="2400" spc="-200" dirty="0">
                <a:latin typeface="Calibri"/>
                <a:cs typeface="Calibri"/>
              </a:rPr>
              <a:t> </a:t>
            </a:r>
            <a:r>
              <a:rPr sz="2400" spc="-10" dirty="0">
                <a:latin typeface="Calibri"/>
                <a:cs typeface="Calibri"/>
              </a:rPr>
              <a:t>(RoIs) </a:t>
            </a:r>
            <a:r>
              <a:rPr sz="2400" spc="-20" dirty="0">
                <a:latin typeface="Calibri"/>
                <a:cs typeface="Calibri"/>
              </a:rPr>
              <a:t>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method</a:t>
            </a:r>
            <a:endParaRPr sz="2400">
              <a:latin typeface="Calibri"/>
              <a:cs typeface="Calibri"/>
            </a:endParaRPr>
          </a:p>
        </p:txBody>
      </p:sp>
      <p:sp>
        <p:nvSpPr>
          <p:cNvPr id="143" name="object 143"/>
          <p:cNvSpPr/>
          <p:nvPr/>
        </p:nvSpPr>
        <p:spPr>
          <a:xfrm>
            <a:off x="299212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144" name="object 144"/>
          <p:cNvSpPr txBox="1"/>
          <p:nvPr/>
        </p:nvSpPr>
        <p:spPr>
          <a:xfrm>
            <a:off x="2677160" y="2305685"/>
            <a:ext cx="228600"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145" name="object 145"/>
          <p:cNvGrpSpPr/>
          <p:nvPr/>
        </p:nvGrpSpPr>
        <p:grpSpPr>
          <a:xfrm>
            <a:off x="3331209" y="2122170"/>
            <a:ext cx="520700" cy="662940"/>
            <a:chOff x="3331209" y="2122170"/>
            <a:chExt cx="520700" cy="662940"/>
          </a:xfrm>
        </p:grpSpPr>
        <p:sp>
          <p:nvSpPr>
            <p:cNvPr id="146" name="object 146"/>
            <p:cNvSpPr/>
            <p:nvPr/>
          </p:nvSpPr>
          <p:spPr>
            <a:xfrm>
              <a:off x="3728719" y="2123440"/>
              <a:ext cx="111760" cy="650240"/>
            </a:xfrm>
            <a:custGeom>
              <a:avLst/>
              <a:gdLst/>
              <a:ahLst/>
              <a:cxnLst/>
              <a:rect l="l" t="t" r="r" b="b"/>
              <a:pathLst>
                <a:path w="111760" h="650239">
                  <a:moveTo>
                    <a:pt x="111378" y="0"/>
                  </a:moveTo>
                  <a:lnTo>
                    <a:pt x="0" y="108331"/>
                  </a:lnTo>
                  <a:lnTo>
                    <a:pt x="0" y="650239"/>
                  </a:lnTo>
                  <a:lnTo>
                    <a:pt x="111378" y="541782"/>
                  </a:lnTo>
                  <a:lnTo>
                    <a:pt x="111378" y="0"/>
                  </a:lnTo>
                  <a:close/>
                </a:path>
              </a:pathLst>
            </a:custGeom>
            <a:solidFill>
              <a:srgbClr val="CDCDCD">
                <a:alpha val="92939"/>
              </a:srgbClr>
            </a:solidFill>
          </p:spPr>
          <p:txBody>
            <a:bodyPr wrap="square" lIns="0" tIns="0" rIns="0" bIns="0" rtlCol="0"/>
            <a:lstStyle/>
            <a:p>
              <a:endParaRPr/>
            </a:p>
          </p:txBody>
        </p:sp>
        <p:sp>
          <p:nvSpPr>
            <p:cNvPr id="147" name="object 147"/>
            <p:cNvSpPr/>
            <p:nvPr/>
          </p:nvSpPr>
          <p:spPr>
            <a:xfrm>
              <a:off x="3332479"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148" name="object 148"/>
            <p:cNvSpPr/>
            <p:nvPr/>
          </p:nvSpPr>
          <p:spPr>
            <a:xfrm>
              <a:off x="3337559" y="2128520"/>
              <a:ext cx="508000" cy="650240"/>
            </a:xfrm>
            <a:custGeom>
              <a:avLst/>
              <a:gdLst/>
              <a:ahLst/>
              <a:cxnLst/>
              <a:rect l="l" t="t" r="r" b="b"/>
              <a:pathLst>
                <a:path w="508000" h="650239">
                  <a:moveTo>
                    <a:pt x="0" y="108330"/>
                  </a:moveTo>
                  <a:lnTo>
                    <a:pt x="108457" y="0"/>
                  </a:lnTo>
                  <a:lnTo>
                    <a:pt x="507491" y="0"/>
                  </a:lnTo>
                  <a:lnTo>
                    <a:pt x="507491" y="541781"/>
                  </a:lnTo>
                  <a:lnTo>
                    <a:pt x="399034" y="650239"/>
                  </a:lnTo>
                  <a:lnTo>
                    <a:pt x="0" y="650239"/>
                  </a:lnTo>
                  <a:lnTo>
                    <a:pt x="0" y="108330"/>
                  </a:lnTo>
                  <a:close/>
                </a:path>
                <a:path w="508000" h="650239">
                  <a:moveTo>
                    <a:pt x="0" y="108330"/>
                  </a:moveTo>
                  <a:lnTo>
                    <a:pt x="399034" y="108330"/>
                  </a:lnTo>
                  <a:lnTo>
                    <a:pt x="507491" y="0"/>
                  </a:lnTo>
                </a:path>
              </a:pathLst>
            </a:custGeom>
            <a:ln w="12700">
              <a:solidFill>
                <a:srgbClr val="1D7E66"/>
              </a:solidFill>
            </a:ln>
          </p:spPr>
          <p:txBody>
            <a:bodyPr wrap="square" lIns="0" tIns="0" rIns="0" bIns="0" rtlCol="0"/>
            <a:lstStyle/>
            <a:p>
              <a:endParaRPr/>
            </a:p>
          </p:txBody>
        </p:sp>
      </p:grpSp>
      <p:sp>
        <p:nvSpPr>
          <p:cNvPr id="149" name="object 149"/>
          <p:cNvSpPr/>
          <p:nvPr/>
        </p:nvSpPr>
        <p:spPr>
          <a:xfrm>
            <a:off x="3733800" y="2240279"/>
            <a:ext cx="0" cy="538480"/>
          </a:xfrm>
          <a:custGeom>
            <a:avLst/>
            <a:gdLst/>
            <a:ahLst/>
            <a:cxnLst/>
            <a:rect l="l" t="t" r="r" b="b"/>
            <a:pathLst>
              <a:path h="538480">
                <a:moveTo>
                  <a:pt x="0" y="0"/>
                </a:moveTo>
                <a:lnTo>
                  <a:pt x="0" y="538226"/>
                </a:lnTo>
              </a:path>
            </a:pathLst>
          </a:custGeom>
          <a:ln w="12700">
            <a:solidFill>
              <a:srgbClr val="1D7E66"/>
            </a:solidFill>
          </a:ln>
        </p:spPr>
        <p:txBody>
          <a:bodyPr wrap="square" lIns="0" tIns="0" rIns="0" bIns="0" rtlCol="0"/>
          <a:lstStyle/>
          <a:p>
            <a:endParaRPr/>
          </a:p>
        </p:txBody>
      </p:sp>
      <p:sp>
        <p:nvSpPr>
          <p:cNvPr id="150" name="object 150"/>
          <p:cNvSpPr txBox="1"/>
          <p:nvPr/>
        </p:nvSpPr>
        <p:spPr>
          <a:xfrm>
            <a:off x="3421141" y="2305937"/>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151" name="object 151"/>
          <p:cNvGrpSpPr/>
          <p:nvPr/>
        </p:nvGrpSpPr>
        <p:grpSpPr>
          <a:xfrm>
            <a:off x="4093209" y="2122170"/>
            <a:ext cx="510540" cy="662940"/>
            <a:chOff x="4093209" y="2122170"/>
            <a:chExt cx="510540" cy="662940"/>
          </a:xfrm>
        </p:grpSpPr>
        <p:sp>
          <p:nvSpPr>
            <p:cNvPr id="152" name="object 152"/>
            <p:cNvSpPr/>
            <p:nvPr/>
          </p:nvSpPr>
          <p:spPr>
            <a:xfrm>
              <a:off x="4490719"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153" name="object 153"/>
            <p:cNvSpPr/>
            <p:nvPr/>
          </p:nvSpPr>
          <p:spPr>
            <a:xfrm>
              <a:off x="4094479" y="2123440"/>
              <a:ext cx="497840" cy="111760"/>
            </a:xfrm>
            <a:custGeom>
              <a:avLst/>
              <a:gdLst/>
              <a:ahLst/>
              <a:cxnLst/>
              <a:rect l="l" t="t" r="r" b="b"/>
              <a:pathLst>
                <a:path w="497839" h="111760">
                  <a:moveTo>
                    <a:pt x="497332" y="0"/>
                  </a:moveTo>
                  <a:lnTo>
                    <a:pt x="106299" y="0"/>
                  </a:lnTo>
                  <a:lnTo>
                    <a:pt x="0" y="111379"/>
                  </a:lnTo>
                  <a:lnTo>
                    <a:pt x="391033" y="111379"/>
                  </a:lnTo>
                  <a:lnTo>
                    <a:pt x="497332" y="0"/>
                  </a:lnTo>
                  <a:close/>
                </a:path>
              </a:pathLst>
            </a:custGeom>
            <a:solidFill>
              <a:srgbClr val="FFFFFF">
                <a:alpha val="92939"/>
              </a:srgbClr>
            </a:solidFill>
          </p:spPr>
          <p:txBody>
            <a:bodyPr wrap="square" lIns="0" tIns="0" rIns="0" bIns="0" rtlCol="0"/>
            <a:lstStyle/>
            <a:p>
              <a:endParaRPr/>
            </a:p>
          </p:txBody>
        </p:sp>
        <p:sp>
          <p:nvSpPr>
            <p:cNvPr id="154" name="object 154"/>
            <p:cNvSpPr/>
            <p:nvPr/>
          </p:nvSpPr>
          <p:spPr>
            <a:xfrm>
              <a:off x="4099559" y="2128520"/>
              <a:ext cx="497840" cy="650240"/>
            </a:xfrm>
            <a:custGeom>
              <a:avLst/>
              <a:gdLst/>
              <a:ahLst/>
              <a:cxnLst/>
              <a:rect l="l" t="t" r="r" b="b"/>
              <a:pathLst>
                <a:path w="497839" h="650239">
                  <a:moveTo>
                    <a:pt x="0" y="108330"/>
                  </a:moveTo>
                  <a:lnTo>
                    <a:pt x="106299" y="0"/>
                  </a:lnTo>
                  <a:lnTo>
                    <a:pt x="497331" y="0"/>
                  </a:lnTo>
                  <a:lnTo>
                    <a:pt x="497331" y="541781"/>
                  </a:lnTo>
                  <a:lnTo>
                    <a:pt x="391032" y="650239"/>
                  </a:lnTo>
                  <a:lnTo>
                    <a:pt x="0" y="650239"/>
                  </a:lnTo>
                  <a:lnTo>
                    <a:pt x="0" y="108330"/>
                  </a:lnTo>
                  <a:close/>
                </a:path>
                <a:path w="497839" h="650239">
                  <a:moveTo>
                    <a:pt x="0" y="108330"/>
                  </a:moveTo>
                  <a:lnTo>
                    <a:pt x="391032" y="108330"/>
                  </a:lnTo>
                  <a:lnTo>
                    <a:pt x="497331" y="0"/>
                  </a:lnTo>
                </a:path>
                <a:path w="497839" h="650239">
                  <a:moveTo>
                    <a:pt x="391032" y="108330"/>
                  </a:moveTo>
                  <a:lnTo>
                    <a:pt x="391032" y="650239"/>
                  </a:lnTo>
                </a:path>
              </a:pathLst>
            </a:custGeom>
            <a:ln w="12700">
              <a:solidFill>
                <a:srgbClr val="1D7E66"/>
              </a:solidFill>
            </a:ln>
          </p:spPr>
          <p:txBody>
            <a:bodyPr wrap="square" lIns="0" tIns="0" rIns="0" bIns="0" rtlCol="0"/>
            <a:lstStyle/>
            <a:p>
              <a:endParaRPr/>
            </a:p>
          </p:txBody>
        </p:sp>
      </p:grpSp>
      <p:sp>
        <p:nvSpPr>
          <p:cNvPr id="155" name="object 155"/>
          <p:cNvSpPr txBox="1"/>
          <p:nvPr/>
        </p:nvSpPr>
        <p:spPr>
          <a:xfrm>
            <a:off x="4183141" y="2305683"/>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156" name="object 156"/>
          <p:cNvGrpSpPr/>
          <p:nvPr/>
        </p:nvGrpSpPr>
        <p:grpSpPr>
          <a:xfrm>
            <a:off x="1979929" y="1786889"/>
            <a:ext cx="2978785" cy="4046220"/>
            <a:chOff x="1979929" y="1786889"/>
            <a:chExt cx="2978785" cy="4046220"/>
          </a:xfrm>
        </p:grpSpPr>
        <p:sp>
          <p:nvSpPr>
            <p:cNvPr id="157" name="object 157"/>
            <p:cNvSpPr/>
            <p:nvPr/>
          </p:nvSpPr>
          <p:spPr>
            <a:xfrm>
              <a:off x="2682239" y="2794000"/>
              <a:ext cx="243840" cy="304800"/>
            </a:xfrm>
            <a:custGeom>
              <a:avLst/>
              <a:gdLst/>
              <a:ahLst/>
              <a:cxnLst/>
              <a:rect l="l" t="t" r="r" b="b"/>
              <a:pathLst>
                <a:path w="243839" h="304800">
                  <a:moveTo>
                    <a:pt x="121666" y="0"/>
                  </a:moveTo>
                  <a:lnTo>
                    <a:pt x="0" y="122174"/>
                  </a:lnTo>
                  <a:lnTo>
                    <a:pt x="60833" y="122174"/>
                  </a:lnTo>
                  <a:lnTo>
                    <a:pt x="60833" y="304291"/>
                  </a:lnTo>
                  <a:lnTo>
                    <a:pt x="182499" y="304291"/>
                  </a:lnTo>
                  <a:lnTo>
                    <a:pt x="182499" y="122174"/>
                  </a:lnTo>
                  <a:lnTo>
                    <a:pt x="243332" y="122174"/>
                  </a:lnTo>
                  <a:lnTo>
                    <a:pt x="121666" y="0"/>
                  </a:lnTo>
                  <a:close/>
                </a:path>
              </a:pathLst>
            </a:custGeom>
            <a:solidFill>
              <a:srgbClr val="29AE8B"/>
            </a:solidFill>
          </p:spPr>
          <p:txBody>
            <a:bodyPr wrap="square" lIns="0" tIns="0" rIns="0" bIns="0" rtlCol="0"/>
            <a:lstStyle/>
            <a:p>
              <a:endParaRPr/>
            </a:p>
          </p:txBody>
        </p:sp>
        <p:sp>
          <p:nvSpPr>
            <p:cNvPr id="158" name="object 158"/>
            <p:cNvSpPr/>
            <p:nvPr/>
          </p:nvSpPr>
          <p:spPr>
            <a:xfrm>
              <a:off x="2687319" y="2799079"/>
              <a:ext cx="243840" cy="304800"/>
            </a:xfrm>
            <a:custGeom>
              <a:avLst/>
              <a:gdLst/>
              <a:ahLst/>
              <a:cxnLst/>
              <a:rect l="l" t="t" r="r" b="b"/>
              <a:pathLst>
                <a:path w="243839" h="304800">
                  <a:moveTo>
                    <a:pt x="0" y="122174"/>
                  </a:moveTo>
                  <a:lnTo>
                    <a:pt x="121666" y="0"/>
                  </a:lnTo>
                  <a:lnTo>
                    <a:pt x="243331" y="122174"/>
                  </a:lnTo>
                  <a:lnTo>
                    <a:pt x="182499" y="122174"/>
                  </a:lnTo>
                  <a:lnTo>
                    <a:pt x="182499" y="304292"/>
                  </a:lnTo>
                  <a:lnTo>
                    <a:pt x="60832" y="304292"/>
                  </a:lnTo>
                  <a:lnTo>
                    <a:pt x="60832" y="122174"/>
                  </a:lnTo>
                  <a:lnTo>
                    <a:pt x="0" y="122174"/>
                  </a:lnTo>
                  <a:close/>
                </a:path>
              </a:pathLst>
            </a:custGeom>
            <a:ln w="12700">
              <a:solidFill>
                <a:srgbClr val="1D7E66"/>
              </a:solidFill>
            </a:ln>
          </p:spPr>
          <p:txBody>
            <a:bodyPr wrap="square" lIns="0" tIns="0" rIns="0" bIns="0" rtlCol="0"/>
            <a:lstStyle/>
            <a:p>
              <a:endParaRPr/>
            </a:p>
          </p:txBody>
        </p:sp>
        <p:sp>
          <p:nvSpPr>
            <p:cNvPr id="159" name="object 159"/>
            <p:cNvSpPr/>
            <p:nvPr/>
          </p:nvSpPr>
          <p:spPr>
            <a:xfrm>
              <a:off x="3413759" y="2783839"/>
              <a:ext cx="243840" cy="304800"/>
            </a:xfrm>
            <a:custGeom>
              <a:avLst/>
              <a:gdLst/>
              <a:ahLst/>
              <a:cxnLst/>
              <a:rect l="l" t="t" r="r" b="b"/>
              <a:pathLst>
                <a:path w="243839" h="304800">
                  <a:moveTo>
                    <a:pt x="121665" y="0"/>
                  </a:moveTo>
                  <a:lnTo>
                    <a:pt x="0" y="122174"/>
                  </a:lnTo>
                  <a:lnTo>
                    <a:pt x="60832" y="122174"/>
                  </a:lnTo>
                  <a:lnTo>
                    <a:pt x="60832" y="304292"/>
                  </a:lnTo>
                  <a:lnTo>
                    <a:pt x="182499" y="304292"/>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160" name="object 160"/>
            <p:cNvSpPr/>
            <p:nvPr/>
          </p:nvSpPr>
          <p:spPr>
            <a:xfrm>
              <a:off x="3418839" y="2788919"/>
              <a:ext cx="243840" cy="304800"/>
            </a:xfrm>
            <a:custGeom>
              <a:avLst/>
              <a:gdLst/>
              <a:ahLst/>
              <a:cxnLst/>
              <a:rect l="l" t="t" r="r" b="b"/>
              <a:pathLst>
                <a:path w="243839" h="304800">
                  <a:moveTo>
                    <a:pt x="0" y="122174"/>
                  </a:moveTo>
                  <a:lnTo>
                    <a:pt x="121665" y="0"/>
                  </a:lnTo>
                  <a:lnTo>
                    <a:pt x="243332" y="122174"/>
                  </a:lnTo>
                  <a:lnTo>
                    <a:pt x="182499" y="122174"/>
                  </a:lnTo>
                  <a:lnTo>
                    <a:pt x="182499" y="304291"/>
                  </a:lnTo>
                  <a:lnTo>
                    <a:pt x="60833" y="304291"/>
                  </a:lnTo>
                  <a:lnTo>
                    <a:pt x="60833" y="122174"/>
                  </a:lnTo>
                  <a:lnTo>
                    <a:pt x="0" y="122174"/>
                  </a:lnTo>
                  <a:close/>
                </a:path>
              </a:pathLst>
            </a:custGeom>
            <a:ln w="12699">
              <a:solidFill>
                <a:srgbClr val="1D7E66"/>
              </a:solidFill>
            </a:ln>
          </p:spPr>
          <p:txBody>
            <a:bodyPr wrap="square" lIns="0" tIns="0" rIns="0" bIns="0" rtlCol="0"/>
            <a:lstStyle/>
            <a:p>
              <a:endParaRPr/>
            </a:p>
          </p:txBody>
        </p:sp>
        <p:sp>
          <p:nvSpPr>
            <p:cNvPr id="161" name="object 161"/>
            <p:cNvSpPr/>
            <p:nvPr/>
          </p:nvSpPr>
          <p:spPr>
            <a:xfrm>
              <a:off x="4175759" y="2794000"/>
              <a:ext cx="243840" cy="304800"/>
            </a:xfrm>
            <a:custGeom>
              <a:avLst/>
              <a:gdLst/>
              <a:ahLst/>
              <a:cxnLst/>
              <a:rect l="l" t="t" r="r" b="b"/>
              <a:pathLst>
                <a:path w="243839" h="304800">
                  <a:moveTo>
                    <a:pt x="121665" y="0"/>
                  </a:moveTo>
                  <a:lnTo>
                    <a:pt x="0" y="122174"/>
                  </a:lnTo>
                  <a:lnTo>
                    <a:pt x="60832" y="122174"/>
                  </a:lnTo>
                  <a:lnTo>
                    <a:pt x="60832" y="304291"/>
                  </a:lnTo>
                  <a:lnTo>
                    <a:pt x="182499" y="304291"/>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162" name="object 162"/>
            <p:cNvSpPr/>
            <p:nvPr/>
          </p:nvSpPr>
          <p:spPr>
            <a:xfrm>
              <a:off x="4180839" y="2799079"/>
              <a:ext cx="243840" cy="304800"/>
            </a:xfrm>
            <a:custGeom>
              <a:avLst/>
              <a:gdLst/>
              <a:ahLst/>
              <a:cxnLst/>
              <a:rect l="l" t="t" r="r" b="b"/>
              <a:pathLst>
                <a:path w="243839" h="304800">
                  <a:moveTo>
                    <a:pt x="0" y="122174"/>
                  </a:moveTo>
                  <a:lnTo>
                    <a:pt x="121665" y="0"/>
                  </a:lnTo>
                  <a:lnTo>
                    <a:pt x="243332" y="122174"/>
                  </a:lnTo>
                  <a:lnTo>
                    <a:pt x="182499" y="122174"/>
                  </a:lnTo>
                  <a:lnTo>
                    <a:pt x="182499" y="304292"/>
                  </a:lnTo>
                  <a:lnTo>
                    <a:pt x="60833" y="304292"/>
                  </a:lnTo>
                  <a:lnTo>
                    <a:pt x="60833" y="122174"/>
                  </a:lnTo>
                  <a:lnTo>
                    <a:pt x="0" y="122174"/>
                  </a:lnTo>
                  <a:close/>
                </a:path>
              </a:pathLst>
            </a:custGeom>
            <a:ln w="12699">
              <a:solidFill>
                <a:srgbClr val="1D7E66"/>
              </a:solidFill>
            </a:ln>
          </p:spPr>
          <p:txBody>
            <a:bodyPr wrap="square" lIns="0" tIns="0" rIns="0" bIns="0" rtlCol="0"/>
            <a:lstStyle/>
            <a:p>
              <a:endParaRPr/>
            </a:p>
          </p:txBody>
        </p:sp>
        <p:sp>
          <p:nvSpPr>
            <p:cNvPr id="163" name="object 163"/>
            <p:cNvSpPr/>
            <p:nvPr/>
          </p:nvSpPr>
          <p:spPr>
            <a:xfrm>
              <a:off x="3423919" y="1788159"/>
              <a:ext cx="233679" cy="294640"/>
            </a:xfrm>
            <a:custGeom>
              <a:avLst/>
              <a:gdLst/>
              <a:ahLst/>
              <a:cxnLst/>
              <a:rect l="l" t="t" r="r" b="b"/>
              <a:pathLst>
                <a:path w="233679" h="294639">
                  <a:moveTo>
                    <a:pt x="116585" y="0"/>
                  </a:moveTo>
                  <a:lnTo>
                    <a:pt x="0" y="118110"/>
                  </a:lnTo>
                  <a:lnTo>
                    <a:pt x="58292" y="118110"/>
                  </a:lnTo>
                  <a:lnTo>
                    <a:pt x="58292" y="294131"/>
                  </a:lnTo>
                  <a:lnTo>
                    <a:pt x="174878" y="294131"/>
                  </a:lnTo>
                  <a:lnTo>
                    <a:pt x="174878" y="118110"/>
                  </a:lnTo>
                  <a:lnTo>
                    <a:pt x="233171" y="118110"/>
                  </a:lnTo>
                  <a:lnTo>
                    <a:pt x="116585" y="0"/>
                  </a:lnTo>
                  <a:close/>
                </a:path>
              </a:pathLst>
            </a:custGeom>
            <a:solidFill>
              <a:srgbClr val="29AE8B"/>
            </a:solidFill>
          </p:spPr>
          <p:txBody>
            <a:bodyPr wrap="square" lIns="0" tIns="0" rIns="0" bIns="0" rtlCol="0"/>
            <a:lstStyle/>
            <a:p>
              <a:endParaRPr/>
            </a:p>
          </p:txBody>
        </p:sp>
        <p:sp>
          <p:nvSpPr>
            <p:cNvPr id="164" name="object 164"/>
            <p:cNvSpPr/>
            <p:nvPr/>
          </p:nvSpPr>
          <p:spPr>
            <a:xfrm>
              <a:off x="3428999" y="1793239"/>
              <a:ext cx="233679" cy="294640"/>
            </a:xfrm>
            <a:custGeom>
              <a:avLst/>
              <a:gdLst/>
              <a:ahLst/>
              <a:cxnLst/>
              <a:rect l="l" t="t" r="r" b="b"/>
              <a:pathLst>
                <a:path w="233679" h="294639">
                  <a:moveTo>
                    <a:pt x="0" y="118110"/>
                  </a:moveTo>
                  <a:lnTo>
                    <a:pt x="116586" y="0"/>
                  </a:lnTo>
                  <a:lnTo>
                    <a:pt x="233172" y="118110"/>
                  </a:lnTo>
                  <a:lnTo>
                    <a:pt x="174878" y="118110"/>
                  </a:lnTo>
                  <a:lnTo>
                    <a:pt x="174878" y="294132"/>
                  </a:lnTo>
                  <a:lnTo>
                    <a:pt x="58292" y="294132"/>
                  </a:lnTo>
                  <a:lnTo>
                    <a:pt x="58292" y="118110"/>
                  </a:lnTo>
                  <a:lnTo>
                    <a:pt x="0" y="118110"/>
                  </a:lnTo>
                  <a:close/>
                </a:path>
              </a:pathLst>
            </a:custGeom>
            <a:ln w="12700">
              <a:solidFill>
                <a:srgbClr val="1D7E66"/>
              </a:solidFill>
            </a:ln>
          </p:spPr>
          <p:txBody>
            <a:bodyPr wrap="square" lIns="0" tIns="0" rIns="0" bIns="0" rtlCol="0"/>
            <a:lstStyle/>
            <a:p>
              <a:endParaRPr/>
            </a:p>
          </p:txBody>
        </p:sp>
        <p:sp>
          <p:nvSpPr>
            <p:cNvPr id="165" name="object 165"/>
            <p:cNvSpPr/>
            <p:nvPr/>
          </p:nvSpPr>
          <p:spPr>
            <a:xfrm>
              <a:off x="4175759" y="1788159"/>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166" name="object 166"/>
            <p:cNvSpPr/>
            <p:nvPr/>
          </p:nvSpPr>
          <p:spPr>
            <a:xfrm>
              <a:off x="4180839" y="1793239"/>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167" name="object 167"/>
            <p:cNvSpPr/>
            <p:nvPr/>
          </p:nvSpPr>
          <p:spPr>
            <a:xfrm>
              <a:off x="2682239" y="1788159"/>
              <a:ext cx="233679" cy="294640"/>
            </a:xfrm>
            <a:custGeom>
              <a:avLst/>
              <a:gdLst/>
              <a:ahLst/>
              <a:cxnLst/>
              <a:rect l="l" t="t" r="r" b="b"/>
              <a:pathLst>
                <a:path w="233680" h="294639">
                  <a:moveTo>
                    <a:pt x="116586" y="0"/>
                  </a:moveTo>
                  <a:lnTo>
                    <a:pt x="0" y="118110"/>
                  </a:lnTo>
                  <a:lnTo>
                    <a:pt x="58293" y="118110"/>
                  </a:lnTo>
                  <a:lnTo>
                    <a:pt x="58293" y="294131"/>
                  </a:lnTo>
                  <a:lnTo>
                    <a:pt x="174879" y="294131"/>
                  </a:lnTo>
                  <a:lnTo>
                    <a:pt x="174879" y="118110"/>
                  </a:lnTo>
                  <a:lnTo>
                    <a:pt x="233172" y="118110"/>
                  </a:lnTo>
                  <a:lnTo>
                    <a:pt x="116586" y="0"/>
                  </a:lnTo>
                  <a:close/>
                </a:path>
              </a:pathLst>
            </a:custGeom>
            <a:solidFill>
              <a:srgbClr val="29AE8B"/>
            </a:solidFill>
          </p:spPr>
          <p:txBody>
            <a:bodyPr wrap="square" lIns="0" tIns="0" rIns="0" bIns="0" rtlCol="0"/>
            <a:lstStyle/>
            <a:p>
              <a:endParaRPr/>
            </a:p>
          </p:txBody>
        </p:sp>
        <p:sp>
          <p:nvSpPr>
            <p:cNvPr id="168" name="object 168"/>
            <p:cNvSpPr/>
            <p:nvPr/>
          </p:nvSpPr>
          <p:spPr>
            <a:xfrm>
              <a:off x="2687319" y="1793239"/>
              <a:ext cx="233679" cy="294640"/>
            </a:xfrm>
            <a:custGeom>
              <a:avLst/>
              <a:gdLst/>
              <a:ahLst/>
              <a:cxnLst/>
              <a:rect l="l" t="t" r="r" b="b"/>
              <a:pathLst>
                <a:path w="233680" h="294639">
                  <a:moveTo>
                    <a:pt x="0" y="118110"/>
                  </a:moveTo>
                  <a:lnTo>
                    <a:pt x="116586" y="0"/>
                  </a:lnTo>
                  <a:lnTo>
                    <a:pt x="233172" y="118110"/>
                  </a:lnTo>
                  <a:lnTo>
                    <a:pt x="174879" y="118110"/>
                  </a:lnTo>
                  <a:lnTo>
                    <a:pt x="174879" y="294132"/>
                  </a:lnTo>
                  <a:lnTo>
                    <a:pt x="58293" y="294132"/>
                  </a:lnTo>
                  <a:lnTo>
                    <a:pt x="58293" y="118110"/>
                  </a:lnTo>
                  <a:lnTo>
                    <a:pt x="0" y="118110"/>
                  </a:lnTo>
                  <a:close/>
                </a:path>
              </a:pathLst>
            </a:custGeom>
            <a:ln w="12700">
              <a:solidFill>
                <a:srgbClr val="1D7E66"/>
              </a:solidFill>
            </a:ln>
          </p:spPr>
          <p:txBody>
            <a:bodyPr wrap="square" lIns="0" tIns="0" rIns="0" bIns="0" rtlCol="0"/>
            <a:lstStyle/>
            <a:p>
              <a:endParaRPr/>
            </a:p>
          </p:txBody>
        </p:sp>
        <p:sp>
          <p:nvSpPr>
            <p:cNvPr id="169" name="object 169"/>
            <p:cNvSpPr/>
            <p:nvPr/>
          </p:nvSpPr>
          <p:spPr>
            <a:xfrm>
              <a:off x="2011679" y="3830256"/>
              <a:ext cx="2915285" cy="1971039"/>
            </a:xfrm>
            <a:custGeom>
              <a:avLst/>
              <a:gdLst/>
              <a:ahLst/>
              <a:cxnLst/>
              <a:rect l="l" t="t" r="r" b="b"/>
              <a:pathLst>
                <a:path w="2915285" h="1971039">
                  <a:moveTo>
                    <a:pt x="0" y="1971039"/>
                  </a:moveTo>
                  <a:lnTo>
                    <a:pt x="2915285" y="1971039"/>
                  </a:lnTo>
                  <a:lnTo>
                    <a:pt x="2915285" y="0"/>
                  </a:lnTo>
                  <a:lnTo>
                    <a:pt x="0" y="0"/>
                  </a:lnTo>
                  <a:lnTo>
                    <a:pt x="0" y="1971039"/>
                  </a:lnTo>
                  <a:close/>
                </a:path>
              </a:pathLst>
            </a:custGeom>
            <a:ln w="63500">
              <a:solidFill>
                <a:srgbClr val="6FAC46"/>
              </a:solidFill>
            </a:ln>
          </p:spPr>
          <p:txBody>
            <a:bodyPr wrap="square" lIns="0" tIns="0" rIns="0" bIns="0" rtlCol="0"/>
            <a:lstStyle/>
            <a:p>
              <a:endParaRPr/>
            </a:p>
          </p:txBody>
        </p:sp>
        <p:sp>
          <p:nvSpPr>
            <p:cNvPr id="170" name="object 170"/>
            <p:cNvSpPr/>
            <p:nvPr/>
          </p:nvSpPr>
          <p:spPr>
            <a:xfrm>
              <a:off x="2489199" y="2082736"/>
              <a:ext cx="2032000" cy="762000"/>
            </a:xfrm>
            <a:custGeom>
              <a:avLst/>
              <a:gdLst/>
              <a:ahLst/>
              <a:cxnLst/>
              <a:rect l="l" t="t" r="r" b="b"/>
              <a:pathLst>
                <a:path w="2032000" h="762000">
                  <a:moveTo>
                    <a:pt x="0" y="761682"/>
                  </a:moveTo>
                  <a:lnTo>
                    <a:pt x="2031619" y="761682"/>
                  </a:lnTo>
                  <a:lnTo>
                    <a:pt x="2031619" y="0"/>
                  </a:lnTo>
                  <a:lnTo>
                    <a:pt x="0" y="0"/>
                  </a:lnTo>
                  <a:lnTo>
                    <a:pt x="0" y="761682"/>
                  </a:lnTo>
                  <a:close/>
                </a:path>
              </a:pathLst>
            </a:custGeom>
            <a:ln w="63500">
              <a:solidFill>
                <a:srgbClr val="EC7C30"/>
              </a:solidFill>
            </a:ln>
          </p:spPr>
          <p:txBody>
            <a:bodyPr wrap="square" lIns="0" tIns="0" rIns="0" bIns="0" rtlCol="0"/>
            <a:lstStyle/>
            <a:p>
              <a:endParaRPr/>
            </a:p>
          </p:txBody>
        </p:sp>
      </p:grpSp>
      <p:sp>
        <p:nvSpPr>
          <p:cNvPr id="171" name="object 171"/>
          <p:cNvSpPr txBox="1"/>
          <p:nvPr/>
        </p:nvSpPr>
        <p:spPr>
          <a:xfrm>
            <a:off x="4084320" y="1056639"/>
            <a:ext cx="751840" cy="325120"/>
          </a:xfrm>
          <a:prstGeom prst="rect">
            <a:avLst/>
          </a:prstGeom>
          <a:ln w="19050">
            <a:solidFill>
              <a:srgbClr val="0000FF"/>
            </a:solidFill>
          </a:ln>
        </p:spPr>
        <p:txBody>
          <a:bodyPr vert="horz" wrap="square" lIns="0" tIns="0" rIns="0" bIns="0" rtlCol="0">
            <a:spAutoFit/>
          </a:bodyPr>
          <a:lstStyle/>
          <a:p>
            <a:pPr marL="144145">
              <a:lnSpc>
                <a:spcPts val="2160"/>
              </a:lnSpc>
            </a:pPr>
            <a:r>
              <a:rPr sz="1850" spc="-20" dirty="0">
                <a:latin typeface="Calibri"/>
                <a:cs typeface="Calibri"/>
              </a:rPr>
              <a:t>Bbox</a:t>
            </a:r>
            <a:endParaRPr sz="1850">
              <a:latin typeface="Calibri"/>
              <a:cs typeface="Calibri"/>
            </a:endParaRPr>
          </a:p>
        </p:txBody>
      </p:sp>
      <p:sp>
        <p:nvSpPr>
          <p:cNvPr id="172" name="object 172"/>
          <p:cNvSpPr txBox="1"/>
          <p:nvPr/>
        </p:nvSpPr>
        <p:spPr>
          <a:xfrm>
            <a:off x="4094479" y="1442719"/>
            <a:ext cx="741680" cy="325120"/>
          </a:xfrm>
          <a:prstGeom prst="rect">
            <a:avLst/>
          </a:prstGeom>
          <a:ln w="19050">
            <a:solidFill>
              <a:srgbClr val="7B5FC5"/>
            </a:solidFill>
          </a:ln>
        </p:spPr>
        <p:txBody>
          <a:bodyPr vert="horz" wrap="square" lIns="0" tIns="0" rIns="0" bIns="0" rtlCol="0">
            <a:spAutoFit/>
          </a:bodyPr>
          <a:lstStyle/>
          <a:p>
            <a:pPr marL="141605">
              <a:lnSpc>
                <a:spcPts val="2180"/>
              </a:lnSpc>
            </a:pPr>
            <a:r>
              <a:rPr sz="1850" spc="-10" dirty="0">
                <a:latin typeface="Calibri"/>
                <a:cs typeface="Calibri"/>
              </a:rPr>
              <a:t>Class</a:t>
            </a:r>
            <a:endParaRPr sz="1850">
              <a:latin typeface="Calibri"/>
              <a:cs typeface="Calibri"/>
            </a:endParaRPr>
          </a:p>
        </p:txBody>
      </p:sp>
      <p:sp>
        <p:nvSpPr>
          <p:cNvPr id="173" name="object 173"/>
          <p:cNvSpPr txBox="1"/>
          <p:nvPr/>
        </p:nvSpPr>
        <p:spPr>
          <a:xfrm>
            <a:off x="3200400" y="1056639"/>
            <a:ext cx="751840" cy="325120"/>
          </a:xfrm>
          <a:prstGeom prst="rect">
            <a:avLst/>
          </a:prstGeom>
          <a:ln w="19050">
            <a:solidFill>
              <a:srgbClr val="0000FF"/>
            </a:solidFill>
          </a:ln>
        </p:spPr>
        <p:txBody>
          <a:bodyPr vert="horz" wrap="square" lIns="0" tIns="0" rIns="0" bIns="0" rtlCol="0">
            <a:spAutoFit/>
          </a:bodyPr>
          <a:lstStyle/>
          <a:p>
            <a:pPr marL="146685">
              <a:lnSpc>
                <a:spcPts val="2160"/>
              </a:lnSpc>
            </a:pPr>
            <a:r>
              <a:rPr sz="1850" spc="-20" dirty="0">
                <a:latin typeface="Calibri"/>
                <a:cs typeface="Calibri"/>
              </a:rPr>
              <a:t>Bbox</a:t>
            </a:r>
            <a:endParaRPr sz="1850">
              <a:latin typeface="Calibri"/>
              <a:cs typeface="Calibri"/>
            </a:endParaRPr>
          </a:p>
        </p:txBody>
      </p:sp>
      <p:sp>
        <p:nvSpPr>
          <p:cNvPr id="174" name="object 174"/>
          <p:cNvSpPr txBox="1"/>
          <p:nvPr/>
        </p:nvSpPr>
        <p:spPr>
          <a:xfrm>
            <a:off x="3210560" y="1442719"/>
            <a:ext cx="741680" cy="325120"/>
          </a:xfrm>
          <a:prstGeom prst="rect">
            <a:avLst/>
          </a:prstGeom>
          <a:ln w="19050">
            <a:solidFill>
              <a:srgbClr val="7B5FC5"/>
            </a:solidFill>
          </a:ln>
        </p:spPr>
        <p:txBody>
          <a:bodyPr vert="horz" wrap="square" lIns="0" tIns="0" rIns="0" bIns="0" rtlCol="0">
            <a:spAutoFit/>
          </a:bodyPr>
          <a:lstStyle/>
          <a:p>
            <a:pPr marL="143510">
              <a:lnSpc>
                <a:spcPts val="2180"/>
              </a:lnSpc>
            </a:pPr>
            <a:r>
              <a:rPr sz="1850" spc="-10" dirty="0">
                <a:latin typeface="Calibri"/>
                <a:cs typeface="Calibri"/>
              </a:rPr>
              <a:t>Class</a:t>
            </a:r>
            <a:endParaRPr sz="1850">
              <a:latin typeface="Calibri"/>
              <a:cs typeface="Calibri"/>
            </a:endParaRPr>
          </a:p>
        </p:txBody>
      </p:sp>
      <p:sp>
        <p:nvSpPr>
          <p:cNvPr id="175" name="object 175"/>
          <p:cNvSpPr txBox="1"/>
          <p:nvPr/>
        </p:nvSpPr>
        <p:spPr>
          <a:xfrm>
            <a:off x="2306320" y="1046480"/>
            <a:ext cx="751840" cy="325120"/>
          </a:xfrm>
          <a:prstGeom prst="rect">
            <a:avLst/>
          </a:prstGeom>
          <a:ln w="19050">
            <a:solidFill>
              <a:srgbClr val="0000FF"/>
            </a:solidFill>
          </a:ln>
        </p:spPr>
        <p:txBody>
          <a:bodyPr vert="horz" wrap="square" lIns="0" tIns="0" rIns="0" bIns="0" rtlCol="0">
            <a:spAutoFit/>
          </a:bodyPr>
          <a:lstStyle/>
          <a:p>
            <a:pPr marL="146050">
              <a:lnSpc>
                <a:spcPts val="2150"/>
              </a:lnSpc>
            </a:pPr>
            <a:r>
              <a:rPr sz="1850" spc="-20" dirty="0">
                <a:latin typeface="Calibri"/>
                <a:cs typeface="Calibri"/>
              </a:rPr>
              <a:t>Bbox</a:t>
            </a:r>
            <a:endParaRPr sz="1850">
              <a:latin typeface="Calibri"/>
              <a:cs typeface="Calibri"/>
            </a:endParaRPr>
          </a:p>
        </p:txBody>
      </p:sp>
      <p:sp>
        <p:nvSpPr>
          <p:cNvPr id="176" name="object 176"/>
          <p:cNvSpPr txBox="1"/>
          <p:nvPr/>
        </p:nvSpPr>
        <p:spPr>
          <a:xfrm>
            <a:off x="2316479" y="1432560"/>
            <a:ext cx="741680" cy="325120"/>
          </a:xfrm>
          <a:prstGeom prst="rect">
            <a:avLst/>
          </a:prstGeom>
          <a:ln w="19050">
            <a:solidFill>
              <a:srgbClr val="7B5FC5"/>
            </a:solidFill>
          </a:ln>
        </p:spPr>
        <p:txBody>
          <a:bodyPr vert="horz" wrap="square" lIns="0" tIns="0" rIns="0" bIns="0" rtlCol="0">
            <a:spAutoFit/>
          </a:bodyPr>
          <a:lstStyle/>
          <a:p>
            <a:pPr marL="142875">
              <a:lnSpc>
                <a:spcPts val="2170"/>
              </a:lnSpc>
            </a:pPr>
            <a:r>
              <a:rPr sz="1850" spc="-10" dirty="0">
                <a:latin typeface="Calibri"/>
                <a:cs typeface="Calibri"/>
              </a:rPr>
              <a:t>Class</a:t>
            </a:r>
            <a:endParaRPr sz="1850">
              <a:latin typeface="Calibri"/>
              <a:cs typeface="Calibri"/>
            </a:endParaRPr>
          </a:p>
        </p:txBody>
      </p:sp>
      <p:sp>
        <p:nvSpPr>
          <p:cNvPr id="177" name="object 177"/>
          <p:cNvSpPr txBox="1"/>
          <p:nvPr/>
        </p:nvSpPr>
        <p:spPr>
          <a:xfrm>
            <a:off x="5042534" y="952118"/>
            <a:ext cx="2565400" cy="768985"/>
          </a:xfrm>
          <a:prstGeom prst="rect">
            <a:avLst/>
          </a:prstGeom>
        </p:spPr>
        <p:txBody>
          <a:bodyPr vert="horz" wrap="square" lIns="0" tIns="1905" rIns="0" bIns="0" rtlCol="0">
            <a:spAutoFit/>
          </a:bodyPr>
          <a:lstStyle/>
          <a:p>
            <a:pPr marL="12700" marR="5080">
              <a:lnSpc>
                <a:spcPct val="103000"/>
              </a:lnSpc>
              <a:spcBef>
                <a:spcPts val="15"/>
              </a:spcBef>
            </a:pPr>
            <a:r>
              <a:rPr sz="2400" spc="-10" dirty="0">
                <a:solidFill>
                  <a:srgbClr val="C8482C"/>
                </a:solidFill>
                <a:latin typeface="Calibri"/>
                <a:cs typeface="Calibri"/>
              </a:rPr>
              <a:t>Category</a:t>
            </a:r>
            <a:r>
              <a:rPr sz="2400" spc="-120" dirty="0">
                <a:solidFill>
                  <a:srgbClr val="C8482C"/>
                </a:solidFill>
                <a:latin typeface="Calibri"/>
                <a:cs typeface="Calibri"/>
              </a:rPr>
              <a:t> </a:t>
            </a:r>
            <a:r>
              <a:rPr sz="2400" dirty="0">
                <a:solidFill>
                  <a:srgbClr val="C8482C"/>
                </a:solidFill>
                <a:latin typeface="Calibri"/>
                <a:cs typeface="Calibri"/>
              </a:rPr>
              <a:t>and</a:t>
            </a:r>
            <a:r>
              <a:rPr sz="2400" spc="25" dirty="0">
                <a:solidFill>
                  <a:srgbClr val="C8482C"/>
                </a:solidFill>
                <a:latin typeface="Calibri"/>
                <a:cs typeface="Calibri"/>
              </a:rPr>
              <a:t> </a:t>
            </a:r>
            <a:r>
              <a:rPr sz="2400" spc="-25" dirty="0">
                <a:solidFill>
                  <a:srgbClr val="C8482C"/>
                </a:solidFill>
                <a:latin typeface="Calibri"/>
                <a:cs typeface="Calibri"/>
              </a:rPr>
              <a:t>box transform</a:t>
            </a:r>
            <a:r>
              <a:rPr sz="2400" spc="-65" dirty="0">
                <a:solidFill>
                  <a:srgbClr val="C8482C"/>
                </a:solidFill>
                <a:latin typeface="Calibri"/>
                <a:cs typeface="Calibri"/>
              </a:rPr>
              <a:t> </a:t>
            </a:r>
            <a:r>
              <a:rPr sz="2400" dirty="0">
                <a:solidFill>
                  <a:srgbClr val="C8482C"/>
                </a:solidFill>
                <a:latin typeface="Calibri"/>
                <a:cs typeface="Calibri"/>
              </a:rPr>
              <a:t>per</a:t>
            </a:r>
            <a:r>
              <a:rPr sz="2400" spc="-100" dirty="0">
                <a:solidFill>
                  <a:srgbClr val="C8482C"/>
                </a:solidFill>
                <a:latin typeface="Calibri"/>
                <a:cs typeface="Calibri"/>
              </a:rPr>
              <a:t> </a:t>
            </a:r>
            <a:r>
              <a:rPr sz="2400" spc="-10" dirty="0">
                <a:solidFill>
                  <a:srgbClr val="C8482C"/>
                </a:solidFill>
                <a:latin typeface="Calibri"/>
                <a:cs typeface="Calibri"/>
              </a:rPr>
              <a:t>region</a:t>
            </a:r>
            <a:endParaRPr sz="2400">
              <a:latin typeface="Calibri"/>
              <a:cs typeface="Calibri"/>
            </a:endParaRPr>
          </a:p>
        </p:txBody>
      </p:sp>
      <p:sp>
        <p:nvSpPr>
          <p:cNvPr id="178" name="object 178"/>
          <p:cNvSpPr/>
          <p:nvPr/>
        </p:nvSpPr>
        <p:spPr>
          <a:xfrm>
            <a:off x="7731759" y="2539974"/>
            <a:ext cx="2092960" cy="3616960"/>
          </a:xfrm>
          <a:custGeom>
            <a:avLst/>
            <a:gdLst/>
            <a:ahLst/>
            <a:cxnLst/>
            <a:rect l="l" t="t" r="r" b="b"/>
            <a:pathLst>
              <a:path w="2092959" h="3616960">
                <a:moveTo>
                  <a:pt x="0" y="3616833"/>
                </a:moveTo>
                <a:lnTo>
                  <a:pt x="2092578" y="3616833"/>
                </a:lnTo>
                <a:lnTo>
                  <a:pt x="2092578" y="0"/>
                </a:lnTo>
                <a:lnTo>
                  <a:pt x="0" y="0"/>
                </a:lnTo>
                <a:lnTo>
                  <a:pt x="0" y="3616833"/>
                </a:lnTo>
                <a:close/>
              </a:path>
            </a:pathLst>
          </a:custGeom>
          <a:ln w="63500">
            <a:solidFill>
              <a:srgbClr val="6FAC46"/>
            </a:solidFill>
          </a:ln>
        </p:spPr>
        <p:txBody>
          <a:bodyPr wrap="square" lIns="0" tIns="0" rIns="0" bIns="0" rtlCol="0"/>
          <a:lstStyle/>
          <a:p>
            <a:endParaRPr/>
          </a:p>
        </p:txBody>
      </p:sp>
      <p:sp>
        <p:nvSpPr>
          <p:cNvPr id="179" name="object 179"/>
          <p:cNvSpPr txBox="1"/>
          <p:nvPr/>
        </p:nvSpPr>
        <p:spPr>
          <a:xfrm>
            <a:off x="9924415" y="1175067"/>
            <a:ext cx="2230755" cy="258953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Example:</a:t>
            </a:r>
            <a:endParaRPr sz="2400">
              <a:latin typeface="Calibri"/>
              <a:cs typeface="Calibri"/>
            </a:endParaRPr>
          </a:p>
          <a:p>
            <a:pPr marL="12700" marR="5080">
              <a:lnSpc>
                <a:spcPct val="100000"/>
              </a:lnSpc>
              <a:spcBef>
                <a:spcPts val="5"/>
              </a:spcBef>
            </a:pPr>
            <a:r>
              <a:rPr sz="2400" dirty="0">
                <a:latin typeface="Calibri"/>
                <a:cs typeface="Calibri"/>
              </a:rPr>
              <a:t>For</a:t>
            </a:r>
            <a:r>
              <a:rPr sz="2400" spc="-85" dirty="0">
                <a:latin typeface="Calibri"/>
                <a:cs typeface="Calibri"/>
              </a:rPr>
              <a:t> </a:t>
            </a:r>
            <a:r>
              <a:rPr sz="2400" spc="-20" dirty="0">
                <a:latin typeface="Calibri"/>
                <a:cs typeface="Calibri"/>
              </a:rPr>
              <a:t>ResNet,</a:t>
            </a:r>
            <a:r>
              <a:rPr sz="2400" spc="-95" dirty="0">
                <a:latin typeface="Calibri"/>
                <a:cs typeface="Calibri"/>
              </a:rPr>
              <a:t> </a:t>
            </a:r>
            <a:r>
              <a:rPr sz="2400" spc="-20" dirty="0">
                <a:latin typeface="Calibri"/>
                <a:cs typeface="Calibri"/>
              </a:rPr>
              <a:t>last </a:t>
            </a:r>
            <a:r>
              <a:rPr sz="2400" spc="-10" dirty="0">
                <a:latin typeface="Calibri"/>
                <a:cs typeface="Calibri"/>
              </a:rPr>
              <a:t>stage</a:t>
            </a:r>
            <a:r>
              <a:rPr sz="2400" spc="-204" dirty="0">
                <a:latin typeface="Calibri"/>
                <a:cs typeface="Calibri"/>
              </a:rPr>
              <a:t> </a:t>
            </a:r>
            <a:r>
              <a:rPr sz="2400" dirty="0">
                <a:latin typeface="Calibri"/>
                <a:cs typeface="Calibri"/>
              </a:rPr>
              <a:t>is</a:t>
            </a:r>
            <a:r>
              <a:rPr sz="2400" spc="60" dirty="0">
                <a:latin typeface="Calibri"/>
                <a:cs typeface="Calibri"/>
              </a:rPr>
              <a:t> </a:t>
            </a:r>
            <a:r>
              <a:rPr sz="2400" dirty="0">
                <a:latin typeface="Calibri"/>
                <a:cs typeface="Calibri"/>
              </a:rPr>
              <a:t>used</a:t>
            </a:r>
            <a:r>
              <a:rPr sz="2400" spc="-100" dirty="0">
                <a:latin typeface="Calibri"/>
                <a:cs typeface="Calibri"/>
              </a:rPr>
              <a:t> </a:t>
            </a:r>
            <a:r>
              <a:rPr sz="2400" spc="-25" dirty="0">
                <a:latin typeface="Calibri"/>
                <a:cs typeface="Calibri"/>
              </a:rPr>
              <a:t>as </a:t>
            </a:r>
            <a:r>
              <a:rPr sz="2400" spc="-10" dirty="0">
                <a:latin typeface="Calibri"/>
                <a:cs typeface="Calibri"/>
              </a:rPr>
              <a:t>per-region network;</a:t>
            </a:r>
            <a:r>
              <a:rPr sz="2400" spc="-120" dirty="0">
                <a:latin typeface="Calibri"/>
                <a:cs typeface="Calibri"/>
              </a:rPr>
              <a:t> </a:t>
            </a:r>
            <a:r>
              <a:rPr sz="2400" dirty="0">
                <a:latin typeface="Calibri"/>
                <a:cs typeface="Calibri"/>
              </a:rPr>
              <a:t>the</a:t>
            </a:r>
            <a:r>
              <a:rPr sz="2400" spc="-35" dirty="0">
                <a:latin typeface="Calibri"/>
                <a:cs typeface="Calibri"/>
              </a:rPr>
              <a:t> </a:t>
            </a:r>
            <a:r>
              <a:rPr sz="2400" spc="-20" dirty="0">
                <a:latin typeface="Calibri"/>
                <a:cs typeface="Calibri"/>
              </a:rPr>
              <a:t>rest </a:t>
            </a:r>
            <a:r>
              <a:rPr sz="2400" dirty="0">
                <a:latin typeface="Calibri"/>
                <a:cs typeface="Calibri"/>
              </a:rPr>
              <a:t>of</a:t>
            </a:r>
            <a:r>
              <a:rPr sz="2400" spc="10" dirty="0">
                <a:latin typeface="Calibri"/>
                <a:cs typeface="Calibri"/>
              </a:rPr>
              <a:t> </a:t>
            </a:r>
            <a:r>
              <a:rPr sz="2400" dirty="0">
                <a:latin typeface="Calibri"/>
                <a:cs typeface="Calibri"/>
              </a:rPr>
              <a:t>the</a:t>
            </a:r>
            <a:r>
              <a:rPr sz="2400" spc="-40" dirty="0">
                <a:latin typeface="Calibri"/>
                <a:cs typeface="Calibri"/>
              </a:rPr>
              <a:t> </a:t>
            </a:r>
            <a:r>
              <a:rPr sz="2400" spc="-10" dirty="0">
                <a:latin typeface="Calibri"/>
                <a:cs typeface="Calibri"/>
              </a:rPr>
              <a:t>network</a:t>
            </a:r>
            <a:r>
              <a:rPr sz="2400" spc="-90" dirty="0">
                <a:latin typeface="Calibri"/>
                <a:cs typeface="Calibri"/>
              </a:rPr>
              <a:t> </a:t>
            </a:r>
            <a:r>
              <a:rPr sz="2400" spc="-25" dirty="0">
                <a:latin typeface="Calibri"/>
                <a:cs typeface="Calibri"/>
              </a:rPr>
              <a:t>is </a:t>
            </a:r>
            <a:r>
              <a:rPr sz="2400" dirty="0">
                <a:latin typeface="Calibri"/>
                <a:cs typeface="Calibri"/>
              </a:rPr>
              <a:t>used</a:t>
            </a:r>
            <a:r>
              <a:rPr sz="2400" spc="-120" dirty="0">
                <a:latin typeface="Calibri"/>
                <a:cs typeface="Calibri"/>
              </a:rPr>
              <a:t> </a:t>
            </a:r>
            <a:r>
              <a:rPr sz="2400" dirty="0">
                <a:latin typeface="Calibri"/>
                <a:cs typeface="Calibri"/>
              </a:rPr>
              <a:t>as</a:t>
            </a:r>
            <a:r>
              <a:rPr sz="2400" spc="35" dirty="0">
                <a:latin typeface="Calibri"/>
                <a:cs typeface="Calibri"/>
              </a:rPr>
              <a:t> </a:t>
            </a:r>
            <a:r>
              <a:rPr sz="2400" spc="-10" dirty="0">
                <a:latin typeface="Calibri"/>
                <a:cs typeface="Calibri"/>
              </a:rPr>
              <a:t>backbone</a:t>
            </a:r>
            <a:endParaRPr sz="2400">
              <a:latin typeface="Calibri"/>
              <a:cs typeface="Calibri"/>
            </a:endParaRPr>
          </a:p>
        </p:txBody>
      </p:sp>
      <p:sp>
        <p:nvSpPr>
          <p:cNvPr id="180" name="object 180"/>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181" name="object 181"/>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5" dirty="0">
                <a:latin typeface="Calibri"/>
                <a:cs typeface="Calibri"/>
              </a:rPr>
              <a:t> </a:t>
            </a:r>
            <a:r>
              <a:rPr sz="800" dirty="0">
                <a:latin typeface="Calibri"/>
                <a:cs typeface="Calibri"/>
              </a:rPr>
              <a:t>ICCV</a:t>
            </a:r>
            <a:r>
              <a:rPr sz="800" spc="-25"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30"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 Reproduced</a:t>
            </a:r>
            <a:r>
              <a:rPr sz="800" spc="75"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1488440" cy="697230"/>
          </a:xfrm>
          <a:prstGeom prst="rect">
            <a:avLst/>
          </a:prstGeom>
        </p:spPr>
        <p:txBody>
          <a:bodyPr vert="horz" wrap="square" lIns="0" tIns="13335" rIns="0" bIns="0" rtlCol="0">
            <a:spAutoFit/>
          </a:bodyPr>
          <a:lstStyle/>
          <a:p>
            <a:pPr marL="12700">
              <a:lnSpc>
                <a:spcPct val="100000"/>
              </a:lnSpc>
              <a:spcBef>
                <a:spcPts val="105"/>
              </a:spcBef>
            </a:pPr>
            <a:r>
              <a:rPr spc="-55" dirty="0"/>
              <a:t>Fast</a:t>
            </a:r>
            <a:r>
              <a:rPr spc="-180" dirty="0"/>
              <a:t> </a:t>
            </a:r>
            <a:r>
              <a:rPr spc="-35" dirty="0"/>
              <a:t>R-</a:t>
            </a:r>
          </a:p>
        </p:txBody>
      </p:sp>
      <p:sp>
        <p:nvSpPr>
          <p:cNvPr id="3" name="object 3"/>
          <p:cNvSpPr txBox="1"/>
          <p:nvPr/>
        </p:nvSpPr>
        <p:spPr>
          <a:xfrm>
            <a:off x="915035" y="598805"/>
            <a:ext cx="1034415" cy="697230"/>
          </a:xfrm>
          <a:prstGeom prst="rect">
            <a:avLst/>
          </a:prstGeom>
        </p:spPr>
        <p:txBody>
          <a:bodyPr vert="horz" wrap="square" lIns="0" tIns="13335" rIns="0" bIns="0" rtlCol="0">
            <a:spAutoFit/>
          </a:bodyPr>
          <a:lstStyle/>
          <a:p>
            <a:pPr marL="12700">
              <a:lnSpc>
                <a:spcPct val="100000"/>
              </a:lnSpc>
              <a:spcBef>
                <a:spcPts val="105"/>
              </a:spcBef>
            </a:pPr>
            <a:r>
              <a:rPr sz="4400" b="0" spc="-25" dirty="0">
                <a:latin typeface="Calibri Light"/>
                <a:cs typeface="Calibri Light"/>
              </a:rPr>
              <a:t>CNN</a:t>
            </a:r>
            <a:endParaRPr sz="4400">
              <a:latin typeface="Calibri Light"/>
              <a:cs typeface="Calibri Light"/>
            </a:endParaRPr>
          </a:p>
        </p:txBody>
      </p:sp>
      <p:grpSp>
        <p:nvGrpSpPr>
          <p:cNvPr id="4" name="object 4"/>
          <p:cNvGrpSpPr/>
          <p:nvPr/>
        </p:nvGrpSpPr>
        <p:grpSpPr>
          <a:xfrm>
            <a:off x="1065530" y="3839209"/>
            <a:ext cx="4675505" cy="2329180"/>
            <a:chOff x="1065530" y="3839209"/>
            <a:chExt cx="4675505" cy="2329180"/>
          </a:xfrm>
        </p:grpSpPr>
        <p:pic>
          <p:nvPicPr>
            <p:cNvPr id="5" name="object 5"/>
            <p:cNvPicPr/>
            <p:nvPr/>
          </p:nvPicPr>
          <p:blipFill>
            <a:blip r:embed="rId2" cstate="print"/>
            <a:stretch>
              <a:fillRect/>
            </a:stretch>
          </p:blipFill>
          <p:spPr>
            <a:xfrm>
              <a:off x="1075952" y="4618995"/>
              <a:ext cx="4654287" cy="1537964"/>
            </a:xfrm>
            <a:prstGeom prst="rect">
              <a:avLst/>
            </a:prstGeom>
          </p:spPr>
        </p:pic>
        <p:sp>
          <p:nvSpPr>
            <p:cNvPr id="6" name="object 6"/>
            <p:cNvSpPr/>
            <p:nvPr/>
          </p:nvSpPr>
          <p:spPr>
            <a:xfrm>
              <a:off x="1071880" y="4617719"/>
              <a:ext cx="4662805" cy="1544320"/>
            </a:xfrm>
            <a:custGeom>
              <a:avLst/>
              <a:gdLst/>
              <a:ahLst/>
              <a:cxnLst/>
              <a:rect l="l" t="t" r="r" b="b"/>
              <a:pathLst>
                <a:path w="4662805" h="1544320">
                  <a:moveTo>
                    <a:pt x="0" y="1544053"/>
                  </a:moveTo>
                  <a:lnTo>
                    <a:pt x="1425956" y="0"/>
                  </a:lnTo>
                  <a:lnTo>
                    <a:pt x="4662805" y="0"/>
                  </a:lnTo>
                  <a:lnTo>
                    <a:pt x="3236848" y="1544053"/>
                  </a:lnTo>
                  <a:lnTo>
                    <a:pt x="0" y="1544053"/>
                  </a:lnTo>
                  <a:close/>
                </a:path>
              </a:pathLst>
            </a:custGeom>
            <a:ln w="12700">
              <a:solidFill>
                <a:srgbClr val="1D7E66"/>
              </a:solidFill>
            </a:ln>
          </p:spPr>
          <p:txBody>
            <a:bodyPr wrap="square" lIns="0" tIns="0" rIns="0" bIns="0" rtlCol="0"/>
            <a:lstStyle/>
            <a:p>
              <a:endParaRPr/>
            </a:p>
          </p:txBody>
        </p:sp>
        <p:sp>
          <p:nvSpPr>
            <p:cNvPr id="7" name="object 7"/>
            <p:cNvSpPr/>
            <p:nvPr/>
          </p:nvSpPr>
          <p:spPr>
            <a:xfrm>
              <a:off x="2113280" y="4307789"/>
              <a:ext cx="2245360" cy="1402080"/>
            </a:xfrm>
            <a:custGeom>
              <a:avLst/>
              <a:gdLst/>
              <a:ahLst/>
              <a:cxnLst/>
              <a:rect l="l" t="t" r="r" b="b"/>
              <a:pathLst>
                <a:path w="2245360" h="1402079">
                  <a:moveTo>
                    <a:pt x="2244979" y="0"/>
                  </a:moveTo>
                  <a:lnTo>
                    <a:pt x="0" y="0"/>
                  </a:lnTo>
                  <a:lnTo>
                    <a:pt x="0" y="1402079"/>
                  </a:lnTo>
                  <a:lnTo>
                    <a:pt x="2244979" y="1402079"/>
                  </a:lnTo>
                  <a:lnTo>
                    <a:pt x="2244979" y="0"/>
                  </a:lnTo>
                  <a:close/>
                </a:path>
              </a:pathLst>
            </a:custGeom>
            <a:solidFill>
              <a:srgbClr val="FFFFFF">
                <a:alpha val="92939"/>
              </a:srgbClr>
            </a:solidFill>
          </p:spPr>
          <p:txBody>
            <a:bodyPr wrap="square" lIns="0" tIns="0" rIns="0" bIns="0" rtlCol="0"/>
            <a:lstStyle/>
            <a:p>
              <a:endParaRPr/>
            </a:p>
          </p:txBody>
        </p:sp>
        <p:sp>
          <p:nvSpPr>
            <p:cNvPr id="8" name="object 8"/>
            <p:cNvSpPr/>
            <p:nvPr/>
          </p:nvSpPr>
          <p:spPr>
            <a:xfrm>
              <a:off x="4358639" y="3840479"/>
              <a:ext cx="467359" cy="1869439"/>
            </a:xfrm>
            <a:custGeom>
              <a:avLst/>
              <a:gdLst/>
              <a:ahLst/>
              <a:cxnLst/>
              <a:rect l="l" t="t" r="r" b="b"/>
              <a:pathLst>
                <a:path w="467360" h="1869439">
                  <a:moveTo>
                    <a:pt x="466979" y="0"/>
                  </a:moveTo>
                  <a:lnTo>
                    <a:pt x="0" y="467233"/>
                  </a:lnTo>
                  <a:lnTo>
                    <a:pt x="0" y="1868944"/>
                  </a:lnTo>
                  <a:lnTo>
                    <a:pt x="466979" y="1401699"/>
                  </a:lnTo>
                  <a:lnTo>
                    <a:pt x="466979" y="0"/>
                  </a:lnTo>
                  <a:close/>
                </a:path>
              </a:pathLst>
            </a:custGeom>
            <a:solidFill>
              <a:srgbClr val="CDCDCD">
                <a:alpha val="92939"/>
              </a:srgbClr>
            </a:solidFill>
          </p:spPr>
          <p:txBody>
            <a:bodyPr wrap="square" lIns="0" tIns="0" rIns="0" bIns="0" rtlCol="0"/>
            <a:lstStyle/>
            <a:p>
              <a:endParaRPr/>
            </a:p>
          </p:txBody>
        </p:sp>
        <p:sp>
          <p:nvSpPr>
            <p:cNvPr id="9" name="object 9"/>
            <p:cNvSpPr/>
            <p:nvPr/>
          </p:nvSpPr>
          <p:spPr>
            <a:xfrm>
              <a:off x="2113280" y="3840479"/>
              <a:ext cx="2712720" cy="467359"/>
            </a:xfrm>
            <a:custGeom>
              <a:avLst/>
              <a:gdLst/>
              <a:ahLst/>
              <a:cxnLst/>
              <a:rect l="l" t="t" r="r" b="b"/>
              <a:pathLst>
                <a:path w="2712720" h="467360">
                  <a:moveTo>
                    <a:pt x="2712466" y="0"/>
                  </a:moveTo>
                  <a:lnTo>
                    <a:pt x="465963" y="0"/>
                  </a:lnTo>
                  <a:lnTo>
                    <a:pt x="0" y="466979"/>
                  </a:lnTo>
                  <a:lnTo>
                    <a:pt x="2246503" y="466979"/>
                  </a:lnTo>
                  <a:lnTo>
                    <a:pt x="2712466" y="0"/>
                  </a:lnTo>
                  <a:close/>
                </a:path>
              </a:pathLst>
            </a:custGeom>
            <a:solidFill>
              <a:srgbClr val="FFFFFF">
                <a:alpha val="92939"/>
              </a:srgbClr>
            </a:solidFill>
          </p:spPr>
          <p:txBody>
            <a:bodyPr wrap="square" lIns="0" tIns="0" rIns="0" bIns="0" rtlCol="0"/>
            <a:lstStyle/>
            <a:p>
              <a:endParaRPr/>
            </a:p>
          </p:txBody>
        </p:sp>
        <p:sp>
          <p:nvSpPr>
            <p:cNvPr id="10" name="object 10"/>
            <p:cNvSpPr/>
            <p:nvPr/>
          </p:nvSpPr>
          <p:spPr>
            <a:xfrm>
              <a:off x="2118360" y="3845559"/>
              <a:ext cx="2712720" cy="1869439"/>
            </a:xfrm>
            <a:custGeom>
              <a:avLst/>
              <a:gdLst/>
              <a:ahLst/>
              <a:cxnLst/>
              <a:rect l="l" t="t" r="r" b="b"/>
              <a:pathLst>
                <a:path w="2712720" h="1869439">
                  <a:moveTo>
                    <a:pt x="0" y="467232"/>
                  </a:moveTo>
                  <a:lnTo>
                    <a:pt x="465963" y="0"/>
                  </a:lnTo>
                  <a:lnTo>
                    <a:pt x="2712466" y="0"/>
                  </a:lnTo>
                  <a:lnTo>
                    <a:pt x="2712466" y="1401698"/>
                  </a:lnTo>
                  <a:lnTo>
                    <a:pt x="2246503" y="1868944"/>
                  </a:lnTo>
                  <a:lnTo>
                    <a:pt x="0" y="1868944"/>
                  </a:lnTo>
                  <a:lnTo>
                    <a:pt x="0" y="467232"/>
                  </a:lnTo>
                  <a:close/>
                </a:path>
                <a:path w="2712720" h="1869439">
                  <a:moveTo>
                    <a:pt x="0" y="467232"/>
                  </a:moveTo>
                  <a:lnTo>
                    <a:pt x="2246503" y="467232"/>
                  </a:lnTo>
                  <a:lnTo>
                    <a:pt x="2712466" y="0"/>
                  </a:lnTo>
                </a:path>
                <a:path w="2712720" h="1869439">
                  <a:moveTo>
                    <a:pt x="2246503" y="467232"/>
                  </a:moveTo>
                  <a:lnTo>
                    <a:pt x="2246503" y="1868944"/>
                  </a:lnTo>
                </a:path>
              </a:pathLst>
            </a:custGeom>
            <a:ln w="12700">
              <a:solidFill>
                <a:srgbClr val="1D7E66"/>
              </a:solidFill>
            </a:ln>
          </p:spPr>
          <p:txBody>
            <a:bodyPr wrap="square" lIns="0" tIns="0" rIns="0" bIns="0" rtlCol="0"/>
            <a:lstStyle/>
            <a:p>
              <a:endParaRPr/>
            </a:p>
          </p:txBody>
        </p:sp>
      </p:grpSp>
      <p:sp>
        <p:nvSpPr>
          <p:cNvPr id="11" name="object 11"/>
          <p:cNvSpPr txBox="1"/>
          <p:nvPr/>
        </p:nvSpPr>
        <p:spPr>
          <a:xfrm>
            <a:off x="2690495" y="4775835"/>
            <a:ext cx="109410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ConvNet</a:t>
            </a:r>
            <a:endParaRPr sz="2400">
              <a:latin typeface="Calibri"/>
              <a:cs typeface="Calibri"/>
            </a:endParaRPr>
          </a:p>
        </p:txBody>
      </p:sp>
      <p:grpSp>
        <p:nvGrpSpPr>
          <p:cNvPr id="12" name="object 12"/>
          <p:cNvGrpSpPr/>
          <p:nvPr/>
        </p:nvGrpSpPr>
        <p:grpSpPr>
          <a:xfrm>
            <a:off x="1584960" y="2985770"/>
            <a:ext cx="3252470" cy="1099820"/>
            <a:chOff x="1584960" y="2985770"/>
            <a:chExt cx="3252470" cy="1099820"/>
          </a:xfrm>
        </p:grpSpPr>
        <p:sp>
          <p:nvSpPr>
            <p:cNvPr id="13" name="object 13"/>
            <p:cNvSpPr/>
            <p:nvPr/>
          </p:nvSpPr>
          <p:spPr>
            <a:xfrm>
              <a:off x="2113280" y="3302000"/>
              <a:ext cx="2712720" cy="457200"/>
            </a:xfrm>
            <a:custGeom>
              <a:avLst/>
              <a:gdLst/>
              <a:ahLst/>
              <a:cxnLst/>
              <a:rect l="l" t="t" r="r" b="b"/>
              <a:pathLst>
                <a:path w="2712720" h="457200">
                  <a:moveTo>
                    <a:pt x="2712466" y="0"/>
                  </a:moveTo>
                  <a:lnTo>
                    <a:pt x="423290" y="0"/>
                  </a:lnTo>
                  <a:lnTo>
                    <a:pt x="0" y="456945"/>
                  </a:lnTo>
                  <a:lnTo>
                    <a:pt x="2289174" y="456945"/>
                  </a:lnTo>
                  <a:lnTo>
                    <a:pt x="2712466" y="0"/>
                  </a:lnTo>
                  <a:close/>
                </a:path>
              </a:pathLst>
            </a:custGeom>
            <a:solidFill>
              <a:srgbClr val="E7E6E6"/>
            </a:solidFill>
          </p:spPr>
          <p:txBody>
            <a:bodyPr wrap="square" lIns="0" tIns="0" rIns="0" bIns="0" rtlCol="0"/>
            <a:lstStyle/>
            <a:p>
              <a:endParaRPr/>
            </a:p>
          </p:txBody>
        </p:sp>
        <p:sp>
          <p:nvSpPr>
            <p:cNvPr id="14" name="object 14"/>
            <p:cNvSpPr/>
            <p:nvPr/>
          </p:nvSpPr>
          <p:spPr>
            <a:xfrm>
              <a:off x="2118360" y="3307080"/>
              <a:ext cx="2712720" cy="457200"/>
            </a:xfrm>
            <a:custGeom>
              <a:avLst/>
              <a:gdLst/>
              <a:ahLst/>
              <a:cxnLst/>
              <a:rect l="l" t="t" r="r" b="b"/>
              <a:pathLst>
                <a:path w="2712720" h="457200">
                  <a:moveTo>
                    <a:pt x="0" y="456946"/>
                  </a:moveTo>
                  <a:lnTo>
                    <a:pt x="423290" y="0"/>
                  </a:lnTo>
                  <a:lnTo>
                    <a:pt x="2712466" y="0"/>
                  </a:lnTo>
                  <a:lnTo>
                    <a:pt x="2289175" y="456946"/>
                  </a:lnTo>
                  <a:lnTo>
                    <a:pt x="0" y="456946"/>
                  </a:lnTo>
                  <a:close/>
                </a:path>
              </a:pathLst>
            </a:custGeom>
            <a:ln w="12700">
              <a:solidFill>
                <a:srgbClr val="1D7E66"/>
              </a:solidFill>
            </a:ln>
          </p:spPr>
          <p:txBody>
            <a:bodyPr wrap="square" lIns="0" tIns="0" rIns="0" bIns="0" rtlCol="0"/>
            <a:lstStyle/>
            <a:p>
              <a:endParaRPr/>
            </a:p>
          </p:txBody>
        </p:sp>
        <p:sp>
          <p:nvSpPr>
            <p:cNvPr id="15" name="object 15"/>
            <p:cNvSpPr/>
            <p:nvPr/>
          </p:nvSpPr>
          <p:spPr>
            <a:xfrm>
              <a:off x="3291839" y="3779520"/>
              <a:ext cx="233679" cy="294640"/>
            </a:xfrm>
            <a:custGeom>
              <a:avLst/>
              <a:gdLst/>
              <a:ahLst/>
              <a:cxnLst/>
              <a:rect l="l" t="t" r="r" b="b"/>
              <a:pathLst>
                <a:path w="233679" h="294639">
                  <a:moveTo>
                    <a:pt x="116586" y="0"/>
                  </a:moveTo>
                  <a:lnTo>
                    <a:pt x="0" y="118109"/>
                  </a:lnTo>
                  <a:lnTo>
                    <a:pt x="58293" y="118109"/>
                  </a:lnTo>
                  <a:lnTo>
                    <a:pt x="58293" y="294131"/>
                  </a:lnTo>
                  <a:lnTo>
                    <a:pt x="174879" y="294131"/>
                  </a:lnTo>
                  <a:lnTo>
                    <a:pt x="174879" y="118109"/>
                  </a:lnTo>
                  <a:lnTo>
                    <a:pt x="233172" y="118109"/>
                  </a:lnTo>
                  <a:lnTo>
                    <a:pt x="116586" y="0"/>
                  </a:lnTo>
                  <a:close/>
                </a:path>
              </a:pathLst>
            </a:custGeom>
            <a:solidFill>
              <a:srgbClr val="29AE8B"/>
            </a:solidFill>
          </p:spPr>
          <p:txBody>
            <a:bodyPr wrap="square" lIns="0" tIns="0" rIns="0" bIns="0" rtlCol="0"/>
            <a:lstStyle/>
            <a:p>
              <a:endParaRPr/>
            </a:p>
          </p:txBody>
        </p:sp>
        <p:sp>
          <p:nvSpPr>
            <p:cNvPr id="16" name="object 16"/>
            <p:cNvSpPr/>
            <p:nvPr/>
          </p:nvSpPr>
          <p:spPr>
            <a:xfrm>
              <a:off x="3296920" y="3784600"/>
              <a:ext cx="233679" cy="294640"/>
            </a:xfrm>
            <a:custGeom>
              <a:avLst/>
              <a:gdLst/>
              <a:ahLst/>
              <a:cxnLst/>
              <a:rect l="l" t="t" r="r" b="b"/>
              <a:pathLst>
                <a:path w="233679" h="294639">
                  <a:moveTo>
                    <a:pt x="0" y="118110"/>
                  </a:moveTo>
                  <a:lnTo>
                    <a:pt x="116585" y="0"/>
                  </a:lnTo>
                  <a:lnTo>
                    <a:pt x="233171" y="118110"/>
                  </a:lnTo>
                  <a:lnTo>
                    <a:pt x="174878" y="118110"/>
                  </a:lnTo>
                  <a:lnTo>
                    <a:pt x="174878" y="294131"/>
                  </a:lnTo>
                  <a:lnTo>
                    <a:pt x="58292" y="294131"/>
                  </a:lnTo>
                  <a:lnTo>
                    <a:pt x="58292" y="118110"/>
                  </a:lnTo>
                  <a:lnTo>
                    <a:pt x="0" y="118110"/>
                  </a:lnTo>
                  <a:close/>
                </a:path>
              </a:pathLst>
            </a:custGeom>
            <a:ln w="12700">
              <a:solidFill>
                <a:srgbClr val="1D7E66"/>
              </a:solidFill>
            </a:ln>
          </p:spPr>
          <p:txBody>
            <a:bodyPr wrap="square" lIns="0" tIns="0" rIns="0" bIns="0" rtlCol="0"/>
            <a:lstStyle/>
            <a:p>
              <a:endParaRPr/>
            </a:p>
          </p:txBody>
        </p:sp>
        <p:sp>
          <p:nvSpPr>
            <p:cNvPr id="17" name="object 17"/>
            <p:cNvSpPr/>
            <p:nvPr/>
          </p:nvSpPr>
          <p:spPr>
            <a:xfrm>
              <a:off x="2357120" y="3413760"/>
              <a:ext cx="751840" cy="284480"/>
            </a:xfrm>
            <a:custGeom>
              <a:avLst/>
              <a:gdLst/>
              <a:ahLst/>
              <a:cxnLst/>
              <a:rect l="l" t="t" r="r" b="b"/>
              <a:pathLst>
                <a:path w="751839" h="284479">
                  <a:moveTo>
                    <a:pt x="751586" y="0"/>
                  </a:moveTo>
                  <a:lnTo>
                    <a:pt x="269367" y="0"/>
                  </a:lnTo>
                  <a:lnTo>
                    <a:pt x="0" y="283971"/>
                  </a:lnTo>
                  <a:lnTo>
                    <a:pt x="482092" y="283971"/>
                  </a:lnTo>
                  <a:lnTo>
                    <a:pt x="751586" y="0"/>
                  </a:lnTo>
                  <a:close/>
                </a:path>
              </a:pathLst>
            </a:custGeom>
            <a:solidFill>
              <a:srgbClr val="E7E6E6"/>
            </a:solidFill>
          </p:spPr>
          <p:txBody>
            <a:bodyPr wrap="square" lIns="0" tIns="0" rIns="0" bIns="0" rtlCol="0"/>
            <a:lstStyle/>
            <a:p>
              <a:endParaRPr/>
            </a:p>
          </p:txBody>
        </p:sp>
        <p:sp>
          <p:nvSpPr>
            <p:cNvPr id="18" name="object 18"/>
            <p:cNvSpPr/>
            <p:nvPr/>
          </p:nvSpPr>
          <p:spPr>
            <a:xfrm>
              <a:off x="2362200" y="3418840"/>
              <a:ext cx="751840" cy="284480"/>
            </a:xfrm>
            <a:custGeom>
              <a:avLst/>
              <a:gdLst/>
              <a:ahLst/>
              <a:cxnLst/>
              <a:rect l="l" t="t" r="r" b="b"/>
              <a:pathLst>
                <a:path w="751839" h="284479">
                  <a:moveTo>
                    <a:pt x="0" y="283972"/>
                  </a:moveTo>
                  <a:lnTo>
                    <a:pt x="269367" y="0"/>
                  </a:lnTo>
                  <a:lnTo>
                    <a:pt x="751586" y="0"/>
                  </a:lnTo>
                  <a:lnTo>
                    <a:pt x="482092" y="283972"/>
                  </a:lnTo>
                  <a:lnTo>
                    <a:pt x="0" y="283972"/>
                  </a:lnTo>
                  <a:close/>
                </a:path>
              </a:pathLst>
            </a:custGeom>
            <a:ln w="12700">
              <a:solidFill>
                <a:srgbClr val="1D7E66"/>
              </a:solidFill>
            </a:ln>
          </p:spPr>
          <p:txBody>
            <a:bodyPr wrap="square" lIns="0" tIns="0" rIns="0" bIns="0" rtlCol="0"/>
            <a:lstStyle/>
            <a:p>
              <a:endParaRPr/>
            </a:p>
          </p:txBody>
        </p:sp>
        <p:sp>
          <p:nvSpPr>
            <p:cNvPr id="19" name="object 19"/>
            <p:cNvSpPr/>
            <p:nvPr/>
          </p:nvSpPr>
          <p:spPr>
            <a:xfrm>
              <a:off x="3088640" y="3535680"/>
              <a:ext cx="863600" cy="121920"/>
            </a:xfrm>
            <a:custGeom>
              <a:avLst/>
              <a:gdLst/>
              <a:ahLst/>
              <a:cxnLst/>
              <a:rect l="l" t="t" r="r" b="b"/>
              <a:pathLst>
                <a:path w="863600" h="121920">
                  <a:moveTo>
                    <a:pt x="863219" y="0"/>
                  </a:moveTo>
                  <a:lnTo>
                    <a:pt x="110871" y="0"/>
                  </a:lnTo>
                  <a:lnTo>
                    <a:pt x="0" y="121666"/>
                  </a:lnTo>
                  <a:lnTo>
                    <a:pt x="752348" y="121666"/>
                  </a:lnTo>
                  <a:lnTo>
                    <a:pt x="863219" y="0"/>
                  </a:lnTo>
                  <a:close/>
                </a:path>
              </a:pathLst>
            </a:custGeom>
            <a:solidFill>
              <a:srgbClr val="E7E6E6"/>
            </a:solidFill>
          </p:spPr>
          <p:txBody>
            <a:bodyPr wrap="square" lIns="0" tIns="0" rIns="0" bIns="0" rtlCol="0"/>
            <a:lstStyle/>
            <a:p>
              <a:endParaRPr/>
            </a:p>
          </p:txBody>
        </p:sp>
        <p:sp>
          <p:nvSpPr>
            <p:cNvPr id="20" name="object 20"/>
            <p:cNvSpPr/>
            <p:nvPr/>
          </p:nvSpPr>
          <p:spPr>
            <a:xfrm>
              <a:off x="3093720" y="3540760"/>
              <a:ext cx="863600" cy="121920"/>
            </a:xfrm>
            <a:custGeom>
              <a:avLst/>
              <a:gdLst/>
              <a:ahLst/>
              <a:cxnLst/>
              <a:rect l="l" t="t" r="r" b="b"/>
              <a:pathLst>
                <a:path w="863600" h="121920">
                  <a:moveTo>
                    <a:pt x="0" y="121665"/>
                  </a:moveTo>
                  <a:lnTo>
                    <a:pt x="110871" y="0"/>
                  </a:lnTo>
                  <a:lnTo>
                    <a:pt x="863219" y="0"/>
                  </a:lnTo>
                  <a:lnTo>
                    <a:pt x="752347" y="121665"/>
                  </a:lnTo>
                  <a:lnTo>
                    <a:pt x="0" y="121665"/>
                  </a:lnTo>
                  <a:close/>
                </a:path>
              </a:pathLst>
            </a:custGeom>
            <a:ln w="12700">
              <a:solidFill>
                <a:srgbClr val="1D7E66"/>
              </a:solidFill>
            </a:ln>
          </p:spPr>
          <p:txBody>
            <a:bodyPr wrap="square" lIns="0" tIns="0" rIns="0" bIns="0" rtlCol="0"/>
            <a:lstStyle/>
            <a:p>
              <a:endParaRPr/>
            </a:p>
          </p:txBody>
        </p:sp>
        <p:sp>
          <p:nvSpPr>
            <p:cNvPr id="21" name="object 21"/>
            <p:cNvSpPr/>
            <p:nvPr/>
          </p:nvSpPr>
          <p:spPr>
            <a:xfrm>
              <a:off x="3952239" y="3362960"/>
              <a:ext cx="670560" cy="335280"/>
            </a:xfrm>
            <a:custGeom>
              <a:avLst/>
              <a:gdLst/>
              <a:ahLst/>
              <a:cxnLst/>
              <a:rect l="l" t="t" r="r" b="b"/>
              <a:pathLst>
                <a:path w="670560" h="335279">
                  <a:moveTo>
                    <a:pt x="670179" y="0"/>
                  </a:moveTo>
                  <a:lnTo>
                    <a:pt x="316102" y="0"/>
                  </a:lnTo>
                  <a:lnTo>
                    <a:pt x="0" y="335025"/>
                  </a:lnTo>
                  <a:lnTo>
                    <a:pt x="354075" y="335025"/>
                  </a:lnTo>
                  <a:lnTo>
                    <a:pt x="670179" y="0"/>
                  </a:lnTo>
                  <a:close/>
                </a:path>
              </a:pathLst>
            </a:custGeom>
            <a:solidFill>
              <a:srgbClr val="E7E6E6"/>
            </a:solidFill>
          </p:spPr>
          <p:txBody>
            <a:bodyPr wrap="square" lIns="0" tIns="0" rIns="0" bIns="0" rtlCol="0"/>
            <a:lstStyle/>
            <a:p>
              <a:endParaRPr/>
            </a:p>
          </p:txBody>
        </p:sp>
        <p:sp>
          <p:nvSpPr>
            <p:cNvPr id="22" name="object 22"/>
            <p:cNvSpPr/>
            <p:nvPr/>
          </p:nvSpPr>
          <p:spPr>
            <a:xfrm>
              <a:off x="3957320" y="3368040"/>
              <a:ext cx="670560" cy="335280"/>
            </a:xfrm>
            <a:custGeom>
              <a:avLst/>
              <a:gdLst/>
              <a:ahLst/>
              <a:cxnLst/>
              <a:rect l="l" t="t" r="r" b="b"/>
              <a:pathLst>
                <a:path w="670560" h="335279">
                  <a:moveTo>
                    <a:pt x="0" y="335026"/>
                  </a:moveTo>
                  <a:lnTo>
                    <a:pt x="316102" y="0"/>
                  </a:lnTo>
                  <a:lnTo>
                    <a:pt x="670178" y="0"/>
                  </a:lnTo>
                  <a:lnTo>
                    <a:pt x="354075" y="335026"/>
                  </a:lnTo>
                  <a:lnTo>
                    <a:pt x="0" y="335026"/>
                  </a:lnTo>
                  <a:close/>
                </a:path>
              </a:pathLst>
            </a:custGeom>
            <a:ln w="12700">
              <a:solidFill>
                <a:srgbClr val="1D7E66"/>
              </a:solidFill>
            </a:ln>
          </p:spPr>
          <p:txBody>
            <a:bodyPr wrap="square" lIns="0" tIns="0" rIns="0" bIns="0" rtlCol="0"/>
            <a:lstStyle/>
            <a:p>
              <a:endParaRPr/>
            </a:p>
          </p:txBody>
        </p:sp>
        <p:sp>
          <p:nvSpPr>
            <p:cNvPr id="23" name="object 23"/>
            <p:cNvSpPr/>
            <p:nvPr/>
          </p:nvSpPr>
          <p:spPr>
            <a:xfrm>
              <a:off x="2672080" y="3200400"/>
              <a:ext cx="243840" cy="294640"/>
            </a:xfrm>
            <a:custGeom>
              <a:avLst/>
              <a:gdLst/>
              <a:ahLst/>
              <a:cxnLst/>
              <a:rect l="l" t="t" r="r" b="b"/>
              <a:pathLst>
                <a:path w="243839" h="294639">
                  <a:moveTo>
                    <a:pt x="121665" y="0"/>
                  </a:moveTo>
                  <a:lnTo>
                    <a:pt x="0" y="118110"/>
                  </a:lnTo>
                  <a:lnTo>
                    <a:pt x="60832" y="118110"/>
                  </a:lnTo>
                  <a:lnTo>
                    <a:pt x="60832" y="294132"/>
                  </a:lnTo>
                  <a:lnTo>
                    <a:pt x="182499" y="294132"/>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24" name="object 24"/>
            <p:cNvSpPr/>
            <p:nvPr/>
          </p:nvSpPr>
          <p:spPr>
            <a:xfrm>
              <a:off x="2677160" y="3205480"/>
              <a:ext cx="243840" cy="294640"/>
            </a:xfrm>
            <a:custGeom>
              <a:avLst/>
              <a:gdLst/>
              <a:ahLst/>
              <a:cxnLst/>
              <a:rect l="l" t="t" r="r" b="b"/>
              <a:pathLst>
                <a:path w="243839" h="294639">
                  <a:moveTo>
                    <a:pt x="0" y="118110"/>
                  </a:moveTo>
                  <a:lnTo>
                    <a:pt x="121665" y="0"/>
                  </a:lnTo>
                  <a:lnTo>
                    <a:pt x="243331" y="118110"/>
                  </a:lnTo>
                  <a:lnTo>
                    <a:pt x="182498" y="118110"/>
                  </a:lnTo>
                  <a:lnTo>
                    <a:pt x="182498"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25" name="object 25"/>
            <p:cNvSpPr/>
            <p:nvPr/>
          </p:nvSpPr>
          <p:spPr>
            <a:xfrm>
              <a:off x="3413760" y="3312160"/>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26" name="object 26"/>
            <p:cNvSpPr/>
            <p:nvPr/>
          </p:nvSpPr>
          <p:spPr>
            <a:xfrm>
              <a:off x="3418839" y="3317240"/>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27" name="object 27"/>
            <p:cNvSpPr/>
            <p:nvPr/>
          </p:nvSpPr>
          <p:spPr>
            <a:xfrm>
              <a:off x="4155439" y="3251200"/>
              <a:ext cx="243840" cy="294640"/>
            </a:xfrm>
            <a:custGeom>
              <a:avLst/>
              <a:gdLst/>
              <a:ahLst/>
              <a:cxnLst/>
              <a:rect l="l" t="t" r="r" b="b"/>
              <a:pathLst>
                <a:path w="243839" h="294639">
                  <a:moveTo>
                    <a:pt x="121665" y="0"/>
                  </a:moveTo>
                  <a:lnTo>
                    <a:pt x="0" y="118110"/>
                  </a:lnTo>
                  <a:lnTo>
                    <a:pt x="60833" y="118110"/>
                  </a:lnTo>
                  <a:lnTo>
                    <a:pt x="60833" y="294132"/>
                  </a:lnTo>
                  <a:lnTo>
                    <a:pt x="182499" y="294132"/>
                  </a:lnTo>
                  <a:lnTo>
                    <a:pt x="182499" y="118110"/>
                  </a:lnTo>
                  <a:lnTo>
                    <a:pt x="243332" y="118110"/>
                  </a:lnTo>
                  <a:lnTo>
                    <a:pt x="121665" y="0"/>
                  </a:lnTo>
                  <a:close/>
                </a:path>
              </a:pathLst>
            </a:custGeom>
            <a:solidFill>
              <a:srgbClr val="29AE8B"/>
            </a:solidFill>
          </p:spPr>
          <p:txBody>
            <a:bodyPr wrap="square" lIns="0" tIns="0" rIns="0" bIns="0" rtlCol="0"/>
            <a:lstStyle/>
            <a:p>
              <a:endParaRPr/>
            </a:p>
          </p:txBody>
        </p:sp>
        <p:sp>
          <p:nvSpPr>
            <p:cNvPr id="28" name="object 28"/>
            <p:cNvSpPr/>
            <p:nvPr/>
          </p:nvSpPr>
          <p:spPr>
            <a:xfrm>
              <a:off x="4160520" y="3256280"/>
              <a:ext cx="243840" cy="294640"/>
            </a:xfrm>
            <a:custGeom>
              <a:avLst/>
              <a:gdLst/>
              <a:ahLst/>
              <a:cxnLst/>
              <a:rect l="l" t="t" r="r" b="b"/>
              <a:pathLst>
                <a:path w="243839" h="294639">
                  <a:moveTo>
                    <a:pt x="0" y="118110"/>
                  </a:moveTo>
                  <a:lnTo>
                    <a:pt x="121665" y="0"/>
                  </a:lnTo>
                  <a:lnTo>
                    <a:pt x="243331" y="118110"/>
                  </a:lnTo>
                  <a:lnTo>
                    <a:pt x="182499" y="118110"/>
                  </a:lnTo>
                  <a:lnTo>
                    <a:pt x="182499" y="294132"/>
                  </a:lnTo>
                  <a:lnTo>
                    <a:pt x="60832" y="294132"/>
                  </a:lnTo>
                  <a:lnTo>
                    <a:pt x="60832" y="118110"/>
                  </a:lnTo>
                  <a:lnTo>
                    <a:pt x="0" y="118110"/>
                  </a:lnTo>
                  <a:close/>
                </a:path>
              </a:pathLst>
            </a:custGeom>
            <a:ln w="12700">
              <a:solidFill>
                <a:srgbClr val="1D7E66"/>
              </a:solidFill>
            </a:ln>
          </p:spPr>
          <p:txBody>
            <a:bodyPr wrap="square" lIns="0" tIns="0" rIns="0" bIns="0" rtlCol="0"/>
            <a:lstStyle/>
            <a:p>
              <a:endParaRPr/>
            </a:p>
          </p:txBody>
        </p:sp>
        <p:sp>
          <p:nvSpPr>
            <p:cNvPr id="29" name="object 29"/>
            <p:cNvSpPr/>
            <p:nvPr/>
          </p:nvSpPr>
          <p:spPr>
            <a:xfrm>
              <a:off x="2519680" y="2987040"/>
              <a:ext cx="558800" cy="172720"/>
            </a:xfrm>
            <a:custGeom>
              <a:avLst/>
              <a:gdLst/>
              <a:ahLst/>
              <a:cxnLst/>
              <a:rect l="l" t="t" r="r" b="b"/>
              <a:pathLst>
                <a:path w="558800" h="172719">
                  <a:moveTo>
                    <a:pt x="558545" y="0"/>
                  </a:moveTo>
                  <a:lnTo>
                    <a:pt x="162813" y="0"/>
                  </a:lnTo>
                  <a:lnTo>
                    <a:pt x="0" y="172593"/>
                  </a:lnTo>
                  <a:lnTo>
                    <a:pt x="395731" y="172593"/>
                  </a:lnTo>
                  <a:lnTo>
                    <a:pt x="558545" y="0"/>
                  </a:lnTo>
                  <a:close/>
                </a:path>
              </a:pathLst>
            </a:custGeom>
            <a:solidFill>
              <a:srgbClr val="E7E6E6"/>
            </a:solidFill>
          </p:spPr>
          <p:txBody>
            <a:bodyPr wrap="square" lIns="0" tIns="0" rIns="0" bIns="0" rtlCol="0"/>
            <a:lstStyle/>
            <a:p>
              <a:endParaRPr/>
            </a:p>
          </p:txBody>
        </p:sp>
        <p:sp>
          <p:nvSpPr>
            <p:cNvPr id="30" name="object 30"/>
            <p:cNvSpPr/>
            <p:nvPr/>
          </p:nvSpPr>
          <p:spPr>
            <a:xfrm>
              <a:off x="2524760" y="2992120"/>
              <a:ext cx="558800" cy="172720"/>
            </a:xfrm>
            <a:custGeom>
              <a:avLst/>
              <a:gdLst/>
              <a:ahLst/>
              <a:cxnLst/>
              <a:rect l="l" t="t" r="r" b="b"/>
              <a:pathLst>
                <a:path w="558800" h="172719">
                  <a:moveTo>
                    <a:pt x="0" y="172592"/>
                  </a:moveTo>
                  <a:lnTo>
                    <a:pt x="162813" y="0"/>
                  </a:lnTo>
                  <a:lnTo>
                    <a:pt x="558545" y="0"/>
                  </a:lnTo>
                  <a:lnTo>
                    <a:pt x="395731" y="172592"/>
                  </a:lnTo>
                  <a:lnTo>
                    <a:pt x="0" y="172592"/>
                  </a:lnTo>
                  <a:close/>
                </a:path>
              </a:pathLst>
            </a:custGeom>
            <a:ln w="12700">
              <a:solidFill>
                <a:srgbClr val="1D7E66"/>
              </a:solidFill>
            </a:ln>
          </p:spPr>
          <p:txBody>
            <a:bodyPr wrap="square" lIns="0" tIns="0" rIns="0" bIns="0" rtlCol="0"/>
            <a:lstStyle/>
            <a:p>
              <a:endParaRPr/>
            </a:p>
          </p:txBody>
        </p:sp>
        <p:sp>
          <p:nvSpPr>
            <p:cNvPr id="31" name="object 31"/>
            <p:cNvSpPr/>
            <p:nvPr/>
          </p:nvSpPr>
          <p:spPr>
            <a:xfrm>
              <a:off x="3302000" y="3037840"/>
              <a:ext cx="558800" cy="182880"/>
            </a:xfrm>
            <a:custGeom>
              <a:avLst/>
              <a:gdLst/>
              <a:ahLst/>
              <a:cxnLst/>
              <a:rect l="l" t="t" r="r" b="b"/>
              <a:pathLst>
                <a:path w="558800" h="182880">
                  <a:moveTo>
                    <a:pt x="558546" y="0"/>
                  </a:moveTo>
                  <a:lnTo>
                    <a:pt x="162813" y="0"/>
                  </a:lnTo>
                  <a:lnTo>
                    <a:pt x="0" y="182752"/>
                  </a:lnTo>
                  <a:lnTo>
                    <a:pt x="395732" y="182752"/>
                  </a:lnTo>
                  <a:lnTo>
                    <a:pt x="558546" y="0"/>
                  </a:lnTo>
                  <a:close/>
                </a:path>
              </a:pathLst>
            </a:custGeom>
            <a:solidFill>
              <a:srgbClr val="E7E6E6"/>
            </a:solidFill>
          </p:spPr>
          <p:txBody>
            <a:bodyPr wrap="square" lIns="0" tIns="0" rIns="0" bIns="0" rtlCol="0"/>
            <a:lstStyle/>
            <a:p>
              <a:endParaRPr/>
            </a:p>
          </p:txBody>
        </p:sp>
        <p:sp>
          <p:nvSpPr>
            <p:cNvPr id="32" name="object 32"/>
            <p:cNvSpPr/>
            <p:nvPr/>
          </p:nvSpPr>
          <p:spPr>
            <a:xfrm>
              <a:off x="3307080" y="3042920"/>
              <a:ext cx="558800" cy="182880"/>
            </a:xfrm>
            <a:custGeom>
              <a:avLst/>
              <a:gdLst/>
              <a:ahLst/>
              <a:cxnLst/>
              <a:rect l="l" t="t" r="r" b="b"/>
              <a:pathLst>
                <a:path w="558800" h="182880">
                  <a:moveTo>
                    <a:pt x="0" y="182752"/>
                  </a:moveTo>
                  <a:lnTo>
                    <a:pt x="162814" y="0"/>
                  </a:lnTo>
                  <a:lnTo>
                    <a:pt x="558546" y="0"/>
                  </a:lnTo>
                  <a:lnTo>
                    <a:pt x="395732" y="182752"/>
                  </a:lnTo>
                  <a:lnTo>
                    <a:pt x="0" y="182752"/>
                  </a:lnTo>
                  <a:close/>
                </a:path>
              </a:pathLst>
            </a:custGeom>
            <a:ln w="12700">
              <a:solidFill>
                <a:srgbClr val="1D7E66"/>
              </a:solidFill>
            </a:ln>
          </p:spPr>
          <p:txBody>
            <a:bodyPr wrap="square" lIns="0" tIns="0" rIns="0" bIns="0" rtlCol="0"/>
            <a:lstStyle/>
            <a:p>
              <a:endParaRPr/>
            </a:p>
          </p:txBody>
        </p:sp>
        <p:sp>
          <p:nvSpPr>
            <p:cNvPr id="33" name="object 33"/>
            <p:cNvSpPr/>
            <p:nvPr/>
          </p:nvSpPr>
          <p:spPr>
            <a:xfrm>
              <a:off x="4064000" y="3027680"/>
              <a:ext cx="558800" cy="172720"/>
            </a:xfrm>
            <a:custGeom>
              <a:avLst/>
              <a:gdLst/>
              <a:ahLst/>
              <a:cxnLst/>
              <a:rect l="l" t="t" r="r" b="b"/>
              <a:pathLst>
                <a:path w="558800" h="172719">
                  <a:moveTo>
                    <a:pt x="558546" y="0"/>
                  </a:moveTo>
                  <a:lnTo>
                    <a:pt x="162813" y="0"/>
                  </a:lnTo>
                  <a:lnTo>
                    <a:pt x="0" y="172593"/>
                  </a:lnTo>
                  <a:lnTo>
                    <a:pt x="395732" y="172593"/>
                  </a:lnTo>
                  <a:lnTo>
                    <a:pt x="558546" y="0"/>
                  </a:lnTo>
                  <a:close/>
                </a:path>
              </a:pathLst>
            </a:custGeom>
            <a:solidFill>
              <a:srgbClr val="E7E6E6"/>
            </a:solidFill>
          </p:spPr>
          <p:txBody>
            <a:bodyPr wrap="square" lIns="0" tIns="0" rIns="0" bIns="0" rtlCol="0"/>
            <a:lstStyle/>
            <a:p>
              <a:endParaRPr/>
            </a:p>
          </p:txBody>
        </p:sp>
        <p:sp>
          <p:nvSpPr>
            <p:cNvPr id="34" name="object 34"/>
            <p:cNvSpPr/>
            <p:nvPr/>
          </p:nvSpPr>
          <p:spPr>
            <a:xfrm>
              <a:off x="4069080" y="3032760"/>
              <a:ext cx="558800" cy="172720"/>
            </a:xfrm>
            <a:custGeom>
              <a:avLst/>
              <a:gdLst/>
              <a:ahLst/>
              <a:cxnLst/>
              <a:rect l="l" t="t" r="r" b="b"/>
              <a:pathLst>
                <a:path w="558800" h="172719">
                  <a:moveTo>
                    <a:pt x="0" y="172592"/>
                  </a:moveTo>
                  <a:lnTo>
                    <a:pt x="162814" y="0"/>
                  </a:lnTo>
                  <a:lnTo>
                    <a:pt x="558546" y="0"/>
                  </a:lnTo>
                  <a:lnTo>
                    <a:pt x="395732" y="172592"/>
                  </a:lnTo>
                  <a:lnTo>
                    <a:pt x="0" y="172592"/>
                  </a:lnTo>
                  <a:close/>
                </a:path>
              </a:pathLst>
            </a:custGeom>
            <a:ln w="12699">
              <a:solidFill>
                <a:srgbClr val="1D7E66"/>
              </a:solidFill>
            </a:ln>
          </p:spPr>
          <p:txBody>
            <a:bodyPr wrap="square" lIns="0" tIns="0" rIns="0" bIns="0" rtlCol="0"/>
            <a:lstStyle/>
            <a:p>
              <a:endParaRPr/>
            </a:p>
          </p:txBody>
        </p:sp>
        <p:sp>
          <p:nvSpPr>
            <p:cNvPr id="35" name="object 35"/>
            <p:cNvSpPr/>
            <p:nvPr/>
          </p:nvSpPr>
          <p:spPr>
            <a:xfrm>
              <a:off x="1584960" y="3556000"/>
              <a:ext cx="1066800" cy="81280"/>
            </a:xfrm>
            <a:custGeom>
              <a:avLst/>
              <a:gdLst/>
              <a:ahLst/>
              <a:cxnLst/>
              <a:rect l="l" t="t" r="r" b="b"/>
              <a:pathLst>
                <a:path w="1066800" h="81279">
                  <a:moveTo>
                    <a:pt x="990727" y="0"/>
                  </a:moveTo>
                  <a:lnTo>
                    <a:pt x="990727" y="30479"/>
                  </a:lnTo>
                  <a:lnTo>
                    <a:pt x="0" y="30479"/>
                  </a:lnTo>
                  <a:lnTo>
                    <a:pt x="0" y="50800"/>
                  </a:lnTo>
                  <a:lnTo>
                    <a:pt x="990727" y="50800"/>
                  </a:lnTo>
                  <a:lnTo>
                    <a:pt x="990727" y="81280"/>
                  </a:lnTo>
                  <a:lnTo>
                    <a:pt x="1066546" y="40639"/>
                  </a:lnTo>
                  <a:lnTo>
                    <a:pt x="990727" y="0"/>
                  </a:lnTo>
                  <a:close/>
                </a:path>
              </a:pathLst>
            </a:custGeom>
            <a:solidFill>
              <a:srgbClr val="C8482C"/>
            </a:solidFill>
          </p:spPr>
          <p:txBody>
            <a:bodyPr wrap="square" lIns="0" tIns="0" rIns="0" bIns="0" rtlCol="0"/>
            <a:lstStyle/>
            <a:p>
              <a:endParaRPr/>
            </a:p>
          </p:txBody>
        </p:sp>
      </p:grpSp>
      <p:sp>
        <p:nvSpPr>
          <p:cNvPr id="36" name="object 36"/>
          <p:cNvSpPr txBox="1"/>
          <p:nvPr/>
        </p:nvSpPr>
        <p:spPr>
          <a:xfrm>
            <a:off x="4899025" y="3829367"/>
            <a:ext cx="2235200" cy="790575"/>
          </a:xfrm>
          <a:prstGeom prst="rect">
            <a:avLst/>
          </a:prstGeom>
        </p:spPr>
        <p:txBody>
          <a:bodyPr vert="horz" wrap="square" lIns="0" tIns="3175" rIns="0" bIns="0" rtlCol="0">
            <a:spAutoFit/>
          </a:bodyPr>
          <a:lstStyle/>
          <a:p>
            <a:pPr marL="12700" marR="5080">
              <a:lnSpc>
                <a:spcPct val="103600"/>
              </a:lnSpc>
              <a:spcBef>
                <a:spcPts val="25"/>
              </a:spcBef>
            </a:pPr>
            <a:r>
              <a:rPr sz="2450" dirty="0">
                <a:latin typeface="Calibri"/>
                <a:cs typeface="Calibri"/>
              </a:rPr>
              <a:t>Run</a:t>
            </a:r>
            <a:r>
              <a:rPr sz="2450" spc="-15" dirty="0">
                <a:latin typeface="Calibri"/>
                <a:cs typeface="Calibri"/>
              </a:rPr>
              <a:t> </a:t>
            </a:r>
            <a:r>
              <a:rPr sz="2450" dirty="0">
                <a:latin typeface="Calibri"/>
                <a:cs typeface="Calibri"/>
              </a:rPr>
              <a:t>whole</a:t>
            </a:r>
            <a:r>
              <a:rPr sz="2450" spc="45" dirty="0">
                <a:latin typeface="Calibri"/>
                <a:cs typeface="Calibri"/>
              </a:rPr>
              <a:t> </a:t>
            </a:r>
            <a:r>
              <a:rPr sz="2450" spc="-10" dirty="0">
                <a:latin typeface="Calibri"/>
                <a:cs typeface="Calibri"/>
              </a:rPr>
              <a:t>image </a:t>
            </a:r>
            <a:r>
              <a:rPr sz="2450" dirty="0">
                <a:latin typeface="Calibri"/>
                <a:cs typeface="Calibri"/>
              </a:rPr>
              <a:t>through</a:t>
            </a:r>
            <a:r>
              <a:rPr sz="2450" spc="-15" dirty="0">
                <a:latin typeface="Calibri"/>
                <a:cs typeface="Calibri"/>
              </a:rPr>
              <a:t> </a:t>
            </a:r>
            <a:r>
              <a:rPr sz="2400" spc="-10" dirty="0">
                <a:latin typeface="Calibri"/>
                <a:cs typeface="Calibri"/>
              </a:rPr>
              <a:t>ConvNet</a:t>
            </a:r>
            <a:endParaRPr sz="2400">
              <a:latin typeface="Calibri"/>
              <a:cs typeface="Calibri"/>
            </a:endParaRPr>
          </a:p>
        </p:txBody>
      </p:sp>
      <p:sp>
        <p:nvSpPr>
          <p:cNvPr id="37" name="object 37"/>
          <p:cNvSpPr/>
          <p:nvPr/>
        </p:nvSpPr>
        <p:spPr>
          <a:xfrm>
            <a:off x="2103120" y="2753360"/>
            <a:ext cx="5527040" cy="1097280"/>
          </a:xfrm>
          <a:custGeom>
            <a:avLst/>
            <a:gdLst/>
            <a:ahLst/>
            <a:cxnLst/>
            <a:rect l="l" t="t" r="r" b="b"/>
            <a:pathLst>
              <a:path w="5527040" h="1097279">
                <a:moveTo>
                  <a:pt x="0" y="1097280"/>
                </a:moveTo>
                <a:lnTo>
                  <a:pt x="5527039" y="1097280"/>
                </a:lnTo>
                <a:lnTo>
                  <a:pt x="5527039" y="0"/>
                </a:lnTo>
                <a:lnTo>
                  <a:pt x="0" y="0"/>
                </a:lnTo>
                <a:lnTo>
                  <a:pt x="0" y="1097280"/>
                </a:lnTo>
                <a:close/>
              </a:path>
            </a:pathLst>
          </a:custGeom>
          <a:ln w="63500">
            <a:solidFill>
              <a:srgbClr val="6FAC46"/>
            </a:solidFill>
          </a:ln>
        </p:spPr>
        <p:txBody>
          <a:bodyPr wrap="square" lIns="0" tIns="0" rIns="0" bIns="0" rtlCol="0"/>
          <a:lstStyle/>
          <a:p>
            <a:endParaRPr/>
          </a:p>
        </p:txBody>
      </p:sp>
      <p:sp>
        <p:nvSpPr>
          <p:cNvPr id="38" name="object 38"/>
          <p:cNvSpPr txBox="1"/>
          <p:nvPr/>
        </p:nvSpPr>
        <p:spPr>
          <a:xfrm>
            <a:off x="2134870" y="2650415"/>
            <a:ext cx="5463540" cy="1023619"/>
          </a:xfrm>
          <a:prstGeom prst="rect">
            <a:avLst/>
          </a:prstGeom>
        </p:spPr>
        <p:txBody>
          <a:bodyPr vert="horz" wrap="square" lIns="0" tIns="146050" rIns="0" bIns="0" rtlCol="0">
            <a:spAutoFit/>
          </a:bodyPr>
          <a:lstStyle/>
          <a:p>
            <a:pPr marL="2623820">
              <a:lnSpc>
                <a:spcPct val="100000"/>
              </a:lnSpc>
              <a:spcBef>
                <a:spcPts val="1150"/>
              </a:spcBef>
            </a:pPr>
            <a:r>
              <a:rPr sz="2400" spc="-10" dirty="0">
                <a:solidFill>
                  <a:srgbClr val="C8482C"/>
                </a:solidFill>
                <a:latin typeface="Calibri"/>
                <a:cs typeface="Calibri"/>
              </a:rPr>
              <a:t>Crop</a:t>
            </a:r>
            <a:r>
              <a:rPr sz="2400" spc="-114" dirty="0">
                <a:solidFill>
                  <a:srgbClr val="C8482C"/>
                </a:solidFill>
                <a:latin typeface="Calibri"/>
                <a:cs typeface="Calibri"/>
              </a:rPr>
              <a:t> </a:t>
            </a:r>
            <a:r>
              <a:rPr sz="2400" dirty="0">
                <a:solidFill>
                  <a:srgbClr val="C8482C"/>
                </a:solidFill>
                <a:latin typeface="Calibri"/>
                <a:cs typeface="Calibri"/>
              </a:rPr>
              <a:t>+</a:t>
            </a:r>
            <a:r>
              <a:rPr sz="2400" spc="40" dirty="0">
                <a:solidFill>
                  <a:srgbClr val="C8482C"/>
                </a:solidFill>
                <a:latin typeface="Calibri"/>
                <a:cs typeface="Calibri"/>
              </a:rPr>
              <a:t> </a:t>
            </a:r>
            <a:r>
              <a:rPr sz="2400" spc="-35" dirty="0">
                <a:solidFill>
                  <a:srgbClr val="C8482C"/>
                </a:solidFill>
                <a:latin typeface="Calibri"/>
                <a:cs typeface="Calibri"/>
              </a:rPr>
              <a:t>Resize</a:t>
            </a:r>
            <a:r>
              <a:rPr sz="2400" spc="-114" dirty="0">
                <a:solidFill>
                  <a:srgbClr val="C8482C"/>
                </a:solidFill>
                <a:latin typeface="Calibri"/>
                <a:cs typeface="Calibri"/>
              </a:rPr>
              <a:t> </a:t>
            </a:r>
            <a:r>
              <a:rPr sz="2400" spc="-10" dirty="0">
                <a:solidFill>
                  <a:srgbClr val="C8482C"/>
                </a:solidFill>
                <a:latin typeface="Calibri"/>
                <a:cs typeface="Calibri"/>
              </a:rPr>
              <a:t>features</a:t>
            </a:r>
            <a:endParaRPr sz="2400">
              <a:latin typeface="Calibri"/>
              <a:cs typeface="Calibri"/>
            </a:endParaRPr>
          </a:p>
          <a:p>
            <a:pPr marL="2695575">
              <a:lnSpc>
                <a:spcPct val="100000"/>
              </a:lnSpc>
              <a:spcBef>
                <a:spcPts val="1045"/>
              </a:spcBef>
            </a:pPr>
            <a:r>
              <a:rPr sz="2400" spc="-10" dirty="0">
                <a:latin typeface="Calibri"/>
                <a:cs typeface="Calibri"/>
              </a:rPr>
              <a:t>Image</a:t>
            </a:r>
            <a:r>
              <a:rPr sz="2400" spc="-100" dirty="0">
                <a:latin typeface="Calibri"/>
                <a:cs typeface="Calibri"/>
              </a:rPr>
              <a:t> </a:t>
            </a:r>
            <a:r>
              <a:rPr sz="2400" spc="-10" dirty="0">
                <a:latin typeface="Calibri"/>
                <a:cs typeface="Calibri"/>
              </a:rPr>
              <a:t>features</a:t>
            </a:r>
            <a:endParaRPr sz="2400">
              <a:latin typeface="Calibri"/>
              <a:cs typeface="Calibri"/>
            </a:endParaRPr>
          </a:p>
        </p:txBody>
      </p:sp>
      <p:sp>
        <p:nvSpPr>
          <p:cNvPr id="39" name="object 39"/>
          <p:cNvSpPr txBox="1"/>
          <p:nvPr/>
        </p:nvSpPr>
        <p:spPr>
          <a:xfrm>
            <a:off x="4812665" y="2096452"/>
            <a:ext cx="2517140" cy="403860"/>
          </a:xfrm>
          <a:prstGeom prst="rect">
            <a:avLst/>
          </a:prstGeom>
        </p:spPr>
        <p:txBody>
          <a:bodyPr vert="horz" wrap="square" lIns="0" tIns="16510" rIns="0" bIns="0" rtlCol="0">
            <a:spAutoFit/>
          </a:bodyPr>
          <a:lstStyle/>
          <a:p>
            <a:pPr marL="12700">
              <a:lnSpc>
                <a:spcPct val="100000"/>
              </a:lnSpc>
              <a:spcBef>
                <a:spcPts val="130"/>
              </a:spcBef>
            </a:pPr>
            <a:r>
              <a:rPr sz="2400" spc="-30" dirty="0">
                <a:latin typeface="Calibri"/>
                <a:cs typeface="Calibri"/>
              </a:rPr>
              <a:t>Per-</a:t>
            </a:r>
            <a:r>
              <a:rPr sz="2400" spc="-20" dirty="0">
                <a:latin typeface="Calibri"/>
                <a:cs typeface="Calibri"/>
              </a:rPr>
              <a:t>Region</a:t>
            </a:r>
            <a:r>
              <a:rPr sz="2400" spc="-70" dirty="0">
                <a:latin typeface="Calibri"/>
                <a:cs typeface="Calibri"/>
              </a:rPr>
              <a:t> </a:t>
            </a:r>
            <a:r>
              <a:rPr sz="2450" spc="-10" dirty="0">
                <a:latin typeface="Calibri"/>
                <a:cs typeface="Calibri"/>
              </a:rPr>
              <a:t>Network</a:t>
            </a:r>
            <a:endParaRPr sz="2450">
              <a:latin typeface="Calibri"/>
              <a:cs typeface="Calibri"/>
            </a:endParaRPr>
          </a:p>
        </p:txBody>
      </p:sp>
      <p:sp>
        <p:nvSpPr>
          <p:cNvPr id="40" name="object 40"/>
          <p:cNvSpPr txBox="1"/>
          <p:nvPr/>
        </p:nvSpPr>
        <p:spPr>
          <a:xfrm>
            <a:off x="41275" y="3827462"/>
            <a:ext cx="1759585" cy="149034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“Backbone” network: AlexNet,</a:t>
            </a:r>
            <a:r>
              <a:rPr sz="2400" spc="-165" dirty="0">
                <a:latin typeface="Calibri"/>
                <a:cs typeface="Calibri"/>
              </a:rPr>
              <a:t> </a:t>
            </a:r>
            <a:r>
              <a:rPr sz="2400" spc="-20" dirty="0">
                <a:latin typeface="Calibri"/>
                <a:cs typeface="Calibri"/>
              </a:rPr>
              <a:t>VGG, ResNet,</a:t>
            </a:r>
            <a:r>
              <a:rPr sz="2400" spc="-80" dirty="0">
                <a:latin typeface="Calibri"/>
                <a:cs typeface="Calibri"/>
              </a:rPr>
              <a:t> </a:t>
            </a:r>
            <a:r>
              <a:rPr sz="2400" spc="-25" dirty="0">
                <a:latin typeface="Calibri"/>
                <a:cs typeface="Calibri"/>
              </a:rPr>
              <a:t>etc</a:t>
            </a:r>
            <a:endParaRPr sz="2400">
              <a:latin typeface="Calibri"/>
              <a:cs typeface="Calibri"/>
            </a:endParaRPr>
          </a:p>
        </p:txBody>
      </p:sp>
      <p:sp>
        <p:nvSpPr>
          <p:cNvPr id="41" name="object 41"/>
          <p:cNvSpPr txBox="1"/>
          <p:nvPr/>
        </p:nvSpPr>
        <p:spPr>
          <a:xfrm>
            <a:off x="79057" y="1996122"/>
            <a:ext cx="1976120"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Regions</a:t>
            </a:r>
            <a:r>
              <a:rPr sz="2400" spc="-120" dirty="0">
                <a:latin typeface="Calibri"/>
                <a:cs typeface="Calibri"/>
              </a:rPr>
              <a:t> </a:t>
            </a:r>
            <a:r>
              <a:rPr sz="2400" spc="-25" dirty="0">
                <a:latin typeface="Calibri"/>
                <a:cs typeface="Calibri"/>
              </a:rPr>
              <a:t>of </a:t>
            </a:r>
            <a:r>
              <a:rPr sz="2400" spc="-10" dirty="0">
                <a:latin typeface="Calibri"/>
                <a:cs typeface="Calibri"/>
              </a:rPr>
              <a:t>Interest</a:t>
            </a:r>
            <a:r>
              <a:rPr sz="2400" spc="-200" dirty="0">
                <a:latin typeface="Calibri"/>
                <a:cs typeface="Calibri"/>
              </a:rPr>
              <a:t> </a:t>
            </a:r>
            <a:r>
              <a:rPr sz="2400" spc="-10" dirty="0">
                <a:latin typeface="Calibri"/>
                <a:cs typeface="Calibri"/>
              </a:rPr>
              <a:t>(RoIs) </a:t>
            </a:r>
            <a:r>
              <a:rPr sz="2400" spc="-20" dirty="0">
                <a:latin typeface="Calibri"/>
                <a:cs typeface="Calibri"/>
              </a:rPr>
              <a:t>from</a:t>
            </a:r>
            <a:r>
              <a:rPr sz="2400" spc="-13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proposal method</a:t>
            </a:r>
            <a:endParaRPr sz="2400">
              <a:latin typeface="Calibri"/>
              <a:cs typeface="Calibri"/>
            </a:endParaRPr>
          </a:p>
        </p:txBody>
      </p:sp>
      <p:grpSp>
        <p:nvGrpSpPr>
          <p:cNvPr id="42" name="object 42"/>
          <p:cNvGrpSpPr/>
          <p:nvPr/>
        </p:nvGrpSpPr>
        <p:grpSpPr>
          <a:xfrm>
            <a:off x="2579370" y="2122170"/>
            <a:ext cx="520700" cy="662940"/>
            <a:chOff x="2579370" y="2122170"/>
            <a:chExt cx="520700" cy="662940"/>
          </a:xfrm>
        </p:grpSpPr>
        <p:sp>
          <p:nvSpPr>
            <p:cNvPr id="43" name="object 43"/>
            <p:cNvSpPr/>
            <p:nvPr/>
          </p:nvSpPr>
          <p:spPr>
            <a:xfrm>
              <a:off x="2987040"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44" name="object 44"/>
            <p:cNvSpPr/>
            <p:nvPr/>
          </p:nvSpPr>
          <p:spPr>
            <a:xfrm>
              <a:off x="2580640"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45" name="object 45"/>
            <p:cNvSpPr/>
            <p:nvPr/>
          </p:nvSpPr>
          <p:spPr>
            <a:xfrm>
              <a:off x="2585720" y="2128520"/>
              <a:ext cx="508000" cy="650240"/>
            </a:xfrm>
            <a:custGeom>
              <a:avLst/>
              <a:gdLst/>
              <a:ahLst/>
              <a:cxnLst/>
              <a:rect l="l" t="t" r="r" b="b"/>
              <a:pathLst>
                <a:path w="508000" h="650239">
                  <a:moveTo>
                    <a:pt x="0" y="108330"/>
                  </a:moveTo>
                  <a:lnTo>
                    <a:pt x="108457" y="0"/>
                  </a:lnTo>
                  <a:lnTo>
                    <a:pt x="507492" y="0"/>
                  </a:lnTo>
                  <a:lnTo>
                    <a:pt x="507492" y="541781"/>
                  </a:lnTo>
                  <a:lnTo>
                    <a:pt x="399034" y="650239"/>
                  </a:lnTo>
                  <a:lnTo>
                    <a:pt x="0" y="650239"/>
                  </a:lnTo>
                  <a:lnTo>
                    <a:pt x="0" y="108330"/>
                  </a:lnTo>
                  <a:close/>
                </a:path>
                <a:path w="508000" h="650239">
                  <a:moveTo>
                    <a:pt x="0" y="108330"/>
                  </a:moveTo>
                  <a:lnTo>
                    <a:pt x="399034" y="108330"/>
                  </a:lnTo>
                  <a:lnTo>
                    <a:pt x="507492" y="0"/>
                  </a:lnTo>
                </a:path>
                <a:path w="508000" h="650239">
                  <a:moveTo>
                    <a:pt x="399034" y="108330"/>
                  </a:moveTo>
                  <a:lnTo>
                    <a:pt x="399034" y="650239"/>
                  </a:lnTo>
                </a:path>
              </a:pathLst>
            </a:custGeom>
            <a:ln w="12700">
              <a:solidFill>
                <a:srgbClr val="1D7E66"/>
              </a:solidFill>
            </a:ln>
          </p:spPr>
          <p:txBody>
            <a:bodyPr wrap="square" lIns="0" tIns="0" rIns="0" bIns="0" rtlCol="0"/>
            <a:lstStyle/>
            <a:p>
              <a:endParaRPr/>
            </a:p>
          </p:txBody>
        </p:sp>
      </p:grpSp>
      <p:sp>
        <p:nvSpPr>
          <p:cNvPr id="46" name="object 46"/>
          <p:cNvSpPr txBox="1"/>
          <p:nvPr/>
        </p:nvSpPr>
        <p:spPr>
          <a:xfrm>
            <a:off x="2677160" y="2305685"/>
            <a:ext cx="228600"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47" name="object 47"/>
          <p:cNvGrpSpPr/>
          <p:nvPr/>
        </p:nvGrpSpPr>
        <p:grpSpPr>
          <a:xfrm>
            <a:off x="3331209" y="2122170"/>
            <a:ext cx="520700" cy="662940"/>
            <a:chOff x="3331209" y="2122170"/>
            <a:chExt cx="520700" cy="662940"/>
          </a:xfrm>
        </p:grpSpPr>
        <p:sp>
          <p:nvSpPr>
            <p:cNvPr id="48" name="object 48"/>
            <p:cNvSpPr/>
            <p:nvPr/>
          </p:nvSpPr>
          <p:spPr>
            <a:xfrm>
              <a:off x="3728719" y="2123440"/>
              <a:ext cx="111760" cy="650240"/>
            </a:xfrm>
            <a:custGeom>
              <a:avLst/>
              <a:gdLst/>
              <a:ahLst/>
              <a:cxnLst/>
              <a:rect l="l" t="t" r="r" b="b"/>
              <a:pathLst>
                <a:path w="111760" h="650239">
                  <a:moveTo>
                    <a:pt x="111378" y="0"/>
                  </a:moveTo>
                  <a:lnTo>
                    <a:pt x="0" y="108331"/>
                  </a:lnTo>
                  <a:lnTo>
                    <a:pt x="0" y="650239"/>
                  </a:lnTo>
                  <a:lnTo>
                    <a:pt x="111378" y="541782"/>
                  </a:lnTo>
                  <a:lnTo>
                    <a:pt x="111378" y="0"/>
                  </a:lnTo>
                  <a:close/>
                </a:path>
              </a:pathLst>
            </a:custGeom>
            <a:solidFill>
              <a:srgbClr val="CDCDCD">
                <a:alpha val="92939"/>
              </a:srgbClr>
            </a:solidFill>
          </p:spPr>
          <p:txBody>
            <a:bodyPr wrap="square" lIns="0" tIns="0" rIns="0" bIns="0" rtlCol="0"/>
            <a:lstStyle/>
            <a:p>
              <a:endParaRPr/>
            </a:p>
          </p:txBody>
        </p:sp>
        <p:sp>
          <p:nvSpPr>
            <p:cNvPr id="49" name="object 49"/>
            <p:cNvSpPr/>
            <p:nvPr/>
          </p:nvSpPr>
          <p:spPr>
            <a:xfrm>
              <a:off x="3332479" y="2123440"/>
              <a:ext cx="508000" cy="111760"/>
            </a:xfrm>
            <a:custGeom>
              <a:avLst/>
              <a:gdLst/>
              <a:ahLst/>
              <a:cxnLst/>
              <a:rect l="l" t="t" r="r" b="b"/>
              <a:pathLst>
                <a:path w="508000" h="111760">
                  <a:moveTo>
                    <a:pt x="507492" y="0"/>
                  </a:moveTo>
                  <a:lnTo>
                    <a:pt x="108458" y="0"/>
                  </a:lnTo>
                  <a:lnTo>
                    <a:pt x="0" y="111379"/>
                  </a:lnTo>
                  <a:lnTo>
                    <a:pt x="399034" y="111379"/>
                  </a:lnTo>
                  <a:lnTo>
                    <a:pt x="507492" y="0"/>
                  </a:lnTo>
                  <a:close/>
                </a:path>
              </a:pathLst>
            </a:custGeom>
            <a:solidFill>
              <a:srgbClr val="FFFFFF">
                <a:alpha val="92939"/>
              </a:srgbClr>
            </a:solidFill>
          </p:spPr>
          <p:txBody>
            <a:bodyPr wrap="square" lIns="0" tIns="0" rIns="0" bIns="0" rtlCol="0"/>
            <a:lstStyle/>
            <a:p>
              <a:endParaRPr/>
            </a:p>
          </p:txBody>
        </p:sp>
        <p:sp>
          <p:nvSpPr>
            <p:cNvPr id="50" name="object 50"/>
            <p:cNvSpPr/>
            <p:nvPr/>
          </p:nvSpPr>
          <p:spPr>
            <a:xfrm>
              <a:off x="3337559" y="2128520"/>
              <a:ext cx="508000" cy="650240"/>
            </a:xfrm>
            <a:custGeom>
              <a:avLst/>
              <a:gdLst/>
              <a:ahLst/>
              <a:cxnLst/>
              <a:rect l="l" t="t" r="r" b="b"/>
              <a:pathLst>
                <a:path w="508000" h="650239">
                  <a:moveTo>
                    <a:pt x="0" y="108330"/>
                  </a:moveTo>
                  <a:lnTo>
                    <a:pt x="108457" y="0"/>
                  </a:lnTo>
                  <a:lnTo>
                    <a:pt x="507491" y="0"/>
                  </a:lnTo>
                  <a:lnTo>
                    <a:pt x="507491" y="541781"/>
                  </a:lnTo>
                  <a:lnTo>
                    <a:pt x="399034" y="650239"/>
                  </a:lnTo>
                  <a:lnTo>
                    <a:pt x="0" y="650239"/>
                  </a:lnTo>
                  <a:lnTo>
                    <a:pt x="0" y="108330"/>
                  </a:lnTo>
                  <a:close/>
                </a:path>
                <a:path w="508000" h="650239">
                  <a:moveTo>
                    <a:pt x="0" y="108330"/>
                  </a:moveTo>
                  <a:lnTo>
                    <a:pt x="399034" y="108330"/>
                  </a:lnTo>
                  <a:lnTo>
                    <a:pt x="507491" y="0"/>
                  </a:lnTo>
                </a:path>
                <a:path w="508000" h="650239">
                  <a:moveTo>
                    <a:pt x="399034" y="108330"/>
                  </a:moveTo>
                  <a:lnTo>
                    <a:pt x="399034" y="650239"/>
                  </a:lnTo>
                </a:path>
              </a:pathLst>
            </a:custGeom>
            <a:ln w="12700">
              <a:solidFill>
                <a:srgbClr val="1D7E66"/>
              </a:solidFill>
            </a:ln>
          </p:spPr>
          <p:txBody>
            <a:bodyPr wrap="square" lIns="0" tIns="0" rIns="0" bIns="0" rtlCol="0"/>
            <a:lstStyle/>
            <a:p>
              <a:endParaRPr/>
            </a:p>
          </p:txBody>
        </p:sp>
      </p:grpSp>
      <p:sp>
        <p:nvSpPr>
          <p:cNvPr id="51" name="object 51"/>
          <p:cNvSpPr txBox="1"/>
          <p:nvPr/>
        </p:nvSpPr>
        <p:spPr>
          <a:xfrm>
            <a:off x="3421141" y="2305937"/>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52" name="object 52"/>
          <p:cNvGrpSpPr/>
          <p:nvPr/>
        </p:nvGrpSpPr>
        <p:grpSpPr>
          <a:xfrm>
            <a:off x="4093209" y="2122170"/>
            <a:ext cx="510540" cy="662940"/>
            <a:chOff x="4093209" y="2122170"/>
            <a:chExt cx="510540" cy="662940"/>
          </a:xfrm>
        </p:grpSpPr>
        <p:sp>
          <p:nvSpPr>
            <p:cNvPr id="53" name="object 53"/>
            <p:cNvSpPr/>
            <p:nvPr/>
          </p:nvSpPr>
          <p:spPr>
            <a:xfrm>
              <a:off x="4490719" y="2123440"/>
              <a:ext cx="101600" cy="650240"/>
            </a:xfrm>
            <a:custGeom>
              <a:avLst/>
              <a:gdLst/>
              <a:ahLst/>
              <a:cxnLst/>
              <a:rect l="l" t="t" r="r" b="b"/>
              <a:pathLst>
                <a:path w="101600" h="650239">
                  <a:moveTo>
                    <a:pt x="101218" y="0"/>
                  </a:moveTo>
                  <a:lnTo>
                    <a:pt x="0" y="108331"/>
                  </a:lnTo>
                  <a:lnTo>
                    <a:pt x="0" y="650239"/>
                  </a:lnTo>
                  <a:lnTo>
                    <a:pt x="101218" y="541782"/>
                  </a:lnTo>
                  <a:lnTo>
                    <a:pt x="101218" y="0"/>
                  </a:lnTo>
                  <a:close/>
                </a:path>
              </a:pathLst>
            </a:custGeom>
            <a:solidFill>
              <a:srgbClr val="CDCDCD">
                <a:alpha val="92939"/>
              </a:srgbClr>
            </a:solidFill>
          </p:spPr>
          <p:txBody>
            <a:bodyPr wrap="square" lIns="0" tIns="0" rIns="0" bIns="0" rtlCol="0"/>
            <a:lstStyle/>
            <a:p>
              <a:endParaRPr/>
            </a:p>
          </p:txBody>
        </p:sp>
        <p:sp>
          <p:nvSpPr>
            <p:cNvPr id="54" name="object 54"/>
            <p:cNvSpPr/>
            <p:nvPr/>
          </p:nvSpPr>
          <p:spPr>
            <a:xfrm>
              <a:off x="4094479" y="2123440"/>
              <a:ext cx="497840" cy="111760"/>
            </a:xfrm>
            <a:custGeom>
              <a:avLst/>
              <a:gdLst/>
              <a:ahLst/>
              <a:cxnLst/>
              <a:rect l="l" t="t" r="r" b="b"/>
              <a:pathLst>
                <a:path w="497839" h="111760">
                  <a:moveTo>
                    <a:pt x="497332" y="0"/>
                  </a:moveTo>
                  <a:lnTo>
                    <a:pt x="106299" y="0"/>
                  </a:lnTo>
                  <a:lnTo>
                    <a:pt x="0" y="111379"/>
                  </a:lnTo>
                  <a:lnTo>
                    <a:pt x="391033" y="111379"/>
                  </a:lnTo>
                  <a:lnTo>
                    <a:pt x="497332" y="0"/>
                  </a:lnTo>
                  <a:close/>
                </a:path>
              </a:pathLst>
            </a:custGeom>
            <a:solidFill>
              <a:srgbClr val="FFFFFF">
                <a:alpha val="92939"/>
              </a:srgbClr>
            </a:solidFill>
          </p:spPr>
          <p:txBody>
            <a:bodyPr wrap="square" lIns="0" tIns="0" rIns="0" bIns="0" rtlCol="0"/>
            <a:lstStyle/>
            <a:p>
              <a:endParaRPr/>
            </a:p>
          </p:txBody>
        </p:sp>
        <p:sp>
          <p:nvSpPr>
            <p:cNvPr id="55" name="object 55"/>
            <p:cNvSpPr/>
            <p:nvPr/>
          </p:nvSpPr>
          <p:spPr>
            <a:xfrm>
              <a:off x="4099559" y="2128520"/>
              <a:ext cx="497840" cy="650240"/>
            </a:xfrm>
            <a:custGeom>
              <a:avLst/>
              <a:gdLst/>
              <a:ahLst/>
              <a:cxnLst/>
              <a:rect l="l" t="t" r="r" b="b"/>
              <a:pathLst>
                <a:path w="497839" h="650239">
                  <a:moveTo>
                    <a:pt x="0" y="108330"/>
                  </a:moveTo>
                  <a:lnTo>
                    <a:pt x="106299" y="0"/>
                  </a:lnTo>
                  <a:lnTo>
                    <a:pt x="497331" y="0"/>
                  </a:lnTo>
                  <a:lnTo>
                    <a:pt x="497331" y="541781"/>
                  </a:lnTo>
                  <a:lnTo>
                    <a:pt x="391032" y="650239"/>
                  </a:lnTo>
                  <a:lnTo>
                    <a:pt x="0" y="650239"/>
                  </a:lnTo>
                  <a:lnTo>
                    <a:pt x="0" y="108330"/>
                  </a:lnTo>
                  <a:close/>
                </a:path>
                <a:path w="497839" h="650239">
                  <a:moveTo>
                    <a:pt x="0" y="108330"/>
                  </a:moveTo>
                  <a:lnTo>
                    <a:pt x="391032" y="108330"/>
                  </a:lnTo>
                  <a:lnTo>
                    <a:pt x="497331" y="0"/>
                  </a:lnTo>
                </a:path>
                <a:path w="497839" h="650239">
                  <a:moveTo>
                    <a:pt x="391032" y="108330"/>
                  </a:moveTo>
                  <a:lnTo>
                    <a:pt x="391032" y="650239"/>
                  </a:lnTo>
                </a:path>
              </a:pathLst>
            </a:custGeom>
            <a:ln w="12700">
              <a:solidFill>
                <a:srgbClr val="1D7E66"/>
              </a:solidFill>
            </a:ln>
          </p:spPr>
          <p:txBody>
            <a:bodyPr wrap="square" lIns="0" tIns="0" rIns="0" bIns="0" rtlCol="0"/>
            <a:lstStyle/>
            <a:p>
              <a:endParaRPr/>
            </a:p>
          </p:txBody>
        </p:sp>
      </p:grpSp>
      <p:sp>
        <p:nvSpPr>
          <p:cNvPr id="56" name="object 56"/>
          <p:cNvSpPr txBox="1"/>
          <p:nvPr/>
        </p:nvSpPr>
        <p:spPr>
          <a:xfrm>
            <a:off x="4183141" y="2305683"/>
            <a:ext cx="229235" cy="401955"/>
          </a:xfrm>
          <a:prstGeom prst="rect">
            <a:avLst/>
          </a:prstGeom>
        </p:spPr>
        <p:txBody>
          <a:bodyPr vert="vert270" wrap="square" lIns="0" tIns="0" rIns="0" bIns="0" rtlCol="0">
            <a:spAutoFit/>
          </a:bodyPr>
          <a:lstStyle/>
          <a:p>
            <a:pPr marL="12700">
              <a:lnSpc>
                <a:spcPts val="1620"/>
              </a:lnSpc>
            </a:pPr>
            <a:r>
              <a:rPr sz="1600" spc="-25" dirty="0">
                <a:latin typeface="Calibri"/>
                <a:cs typeface="Calibri"/>
              </a:rPr>
              <a:t>CNN</a:t>
            </a:r>
            <a:endParaRPr sz="1600">
              <a:latin typeface="Calibri"/>
              <a:cs typeface="Calibri"/>
            </a:endParaRPr>
          </a:p>
        </p:txBody>
      </p:sp>
      <p:grpSp>
        <p:nvGrpSpPr>
          <p:cNvPr id="57" name="object 57"/>
          <p:cNvGrpSpPr/>
          <p:nvPr/>
        </p:nvGrpSpPr>
        <p:grpSpPr>
          <a:xfrm>
            <a:off x="2680970" y="1786889"/>
            <a:ext cx="1750060" cy="1323340"/>
            <a:chOff x="2680970" y="1786889"/>
            <a:chExt cx="1750060" cy="1323340"/>
          </a:xfrm>
        </p:grpSpPr>
        <p:sp>
          <p:nvSpPr>
            <p:cNvPr id="58" name="object 58"/>
            <p:cNvSpPr/>
            <p:nvPr/>
          </p:nvSpPr>
          <p:spPr>
            <a:xfrm>
              <a:off x="2682240" y="2794000"/>
              <a:ext cx="243840" cy="304800"/>
            </a:xfrm>
            <a:custGeom>
              <a:avLst/>
              <a:gdLst/>
              <a:ahLst/>
              <a:cxnLst/>
              <a:rect l="l" t="t" r="r" b="b"/>
              <a:pathLst>
                <a:path w="243839" h="304800">
                  <a:moveTo>
                    <a:pt x="121666" y="0"/>
                  </a:moveTo>
                  <a:lnTo>
                    <a:pt x="0" y="122174"/>
                  </a:lnTo>
                  <a:lnTo>
                    <a:pt x="60833" y="122174"/>
                  </a:lnTo>
                  <a:lnTo>
                    <a:pt x="60833" y="304291"/>
                  </a:lnTo>
                  <a:lnTo>
                    <a:pt x="182499" y="304291"/>
                  </a:lnTo>
                  <a:lnTo>
                    <a:pt x="182499" y="122174"/>
                  </a:lnTo>
                  <a:lnTo>
                    <a:pt x="243332" y="122174"/>
                  </a:lnTo>
                  <a:lnTo>
                    <a:pt x="121666" y="0"/>
                  </a:lnTo>
                  <a:close/>
                </a:path>
              </a:pathLst>
            </a:custGeom>
            <a:solidFill>
              <a:srgbClr val="29AE8B"/>
            </a:solidFill>
          </p:spPr>
          <p:txBody>
            <a:bodyPr wrap="square" lIns="0" tIns="0" rIns="0" bIns="0" rtlCol="0"/>
            <a:lstStyle/>
            <a:p>
              <a:endParaRPr/>
            </a:p>
          </p:txBody>
        </p:sp>
        <p:sp>
          <p:nvSpPr>
            <p:cNvPr id="59" name="object 59"/>
            <p:cNvSpPr/>
            <p:nvPr/>
          </p:nvSpPr>
          <p:spPr>
            <a:xfrm>
              <a:off x="2687320" y="2799079"/>
              <a:ext cx="243840" cy="304800"/>
            </a:xfrm>
            <a:custGeom>
              <a:avLst/>
              <a:gdLst/>
              <a:ahLst/>
              <a:cxnLst/>
              <a:rect l="l" t="t" r="r" b="b"/>
              <a:pathLst>
                <a:path w="243839" h="304800">
                  <a:moveTo>
                    <a:pt x="0" y="122174"/>
                  </a:moveTo>
                  <a:lnTo>
                    <a:pt x="121666" y="0"/>
                  </a:lnTo>
                  <a:lnTo>
                    <a:pt x="243331" y="122174"/>
                  </a:lnTo>
                  <a:lnTo>
                    <a:pt x="182499" y="122174"/>
                  </a:lnTo>
                  <a:lnTo>
                    <a:pt x="182499" y="304292"/>
                  </a:lnTo>
                  <a:lnTo>
                    <a:pt x="60832" y="304292"/>
                  </a:lnTo>
                  <a:lnTo>
                    <a:pt x="60832" y="122174"/>
                  </a:lnTo>
                  <a:lnTo>
                    <a:pt x="0" y="122174"/>
                  </a:lnTo>
                  <a:close/>
                </a:path>
              </a:pathLst>
            </a:custGeom>
            <a:ln w="12700">
              <a:solidFill>
                <a:srgbClr val="1D7E66"/>
              </a:solidFill>
            </a:ln>
          </p:spPr>
          <p:txBody>
            <a:bodyPr wrap="square" lIns="0" tIns="0" rIns="0" bIns="0" rtlCol="0"/>
            <a:lstStyle/>
            <a:p>
              <a:endParaRPr/>
            </a:p>
          </p:txBody>
        </p:sp>
        <p:sp>
          <p:nvSpPr>
            <p:cNvPr id="60" name="object 60"/>
            <p:cNvSpPr/>
            <p:nvPr/>
          </p:nvSpPr>
          <p:spPr>
            <a:xfrm>
              <a:off x="3413760" y="2783839"/>
              <a:ext cx="243840" cy="304800"/>
            </a:xfrm>
            <a:custGeom>
              <a:avLst/>
              <a:gdLst/>
              <a:ahLst/>
              <a:cxnLst/>
              <a:rect l="l" t="t" r="r" b="b"/>
              <a:pathLst>
                <a:path w="243839" h="304800">
                  <a:moveTo>
                    <a:pt x="121665" y="0"/>
                  </a:moveTo>
                  <a:lnTo>
                    <a:pt x="0" y="122174"/>
                  </a:lnTo>
                  <a:lnTo>
                    <a:pt x="60832" y="122174"/>
                  </a:lnTo>
                  <a:lnTo>
                    <a:pt x="60832" y="304292"/>
                  </a:lnTo>
                  <a:lnTo>
                    <a:pt x="182499" y="304292"/>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61" name="object 61"/>
            <p:cNvSpPr/>
            <p:nvPr/>
          </p:nvSpPr>
          <p:spPr>
            <a:xfrm>
              <a:off x="3418840" y="2788919"/>
              <a:ext cx="243840" cy="304800"/>
            </a:xfrm>
            <a:custGeom>
              <a:avLst/>
              <a:gdLst/>
              <a:ahLst/>
              <a:cxnLst/>
              <a:rect l="l" t="t" r="r" b="b"/>
              <a:pathLst>
                <a:path w="243839" h="304800">
                  <a:moveTo>
                    <a:pt x="0" y="122174"/>
                  </a:moveTo>
                  <a:lnTo>
                    <a:pt x="121665" y="0"/>
                  </a:lnTo>
                  <a:lnTo>
                    <a:pt x="243332" y="122174"/>
                  </a:lnTo>
                  <a:lnTo>
                    <a:pt x="182499" y="122174"/>
                  </a:lnTo>
                  <a:lnTo>
                    <a:pt x="182499" y="304291"/>
                  </a:lnTo>
                  <a:lnTo>
                    <a:pt x="60833" y="304291"/>
                  </a:lnTo>
                  <a:lnTo>
                    <a:pt x="60833" y="122174"/>
                  </a:lnTo>
                  <a:lnTo>
                    <a:pt x="0" y="122174"/>
                  </a:lnTo>
                  <a:close/>
                </a:path>
              </a:pathLst>
            </a:custGeom>
            <a:ln w="12699">
              <a:solidFill>
                <a:srgbClr val="1D7E66"/>
              </a:solidFill>
            </a:ln>
          </p:spPr>
          <p:txBody>
            <a:bodyPr wrap="square" lIns="0" tIns="0" rIns="0" bIns="0" rtlCol="0"/>
            <a:lstStyle/>
            <a:p>
              <a:endParaRPr/>
            </a:p>
          </p:txBody>
        </p:sp>
        <p:sp>
          <p:nvSpPr>
            <p:cNvPr id="62" name="object 62"/>
            <p:cNvSpPr/>
            <p:nvPr/>
          </p:nvSpPr>
          <p:spPr>
            <a:xfrm>
              <a:off x="4175760" y="2794000"/>
              <a:ext cx="243840" cy="304800"/>
            </a:xfrm>
            <a:custGeom>
              <a:avLst/>
              <a:gdLst/>
              <a:ahLst/>
              <a:cxnLst/>
              <a:rect l="l" t="t" r="r" b="b"/>
              <a:pathLst>
                <a:path w="243839" h="304800">
                  <a:moveTo>
                    <a:pt x="121665" y="0"/>
                  </a:moveTo>
                  <a:lnTo>
                    <a:pt x="0" y="122174"/>
                  </a:lnTo>
                  <a:lnTo>
                    <a:pt x="60832" y="122174"/>
                  </a:lnTo>
                  <a:lnTo>
                    <a:pt x="60832" y="304291"/>
                  </a:lnTo>
                  <a:lnTo>
                    <a:pt x="182499" y="304291"/>
                  </a:lnTo>
                  <a:lnTo>
                    <a:pt x="182499" y="122174"/>
                  </a:lnTo>
                  <a:lnTo>
                    <a:pt x="243331" y="122174"/>
                  </a:lnTo>
                  <a:lnTo>
                    <a:pt x="121665" y="0"/>
                  </a:lnTo>
                  <a:close/>
                </a:path>
              </a:pathLst>
            </a:custGeom>
            <a:solidFill>
              <a:srgbClr val="29AE8B"/>
            </a:solidFill>
          </p:spPr>
          <p:txBody>
            <a:bodyPr wrap="square" lIns="0" tIns="0" rIns="0" bIns="0" rtlCol="0"/>
            <a:lstStyle/>
            <a:p>
              <a:endParaRPr/>
            </a:p>
          </p:txBody>
        </p:sp>
        <p:sp>
          <p:nvSpPr>
            <p:cNvPr id="63" name="object 63"/>
            <p:cNvSpPr/>
            <p:nvPr/>
          </p:nvSpPr>
          <p:spPr>
            <a:xfrm>
              <a:off x="4180840" y="2799079"/>
              <a:ext cx="243840" cy="304800"/>
            </a:xfrm>
            <a:custGeom>
              <a:avLst/>
              <a:gdLst/>
              <a:ahLst/>
              <a:cxnLst/>
              <a:rect l="l" t="t" r="r" b="b"/>
              <a:pathLst>
                <a:path w="243839" h="304800">
                  <a:moveTo>
                    <a:pt x="0" y="122174"/>
                  </a:moveTo>
                  <a:lnTo>
                    <a:pt x="121665" y="0"/>
                  </a:lnTo>
                  <a:lnTo>
                    <a:pt x="243332" y="122174"/>
                  </a:lnTo>
                  <a:lnTo>
                    <a:pt x="182499" y="122174"/>
                  </a:lnTo>
                  <a:lnTo>
                    <a:pt x="182499" y="304292"/>
                  </a:lnTo>
                  <a:lnTo>
                    <a:pt x="60833" y="304292"/>
                  </a:lnTo>
                  <a:lnTo>
                    <a:pt x="60833" y="122174"/>
                  </a:lnTo>
                  <a:lnTo>
                    <a:pt x="0" y="122174"/>
                  </a:lnTo>
                  <a:close/>
                </a:path>
              </a:pathLst>
            </a:custGeom>
            <a:ln w="12699">
              <a:solidFill>
                <a:srgbClr val="1D7E66"/>
              </a:solidFill>
            </a:ln>
          </p:spPr>
          <p:txBody>
            <a:bodyPr wrap="square" lIns="0" tIns="0" rIns="0" bIns="0" rtlCol="0"/>
            <a:lstStyle/>
            <a:p>
              <a:endParaRPr/>
            </a:p>
          </p:txBody>
        </p:sp>
        <p:sp>
          <p:nvSpPr>
            <p:cNvPr id="64" name="object 64"/>
            <p:cNvSpPr/>
            <p:nvPr/>
          </p:nvSpPr>
          <p:spPr>
            <a:xfrm>
              <a:off x="3423920" y="1788159"/>
              <a:ext cx="233679" cy="294640"/>
            </a:xfrm>
            <a:custGeom>
              <a:avLst/>
              <a:gdLst/>
              <a:ahLst/>
              <a:cxnLst/>
              <a:rect l="l" t="t" r="r" b="b"/>
              <a:pathLst>
                <a:path w="233679" h="294639">
                  <a:moveTo>
                    <a:pt x="116585" y="0"/>
                  </a:moveTo>
                  <a:lnTo>
                    <a:pt x="0" y="118110"/>
                  </a:lnTo>
                  <a:lnTo>
                    <a:pt x="58292" y="118110"/>
                  </a:lnTo>
                  <a:lnTo>
                    <a:pt x="58292" y="294131"/>
                  </a:lnTo>
                  <a:lnTo>
                    <a:pt x="174878" y="294131"/>
                  </a:lnTo>
                  <a:lnTo>
                    <a:pt x="174878" y="118110"/>
                  </a:lnTo>
                  <a:lnTo>
                    <a:pt x="233171" y="118110"/>
                  </a:lnTo>
                  <a:lnTo>
                    <a:pt x="116585" y="0"/>
                  </a:lnTo>
                  <a:close/>
                </a:path>
              </a:pathLst>
            </a:custGeom>
            <a:solidFill>
              <a:srgbClr val="29AE8B"/>
            </a:solidFill>
          </p:spPr>
          <p:txBody>
            <a:bodyPr wrap="square" lIns="0" tIns="0" rIns="0" bIns="0" rtlCol="0"/>
            <a:lstStyle/>
            <a:p>
              <a:endParaRPr/>
            </a:p>
          </p:txBody>
        </p:sp>
        <p:sp>
          <p:nvSpPr>
            <p:cNvPr id="65" name="object 65"/>
            <p:cNvSpPr/>
            <p:nvPr/>
          </p:nvSpPr>
          <p:spPr>
            <a:xfrm>
              <a:off x="3429000" y="1793239"/>
              <a:ext cx="233679" cy="294640"/>
            </a:xfrm>
            <a:custGeom>
              <a:avLst/>
              <a:gdLst/>
              <a:ahLst/>
              <a:cxnLst/>
              <a:rect l="l" t="t" r="r" b="b"/>
              <a:pathLst>
                <a:path w="233679" h="294639">
                  <a:moveTo>
                    <a:pt x="0" y="118110"/>
                  </a:moveTo>
                  <a:lnTo>
                    <a:pt x="116586" y="0"/>
                  </a:lnTo>
                  <a:lnTo>
                    <a:pt x="233172" y="118110"/>
                  </a:lnTo>
                  <a:lnTo>
                    <a:pt x="174878" y="118110"/>
                  </a:lnTo>
                  <a:lnTo>
                    <a:pt x="174878" y="294132"/>
                  </a:lnTo>
                  <a:lnTo>
                    <a:pt x="58292" y="294132"/>
                  </a:lnTo>
                  <a:lnTo>
                    <a:pt x="58292" y="118110"/>
                  </a:lnTo>
                  <a:lnTo>
                    <a:pt x="0" y="118110"/>
                  </a:lnTo>
                  <a:close/>
                </a:path>
              </a:pathLst>
            </a:custGeom>
            <a:ln w="12700">
              <a:solidFill>
                <a:srgbClr val="1D7E66"/>
              </a:solidFill>
            </a:ln>
          </p:spPr>
          <p:txBody>
            <a:bodyPr wrap="square" lIns="0" tIns="0" rIns="0" bIns="0" rtlCol="0"/>
            <a:lstStyle/>
            <a:p>
              <a:endParaRPr/>
            </a:p>
          </p:txBody>
        </p:sp>
        <p:sp>
          <p:nvSpPr>
            <p:cNvPr id="66" name="object 66"/>
            <p:cNvSpPr/>
            <p:nvPr/>
          </p:nvSpPr>
          <p:spPr>
            <a:xfrm>
              <a:off x="4175760" y="1788159"/>
              <a:ext cx="243840" cy="294640"/>
            </a:xfrm>
            <a:custGeom>
              <a:avLst/>
              <a:gdLst/>
              <a:ahLst/>
              <a:cxnLst/>
              <a:rect l="l" t="t" r="r" b="b"/>
              <a:pathLst>
                <a:path w="243839" h="294639">
                  <a:moveTo>
                    <a:pt x="121665" y="0"/>
                  </a:moveTo>
                  <a:lnTo>
                    <a:pt x="0" y="118110"/>
                  </a:lnTo>
                  <a:lnTo>
                    <a:pt x="60832" y="118110"/>
                  </a:lnTo>
                  <a:lnTo>
                    <a:pt x="60832" y="294131"/>
                  </a:lnTo>
                  <a:lnTo>
                    <a:pt x="182499" y="294131"/>
                  </a:lnTo>
                  <a:lnTo>
                    <a:pt x="182499" y="118110"/>
                  </a:lnTo>
                  <a:lnTo>
                    <a:pt x="243331" y="118110"/>
                  </a:lnTo>
                  <a:lnTo>
                    <a:pt x="121665" y="0"/>
                  </a:lnTo>
                  <a:close/>
                </a:path>
              </a:pathLst>
            </a:custGeom>
            <a:solidFill>
              <a:srgbClr val="29AE8B"/>
            </a:solidFill>
          </p:spPr>
          <p:txBody>
            <a:bodyPr wrap="square" lIns="0" tIns="0" rIns="0" bIns="0" rtlCol="0"/>
            <a:lstStyle/>
            <a:p>
              <a:endParaRPr/>
            </a:p>
          </p:txBody>
        </p:sp>
        <p:sp>
          <p:nvSpPr>
            <p:cNvPr id="67" name="object 67"/>
            <p:cNvSpPr/>
            <p:nvPr/>
          </p:nvSpPr>
          <p:spPr>
            <a:xfrm>
              <a:off x="4180840" y="1793239"/>
              <a:ext cx="243840" cy="294640"/>
            </a:xfrm>
            <a:custGeom>
              <a:avLst/>
              <a:gdLst/>
              <a:ahLst/>
              <a:cxnLst/>
              <a:rect l="l" t="t" r="r" b="b"/>
              <a:pathLst>
                <a:path w="243839" h="294639">
                  <a:moveTo>
                    <a:pt x="0" y="118110"/>
                  </a:moveTo>
                  <a:lnTo>
                    <a:pt x="121665" y="0"/>
                  </a:lnTo>
                  <a:lnTo>
                    <a:pt x="243332" y="118110"/>
                  </a:lnTo>
                  <a:lnTo>
                    <a:pt x="182499" y="118110"/>
                  </a:lnTo>
                  <a:lnTo>
                    <a:pt x="182499" y="294132"/>
                  </a:lnTo>
                  <a:lnTo>
                    <a:pt x="60833" y="294132"/>
                  </a:lnTo>
                  <a:lnTo>
                    <a:pt x="60833" y="118110"/>
                  </a:lnTo>
                  <a:lnTo>
                    <a:pt x="0" y="118110"/>
                  </a:lnTo>
                  <a:close/>
                </a:path>
              </a:pathLst>
            </a:custGeom>
            <a:ln w="12700">
              <a:solidFill>
                <a:srgbClr val="1D7E66"/>
              </a:solidFill>
            </a:ln>
          </p:spPr>
          <p:txBody>
            <a:bodyPr wrap="square" lIns="0" tIns="0" rIns="0" bIns="0" rtlCol="0"/>
            <a:lstStyle/>
            <a:p>
              <a:endParaRPr/>
            </a:p>
          </p:txBody>
        </p:sp>
        <p:sp>
          <p:nvSpPr>
            <p:cNvPr id="68" name="object 68"/>
            <p:cNvSpPr/>
            <p:nvPr/>
          </p:nvSpPr>
          <p:spPr>
            <a:xfrm>
              <a:off x="2682240" y="1788159"/>
              <a:ext cx="233679" cy="294640"/>
            </a:xfrm>
            <a:custGeom>
              <a:avLst/>
              <a:gdLst/>
              <a:ahLst/>
              <a:cxnLst/>
              <a:rect l="l" t="t" r="r" b="b"/>
              <a:pathLst>
                <a:path w="233680" h="294639">
                  <a:moveTo>
                    <a:pt x="116586" y="0"/>
                  </a:moveTo>
                  <a:lnTo>
                    <a:pt x="0" y="118110"/>
                  </a:lnTo>
                  <a:lnTo>
                    <a:pt x="58293" y="118110"/>
                  </a:lnTo>
                  <a:lnTo>
                    <a:pt x="58293" y="294131"/>
                  </a:lnTo>
                  <a:lnTo>
                    <a:pt x="174879" y="294131"/>
                  </a:lnTo>
                  <a:lnTo>
                    <a:pt x="174879" y="118110"/>
                  </a:lnTo>
                  <a:lnTo>
                    <a:pt x="233172" y="118110"/>
                  </a:lnTo>
                  <a:lnTo>
                    <a:pt x="116586" y="0"/>
                  </a:lnTo>
                  <a:close/>
                </a:path>
              </a:pathLst>
            </a:custGeom>
            <a:solidFill>
              <a:srgbClr val="29AE8B"/>
            </a:solidFill>
          </p:spPr>
          <p:txBody>
            <a:bodyPr wrap="square" lIns="0" tIns="0" rIns="0" bIns="0" rtlCol="0"/>
            <a:lstStyle/>
            <a:p>
              <a:endParaRPr/>
            </a:p>
          </p:txBody>
        </p:sp>
        <p:sp>
          <p:nvSpPr>
            <p:cNvPr id="69" name="object 69"/>
            <p:cNvSpPr/>
            <p:nvPr/>
          </p:nvSpPr>
          <p:spPr>
            <a:xfrm>
              <a:off x="2687320" y="1793239"/>
              <a:ext cx="233679" cy="294640"/>
            </a:xfrm>
            <a:custGeom>
              <a:avLst/>
              <a:gdLst/>
              <a:ahLst/>
              <a:cxnLst/>
              <a:rect l="l" t="t" r="r" b="b"/>
              <a:pathLst>
                <a:path w="233680" h="294639">
                  <a:moveTo>
                    <a:pt x="0" y="118110"/>
                  </a:moveTo>
                  <a:lnTo>
                    <a:pt x="116586" y="0"/>
                  </a:lnTo>
                  <a:lnTo>
                    <a:pt x="233172" y="118110"/>
                  </a:lnTo>
                  <a:lnTo>
                    <a:pt x="174879" y="118110"/>
                  </a:lnTo>
                  <a:lnTo>
                    <a:pt x="174879" y="294132"/>
                  </a:lnTo>
                  <a:lnTo>
                    <a:pt x="58293" y="294132"/>
                  </a:lnTo>
                  <a:lnTo>
                    <a:pt x="58293" y="118110"/>
                  </a:lnTo>
                  <a:lnTo>
                    <a:pt x="0" y="118110"/>
                  </a:lnTo>
                  <a:close/>
                </a:path>
              </a:pathLst>
            </a:custGeom>
            <a:ln w="12700">
              <a:solidFill>
                <a:srgbClr val="1D7E66"/>
              </a:solidFill>
            </a:ln>
          </p:spPr>
          <p:txBody>
            <a:bodyPr wrap="square" lIns="0" tIns="0" rIns="0" bIns="0" rtlCol="0"/>
            <a:lstStyle/>
            <a:p>
              <a:endParaRPr/>
            </a:p>
          </p:txBody>
        </p:sp>
      </p:grpSp>
      <p:sp>
        <p:nvSpPr>
          <p:cNvPr id="70" name="object 70"/>
          <p:cNvSpPr txBox="1"/>
          <p:nvPr/>
        </p:nvSpPr>
        <p:spPr>
          <a:xfrm>
            <a:off x="4084320" y="1056639"/>
            <a:ext cx="751840" cy="325120"/>
          </a:xfrm>
          <a:prstGeom prst="rect">
            <a:avLst/>
          </a:prstGeom>
          <a:ln w="19050">
            <a:solidFill>
              <a:srgbClr val="0000FF"/>
            </a:solidFill>
          </a:ln>
        </p:spPr>
        <p:txBody>
          <a:bodyPr vert="horz" wrap="square" lIns="0" tIns="0" rIns="0" bIns="0" rtlCol="0">
            <a:spAutoFit/>
          </a:bodyPr>
          <a:lstStyle/>
          <a:p>
            <a:pPr marL="144145">
              <a:lnSpc>
                <a:spcPts val="2160"/>
              </a:lnSpc>
            </a:pPr>
            <a:r>
              <a:rPr sz="1850" spc="-20" dirty="0">
                <a:latin typeface="Calibri"/>
                <a:cs typeface="Calibri"/>
              </a:rPr>
              <a:t>Bbox</a:t>
            </a:r>
            <a:endParaRPr sz="1850">
              <a:latin typeface="Calibri"/>
              <a:cs typeface="Calibri"/>
            </a:endParaRPr>
          </a:p>
        </p:txBody>
      </p:sp>
      <p:sp>
        <p:nvSpPr>
          <p:cNvPr id="78" name="object 78"/>
          <p:cNvSpPr txBox="1"/>
          <p:nvPr/>
        </p:nvSpPr>
        <p:spPr>
          <a:xfrm>
            <a:off x="4791328" y="5739844"/>
            <a:ext cx="1489710" cy="330835"/>
          </a:xfrm>
          <a:prstGeom prst="rect">
            <a:avLst/>
          </a:prstGeom>
        </p:spPr>
        <p:txBody>
          <a:bodyPr vert="horz" wrap="square" lIns="0" tIns="0" rIns="0" bIns="0" rtlCol="0">
            <a:spAutoFit/>
          </a:bodyPr>
          <a:lstStyle/>
          <a:p>
            <a:pPr marL="12700">
              <a:lnSpc>
                <a:spcPts val="2380"/>
              </a:lnSpc>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p:txBody>
      </p:sp>
      <p:sp>
        <p:nvSpPr>
          <p:cNvPr id="79" name="object 79"/>
          <p:cNvSpPr txBox="1"/>
          <p:nvPr/>
        </p:nvSpPr>
        <p:spPr>
          <a:xfrm>
            <a:off x="117475" y="6244669"/>
            <a:ext cx="4453890" cy="127635"/>
          </a:xfrm>
          <a:prstGeom prst="rect">
            <a:avLst/>
          </a:prstGeom>
        </p:spPr>
        <p:txBody>
          <a:bodyPr vert="horz" wrap="square" lIns="0" tIns="0" rIns="0" bIns="0" rtlCol="0">
            <a:spAutoFit/>
          </a:bodyPr>
          <a:lstStyle/>
          <a:p>
            <a:pPr marL="12700">
              <a:lnSpc>
                <a:spcPts val="860"/>
              </a:lnSpc>
            </a:pPr>
            <a:r>
              <a:rPr sz="800" spc="-10" dirty="0">
                <a:latin typeface="Calibri"/>
                <a:cs typeface="Calibri"/>
              </a:rPr>
              <a:t>Girshick,</a:t>
            </a:r>
            <a:r>
              <a:rPr sz="800" spc="-50" dirty="0">
                <a:latin typeface="Calibri"/>
                <a:cs typeface="Calibri"/>
              </a:rPr>
              <a:t> </a:t>
            </a:r>
            <a:r>
              <a:rPr sz="800" dirty="0">
                <a:latin typeface="Calibri"/>
                <a:cs typeface="Calibri"/>
              </a:rPr>
              <a:t>“Fast</a:t>
            </a:r>
            <a:r>
              <a:rPr sz="800" spc="-50" dirty="0">
                <a:latin typeface="Calibri"/>
                <a:cs typeface="Calibri"/>
              </a:rPr>
              <a:t> </a:t>
            </a:r>
            <a:r>
              <a:rPr sz="800" spc="-30" dirty="0">
                <a:latin typeface="Calibri"/>
                <a:cs typeface="Calibri"/>
              </a:rPr>
              <a:t>R-</a:t>
            </a:r>
            <a:r>
              <a:rPr sz="800" spc="-10" dirty="0">
                <a:latin typeface="Calibri"/>
                <a:cs typeface="Calibri"/>
              </a:rPr>
              <a:t>CNN”,</a:t>
            </a:r>
            <a:r>
              <a:rPr sz="800" spc="25" dirty="0">
                <a:latin typeface="Calibri"/>
                <a:cs typeface="Calibri"/>
              </a:rPr>
              <a:t> </a:t>
            </a:r>
            <a:r>
              <a:rPr sz="800" dirty="0">
                <a:latin typeface="Calibri"/>
                <a:cs typeface="Calibri"/>
              </a:rPr>
              <a:t>ICCV</a:t>
            </a:r>
            <a:r>
              <a:rPr sz="800" spc="-25" dirty="0">
                <a:latin typeface="Calibri"/>
                <a:cs typeface="Calibri"/>
              </a:rPr>
              <a:t> </a:t>
            </a:r>
            <a:r>
              <a:rPr sz="800" dirty="0">
                <a:latin typeface="Calibri"/>
                <a:cs typeface="Calibri"/>
              </a:rPr>
              <a:t>2015.</a:t>
            </a:r>
            <a:r>
              <a:rPr sz="800" spc="-15" dirty="0">
                <a:latin typeface="Calibri"/>
                <a:cs typeface="Calibri"/>
              </a:rPr>
              <a:t> </a:t>
            </a:r>
            <a:r>
              <a:rPr sz="800" spc="-10" dirty="0">
                <a:latin typeface="Calibri"/>
                <a:cs typeface="Calibri"/>
              </a:rPr>
              <a:t>Figure</a:t>
            </a:r>
            <a:r>
              <a:rPr sz="800" spc="-35" dirty="0">
                <a:latin typeface="Calibri"/>
                <a:cs typeface="Calibri"/>
              </a:rPr>
              <a:t> </a:t>
            </a:r>
            <a:r>
              <a:rPr sz="800" spc="-20" dirty="0">
                <a:latin typeface="Calibri"/>
                <a:cs typeface="Calibri"/>
              </a:rPr>
              <a:t>copyright</a:t>
            </a:r>
            <a:r>
              <a:rPr sz="800" spc="-50" dirty="0">
                <a:latin typeface="Calibri"/>
                <a:cs typeface="Calibri"/>
              </a:rPr>
              <a:t> </a:t>
            </a:r>
            <a:r>
              <a:rPr sz="800" dirty="0">
                <a:latin typeface="Calibri"/>
                <a:cs typeface="Calibri"/>
              </a:rPr>
              <a:t>Ross</a:t>
            </a:r>
            <a:r>
              <a:rPr sz="800" spc="40" dirty="0">
                <a:latin typeface="Calibri"/>
                <a:cs typeface="Calibri"/>
              </a:rPr>
              <a:t> </a:t>
            </a:r>
            <a:r>
              <a:rPr sz="800" spc="-10" dirty="0">
                <a:latin typeface="Calibri"/>
                <a:cs typeface="Calibri"/>
              </a:rPr>
              <a:t>Girshick, </a:t>
            </a:r>
            <a:r>
              <a:rPr sz="800" dirty="0">
                <a:latin typeface="Calibri"/>
                <a:cs typeface="Calibri"/>
              </a:rPr>
              <a:t>2015;</a:t>
            </a:r>
            <a:r>
              <a:rPr sz="800" spc="-30" dirty="0">
                <a:latin typeface="Calibri"/>
                <a:cs typeface="Calibri"/>
              </a:rPr>
              <a:t> </a:t>
            </a:r>
            <a:r>
              <a:rPr sz="800" u="sng" spc="-10" dirty="0">
                <a:solidFill>
                  <a:srgbClr val="0462C1"/>
                </a:solidFill>
                <a:uFill>
                  <a:solidFill>
                    <a:srgbClr val="0462C1"/>
                  </a:solidFill>
                </a:uFill>
                <a:latin typeface="Calibri"/>
                <a:cs typeface="Calibri"/>
              </a:rPr>
              <a:t>source</a:t>
            </a:r>
            <a:r>
              <a:rPr sz="800" spc="-10" dirty="0">
                <a:latin typeface="Calibri"/>
                <a:cs typeface="Calibri"/>
              </a:rPr>
              <a:t>. Reproduced</a:t>
            </a:r>
            <a:r>
              <a:rPr sz="800" spc="75" dirty="0">
                <a:latin typeface="Calibri"/>
                <a:cs typeface="Calibri"/>
              </a:rPr>
              <a:t> </a:t>
            </a:r>
            <a:r>
              <a:rPr sz="800" dirty="0">
                <a:latin typeface="Calibri"/>
                <a:cs typeface="Calibri"/>
              </a:rPr>
              <a:t>with</a:t>
            </a:r>
            <a:r>
              <a:rPr sz="800" spc="5" dirty="0">
                <a:latin typeface="Calibri"/>
                <a:cs typeface="Calibri"/>
              </a:rPr>
              <a:t> </a:t>
            </a:r>
            <a:r>
              <a:rPr sz="800" spc="-10" dirty="0">
                <a:latin typeface="Calibri"/>
                <a:cs typeface="Calibri"/>
              </a:rPr>
              <a:t>permission.</a:t>
            </a:r>
            <a:endParaRPr sz="800">
              <a:latin typeface="Calibri"/>
              <a:cs typeface="Calibri"/>
            </a:endParaRPr>
          </a:p>
        </p:txBody>
      </p:sp>
      <p:sp>
        <p:nvSpPr>
          <p:cNvPr id="71" name="object 71"/>
          <p:cNvSpPr txBox="1"/>
          <p:nvPr/>
        </p:nvSpPr>
        <p:spPr>
          <a:xfrm>
            <a:off x="4094479" y="1442719"/>
            <a:ext cx="741680" cy="325120"/>
          </a:xfrm>
          <a:prstGeom prst="rect">
            <a:avLst/>
          </a:prstGeom>
          <a:ln w="19050">
            <a:solidFill>
              <a:srgbClr val="7B5FC5"/>
            </a:solidFill>
          </a:ln>
        </p:spPr>
        <p:txBody>
          <a:bodyPr vert="horz" wrap="square" lIns="0" tIns="0" rIns="0" bIns="0" rtlCol="0">
            <a:spAutoFit/>
          </a:bodyPr>
          <a:lstStyle/>
          <a:p>
            <a:pPr marL="141605">
              <a:lnSpc>
                <a:spcPts val="2180"/>
              </a:lnSpc>
            </a:pPr>
            <a:r>
              <a:rPr sz="1850" spc="-10" dirty="0">
                <a:latin typeface="Calibri"/>
                <a:cs typeface="Calibri"/>
              </a:rPr>
              <a:t>Class</a:t>
            </a:r>
            <a:endParaRPr sz="1850">
              <a:latin typeface="Calibri"/>
              <a:cs typeface="Calibri"/>
            </a:endParaRPr>
          </a:p>
        </p:txBody>
      </p:sp>
      <p:sp>
        <p:nvSpPr>
          <p:cNvPr id="72" name="object 72"/>
          <p:cNvSpPr txBox="1"/>
          <p:nvPr/>
        </p:nvSpPr>
        <p:spPr>
          <a:xfrm>
            <a:off x="3200400" y="1056639"/>
            <a:ext cx="751840" cy="325120"/>
          </a:xfrm>
          <a:prstGeom prst="rect">
            <a:avLst/>
          </a:prstGeom>
          <a:ln w="19050">
            <a:solidFill>
              <a:srgbClr val="0000FF"/>
            </a:solidFill>
          </a:ln>
        </p:spPr>
        <p:txBody>
          <a:bodyPr vert="horz" wrap="square" lIns="0" tIns="0" rIns="0" bIns="0" rtlCol="0">
            <a:spAutoFit/>
          </a:bodyPr>
          <a:lstStyle/>
          <a:p>
            <a:pPr marL="146685">
              <a:lnSpc>
                <a:spcPts val="2160"/>
              </a:lnSpc>
            </a:pPr>
            <a:r>
              <a:rPr sz="1850" spc="-20" dirty="0">
                <a:latin typeface="Calibri"/>
                <a:cs typeface="Calibri"/>
              </a:rPr>
              <a:t>Bbox</a:t>
            </a:r>
            <a:endParaRPr sz="1850">
              <a:latin typeface="Calibri"/>
              <a:cs typeface="Calibri"/>
            </a:endParaRPr>
          </a:p>
        </p:txBody>
      </p:sp>
      <p:sp>
        <p:nvSpPr>
          <p:cNvPr id="73" name="object 73"/>
          <p:cNvSpPr txBox="1"/>
          <p:nvPr/>
        </p:nvSpPr>
        <p:spPr>
          <a:xfrm>
            <a:off x="3210560" y="1442719"/>
            <a:ext cx="741680" cy="325120"/>
          </a:xfrm>
          <a:prstGeom prst="rect">
            <a:avLst/>
          </a:prstGeom>
          <a:ln w="19050">
            <a:solidFill>
              <a:srgbClr val="7B5FC5"/>
            </a:solidFill>
          </a:ln>
        </p:spPr>
        <p:txBody>
          <a:bodyPr vert="horz" wrap="square" lIns="0" tIns="0" rIns="0" bIns="0" rtlCol="0">
            <a:spAutoFit/>
          </a:bodyPr>
          <a:lstStyle/>
          <a:p>
            <a:pPr marL="143510">
              <a:lnSpc>
                <a:spcPts val="2180"/>
              </a:lnSpc>
            </a:pPr>
            <a:r>
              <a:rPr sz="1850" spc="-10" dirty="0">
                <a:latin typeface="Calibri"/>
                <a:cs typeface="Calibri"/>
              </a:rPr>
              <a:t>Class</a:t>
            </a:r>
            <a:endParaRPr sz="1850">
              <a:latin typeface="Calibri"/>
              <a:cs typeface="Calibri"/>
            </a:endParaRPr>
          </a:p>
        </p:txBody>
      </p:sp>
      <p:sp>
        <p:nvSpPr>
          <p:cNvPr id="74" name="object 74"/>
          <p:cNvSpPr txBox="1"/>
          <p:nvPr/>
        </p:nvSpPr>
        <p:spPr>
          <a:xfrm>
            <a:off x="2306320" y="1046480"/>
            <a:ext cx="751840" cy="325120"/>
          </a:xfrm>
          <a:prstGeom prst="rect">
            <a:avLst/>
          </a:prstGeom>
          <a:ln w="19050">
            <a:solidFill>
              <a:srgbClr val="0000FF"/>
            </a:solidFill>
          </a:ln>
        </p:spPr>
        <p:txBody>
          <a:bodyPr vert="horz" wrap="square" lIns="0" tIns="0" rIns="0" bIns="0" rtlCol="0">
            <a:spAutoFit/>
          </a:bodyPr>
          <a:lstStyle/>
          <a:p>
            <a:pPr marL="146050">
              <a:lnSpc>
                <a:spcPts val="2150"/>
              </a:lnSpc>
            </a:pPr>
            <a:r>
              <a:rPr sz="1850" spc="-20" dirty="0">
                <a:latin typeface="Calibri"/>
                <a:cs typeface="Calibri"/>
              </a:rPr>
              <a:t>Bbox</a:t>
            </a:r>
            <a:endParaRPr sz="1850">
              <a:latin typeface="Calibri"/>
              <a:cs typeface="Calibri"/>
            </a:endParaRPr>
          </a:p>
        </p:txBody>
      </p:sp>
      <p:sp>
        <p:nvSpPr>
          <p:cNvPr id="75" name="object 75"/>
          <p:cNvSpPr txBox="1"/>
          <p:nvPr/>
        </p:nvSpPr>
        <p:spPr>
          <a:xfrm>
            <a:off x="2316479" y="1432560"/>
            <a:ext cx="741680" cy="325120"/>
          </a:xfrm>
          <a:prstGeom prst="rect">
            <a:avLst/>
          </a:prstGeom>
          <a:ln w="19050">
            <a:solidFill>
              <a:srgbClr val="7B5FC5"/>
            </a:solidFill>
          </a:ln>
        </p:spPr>
        <p:txBody>
          <a:bodyPr vert="horz" wrap="square" lIns="0" tIns="0" rIns="0" bIns="0" rtlCol="0">
            <a:spAutoFit/>
          </a:bodyPr>
          <a:lstStyle/>
          <a:p>
            <a:pPr marL="142875">
              <a:lnSpc>
                <a:spcPts val="2170"/>
              </a:lnSpc>
            </a:pPr>
            <a:r>
              <a:rPr sz="1850" spc="-10" dirty="0">
                <a:latin typeface="Calibri"/>
                <a:cs typeface="Calibri"/>
              </a:rPr>
              <a:t>Class</a:t>
            </a:r>
            <a:endParaRPr sz="1850">
              <a:latin typeface="Calibri"/>
              <a:cs typeface="Calibri"/>
            </a:endParaRPr>
          </a:p>
        </p:txBody>
      </p:sp>
      <p:sp>
        <p:nvSpPr>
          <p:cNvPr id="76" name="object 76"/>
          <p:cNvSpPr txBox="1"/>
          <p:nvPr/>
        </p:nvSpPr>
        <p:spPr>
          <a:xfrm>
            <a:off x="5042534" y="952118"/>
            <a:ext cx="2565400" cy="768985"/>
          </a:xfrm>
          <a:prstGeom prst="rect">
            <a:avLst/>
          </a:prstGeom>
        </p:spPr>
        <p:txBody>
          <a:bodyPr vert="horz" wrap="square" lIns="0" tIns="1905" rIns="0" bIns="0" rtlCol="0">
            <a:spAutoFit/>
          </a:bodyPr>
          <a:lstStyle/>
          <a:p>
            <a:pPr marL="12700" marR="5080">
              <a:lnSpc>
                <a:spcPct val="103000"/>
              </a:lnSpc>
              <a:spcBef>
                <a:spcPts val="15"/>
              </a:spcBef>
            </a:pPr>
            <a:r>
              <a:rPr sz="2400" spc="-10" dirty="0">
                <a:solidFill>
                  <a:srgbClr val="C8482C"/>
                </a:solidFill>
                <a:latin typeface="Calibri"/>
                <a:cs typeface="Calibri"/>
              </a:rPr>
              <a:t>Category</a:t>
            </a:r>
            <a:r>
              <a:rPr sz="2400" spc="-120" dirty="0">
                <a:solidFill>
                  <a:srgbClr val="C8482C"/>
                </a:solidFill>
                <a:latin typeface="Calibri"/>
                <a:cs typeface="Calibri"/>
              </a:rPr>
              <a:t> </a:t>
            </a:r>
            <a:r>
              <a:rPr sz="2400" dirty="0">
                <a:solidFill>
                  <a:srgbClr val="C8482C"/>
                </a:solidFill>
                <a:latin typeface="Calibri"/>
                <a:cs typeface="Calibri"/>
              </a:rPr>
              <a:t>and</a:t>
            </a:r>
            <a:r>
              <a:rPr sz="2400" spc="25" dirty="0">
                <a:solidFill>
                  <a:srgbClr val="C8482C"/>
                </a:solidFill>
                <a:latin typeface="Calibri"/>
                <a:cs typeface="Calibri"/>
              </a:rPr>
              <a:t> </a:t>
            </a:r>
            <a:r>
              <a:rPr sz="2400" spc="-25" dirty="0">
                <a:solidFill>
                  <a:srgbClr val="C8482C"/>
                </a:solidFill>
                <a:latin typeface="Calibri"/>
                <a:cs typeface="Calibri"/>
              </a:rPr>
              <a:t>box transform</a:t>
            </a:r>
            <a:r>
              <a:rPr sz="2400" spc="-65" dirty="0">
                <a:solidFill>
                  <a:srgbClr val="C8482C"/>
                </a:solidFill>
                <a:latin typeface="Calibri"/>
                <a:cs typeface="Calibri"/>
              </a:rPr>
              <a:t> </a:t>
            </a:r>
            <a:r>
              <a:rPr sz="2400" dirty="0">
                <a:solidFill>
                  <a:srgbClr val="C8482C"/>
                </a:solidFill>
                <a:latin typeface="Calibri"/>
                <a:cs typeface="Calibri"/>
              </a:rPr>
              <a:t>per</a:t>
            </a:r>
            <a:r>
              <a:rPr sz="2400" spc="-100" dirty="0">
                <a:solidFill>
                  <a:srgbClr val="C8482C"/>
                </a:solidFill>
                <a:latin typeface="Calibri"/>
                <a:cs typeface="Calibri"/>
              </a:rPr>
              <a:t> </a:t>
            </a:r>
            <a:r>
              <a:rPr sz="2400" spc="-10" dirty="0">
                <a:solidFill>
                  <a:srgbClr val="C8482C"/>
                </a:solidFill>
                <a:latin typeface="Calibri"/>
                <a:cs typeface="Calibri"/>
              </a:rPr>
              <a:t>region</a:t>
            </a:r>
            <a:endParaRPr sz="2400">
              <a:latin typeface="Calibri"/>
              <a:cs typeface="Calibri"/>
            </a:endParaRPr>
          </a:p>
        </p:txBody>
      </p:sp>
      <p:sp>
        <p:nvSpPr>
          <p:cNvPr id="77" name="object 77"/>
          <p:cNvSpPr txBox="1"/>
          <p:nvPr/>
        </p:nvSpPr>
        <p:spPr>
          <a:xfrm>
            <a:off x="8066405" y="2802889"/>
            <a:ext cx="1527175" cy="768985"/>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How</a:t>
            </a:r>
            <a:r>
              <a:rPr sz="2400" spc="-80" dirty="0">
                <a:latin typeface="Calibri"/>
                <a:cs typeface="Calibri"/>
              </a:rPr>
              <a:t> </a:t>
            </a:r>
            <a:r>
              <a:rPr sz="2400" spc="-10" dirty="0">
                <a:latin typeface="Calibri"/>
                <a:cs typeface="Calibri"/>
              </a:rPr>
              <a:t>to</a:t>
            </a:r>
            <a:r>
              <a:rPr sz="2400" spc="-114" dirty="0">
                <a:latin typeface="Calibri"/>
                <a:cs typeface="Calibri"/>
              </a:rPr>
              <a:t> </a:t>
            </a:r>
            <a:r>
              <a:rPr sz="2400" spc="-20" dirty="0">
                <a:latin typeface="Calibri"/>
                <a:cs typeface="Calibri"/>
              </a:rPr>
              <a:t>crop </a:t>
            </a:r>
            <a:r>
              <a:rPr sz="2400" spc="-10" dirty="0">
                <a:latin typeface="Calibri"/>
                <a:cs typeface="Calibri"/>
              </a:rPr>
              <a:t>features?</a:t>
            </a:r>
            <a:endParaRPr sz="2400">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20" dirty="0"/>
              <a:t>Pool</a:t>
            </a:r>
          </a:p>
        </p:txBody>
      </p:sp>
      <p:grpSp>
        <p:nvGrpSpPr>
          <p:cNvPr id="3" name="object 3"/>
          <p:cNvGrpSpPr/>
          <p:nvPr/>
        </p:nvGrpSpPr>
        <p:grpSpPr>
          <a:xfrm>
            <a:off x="182879" y="1950720"/>
            <a:ext cx="3312160" cy="2875280"/>
            <a:chOff x="182879" y="1950720"/>
            <a:chExt cx="3312160" cy="2875280"/>
          </a:xfrm>
        </p:grpSpPr>
        <p:pic>
          <p:nvPicPr>
            <p:cNvPr id="4" name="object 4"/>
            <p:cNvPicPr/>
            <p:nvPr/>
          </p:nvPicPr>
          <p:blipFill>
            <a:blip r:embed="rId2" cstate="print"/>
            <a:stretch>
              <a:fillRect/>
            </a:stretch>
          </p:blipFill>
          <p:spPr>
            <a:xfrm>
              <a:off x="182879" y="1950720"/>
              <a:ext cx="3312160" cy="2875279"/>
            </a:xfrm>
            <a:prstGeom prst="rect">
              <a:avLst/>
            </a:prstGeom>
          </p:spPr>
        </p:pic>
        <p:sp>
          <p:nvSpPr>
            <p:cNvPr id="5" name="object 5"/>
            <p:cNvSpPr/>
            <p:nvPr/>
          </p:nvSpPr>
          <p:spPr>
            <a:xfrm>
              <a:off x="1371599" y="2479040"/>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grpSp>
      <p:sp>
        <p:nvSpPr>
          <p:cNvPr id="6" name="object 6"/>
          <p:cNvSpPr txBox="1"/>
          <p:nvPr/>
        </p:nvSpPr>
        <p:spPr>
          <a:xfrm>
            <a:off x="662305" y="4833048"/>
            <a:ext cx="2324735" cy="768350"/>
          </a:xfrm>
          <a:prstGeom prst="rect">
            <a:avLst/>
          </a:prstGeom>
        </p:spPr>
        <p:txBody>
          <a:bodyPr vert="horz" wrap="square" lIns="0" tIns="12700" rIns="0" bIns="0" rtlCol="0">
            <a:spAutoFit/>
          </a:bodyPr>
          <a:lstStyle/>
          <a:p>
            <a:pPr marL="1841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7" name="object 7"/>
          <p:cNvSpPr txBox="1"/>
          <p:nvPr/>
        </p:nvSpPr>
        <p:spPr>
          <a:xfrm>
            <a:off x="106679" y="6180772"/>
            <a:ext cx="1913889" cy="15748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15" dirty="0">
                <a:latin typeface="Calibri"/>
                <a:cs typeface="Calibri"/>
              </a:rPr>
              <a:t> </a:t>
            </a:r>
            <a:r>
              <a:rPr sz="1050" dirty="0">
                <a:latin typeface="Calibri"/>
                <a:cs typeface="Calibri"/>
              </a:rPr>
              <a:t>“Fast</a:t>
            </a:r>
            <a:r>
              <a:rPr sz="1050" spc="-45" dirty="0">
                <a:latin typeface="Calibri"/>
                <a:cs typeface="Calibri"/>
              </a:rPr>
              <a:t> </a:t>
            </a:r>
            <a:r>
              <a:rPr sz="1050" spc="-10" dirty="0">
                <a:latin typeface="Calibri"/>
                <a:cs typeface="Calibri"/>
              </a:rPr>
              <a:t>R-</a:t>
            </a:r>
            <a:r>
              <a:rPr sz="1050" spc="-25" dirty="0">
                <a:latin typeface="Calibri"/>
                <a:cs typeface="Calibri"/>
              </a:rPr>
              <a:t>CNN”,</a:t>
            </a:r>
            <a:r>
              <a:rPr sz="1050" spc="95" dirty="0">
                <a:latin typeface="Calibri"/>
                <a:cs typeface="Calibri"/>
              </a:rPr>
              <a:t> </a:t>
            </a:r>
            <a:r>
              <a:rPr sz="1050" dirty="0">
                <a:latin typeface="Calibri"/>
                <a:cs typeface="Calibri"/>
              </a:rPr>
              <a:t>ICCV</a:t>
            </a:r>
            <a:r>
              <a:rPr sz="1050" spc="85" dirty="0">
                <a:latin typeface="Calibri"/>
                <a:cs typeface="Calibri"/>
              </a:rPr>
              <a:t> </a:t>
            </a:r>
            <a:r>
              <a:rPr sz="1050" spc="-10" dirty="0">
                <a:latin typeface="Calibri"/>
                <a:cs typeface="Calibri"/>
              </a:rPr>
              <a:t>2015.</a:t>
            </a:r>
            <a:endParaRPr sz="1050">
              <a:latin typeface="Calibri"/>
              <a:cs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20" dirty="0"/>
              <a:t>Pool</a:t>
            </a:r>
          </a:p>
        </p:txBody>
      </p:sp>
      <p:grpSp>
        <p:nvGrpSpPr>
          <p:cNvPr id="3" name="object 3"/>
          <p:cNvGrpSpPr/>
          <p:nvPr/>
        </p:nvGrpSpPr>
        <p:grpSpPr>
          <a:xfrm>
            <a:off x="182879" y="1950720"/>
            <a:ext cx="3312160" cy="2875280"/>
            <a:chOff x="182879" y="1950720"/>
            <a:chExt cx="3312160" cy="2875280"/>
          </a:xfrm>
        </p:grpSpPr>
        <p:pic>
          <p:nvPicPr>
            <p:cNvPr id="4" name="object 4"/>
            <p:cNvPicPr/>
            <p:nvPr/>
          </p:nvPicPr>
          <p:blipFill>
            <a:blip r:embed="rId2" cstate="print"/>
            <a:stretch>
              <a:fillRect/>
            </a:stretch>
          </p:blipFill>
          <p:spPr>
            <a:xfrm>
              <a:off x="182879" y="1950720"/>
              <a:ext cx="3312160" cy="2875279"/>
            </a:xfrm>
            <a:prstGeom prst="rect">
              <a:avLst/>
            </a:prstGeom>
          </p:spPr>
        </p:pic>
        <p:sp>
          <p:nvSpPr>
            <p:cNvPr id="5" name="object 5"/>
            <p:cNvSpPr/>
            <p:nvPr/>
          </p:nvSpPr>
          <p:spPr>
            <a:xfrm>
              <a:off x="1371599" y="2479040"/>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grpSp>
      <p:sp>
        <p:nvSpPr>
          <p:cNvPr id="6" name="object 6"/>
          <p:cNvSpPr txBox="1"/>
          <p:nvPr/>
        </p:nvSpPr>
        <p:spPr>
          <a:xfrm>
            <a:off x="662305" y="4833048"/>
            <a:ext cx="2322195" cy="768350"/>
          </a:xfrm>
          <a:prstGeom prst="rect">
            <a:avLst/>
          </a:prstGeom>
        </p:spPr>
        <p:txBody>
          <a:bodyPr vert="horz" wrap="square" lIns="0" tIns="12700" rIns="0" bIns="0" rtlCol="0">
            <a:spAutoFit/>
          </a:bodyPr>
          <a:lstStyle/>
          <a:p>
            <a:pPr marL="2095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85"/>
              </a:spcBef>
            </a:pPr>
            <a:r>
              <a:rPr sz="2400" dirty="0">
                <a:latin typeface="Calibri"/>
                <a:cs typeface="Calibri"/>
              </a:rPr>
              <a:t>(e.g.</a:t>
            </a:r>
            <a:r>
              <a:rPr sz="2400" spc="-5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grpSp>
        <p:nvGrpSpPr>
          <p:cNvPr id="7" name="object 7"/>
          <p:cNvGrpSpPr/>
          <p:nvPr/>
        </p:nvGrpSpPr>
        <p:grpSpPr>
          <a:xfrm>
            <a:off x="3647440" y="2489200"/>
            <a:ext cx="833119" cy="1807845"/>
            <a:chOff x="3647440" y="2489200"/>
            <a:chExt cx="833119" cy="1807845"/>
          </a:xfrm>
        </p:grpSpPr>
        <p:sp>
          <p:nvSpPr>
            <p:cNvPr id="8" name="object 8"/>
            <p:cNvSpPr/>
            <p:nvPr/>
          </p:nvSpPr>
          <p:spPr>
            <a:xfrm>
              <a:off x="3647440"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9" name="object 9"/>
            <p:cNvSpPr/>
            <p:nvPr/>
          </p:nvSpPr>
          <p:spPr>
            <a:xfrm>
              <a:off x="3652520" y="2494280"/>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0" name="object 10"/>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grpSp>
        <p:nvGrpSpPr>
          <p:cNvPr id="11" name="object 11"/>
          <p:cNvGrpSpPr/>
          <p:nvPr/>
        </p:nvGrpSpPr>
        <p:grpSpPr>
          <a:xfrm>
            <a:off x="4632959" y="1717039"/>
            <a:ext cx="3565525" cy="3098165"/>
            <a:chOff x="4632959" y="1717039"/>
            <a:chExt cx="3565525" cy="3098165"/>
          </a:xfrm>
        </p:grpSpPr>
        <p:sp>
          <p:nvSpPr>
            <p:cNvPr id="12" name="object 12"/>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13" name="object 13"/>
            <p:cNvSpPr/>
            <p:nvPr/>
          </p:nvSpPr>
          <p:spPr>
            <a:xfrm>
              <a:off x="7945119"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14" name="object 14"/>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5" name="object 15"/>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grpSp>
      <p:sp>
        <p:nvSpPr>
          <p:cNvPr id="16" name="object 16"/>
          <p:cNvSpPr txBox="1"/>
          <p:nvPr/>
        </p:nvSpPr>
        <p:spPr>
          <a:xfrm>
            <a:off x="5242178" y="4833048"/>
            <a:ext cx="2324735" cy="768350"/>
          </a:xfrm>
          <a:prstGeom prst="rect">
            <a:avLst/>
          </a:prstGeom>
        </p:spPr>
        <p:txBody>
          <a:bodyPr vert="horz" wrap="square" lIns="0" tIns="12700" rIns="0" bIns="0" rtlCol="0">
            <a:spAutoFit/>
          </a:bodyPr>
          <a:lstStyle/>
          <a:p>
            <a:pPr marL="26670" algn="ctr">
              <a:lnSpc>
                <a:spcPct val="100000"/>
              </a:lnSpc>
              <a:spcBef>
                <a:spcPts val="100"/>
              </a:spcBef>
            </a:pP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sp>
        <p:nvSpPr>
          <p:cNvPr id="17" name="object 17"/>
          <p:cNvSpPr txBox="1"/>
          <p:nvPr/>
        </p:nvSpPr>
        <p:spPr>
          <a:xfrm>
            <a:off x="106679" y="6180772"/>
            <a:ext cx="1913889" cy="15748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15" dirty="0">
                <a:latin typeface="Calibri"/>
                <a:cs typeface="Calibri"/>
              </a:rPr>
              <a:t> </a:t>
            </a:r>
            <a:r>
              <a:rPr sz="1050" dirty="0">
                <a:latin typeface="Calibri"/>
                <a:cs typeface="Calibri"/>
              </a:rPr>
              <a:t>“Fast</a:t>
            </a:r>
            <a:r>
              <a:rPr sz="1050" spc="-45" dirty="0">
                <a:latin typeface="Calibri"/>
                <a:cs typeface="Calibri"/>
              </a:rPr>
              <a:t> </a:t>
            </a:r>
            <a:r>
              <a:rPr sz="1050" spc="-10" dirty="0">
                <a:latin typeface="Calibri"/>
                <a:cs typeface="Calibri"/>
              </a:rPr>
              <a:t>R-</a:t>
            </a:r>
            <a:r>
              <a:rPr sz="1050" spc="-25" dirty="0">
                <a:latin typeface="Calibri"/>
                <a:cs typeface="Calibri"/>
              </a:rPr>
              <a:t>CNN”,</a:t>
            </a:r>
            <a:r>
              <a:rPr sz="1050" spc="95" dirty="0">
                <a:latin typeface="Calibri"/>
                <a:cs typeface="Calibri"/>
              </a:rPr>
              <a:t> </a:t>
            </a:r>
            <a:r>
              <a:rPr sz="1050" dirty="0">
                <a:latin typeface="Calibri"/>
                <a:cs typeface="Calibri"/>
              </a:rPr>
              <a:t>ICCV</a:t>
            </a:r>
            <a:r>
              <a:rPr sz="1050" spc="85" dirty="0">
                <a:latin typeface="Calibri"/>
                <a:cs typeface="Calibri"/>
              </a:rPr>
              <a:t> </a:t>
            </a:r>
            <a:r>
              <a:rPr sz="1050" spc="-10" dirty="0">
                <a:latin typeface="Calibri"/>
                <a:cs typeface="Calibri"/>
              </a:rPr>
              <a:t>2015.</a:t>
            </a:r>
            <a:endParaRPr sz="1050">
              <a:latin typeface="Calibri"/>
              <a:cs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20" dirty="0"/>
              <a:t>Pool</a:t>
            </a:r>
          </a:p>
        </p:txBody>
      </p:sp>
      <p:grpSp>
        <p:nvGrpSpPr>
          <p:cNvPr id="3" name="object 3"/>
          <p:cNvGrpSpPr/>
          <p:nvPr/>
        </p:nvGrpSpPr>
        <p:grpSpPr>
          <a:xfrm>
            <a:off x="182879" y="1056639"/>
            <a:ext cx="8015605" cy="3769360"/>
            <a:chOff x="182879" y="1056639"/>
            <a:chExt cx="8015605" cy="3769360"/>
          </a:xfrm>
        </p:grpSpPr>
        <p:pic>
          <p:nvPicPr>
            <p:cNvPr id="4" name="object 4"/>
            <p:cNvPicPr/>
            <p:nvPr/>
          </p:nvPicPr>
          <p:blipFill>
            <a:blip r:embed="rId2" cstate="print"/>
            <a:stretch>
              <a:fillRect/>
            </a:stretch>
          </p:blipFill>
          <p:spPr>
            <a:xfrm>
              <a:off x="182879" y="1950719"/>
              <a:ext cx="3312160" cy="2875279"/>
            </a:xfrm>
            <a:prstGeom prst="rect">
              <a:avLst/>
            </a:prstGeom>
          </p:spPr>
        </p:pic>
        <p:sp>
          <p:nvSpPr>
            <p:cNvPr id="5" name="object 5"/>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6" name="object 6"/>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7" name="object 7"/>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8" name="object 8"/>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9" name="object 9"/>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0" name="object 10"/>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1" name="object 11"/>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2" name="object 12"/>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3" name="object 13"/>
          <p:cNvSpPr txBox="1"/>
          <p:nvPr/>
        </p:nvSpPr>
        <p:spPr>
          <a:xfrm>
            <a:off x="662305" y="4833048"/>
            <a:ext cx="2324735" cy="768350"/>
          </a:xfrm>
          <a:prstGeom prst="rect">
            <a:avLst/>
          </a:prstGeom>
        </p:spPr>
        <p:txBody>
          <a:bodyPr vert="horz" wrap="square" lIns="0" tIns="12700" rIns="0" bIns="0" rtlCol="0">
            <a:spAutoFit/>
          </a:bodyPr>
          <a:lstStyle/>
          <a:p>
            <a:pPr marL="1841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5" name="object 15"/>
          <p:cNvSpPr txBox="1"/>
          <p:nvPr/>
        </p:nvSpPr>
        <p:spPr>
          <a:xfrm>
            <a:off x="5242178" y="4833048"/>
            <a:ext cx="2322195" cy="768350"/>
          </a:xfrm>
          <a:prstGeom prst="rect">
            <a:avLst/>
          </a:prstGeom>
        </p:spPr>
        <p:txBody>
          <a:bodyPr vert="horz" wrap="square" lIns="0" tIns="12700" rIns="0" bIns="0" rtlCol="0">
            <a:spAutoFit/>
          </a:bodyPr>
          <a:lstStyle/>
          <a:p>
            <a:pPr marL="29209" algn="ctr">
              <a:lnSpc>
                <a:spcPct val="100000"/>
              </a:lnSpc>
              <a:spcBef>
                <a:spcPts val="100"/>
              </a:spcBef>
            </a:pP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sp>
        <p:nvSpPr>
          <p:cNvPr id="16" name="object 16"/>
          <p:cNvSpPr txBox="1"/>
          <p:nvPr/>
        </p:nvSpPr>
        <p:spPr>
          <a:xfrm>
            <a:off x="3001010" y="1214437"/>
            <a:ext cx="1793239" cy="668655"/>
          </a:xfrm>
          <a:prstGeom prst="rect">
            <a:avLst/>
          </a:prstGeom>
        </p:spPr>
        <p:txBody>
          <a:bodyPr vert="horz" wrap="square" lIns="0" tIns="3810" rIns="0" bIns="0" rtlCol="0">
            <a:spAutoFit/>
          </a:bodyPr>
          <a:lstStyle/>
          <a:p>
            <a:pPr marL="12700" marR="5080">
              <a:lnSpc>
                <a:spcPct val="104200"/>
              </a:lnSpc>
              <a:spcBef>
                <a:spcPts val="30"/>
              </a:spcBef>
            </a:pPr>
            <a:r>
              <a:rPr sz="2050" dirty="0">
                <a:latin typeface="Calibri"/>
                <a:cs typeface="Calibri"/>
              </a:rPr>
              <a:t>Project</a:t>
            </a:r>
            <a:r>
              <a:rPr sz="2050" spc="45" dirty="0">
                <a:latin typeface="Calibri"/>
                <a:cs typeface="Calibri"/>
              </a:rPr>
              <a:t> </a:t>
            </a:r>
            <a:r>
              <a:rPr sz="2050" spc="-10" dirty="0">
                <a:latin typeface="Calibri"/>
                <a:cs typeface="Calibri"/>
              </a:rPr>
              <a:t>proposal </a:t>
            </a: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sp>
        <p:nvSpPr>
          <p:cNvPr id="17" name="object 17"/>
          <p:cNvSpPr/>
          <p:nvPr/>
        </p:nvSpPr>
        <p:spPr>
          <a:xfrm>
            <a:off x="5740400" y="2479039"/>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00FF00"/>
            </a:solidFill>
          </a:ln>
        </p:spPr>
        <p:txBody>
          <a:bodyPr wrap="square" lIns="0" tIns="0" rIns="0" bIns="0" rtlCol="0"/>
          <a:lstStyle/>
          <a:p>
            <a:endParaRPr/>
          </a:p>
        </p:txBody>
      </p:sp>
      <p:sp>
        <p:nvSpPr>
          <p:cNvPr id="18" name="object 18"/>
          <p:cNvSpPr txBox="1"/>
          <p:nvPr/>
        </p:nvSpPr>
        <p:spPr>
          <a:xfrm>
            <a:off x="106679" y="6180772"/>
            <a:ext cx="1913889" cy="15748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15" dirty="0">
                <a:latin typeface="Calibri"/>
                <a:cs typeface="Calibri"/>
              </a:rPr>
              <a:t> </a:t>
            </a:r>
            <a:r>
              <a:rPr sz="1050" dirty="0">
                <a:latin typeface="Calibri"/>
                <a:cs typeface="Calibri"/>
              </a:rPr>
              <a:t>“Fast</a:t>
            </a:r>
            <a:r>
              <a:rPr sz="1050" spc="-45" dirty="0">
                <a:latin typeface="Calibri"/>
                <a:cs typeface="Calibri"/>
              </a:rPr>
              <a:t> </a:t>
            </a:r>
            <a:r>
              <a:rPr sz="1050" spc="-10" dirty="0">
                <a:latin typeface="Calibri"/>
                <a:cs typeface="Calibri"/>
              </a:rPr>
              <a:t>R-</a:t>
            </a:r>
            <a:r>
              <a:rPr sz="1050" spc="-25" dirty="0">
                <a:latin typeface="Calibri"/>
                <a:cs typeface="Calibri"/>
              </a:rPr>
              <a:t>CNN”,</a:t>
            </a:r>
            <a:r>
              <a:rPr sz="1050" spc="95" dirty="0">
                <a:latin typeface="Calibri"/>
                <a:cs typeface="Calibri"/>
              </a:rPr>
              <a:t> </a:t>
            </a:r>
            <a:r>
              <a:rPr sz="1050" dirty="0">
                <a:latin typeface="Calibri"/>
                <a:cs typeface="Calibri"/>
              </a:rPr>
              <a:t>ICCV</a:t>
            </a:r>
            <a:r>
              <a:rPr sz="1050" spc="85" dirty="0">
                <a:latin typeface="Calibri"/>
                <a:cs typeface="Calibri"/>
              </a:rPr>
              <a:t> </a:t>
            </a:r>
            <a:r>
              <a:rPr sz="1050" spc="-10" dirty="0">
                <a:latin typeface="Calibri"/>
                <a:cs typeface="Calibri"/>
              </a:rPr>
              <a:t>2015.</a:t>
            </a:r>
            <a:endParaRPr sz="1050">
              <a:latin typeface="Calibri"/>
              <a:cs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114" y="-72644"/>
            <a:ext cx="6167755" cy="697230"/>
          </a:xfrm>
          <a:prstGeom prst="rect">
            <a:avLst/>
          </a:prstGeom>
        </p:spPr>
        <p:txBody>
          <a:bodyPr vert="horz" wrap="square" lIns="0" tIns="13335" rIns="0" bIns="0" rtlCol="0">
            <a:spAutoFit/>
          </a:bodyPr>
          <a:lstStyle/>
          <a:p>
            <a:pPr marL="12700">
              <a:lnSpc>
                <a:spcPct val="100000"/>
              </a:lnSpc>
              <a:spcBef>
                <a:spcPts val="105"/>
              </a:spcBef>
            </a:pPr>
            <a:r>
              <a:rPr dirty="0"/>
              <a:t>Cropping</a:t>
            </a:r>
            <a:r>
              <a:rPr spc="-240" dirty="0"/>
              <a:t> </a:t>
            </a:r>
            <a:r>
              <a:rPr spc="-20" dirty="0"/>
              <a:t>Features:</a:t>
            </a:r>
            <a:r>
              <a:rPr spc="-165" dirty="0"/>
              <a:t> </a:t>
            </a:r>
            <a:r>
              <a:rPr dirty="0"/>
              <a:t>RoI</a:t>
            </a:r>
            <a:r>
              <a:rPr spc="-220" dirty="0"/>
              <a:t> </a:t>
            </a:r>
            <a:r>
              <a:rPr spc="-20" dirty="0"/>
              <a:t>Pool</a:t>
            </a:r>
          </a:p>
        </p:txBody>
      </p:sp>
      <p:sp>
        <p:nvSpPr>
          <p:cNvPr id="3" name="object 3"/>
          <p:cNvSpPr txBox="1"/>
          <p:nvPr/>
        </p:nvSpPr>
        <p:spPr>
          <a:xfrm>
            <a:off x="6746875" y="964564"/>
            <a:ext cx="120332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“Snap”</a:t>
            </a:r>
            <a:r>
              <a:rPr sz="2400" spc="-155" dirty="0">
                <a:latin typeface="Calibri"/>
                <a:cs typeface="Calibri"/>
              </a:rPr>
              <a:t> </a:t>
            </a:r>
            <a:r>
              <a:rPr sz="2400" spc="-25" dirty="0">
                <a:latin typeface="Calibri"/>
                <a:cs typeface="Calibri"/>
              </a:rPr>
              <a:t>to</a:t>
            </a:r>
            <a:endParaRPr sz="2400">
              <a:latin typeface="Calibri"/>
              <a:cs typeface="Calibri"/>
            </a:endParaRPr>
          </a:p>
        </p:txBody>
      </p:sp>
      <p:grpSp>
        <p:nvGrpSpPr>
          <p:cNvPr id="4" name="object 4"/>
          <p:cNvGrpSpPr/>
          <p:nvPr/>
        </p:nvGrpSpPr>
        <p:grpSpPr>
          <a:xfrm>
            <a:off x="182879" y="1056639"/>
            <a:ext cx="8015605" cy="3769360"/>
            <a:chOff x="182879" y="1056639"/>
            <a:chExt cx="8015605" cy="3769360"/>
          </a:xfrm>
        </p:grpSpPr>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8" name="object 8"/>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9" name="object 9"/>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sp>
          <p:nvSpPr>
            <p:cNvPr id="10" name="object 10"/>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1" name="object 11"/>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2" name="object 12"/>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3" name="object 13"/>
          <p:cNvSpPr txBox="1"/>
          <p:nvPr/>
        </p:nvSpPr>
        <p:spPr>
          <a:xfrm>
            <a:off x="662305" y="4833048"/>
            <a:ext cx="2322195" cy="768350"/>
          </a:xfrm>
          <a:prstGeom prst="rect">
            <a:avLst/>
          </a:prstGeom>
        </p:spPr>
        <p:txBody>
          <a:bodyPr vert="horz" wrap="square" lIns="0" tIns="12700" rIns="0" bIns="0" rtlCol="0">
            <a:spAutoFit/>
          </a:bodyPr>
          <a:lstStyle/>
          <a:p>
            <a:pPr marL="2095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85"/>
              </a:spcBef>
            </a:pPr>
            <a:r>
              <a:rPr sz="2400" dirty="0">
                <a:latin typeface="Calibri"/>
                <a:cs typeface="Calibri"/>
              </a:rPr>
              <a:t>(e.g.</a:t>
            </a:r>
            <a:r>
              <a:rPr sz="2400" spc="-5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19" name="object 19"/>
          <p:cNvSpPr txBox="1"/>
          <p:nvPr/>
        </p:nvSpPr>
        <p:spPr>
          <a:xfrm>
            <a:off x="106679" y="6180772"/>
            <a:ext cx="1913889" cy="15748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15" dirty="0">
                <a:latin typeface="Calibri"/>
                <a:cs typeface="Calibri"/>
              </a:rPr>
              <a:t> </a:t>
            </a:r>
            <a:r>
              <a:rPr sz="1050" dirty="0">
                <a:latin typeface="Calibri"/>
                <a:cs typeface="Calibri"/>
              </a:rPr>
              <a:t>“Fast</a:t>
            </a:r>
            <a:r>
              <a:rPr sz="1050" spc="-45" dirty="0">
                <a:latin typeface="Calibri"/>
                <a:cs typeface="Calibri"/>
              </a:rPr>
              <a:t> </a:t>
            </a:r>
            <a:r>
              <a:rPr sz="1050" spc="-10" dirty="0">
                <a:latin typeface="Calibri"/>
                <a:cs typeface="Calibri"/>
              </a:rPr>
              <a:t>R-</a:t>
            </a:r>
            <a:r>
              <a:rPr sz="1050" spc="-25" dirty="0">
                <a:latin typeface="Calibri"/>
                <a:cs typeface="Calibri"/>
              </a:rPr>
              <a:t>CNN”,</a:t>
            </a:r>
            <a:r>
              <a:rPr sz="1050" spc="95" dirty="0">
                <a:latin typeface="Calibri"/>
                <a:cs typeface="Calibri"/>
              </a:rPr>
              <a:t> </a:t>
            </a:r>
            <a:r>
              <a:rPr sz="1050" dirty="0">
                <a:latin typeface="Calibri"/>
                <a:cs typeface="Calibri"/>
              </a:rPr>
              <a:t>ICCV</a:t>
            </a:r>
            <a:r>
              <a:rPr sz="1050" spc="85" dirty="0">
                <a:latin typeface="Calibri"/>
                <a:cs typeface="Calibri"/>
              </a:rPr>
              <a:t> </a:t>
            </a:r>
            <a:r>
              <a:rPr sz="1050" spc="-10" dirty="0">
                <a:latin typeface="Calibri"/>
                <a:cs typeface="Calibri"/>
              </a:rPr>
              <a:t>2015.</a:t>
            </a:r>
            <a:endParaRPr sz="1050">
              <a:latin typeface="Calibri"/>
              <a:cs typeface="Calibri"/>
            </a:endParaRPr>
          </a:p>
        </p:txBody>
      </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graphicFrame>
        <p:nvGraphicFramePr>
          <p:cNvPr id="15" name="object 15"/>
          <p:cNvGraphicFramePr>
            <a:graphicFrameLocks noGrp="1"/>
          </p:cNvGraphicFramePr>
          <p:nvPr/>
        </p:nvGraphicFramePr>
        <p:xfrm>
          <a:off x="4620259" y="1961133"/>
          <a:ext cx="3314697" cy="2835275"/>
        </p:xfrm>
        <a:graphic>
          <a:graphicData uri="http://schemas.openxmlformats.org/drawingml/2006/table">
            <a:tbl>
              <a:tblPr firstRow="1" bandRow="1">
                <a:tableStyleId>{2D5ABB26-0587-4C30-8999-92F81FD0307C}</a:tableStyleId>
              </a:tblPr>
              <a:tblGrid>
                <a:gridCol w="407034">
                  <a:extLst>
                    <a:ext uri="{9D8B030D-6E8A-4147-A177-3AD203B41FA5}">
                      <a16:colId xmlns:a16="http://schemas.microsoft.com/office/drawing/2014/main" val="20000"/>
                    </a:ext>
                  </a:extLst>
                </a:gridCol>
                <a:gridCol w="415290">
                  <a:extLst>
                    <a:ext uri="{9D8B030D-6E8A-4147-A177-3AD203B41FA5}">
                      <a16:colId xmlns:a16="http://schemas.microsoft.com/office/drawing/2014/main" val="20001"/>
                    </a:ext>
                  </a:extLst>
                </a:gridCol>
                <a:gridCol w="389890">
                  <a:extLst>
                    <a:ext uri="{9D8B030D-6E8A-4147-A177-3AD203B41FA5}">
                      <a16:colId xmlns:a16="http://schemas.microsoft.com/office/drawing/2014/main" val="20002"/>
                    </a:ext>
                  </a:extLst>
                </a:gridCol>
                <a:gridCol w="422909">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382269">
                  <a:extLst>
                    <a:ext uri="{9D8B030D-6E8A-4147-A177-3AD203B41FA5}">
                      <a16:colId xmlns:a16="http://schemas.microsoft.com/office/drawing/2014/main" val="20006"/>
                    </a:ext>
                  </a:extLst>
                </a:gridCol>
                <a:gridCol w="484505">
                  <a:extLst>
                    <a:ext uri="{9D8B030D-6E8A-4147-A177-3AD203B41FA5}">
                      <a16:colId xmlns:a16="http://schemas.microsoft.com/office/drawing/2014/main" val="20007"/>
                    </a:ext>
                  </a:extLst>
                </a:gridCol>
              </a:tblGrid>
              <a:tr h="403225">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12700">
                      <a:solidFill>
                        <a:srgbClr val="44536A"/>
                      </a:solidFill>
                      <a:prstDash val="solid"/>
                    </a:lnB>
                    <a:solidFill>
                      <a:srgbClr val="F3F3F3"/>
                    </a:solidFill>
                  </a:tcPr>
                </a:tc>
                <a:extLst>
                  <a:ext uri="{0D108BD9-81ED-4DB2-BD59-A6C34878D82A}">
                    <a16:rowId xmlns:a16="http://schemas.microsoft.com/office/drawing/2014/main" val="10000"/>
                  </a:ext>
                </a:extLst>
              </a:tr>
              <a:tr h="405130">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5715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5715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1"/>
                  </a:ext>
                </a:extLst>
              </a:tr>
              <a:tr h="405130">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2"/>
                  </a:ext>
                </a:extLst>
              </a:tr>
              <a:tr h="405130">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3"/>
                  </a:ext>
                </a:extLst>
              </a:tr>
              <a:tr h="405765">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4"/>
                  </a:ext>
                </a:extLst>
              </a:tr>
              <a:tr h="405130">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5"/>
                  </a:ext>
                </a:extLst>
              </a:tr>
              <a:tr h="405765">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solidFill>
                      <a:srgbClr val="F3F3F3"/>
                    </a:solidFill>
                  </a:tcPr>
                </a:tc>
                <a:extLst>
                  <a:ext uri="{0D108BD9-81ED-4DB2-BD59-A6C34878D82A}">
                    <a16:rowId xmlns:a16="http://schemas.microsoft.com/office/drawing/2014/main" val="10006"/>
                  </a:ext>
                </a:extLst>
              </a:tr>
            </a:tbl>
          </a:graphicData>
        </a:graphic>
      </p:graphicFrame>
      <p:sp>
        <p:nvSpPr>
          <p:cNvPr id="16" name="object 16"/>
          <p:cNvSpPr txBox="1"/>
          <p:nvPr/>
        </p:nvSpPr>
        <p:spPr>
          <a:xfrm>
            <a:off x="5242178" y="4833048"/>
            <a:ext cx="2322195" cy="768350"/>
          </a:xfrm>
          <a:prstGeom prst="rect">
            <a:avLst/>
          </a:prstGeom>
        </p:spPr>
        <p:txBody>
          <a:bodyPr vert="horz" wrap="square" lIns="0" tIns="12700" rIns="0" bIns="0" rtlCol="0">
            <a:spAutoFit/>
          </a:bodyPr>
          <a:lstStyle/>
          <a:p>
            <a:pPr marL="29209" algn="ctr">
              <a:lnSpc>
                <a:spcPct val="100000"/>
              </a:lnSpc>
              <a:spcBef>
                <a:spcPts val="100"/>
              </a:spcBef>
            </a:pP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sp>
        <p:nvSpPr>
          <p:cNvPr id="17" name="object 17"/>
          <p:cNvSpPr txBox="1"/>
          <p:nvPr/>
        </p:nvSpPr>
        <p:spPr>
          <a:xfrm>
            <a:off x="3001010" y="1214437"/>
            <a:ext cx="1793239" cy="668655"/>
          </a:xfrm>
          <a:prstGeom prst="rect">
            <a:avLst/>
          </a:prstGeom>
        </p:spPr>
        <p:txBody>
          <a:bodyPr vert="horz" wrap="square" lIns="0" tIns="3810" rIns="0" bIns="0" rtlCol="0">
            <a:spAutoFit/>
          </a:bodyPr>
          <a:lstStyle/>
          <a:p>
            <a:pPr marL="12700" marR="5080">
              <a:lnSpc>
                <a:spcPct val="104200"/>
              </a:lnSpc>
              <a:spcBef>
                <a:spcPts val="30"/>
              </a:spcBef>
            </a:pPr>
            <a:r>
              <a:rPr sz="2050" dirty="0">
                <a:latin typeface="Calibri"/>
                <a:cs typeface="Calibri"/>
              </a:rPr>
              <a:t>Project</a:t>
            </a:r>
            <a:r>
              <a:rPr sz="2050" spc="45" dirty="0">
                <a:latin typeface="Calibri"/>
                <a:cs typeface="Calibri"/>
              </a:rPr>
              <a:t> </a:t>
            </a:r>
            <a:r>
              <a:rPr sz="2050" spc="-10" dirty="0">
                <a:latin typeface="Calibri"/>
                <a:cs typeface="Calibri"/>
              </a:rPr>
              <a:t>proposal </a:t>
            </a: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sp>
        <p:nvSpPr>
          <p:cNvPr id="18" name="object 18"/>
          <p:cNvSpPr txBox="1"/>
          <p:nvPr/>
        </p:nvSpPr>
        <p:spPr>
          <a:xfrm>
            <a:off x="6860540" y="1272857"/>
            <a:ext cx="11099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grid</a:t>
            </a:r>
            <a:r>
              <a:rPr sz="2400" spc="-100" dirty="0">
                <a:latin typeface="Calibri"/>
                <a:cs typeface="Calibri"/>
              </a:rPr>
              <a:t> </a:t>
            </a:r>
            <a:r>
              <a:rPr sz="2400" spc="-20" dirty="0">
                <a:latin typeface="Calibri"/>
                <a:cs typeface="Calibri"/>
              </a:rPr>
              <a:t>cells</a:t>
            </a:r>
            <a:endParaRPr sz="240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114" y="-72644"/>
            <a:ext cx="6167755" cy="697230"/>
          </a:xfrm>
          <a:prstGeom prst="rect">
            <a:avLst/>
          </a:prstGeom>
        </p:spPr>
        <p:txBody>
          <a:bodyPr vert="horz" wrap="square" lIns="0" tIns="13335" rIns="0" bIns="0" rtlCol="0">
            <a:spAutoFit/>
          </a:bodyPr>
          <a:lstStyle/>
          <a:p>
            <a:pPr marL="12700">
              <a:lnSpc>
                <a:spcPct val="100000"/>
              </a:lnSpc>
              <a:spcBef>
                <a:spcPts val="105"/>
              </a:spcBef>
            </a:pPr>
            <a:r>
              <a:rPr dirty="0"/>
              <a:t>Cropping</a:t>
            </a:r>
            <a:r>
              <a:rPr spc="-240" dirty="0"/>
              <a:t> </a:t>
            </a:r>
            <a:r>
              <a:rPr spc="-20" dirty="0"/>
              <a:t>Features:</a:t>
            </a:r>
            <a:r>
              <a:rPr spc="-165" dirty="0"/>
              <a:t> </a:t>
            </a:r>
            <a:r>
              <a:rPr dirty="0"/>
              <a:t>RoI</a:t>
            </a:r>
            <a:r>
              <a:rPr spc="-220" dirty="0"/>
              <a:t> </a:t>
            </a:r>
            <a:r>
              <a:rPr spc="-20" dirty="0"/>
              <a:t>Pool</a:t>
            </a:r>
          </a:p>
        </p:txBody>
      </p:sp>
      <p:sp>
        <p:nvSpPr>
          <p:cNvPr id="3" name="object 3"/>
          <p:cNvSpPr txBox="1"/>
          <p:nvPr/>
        </p:nvSpPr>
        <p:spPr>
          <a:xfrm>
            <a:off x="6746875" y="964564"/>
            <a:ext cx="120332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“Snap”</a:t>
            </a:r>
            <a:r>
              <a:rPr sz="2400" spc="-155" dirty="0">
                <a:latin typeface="Calibri"/>
                <a:cs typeface="Calibri"/>
              </a:rPr>
              <a:t> </a:t>
            </a:r>
            <a:r>
              <a:rPr sz="2400" spc="-25" dirty="0">
                <a:latin typeface="Calibri"/>
                <a:cs typeface="Calibri"/>
              </a:rPr>
              <a:t>to</a:t>
            </a:r>
            <a:endParaRPr sz="2400">
              <a:latin typeface="Calibri"/>
              <a:cs typeface="Calibri"/>
            </a:endParaRPr>
          </a:p>
        </p:txBody>
      </p:sp>
      <p:grpSp>
        <p:nvGrpSpPr>
          <p:cNvPr id="4" name="object 4"/>
          <p:cNvGrpSpPr/>
          <p:nvPr/>
        </p:nvGrpSpPr>
        <p:grpSpPr>
          <a:xfrm>
            <a:off x="182879" y="1056639"/>
            <a:ext cx="8015605" cy="3769360"/>
            <a:chOff x="182879" y="1056639"/>
            <a:chExt cx="8015605" cy="3769360"/>
          </a:xfrm>
        </p:grpSpPr>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8" name="object 8"/>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9" name="object 9"/>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sp>
          <p:nvSpPr>
            <p:cNvPr id="10" name="object 10"/>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1" name="object 11"/>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2" name="object 12"/>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3" name="object 13"/>
          <p:cNvSpPr txBox="1"/>
          <p:nvPr/>
        </p:nvSpPr>
        <p:spPr>
          <a:xfrm>
            <a:off x="662305" y="4833048"/>
            <a:ext cx="2322195" cy="768350"/>
          </a:xfrm>
          <a:prstGeom prst="rect">
            <a:avLst/>
          </a:prstGeom>
        </p:spPr>
        <p:txBody>
          <a:bodyPr vert="horz" wrap="square" lIns="0" tIns="12700" rIns="0" bIns="0" rtlCol="0">
            <a:spAutoFit/>
          </a:bodyPr>
          <a:lstStyle/>
          <a:p>
            <a:pPr marL="2095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85"/>
              </a:spcBef>
            </a:pPr>
            <a:r>
              <a:rPr sz="2400" dirty="0">
                <a:latin typeface="Calibri"/>
                <a:cs typeface="Calibri"/>
              </a:rPr>
              <a:t>(e.g.</a:t>
            </a:r>
            <a:r>
              <a:rPr sz="2400" spc="-5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20" name="object 20"/>
          <p:cNvSpPr txBox="1"/>
          <p:nvPr/>
        </p:nvSpPr>
        <p:spPr>
          <a:xfrm>
            <a:off x="106679" y="6180772"/>
            <a:ext cx="1913889" cy="15748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15" dirty="0">
                <a:latin typeface="Calibri"/>
                <a:cs typeface="Calibri"/>
              </a:rPr>
              <a:t> </a:t>
            </a:r>
            <a:r>
              <a:rPr sz="1050" dirty="0">
                <a:latin typeface="Calibri"/>
                <a:cs typeface="Calibri"/>
              </a:rPr>
              <a:t>“Fast</a:t>
            </a:r>
            <a:r>
              <a:rPr sz="1050" spc="-45" dirty="0">
                <a:latin typeface="Calibri"/>
                <a:cs typeface="Calibri"/>
              </a:rPr>
              <a:t> </a:t>
            </a:r>
            <a:r>
              <a:rPr sz="1050" spc="-10" dirty="0">
                <a:latin typeface="Calibri"/>
                <a:cs typeface="Calibri"/>
              </a:rPr>
              <a:t>R-</a:t>
            </a:r>
            <a:r>
              <a:rPr sz="1050" spc="-25" dirty="0">
                <a:latin typeface="Calibri"/>
                <a:cs typeface="Calibri"/>
              </a:rPr>
              <a:t>CNN”,</a:t>
            </a:r>
            <a:r>
              <a:rPr sz="1050" spc="95" dirty="0">
                <a:latin typeface="Calibri"/>
                <a:cs typeface="Calibri"/>
              </a:rPr>
              <a:t> </a:t>
            </a:r>
            <a:r>
              <a:rPr sz="1050" dirty="0">
                <a:latin typeface="Calibri"/>
                <a:cs typeface="Calibri"/>
              </a:rPr>
              <a:t>ICCV</a:t>
            </a:r>
            <a:r>
              <a:rPr sz="1050" spc="85" dirty="0">
                <a:latin typeface="Calibri"/>
                <a:cs typeface="Calibri"/>
              </a:rPr>
              <a:t> </a:t>
            </a:r>
            <a:r>
              <a:rPr sz="1050" spc="-10" dirty="0">
                <a:latin typeface="Calibri"/>
                <a:cs typeface="Calibri"/>
              </a:rPr>
              <a:t>2015.</a:t>
            </a:r>
            <a:endParaRPr sz="1050">
              <a:latin typeface="Calibri"/>
              <a:cs typeface="Calibri"/>
            </a:endParaRPr>
          </a:p>
        </p:txBody>
      </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graphicFrame>
        <p:nvGraphicFramePr>
          <p:cNvPr id="15" name="object 15"/>
          <p:cNvGraphicFramePr>
            <a:graphicFrameLocks noGrp="1"/>
          </p:cNvGraphicFramePr>
          <p:nvPr/>
        </p:nvGraphicFramePr>
        <p:xfrm>
          <a:off x="4620259" y="1961133"/>
          <a:ext cx="3314697" cy="2835275"/>
        </p:xfrm>
        <a:graphic>
          <a:graphicData uri="http://schemas.openxmlformats.org/drawingml/2006/table">
            <a:tbl>
              <a:tblPr firstRow="1" bandRow="1">
                <a:tableStyleId>{2D5ABB26-0587-4C30-8999-92F81FD0307C}</a:tableStyleId>
              </a:tblPr>
              <a:tblGrid>
                <a:gridCol w="407034">
                  <a:extLst>
                    <a:ext uri="{9D8B030D-6E8A-4147-A177-3AD203B41FA5}">
                      <a16:colId xmlns:a16="http://schemas.microsoft.com/office/drawing/2014/main" val="20000"/>
                    </a:ext>
                  </a:extLst>
                </a:gridCol>
                <a:gridCol w="415290">
                  <a:extLst>
                    <a:ext uri="{9D8B030D-6E8A-4147-A177-3AD203B41FA5}">
                      <a16:colId xmlns:a16="http://schemas.microsoft.com/office/drawing/2014/main" val="20001"/>
                    </a:ext>
                  </a:extLst>
                </a:gridCol>
                <a:gridCol w="389890">
                  <a:extLst>
                    <a:ext uri="{9D8B030D-6E8A-4147-A177-3AD203B41FA5}">
                      <a16:colId xmlns:a16="http://schemas.microsoft.com/office/drawing/2014/main" val="20002"/>
                    </a:ext>
                  </a:extLst>
                </a:gridCol>
                <a:gridCol w="422909">
                  <a:extLst>
                    <a:ext uri="{9D8B030D-6E8A-4147-A177-3AD203B41FA5}">
                      <a16:colId xmlns:a16="http://schemas.microsoft.com/office/drawing/2014/main" val="20003"/>
                    </a:ext>
                  </a:extLst>
                </a:gridCol>
                <a:gridCol w="406400">
                  <a:extLst>
                    <a:ext uri="{9D8B030D-6E8A-4147-A177-3AD203B41FA5}">
                      <a16:colId xmlns:a16="http://schemas.microsoft.com/office/drawing/2014/main" val="20004"/>
                    </a:ext>
                  </a:extLst>
                </a:gridCol>
                <a:gridCol w="406400">
                  <a:extLst>
                    <a:ext uri="{9D8B030D-6E8A-4147-A177-3AD203B41FA5}">
                      <a16:colId xmlns:a16="http://schemas.microsoft.com/office/drawing/2014/main" val="20005"/>
                    </a:ext>
                  </a:extLst>
                </a:gridCol>
                <a:gridCol w="382269">
                  <a:extLst>
                    <a:ext uri="{9D8B030D-6E8A-4147-A177-3AD203B41FA5}">
                      <a16:colId xmlns:a16="http://schemas.microsoft.com/office/drawing/2014/main" val="20006"/>
                    </a:ext>
                  </a:extLst>
                </a:gridCol>
                <a:gridCol w="484505">
                  <a:extLst>
                    <a:ext uri="{9D8B030D-6E8A-4147-A177-3AD203B41FA5}">
                      <a16:colId xmlns:a16="http://schemas.microsoft.com/office/drawing/2014/main" val="20007"/>
                    </a:ext>
                  </a:extLst>
                </a:gridCol>
              </a:tblGrid>
              <a:tr h="403225">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B w="12700">
                      <a:solidFill>
                        <a:srgbClr val="44536A"/>
                      </a:solidFill>
                      <a:prstDash val="solid"/>
                    </a:lnB>
                    <a:solidFill>
                      <a:srgbClr val="F3F3F3"/>
                    </a:solidFill>
                  </a:tcPr>
                </a:tc>
                <a:extLst>
                  <a:ext uri="{0D108BD9-81ED-4DB2-BD59-A6C34878D82A}">
                    <a16:rowId xmlns:a16="http://schemas.microsoft.com/office/drawing/2014/main" val="10000"/>
                  </a:ext>
                </a:extLst>
              </a:tr>
              <a:tr h="405130">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5715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38100">
                      <a:solidFill>
                        <a:srgbClr val="4985E8"/>
                      </a:solidFill>
                      <a:prstDash val="solid"/>
                    </a:lnR>
                    <a:lnT w="5715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38100">
                      <a:solidFill>
                        <a:srgbClr val="4985E8"/>
                      </a:solidFill>
                      <a:prstDash val="solid"/>
                    </a:lnL>
                    <a:lnR w="12700">
                      <a:solidFill>
                        <a:srgbClr val="44536A"/>
                      </a:solidFill>
                      <a:prstDash val="solid"/>
                    </a:lnR>
                    <a:lnT w="5715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5715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1"/>
                  </a:ext>
                </a:extLst>
              </a:tr>
              <a:tr h="405130">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3810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38100">
                      <a:solidFill>
                        <a:srgbClr val="4985E8"/>
                      </a:solidFill>
                      <a:prstDash val="solid"/>
                    </a:lnR>
                    <a:lnT w="12700">
                      <a:solidFill>
                        <a:srgbClr val="44536A"/>
                      </a:solidFill>
                      <a:prstDash val="solid"/>
                    </a:lnT>
                    <a:lnB w="3810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38100">
                      <a:solidFill>
                        <a:srgbClr val="4985E8"/>
                      </a:solidFill>
                      <a:prstDash val="solid"/>
                    </a:lnL>
                    <a:lnR w="12700">
                      <a:solidFill>
                        <a:srgbClr val="44536A"/>
                      </a:solidFill>
                      <a:prstDash val="solid"/>
                    </a:lnR>
                    <a:lnT w="12700">
                      <a:solidFill>
                        <a:srgbClr val="44536A"/>
                      </a:solidFill>
                      <a:prstDash val="solid"/>
                    </a:lnT>
                    <a:lnB w="3810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3810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2"/>
                  </a:ext>
                </a:extLst>
              </a:tr>
              <a:tr h="405130">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3810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38100">
                      <a:solidFill>
                        <a:srgbClr val="4985E8"/>
                      </a:solidFill>
                      <a:prstDash val="solid"/>
                    </a:lnR>
                    <a:lnT w="3810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38100">
                      <a:solidFill>
                        <a:srgbClr val="4985E8"/>
                      </a:solidFill>
                      <a:prstDash val="solid"/>
                    </a:lnL>
                    <a:lnR w="12700">
                      <a:solidFill>
                        <a:srgbClr val="44536A"/>
                      </a:solidFill>
                      <a:prstDash val="solid"/>
                    </a:lnR>
                    <a:lnT w="3810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38100">
                      <a:solidFill>
                        <a:srgbClr val="4985E8"/>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3"/>
                  </a:ext>
                </a:extLst>
              </a:tr>
              <a:tr h="405765">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3810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3810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4"/>
                  </a:ext>
                </a:extLst>
              </a:tr>
              <a:tr h="405130">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12700">
                      <a:solidFill>
                        <a:srgbClr val="44536A"/>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38100">
                      <a:solidFill>
                        <a:srgbClr val="4985E8"/>
                      </a:solidFill>
                      <a:prstDash val="solid"/>
                    </a:lnR>
                    <a:lnT w="12700">
                      <a:solidFill>
                        <a:srgbClr val="44536A"/>
                      </a:solidFill>
                      <a:prstDash val="solid"/>
                    </a:lnT>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38100">
                      <a:solidFill>
                        <a:srgbClr val="4985E8"/>
                      </a:solidFill>
                      <a:prstDash val="solid"/>
                    </a:lnL>
                    <a:lnR w="12700">
                      <a:solidFill>
                        <a:srgbClr val="44536A"/>
                      </a:solidFill>
                      <a:prstDash val="solid"/>
                    </a:lnR>
                    <a:lnT w="12700">
                      <a:solidFill>
                        <a:srgbClr val="44536A"/>
                      </a:solidFill>
                      <a:prstDash val="solid"/>
                    </a:lnT>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57150">
                      <a:solidFill>
                        <a:srgbClr val="4985E8"/>
                      </a:solidFill>
                      <a:prstDash val="solid"/>
                    </a:lnR>
                    <a:lnT w="12700">
                      <a:solidFill>
                        <a:srgbClr val="44536A"/>
                      </a:solidFill>
                      <a:prstDash val="solid"/>
                    </a:lnT>
                    <a:lnB w="57150">
                      <a:solidFill>
                        <a:srgbClr val="4985E8"/>
                      </a:solidFill>
                      <a:prstDash val="solid"/>
                    </a:lnB>
                    <a:solidFill>
                      <a:srgbClr val="F3F3F3"/>
                    </a:solidFill>
                  </a:tcPr>
                </a:tc>
                <a:tc>
                  <a:txBody>
                    <a:bodyPr/>
                    <a:lstStyle/>
                    <a:p>
                      <a:pPr>
                        <a:lnSpc>
                          <a:spcPct val="100000"/>
                        </a:lnSpc>
                      </a:pPr>
                      <a:endParaRPr sz="2300">
                        <a:latin typeface="Times New Roman"/>
                        <a:cs typeface="Times New Roman"/>
                      </a:endParaRPr>
                    </a:p>
                  </a:txBody>
                  <a:tcPr marL="0" marR="0" marT="0" marB="0">
                    <a:lnL w="57150">
                      <a:solidFill>
                        <a:srgbClr val="4985E8"/>
                      </a:solidFill>
                      <a:prstDash val="solid"/>
                    </a:lnL>
                    <a:lnR w="12700">
                      <a:solidFill>
                        <a:srgbClr val="44536A"/>
                      </a:solidFill>
                      <a:prstDash val="solid"/>
                    </a:lnR>
                    <a:lnT w="12700">
                      <a:solidFill>
                        <a:srgbClr val="44536A"/>
                      </a:solidFill>
                      <a:prstDash val="solid"/>
                    </a:lnT>
                    <a:lnB w="12700">
                      <a:solidFill>
                        <a:srgbClr val="44536A"/>
                      </a:solidFill>
                      <a:prstDash val="solid"/>
                    </a:lnB>
                    <a:solidFill>
                      <a:srgbClr val="F3F3F3"/>
                    </a:solidFill>
                  </a:tcPr>
                </a:tc>
                <a:extLst>
                  <a:ext uri="{0D108BD9-81ED-4DB2-BD59-A6C34878D82A}">
                    <a16:rowId xmlns:a16="http://schemas.microsoft.com/office/drawing/2014/main" val="10005"/>
                  </a:ext>
                </a:extLst>
              </a:tr>
              <a:tr h="405765">
                <a:tc>
                  <a:txBody>
                    <a:bodyPr/>
                    <a:lstStyle/>
                    <a:p>
                      <a:pPr>
                        <a:lnSpc>
                          <a:spcPct val="100000"/>
                        </a:lnSpc>
                      </a:pPr>
                      <a:endParaRPr sz="2300">
                        <a:latin typeface="Times New Roman"/>
                        <a:cs typeface="Times New Roman"/>
                      </a:endParaRPr>
                    </a:p>
                  </a:txBody>
                  <a:tcPr marL="0" marR="0" marT="0" marB="0">
                    <a:lnR w="12700">
                      <a:solidFill>
                        <a:srgbClr val="44536A"/>
                      </a:solidFill>
                      <a:prstDash val="solid"/>
                    </a:lnR>
                    <a:lnT w="12700">
                      <a:solidFill>
                        <a:srgbClr val="44536A"/>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57150">
                      <a:solidFill>
                        <a:srgbClr val="4985E8"/>
                      </a:solidFill>
                      <a:prstDash val="solid"/>
                    </a:lnT>
                    <a:solidFill>
                      <a:srgbClr val="F3F3F3"/>
                    </a:solidFill>
                  </a:tcPr>
                </a:tc>
                <a:tc>
                  <a:txBody>
                    <a:bodyPr/>
                    <a:lstStyle/>
                    <a:p>
                      <a:pPr>
                        <a:lnSpc>
                          <a:spcPct val="100000"/>
                        </a:lnSpc>
                      </a:pPr>
                      <a:endParaRPr sz="2300">
                        <a:latin typeface="Times New Roman"/>
                        <a:cs typeface="Times New Roman"/>
                      </a:endParaRPr>
                    </a:p>
                  </a:txBody>
                  <a:tcPr marL="0" marR="0" marT="0" marB="0">
                    <a:lnL w="12700">
                      <a:solidFill>
                        <a:srgbClr val="44536A"/>
                      </a:solidFill>
                      <a:prstDash val="solid"/>
                    </a:lnL>
                    <a:lnR w="12700">
                      <a:solidFill>
                        <a:srgbClr val="44536A"/>
                      </a:solidFill>
                      <a:prstDash val="solid"/>
                    </a:lnR>
                    <a:lnT w="12700">
                      <a:solidFill>
                        <a:srgbClr val="44536A"/>
                      </a:solidFill>
                      <a:prstDash val="solid"/>
                    </a:lnT>
                    <a:solidFill>
                      <a:srgbClr val="F3F3F3"/>
                    </a:solidFill>
                  </a:tcPr>
                </a:tc>
                <a:extLst>
                  <a:ext uri="{0D108BD9-81ED-4DB2-BD59-A6C34878D82A}">
                    <a16:rowId xmlns:a16="http://schemas.microsoft.com/office/drawing/2014/main" val="10006"/>
                  </a:ext>
                </a:extLst>
              </a:tr>
            </a:tbl>
          </a:graphicData>
        </a:graphic>
      </p:graphicFrame>
      <p:sp>
        <p:nvSpPr>
          <p:cNvPr id="16" name="object 16"/>
          <p:cNvSpPr txBox="1"/>
          <p:nvPr/>
        </p:nvSpPr>
        <p:spPr>
          <a:xfrm>
            <a:off x="5242178" y="4833048"/>
            <a:ext cx="2322195" cy="768350"/>
          </a:xfrm>
          <a:prstGeom prst="rect">
            <a:avLst/>
          </a:prstGeom>
        </p:spPr>
        <p:txBody>
          <a:bodyPr vert="horz" wrap="square" lIns="0" tIns="12700" rIns="0" bIns="0" rtlCol="0">
            <a:spAutoFit/>
          </a:bodyPr>
          <a:lstStyle/>
          <a:p>
            <a:pPr marL="29209" algn="ctr">
              <a:lnSpc>
                <a:spcPct val="100000"/>
              </a:lnSpc>
              <a:spcBef>
                <a:spcPts val="100"/>
              </a:spcBef>
            </a:pP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sp>
        <p:nvSpPr>
          <p:cNvPr id="17" name="object 17"/>
          <p:cNvSpPr txBox="1"/>
          <p:nvPr/>
        </p:nvSpPr>
        <p:spPr>
          <a:xfrm>
            <a:off x="3001010" y="1214437"/>
            <a:ext cx="1793239" cy="668655"/>
          </a:xfrm>
          <a:prstGeom prst="rect">
            <a:avLst/>
          </a:prstGeom>
        </p:spPr>
        <p:txBody>
          <a:bodyPr vert="horz" wrap="square" lIns="0" tIns="3810" rIns="0" bIns="0" rtlCol="0">
            <a:spAutoFit/>
          </a:bodyPr>
          <a:lstStyle/>
          <a:p>
            <a:pPr marL="12700" marR="5080">
              <a:lnSpc>
                <a:spcPct val="104200"/>
              </a:lnSpc>
              <a:spcBef>
                <a:spcPts val="30"/>
              </a:spcBef>
            </a:pPr>
            <a:r>
              <a:rPr sz="2050" dirty="0">
                <a:latin typeface="Calibri"/>
                <a:cs typeface="Calibri"/>
              </a:rPr>
              <a:t>Project</a:t>
            </a:r>
            <a:r>
              <a:rPr sz="2050" spc="45" dirty="0">
                <a:latin typeface="Calibri"/>
                <a:cs typeface="Calibri"/>
              </a:rPr>
              <a:t> </a:t>
            </a:r>
            <a:r>
              <a:rPr sz="2050" spc="-10" dirty="0">
                <a:latin typeface="Calibri"/>
                <a:cs typeface="Calibri"/>
              </a:rPr>
              <a:t>proposal </a:t>
            </a: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sp>
        <p:nvSpPr>
          <p:cNvPr id="18" name="object 18"/>
          <p:cNvSpPr txBox="1"/>
          <p:nvPr/>
        </p:nvSpPr>
        <p:spPr>
          <a:xfrm>
            <a:off x="6830694" y="1216342"/>
            <a:ext cx="110998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grid</a:t>
            </a:r>
            <a:r>
              <a:rPr sz="2400" spc="-85" dirty="0">
                <a:latin typeface="Calibri"/>
                <a:cs typeface="Calibri"/>
              </a:rPr>
              <a:t> </a:t>
            </a:r>
            <a:r>
              <a:rPr sz="2400" spc="-10" dirty="0">
                <a:latin typeface="Calibri"/>
                <a:cs typeface="Calibri"/>
              </a:rPr>
              <a:t>cells</a:t>
            </a:r>
            <a:endParaRPr sz="2400">
              <a:latin typeface="Calibri"/>
              <a:cs typeface="Calibri"/>
            </a:endParaRPr>
          </a:p>
        </p:txBody>
      </p:sp>
      <p:sp>
        <p:nvSpPr>
          <p:cNvPr id="19" name="object 19"/>
          <p:cNvSpPr txBox="1"/>
          <p:nvPr/>
        </p:nvSpPr>
        <p:spPr>
          <a:xfrm>
            <a:off x="8439150" y="430212"/>
            <a:ext cx="2125345" cy="1124585"/>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Divide</a:t>
            </a:r>
            <a:r>
              <a:rPr sz="2400" spc="-25" dirty="0">
                <a:latin typeface="Calibri"/>
                <a:cs typeface="Calibri"/>
              </a:rPr>
              <a:t> </a:t>
            </a:r>
            <a:r>
              <a:rPr sz="2400" dirty="0">
                <a:latin typeface="Calibri"/>
                <a:cs typeface="Calibri"/>
              </a:rPr>
              <a:t>into</a:t>
            </a:r>
            <a:r>
              <a:rPr sz="2400" spc="-195" dirty="0">
                <a:latin typeface="Calibri"/>
                <a:cs typeface="Calibri"/>
              </a:rPr>
              <a:t> </a:t>
            </a:r>
            <a:r>
              <a:rPr sz="2400" spc="-25" dirty="0">
                <a:latin typeface="Calibri"/>
                <a:cs typeface="Calibri"/>
              </a:rPr>
              <a:t>2x2 </a:t>
            </a:r>
            <a:r>
              <a:rPr sz="2400" dirty="0">
                <a:latin typeface="Calibri"/>
                <a:cs typeface="Calibri"/>
              </a:rPr>
              <a:t>grid</a:t>
            </a:r>
            <a:r>
              <a:rPr sz="2400" spc="5" dirty="0">
                <a:latin typeface="Calibri"/>
                <a:cs typeface="Calibri"/>
              </a:rPr>
              <a:t> </a:t>
            </a:r>
            <a:r>
              <a:rPr sz="2400" dirty="0">
                <a:latin typeface="Calibri"/>
                <a:cs typeface="Calibri"/>
              </a:rPr>
              <a:t>of</a:t>
            </a:r>
            <a:r>
              <a:rPr sz="2400" spc="-90" dirty="0">
                <a:latin typeface="Calibri"/>
                <a:cs typeface="Calibri"/>
              </a:rPr>
              <a:t> </a:t>
            </a:r>
            <a:r>
              <a:rPr sz="2400" spc="-10" dirty="0">
                <a:latin typeface="Calibri"/>
                <a:cs typeface="Calibri"/>
              </a:rPr>
              <a:t>(roughly) </a:t>
            </a:r>
            <a:r>
              <a:rPr sz="2400" dirty="0">
                <a:latin typeface="Calibri"/>
                <a:cs typeface="Calibri"/>
              </a:rPr>
              <a:t>equal</a:t>
            </a:r>
            <a:r>
              <a:rPr sz="2400" spc="-140" dirty="0">
                <a:latin typeface="Calibri"/>
                <a:cs typeface="Calibri"/>
              </a:rPr>
              <a:t> </a:t>
            </a:r>
            <a:r>
              <a:rPr sz="2400" spc="-10" dirty="0">
                <a:latin typeface="Calibri"/>
                <a:cs typeface="Calibri"/>
              </a:rPr>
              <a:t>subregions</a:t>
            </a:r>
            <a:endParaRPr sz="2400">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114" y="-72644"/>
            <a:ext cx="6167755" cy="697230"/>
          </a:xfrm>
          <a:prstGeom prst="rect">
            <a:avLst/>
          </a:prstGeom>
        </p:spPr>
        <p:txBody>
          <a:bodyPr vert="horz" wrap="square" lIns="0" tIns="13335" rIns="0" bIns="0" rtlCol="0">
            <a:spAutoFit/>
          </a:bodyPr>
          <a:lstStyle/>
          <a:p>
            <a:pPr marL="12700">
              <a:lnSpc>
                <a:spcPct val="100000"/>
              </a:lnSpc>
              <a:spcBef>
                <a:spcPts val="105"/>
              </a:spcBef>
            </a:pPr>
            <a:r>
              <a:rPr dirty="0"/>
              <a:t>Cropping</a:t>
            </a:r>
            <a:r>
              <a:rPr spc="-240" dirty="0"/>
              <a:t> </a:t>
            </a:r>
            <a:r>
              <a:rPr spc="-20" dirty="0"/>
              <a:t>Features:</a:t>
            </a:r>
            <a:r>
              <a:rPr spc="-165" dirty="0"/>
              <a:t> </a:t>
            </a:r>
            <a:r>
              <a:rPr dirty="0"/>
              <a:t>RoI</a:t>
            </a:r>
            <a:r>
              <a:rPr spc="-220" dirty="0"/>
              <a:t> </a:t>
            </a:r>
            <a:r>
              <a:rPr spc="-20" dirty="0"/>
              <a:t>Pool</a:t>
            </a:r>
          </a:p>
        </p:txBody>
      </p:sp>
      <p:grpSp>
        <p:nvGrpSpPr>
          <p:cNvPr id="3" name="object 3"/>
          <p:cNvGrpSpPr/>
          <p:nvPr/>
        </p:nvGrpSpPr>
        <p:grpSpPr>
          <a:xfrm>
            <a:off x="182879" y="1056639"/>
            <a:ext cx="8015605" cy="3769360"/>
            <a:chOff x="182879" y="1056639"/>
            <a:chExt cx="8015605" cy="3769360"/>
          </a:xfrm>
        </p:grpSpPr>
        <p:pic>
          <p:nvPicPr>
            <p:cNvPr id="4" name="object 4"/>
            <p:cNvPicPr/>
            <p:nvPr/>
          </p:nvPicPr>
          <p:blipFill>
            <a:blip r:embed="rId2" cstate="print"/>
            <a:stretch>
              <a:fillRect/>
            </a:stretch>
          </p:blipFill>
          <p:spPr>
            <a:xfrm>
              <a:off x="182879" y="1950719"/>
              <a:ext cx="3312160" cy="2875279"/>
            </a:xfrm>
            <a:prstGeom prst="rect">
              <a:avLst/>
            </a:prstGeom>
          </p:spPr>
        </p:pic>
        <p:sp>
          <p:nvSpPr>
            <p:cNvPr id="5" name="object 5"/>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6" name="object 6"/>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7" name="object 7"/>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8" name="object 8"/>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sp>
          <p:nvSpPr>
            <p:cNvPr id="9" name="object 9"/>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0" name="object 10"/>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1" name="object 11"/>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2" name="object 12"/>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grpSp>
        <p:nvGrpSpPr>
          <p:cNvPr id="13" name="object 13"/>
          <p:cNvGrpSpPr/>
          <p:nvPr/>
        </p:nvGrpSpPr>
        <p:grpSpPr>
          <a:xfrm>
            <a:off x="4626609" y="1961133"/>
            <a:ext cx="3321050" cy="2837815"/>
            <a:chOff x="4626609" y="1961133"/>
            <a:chExt cx="3321050" cy="2837815"/>
          </a:xfrm>
        </p:grpSpPr>
        <p:sp>
          <p:nvSpPr>
            <p:cNvPr id="14" name="object 14"/>
            <p:cNvSpPr/>
            <p:nvPr/>
          </p:nvSpPr>
          <p:spPr>
            <a:xfrm>
              <a:off x="4626610" y="1961133"/>
              <a:ext cx="3314700" cy="808990"/>
            </a:xfrm>
            <a:custGeom>
              <a:avLst/>
              <a:gdLst/>
              <a:ahLst/>
              <a:cxnLst/>
              <a:rect l="l" t="t" r="r" b="b"/>
              <a:pathLst>
                <a:path w="3314700" h="808989">
                  <a:moveTo>
                    <a:pt x="3314700" y="0"/>
                  </a:moveTo>
                  <a:lnTo>
                    <a:pt x="3314700" y="0"/>
                  </a:lnTo>
                  <a:lnTo>
                    <a:pt x="0" y="0"/>
                  </a:lnTo>
                  <a:lnTo>
                    <a:pt x="0" y="403225"/>
                  </a:lnTo>
                  <a:lnTo>
                    <a:pt x="0" y="808990"/>
                  </a:lnTo>
                  <a:lnTo>
                    <a:pt x="407035" y="808990"/>
                  </a:lnTo>
                  <a:lnTo>
                    <a:pt x="822325" y="808990"/>
                  </a:lnTo>
                  <a:lnTo>
                    <a:pt x="1183640" y="808990"/>
                  </a:lnTo>
                  <a:lnTo>
                    <a:pt x="1183640" y="403225"/>
                  </a:lnTo>
                  <a:lnTo>
                    <a:pt x="1183640" y="374650"/>
                  </a:lnTo>
                  <a:lnTo>
                    <a:pt x="2858770" y="374650"/>
                  </a:lnTo>
                  <a:lnTo>
                    <a:pt x="2858770" y="403225"/>
                  </a:lnTo>
                  <a:lnTo>
                    <a:pt x="3314700" y="403225"/>
                  </a:lnTo>
                  <a:lnTo>
                    <a:pt x="3314700" y="374650"/>
                  </a:lnTo>
                  <a:lnTo>
                    <a:pt x="3314700" y="0"/>
                  </a:lnTo>
                  <a:close/>
                </a:path>
              </a:pathLst>
            </a:custGeom>
            <a:solidFill>
              <a:srgbClr val="F3F3F3"/>
            </a:solidFill>
          </p:spPr>
          <p:txBody>
            <a:bodyPr wrap="square" lIns="0" tIns="0" rIns="0" bIns="0" rtlCol="0"/>
            <a:lstStyle/>
            <a:p>
              <a:endParaRPr/>
            </a:p>
          </p:txBody>
        </p:sp>
        <p:sp>
          <p:nvSpPr>
            <p:cNvPr id="15" name="object 15"/>
            <p:cNvSpPr/>
            <p:nvPr/>
          </p:nvSpPr>
          <p:spPr>
            <a:xfrm>
              <a:off x="5867399" y="2392933"/>
              <a:ext cx="800735" cy="782955"/>
            </a:xfrm>
            <a:custGeom>
              <a:avLst/>
              <a:gdLst/>
              <a:ahLst/>
              <a:cxnLst/>
              <a:rect l="l" t="t" r="r" b="b"/>
              <a:pathLst>
                <a:path w="800734" h="782955">
                  <a:moveTo>
                    <a:pt x="0" y="782954"/>
                  </a:moveTo>
                  <a:lnTo>
                    <a:pt x="800734" y="782954"/>
                  </a:lnTo>
                  <a:lnTo>
                    <a:pt x="800734" y="0"/>
                  </a:lnTo>
                  <a:lnTo>
                    <a:pt x="0" y="0"/>
                  </a:lnTo>
                  <a:lnTo>
                    <a:pt x="0" y="782954"/>
                  </a:lnTo>
                  <a:close/>
                </a:path>
              </a:pathLst>
            </a:custGeom>
            <a:solidFill>
              <a:srgbClr val="DAE2F3"/>
            </a:solidFill>
          </p:spPr>
          <p:txBody>
            <a:bodyPr wrap="square" lIns="0" tIns="0" rIns="0" bIns="0" rtlCol="0"/>
            <a:lstStyle/>
            <a:p>
              <a:endParaRPr/>
            </a:p>
          </p:txBody>
        </p:sp>
        <p:sp>
          <p:nvSpPr>
            <p:cNvPr id="16" name="object 16"/>
            <p:cNvSpPr/>
            <p:nvPr/>
          </p:nvSpPr>
          <p:spPr>
            <a:xfrm>
              <a:off x="6668134" y="2392933"/>
              <a:ext cx="760095" cy="782955"/>
            </a:xfrm>
            <a:custGeom>
              <a:avLst/>
              <a:gdLst/>
              <a:ahLst/>
              <a:cxnLst/>
              <a:rect l="l" t="t" r="r" b="b"/>
              <a:pathLst>
                <a:path w="760095" h="782955">
                  <a:moveTo>
                    <a:pt x="0" y="782954"/>
                  </a:moveTo>
                  <a:lnTo>
                    <a:pt x="760095" y="782954"/>
                  </a:lnTo>
                  <a:lnTo>
                    <a:pt x="760095" y="0"/>
                  </a:lnTo>
                  <a:lnTo>
                    <a:pt x="0" y="0"/>
                  </a:lnTo>
                  <a:lnTo>
                    <a:pt x="0" y="782954"/>
                  </a:lnTo>
                  <a:close/>
                </a:path>
              </a:pathLst>
            </a:custGeom>
            <a:solidFill>
              <a:srgbClr val="FAE4D5"/>
            </a:solidFill>
          </p:spPr>
          <p:txBody>
            <a:bodyPr wrap="square" lIns="0" tIns="0" rIns="0" bIns="0" rtlCol="0"/>
            <a:lstStyle/>
            <a:p>
              <a:endParaRPr/>
            </a:p>
          </p:txBody>
        </p:sp>
        <p:sp>
          <p:nvSpPr>
            <p:cNvPr id="17" name="object 17"/>
            <p:cNvSpPr/>
            <p:nvPr/>
          </p:nvSpPr>
          <p:spPr>
            <a:xfrm>
              <a:off x="4626610" y="2364358"/>
              <a:ext cx="3314700" cy="1217295"/>
            </a:xfrm>
            <a:custGeom>
              <a:avLst/>
              <a:gdLst/>
              <a:ahLst/>
              <a:cxnLst/>
              <a:rect l="l" t="t" r="r" b="b"/>
              <a:pathLst>
                <a:path w="3314700" h="1217295">
                  <a:moveTo>
                    <a:pt x="1183640" y="405765"/>
                  </a:moveTo>
                  <a:lnTo>
                    <a:pt x="822325" y="405765"/>
                  </a:lnTo>
                  <a:lnTo>
                    <a:pt x="407035" y="405765"/>
                  </a:lnTo>
                  <a:lnTo>
                    <a:pt x="0" y="405765"/>
                  </a:lnTo>
                  <a:lnTo>
                    <a:pt x="0" y="811530"/>
                  </a:lnTo>
                  <a:lnTo>
                    <a:pt x="0" y="1217295"/>
                  </a:lnTo>
                  <a:lnTo>
                    <a:pt x="407035" y="1217295"/>
                  </a:lnTo>
                  <a:lnTo>
                    <a:pt x="822325" y="1217295"/>
                  </a:lnTo>
                  <a:lnTo>
                    <a:pt x="1183640" y="1217295"/>
                  </a:lnTo>
                  <a:lnTo>
                    <a:pt x="1183640" y="811530"/>
                  </a:lnTo>
                  <a:lnTo>
                    <a:pt x="1183640" y="405765"/>
                  </a:lnTo>
                  <a:close/>
                </a:path>
                <a:path w="3314700" h="1217295">
                  <a:moveTo>
                    <a:pt x="3314700" y="0"/>
                  </a:moveTo>
                  <a:lnTo>
                    <a:pt x="2858770" y="0"/>
                  </a:lnTo>
                  <a:lnTo>
                    <a:pt x="2858770" y="405765"/>
                  </a:lnTo>
                  <a:lnTo>
                    <a:pt x="2858770" y="811530"/>
                  </a:lnTo>
                  <a:lnTo>
                    <a:pt x="3314700" y="811530"/>
                  </a:lnTo>
                  <a:lnTo>
                    <a:pt x="3314700" y="405765"/>
                  </a:lnTo>
                  <a:lnTo>
                    <a:pt x="3314700" y="0"/>
                  </a:lnTo>
                  <a:close/>
                </a:path>
              </a:pathLst>
            </a:custGeom>
            <a:solidFill>
              <a:srgbClr val="F3F3F3"/>
            </a:solidFill>
          </p:spPr>
          <p:txBody>
            <a:bodyPr wrap="square" lIns="0" tIns="0" rIns="0" bIns="0" rtlCol="0"/>
            <a:lstStyle/>
            <a:p>
              <a:endParaRPr/>
            </a:p>
          </p:txBody>
        </p:sp>
        <p:sp>
          <p:nvSpPr>
            <p:cNvPr id="18" name="object 18"/>
            <p:cNvSpPr/>
            <p:nvPr/>
          </p:nvSpPr>
          <p:spPr>
            <a:xfrm>
              <a:off x="5867399" y="3175888"/>
              <a:ext cx="800735" cy="1195705"/>
            </a:xfrm>
            <a:custGeom>
              <a:avLst/>
              <a:gdLst/>
              <a:ahLst/>
              <a:cxnLst/>
              <a:rect l="l" t="t" r="r" b="b"/>
              <a:pathLst>
                <a:path w="800734" h="1195704">
                  <a:moveTo>
                    <a:pt x="0" y="1195705"/>
                  </a:moveTo>
                  <a:lnTo>
                    <a:pt x="800734" y="1195705"/>
                  </a:lnTo>
                  <a:lnTo>
                    <a:pt x="800734" y="0"/>
                  </a:lnTo>
                  <a:lnTo>
                    <a:pt x="0" y="0"/>
                  </a:lnTo>
                  <a:lnTo>
                    <a:pt x="0" y="1195705"/>
                  </a:lnTo>
                  <a:close/>
                </a:path>
              </a:pathLst>
            </a:custGeom>
            <a:solidFill>
              <a:srgbClr val="E1EFD9"/>
            </a:solidFill>
          </p:spPr>
          <p:txBody>
            <a:bodyPr wrap="square" lIns="0" tIns="0" rIns="0" bIns="0" rtlCol="0"/>
            <a:lstStyle/>
            <a:p>
              <a:endParaRPr/>
            </a:p>
          </p:txBody>
        </p:sp>
        <p:sp>
          <p:nvSpPr>
            <p:cNvPr id="19" name="object 19"/>
            <p:cNvSpPr/>
            <p:nvPr/>
          </p:nvSpPr>
          <p:spPr>
            <a:xfrm>
              <a:off x="6668134" y="3175888"/>
              <a:ext cx="760095" cy="1195705"/>
            </a:xfrm>
            <a:custGeom>
              <a:avLst/>
              <a:gdLst/>
              <a:ahLst/>
              <a:cxnLst/>
              <a:rect l="l" t="t" r="r" b="b"/>
              <a:pathLst>
                <a:path w="760095" h="1195704">
                  <a:moveTo>
                    <a:pt x="0" y="1195705"/>
                  </a:moveTo>
                  <a:lnTo>
                    <a:pt x="760095" y="1195705"/>
                  </a:lnTo>
                  <a:lnTo>
                    <a:pt x="760095" y="0"/>
                  </a:lnTo>
                  <a:lnTo>
                    <a:pt x="0" y="0"/>
                  </a:lnTo>
                  <a:lnTo>
                    <a:pt x="0" y="1195705"/>
                  </a:lnTo>
                  <a:close/>
                </a:path>
              </a:pathLst>
            </a:custGeom>
            <a:solidFill>
              <a:srgbClr val="FFF1CC"/>
            </a:solidFill>
          </p:spPr>
          <p:txBody>
            <a:bodyPr wrap="square" lIns="0" tIns="0" rIns="0" bIns="0" rtlCol="0"/>
            <a:lstStyle/>
            <a:p>
              <a:endParaRPr/>
            </a:p>
          </p:txBody>
        </p:sp>
        <p:sp>
          <p:nvSpPr>
            <p:cNvPr id="20" name="object 20"/>
            <p:cNvSpPr/>
            <p:nvPr/>
          </p:nvSpPr>
          <p:spPr>
            <a:xfrm>
              <a:off x="4626610" y="3175888"/>
              <a:ext cx="3314700" cy="1623060"/>
            </a:xfrm>
            <a:custGeom>
              <a:avLst/>
              <a:gdLst/>
              <a:ahLst/>
              <a:cxnLst/>
              <a:rect l="l" t="t" r="r" b="b"/>
              <a:pathLst>
                <a:path w="3314700" h="1623060">
                  <a:moveTo>
                    <a:pt x="3314700" y="0"/>
                  </a:moveTo>
                  <a:lnTo>
                    <a:pt x="2858770" y="0"/>
                  </a:lnTo>
                  <a:lnTo>
                    <a:pt x="2858770" y="405765"/>
                  </a:lnTo>
                  <a:lnTo>
                    <a:pt x="2858770" y="811530"/>
                  </a:lnTo>
                  <a:lnTo>
                    <a:pt x="2858770" y="1224280"/>
                  </a:lnTo>
                  <a:lnTo>
                    <a:pt x="2858770" y="1252855"/>
                  </a:lnTo>
                  <a:lnTo>
                    <a:pt x="2830195" y="1252855"/>
                  </a:lnTo>
                  <a:lnTo>
                    <a:pt x="1183640" y="1252855"/>
                  </a:lnTo>
                  <a:lnTo>
                    <a:pt x="1183640" y="1224280"/>
                  </a:lnTo>
                  <a:lnTo>
                    <a:pt x="1183640" y="811530"/>
                  </a:lnTo>
                  <a:lnTo>
                    <a:pt x="1183640" y="405765"/>
                  </a:lnTo>
                  <a:lnTo>
                    <a:pt x="822325" y="405765"/>
                  </a:lnTo>
                  <a:lnTo>
                    <a:pt x="407035" y="405765"/>
                  </a:lnTo>
                  <a:lnTo>
                    <a:pt x="0" y="405765"/>
                  </a:lnTo>
                  <a:lnTo>
                    <a:pt x="0" y="811530"/>
                  </a:lnTo>
                  <a:lnTo>
                    <a:pt x="0" y="1224280"/>
                  </a:lnTo>
                  <a:lnTo>
                    <a:pt x="0" y="1623060"/>
                  </a:lnTo>
                  <a:lnTo>
                    <a:pt x="407035" y="1623060"/>
                  </a:lnTo>
                  <a:lnTo>
                    <a:pt x="3314700" y="1623060"/>
                  </a:lnTo>
                  <a:lnTo>
                    <a:pt x="3314700" y="1252855"/>
                  </a:lnTo>
                  <a:lnTo>
                    <a:pt x="3314700" y="1224280"/>
                  </a:lnTo>
                  <a:lnTo>
                    <a:pt x="3314700" y="811530"/>
                  </a:lnTo>
                  <a:lnTo>
                    <a:pt x="3314700" y="405765"/>
                  </a:lnTo>
                  <a:lnTo>
                    <a:pt x="3314700" y="0"/>
                  </a:lnTo>
                  <a:close/>
                </a:path>
              </a:pathLst>
            </a:custGeom>
            <a:solidFill>
              <a:srgbClr val="F3F3F3"/>
            </a:solidFill>
          </p:spPr>
          <p:txBody>
            <a:bodyPr wrap="square" lIns="0" tIns="0" rIns="0" bIns="0" rtlCol="0"/>
            <a:lstStyle/>
            <a:p>
              <a:endParaRPr/>
            </a:p>
          </p:txBody>
        </p:sp>
        <p:sp>
          <p:nvSpPr>
            <p:cNvPr id="21" name="object 21"/>
            <p:cNvSpPr/>
            <p:nvPr/>
          </p:nvSpPr>
          <p:spPr>
            <a:xfrm>
              <a:off x="5033644" y="1961133"/>
              <a:ext cx="805180" cy="2837815"/>
            </a:xfrm>
            <a:custGeom>
              <a:avLst/>
              <a:gdLst/>
              <a:ahLst/>
              <a:cxnLst/>
              <a:rect l="l" t="t" r="r" b="b"/>
              <a:pathLst>
                <a:path w="805179" h="2837815">
                  <a:moveTo>
                    <a:pt x="0" y="0"/>
                  </a:moveTo>
                  <a:lnTo>
                    <a:pt x="0" y="2837815"/>
                  </a:lnTo>
                </a:path>
                <a:path w="805179" h="2837815">
                  <a:moveTo>
                    <a:pt x="415289" y="0"/>
                  </a:moveTo>
                  <a:lnTo>
                    <a:pt x="415289" y="2837815"/>
                  </a:lnTo>
                </a:path>
                <a:path w="805179" h="2837815">
                  <a:moveTo>
                    <a:pt x="805179" y="0"/>
                  </a:moveTo>
                  <a:lnTo>
                    <a:pt x="805179" y="374650"/>
                  </a:lnTo>
                </a:path>
              </a:pathLst>
            </a:custGeom>
            <a:ln w="12700">
              <a:solidFill>
                <a:srgbClr val="44536A"/>
              </a:solidFill>
            </a:ln>
          </p:spPr>
          <p:txBody>
            <a:bodyPr wrap="square" lIns="0" tIns="0" rIns="0" bIns="0" rtlCol="0"/>
            <a:lstStyle/>
            <a:p>
              <a:endParaRPr/>
            </a:p>
          </p:txBody>
        </p:sp>
        <p:sp>
          <p:nvSpPr>
            <p:cNvPr id="22" name="object 22"/>
            <p:cNvSpPr/>
            <p:nvPr/>
          </p:nvSpPr>
          <p:spPr>
            <a:xfrm>
              <a:off x="5838824" y="2335783"/>
              <a:ext cx="0" cy="2092960"/>
            </a:xfrm>
            <a:custGeom>
              <a:avLst/>
              <a:gdLst/>
              <a:ahLst/>
              <a:cxnLst/>
              <a:rect l="l" t="t" r="r" b="b"/>
              <a:pathLst>
                <a:path h="2092960">
                  <a:moveTo>
                    <a:pt x="0" y="0"/>
                  </a:moveTo>
                  <a:lnTo>
                    <a:pt x="0" y="2092959"/>
                  </a:lnTo>
                </a:path>
              </a:pathLst>
            </a:custGeom>
            <a:ln w="57150">
              <a:solidFill>
                <a:srgbClr val="4985E8"/>
              </a:solidFill>
            </a:ln>
          </p:spPr>
          <p:txBody>
            <a:bodyPr wrap="square" lIns="0" tIns="0" rIns="0" bIns="0" rtlCol="0"/>
            <a:lstStyle/>
            <a:p>
              <a:endParaRPr/>
            </a:p>
          </p:txBody>
        </p:sp>
        <p:sp>
          <p:nvSpPr>
            <p:cNvPr id="23" name="object 23"/>
            <p:cNvSpPr/>
            <p:nvPr/>
          </p:nvSpPr>
          <p:spPr>
            <a:xfrm>
              <a:off x="5838824" y="1961133"/>
              <a:ext cx="829310" cy="2837815"/>
            </a:xfrm>
            <a:custGeom>
              <a:avLst/>
              <a:gdLst/>
              <a:ahLst/>
              <a:cxnLst/>
              <a:rect l="l" t="t" r="r" b="b"/>
              <a:pathLst>
                <a:path w="829309" h="2837815">
                  <a:moveTo>
                    <a:pt x="0" y="2467610"/>
                  </a:moveTo>
                  <a:lnTo>
                    <a:pt x="0" y="2837815"/>
                  </a:lnTo>
                </a:path>
                <a:path w="829309" h="2837815">
                  <a:moveTo>
                    <a:pt x="422910" y="0"/>
                  </a:moveTo>
                  <a:lnTo>
                    <a:pt x="422910" y="374650"/>
                  </a:lnTo>
                </a:path>
                <a:path w="829309" h="2837815">
                  <a:moveTo>
                    <a:pt x="422910" y="2467610"/>
                  </a:moveTo>
                  <a:lnTo>
                    <a:pt x="422910" y="2837815"/>
                  </a:lnTo>
                </a:path>
                <a:path w="829309" h="2837815">
                  <a:moveTo>
                    <a:pt x="829309" y="0"/>
                  </a:moveTo>
                  <a:lnTo>
                    <a:pt x="829309" y="374650"/>
                  </a:lnTo>
                </a:path>
              </a:pathLst>
            </a:custGeom>
            <a:ln w="12700">
              <a:solidFill>
                <a:srgbClr val="44536A"/>
              </a:solidFill>
            </a:ln>
          </p:spPr>
          <p:txBody>
            <a:bodyPr wrap="square" lIns="0" tIns="0" rIns="0" bIns="0" rtlCol="0"/>
            <a:lstStyle/>
            <a:p>
              <a:endParaRPr/>
            </a:p>
          </p:txBody>
        </p:sp>
        <p:sp>
          <p:nvSpPr>
            <p:cNvPr id="24" name="object 24"/>
            <p:cNvSpPr/>
            <p:nvPr/>
          </p:nvSpPr>
          <p:spPr>
            <a:xfrm>
              <a:off x="6668134" y="2335783"/>
              <a:ext cx="0" cy="2092960"/>
            </a:xfrm>
            <a:custGeom>
              <a:avLst/>
              <a:gdLst/>
              <a:ahLst/>
              <a:cxnLst/>
              <a:rect l="l" t="t" r="r" b="b"/>
              <a:pathLst>
                <a:path h="2092960">
                  <a:moveTo>
                    <a:pt x="0" y="0"/>
                  </a:moveTo>
                  <a:lnTo>
                    <a:pt x="0" y="2092959"/>
                  </a:lnTo>
                </a:path>
              </a:pathLst>
            </a:custGeom>
            <a:ln w="38100">
              <a:solidFill>
                <a:srgbClr val="4985E8"/>
              </a:solidFill>
            </a:ln>
          </p:spPr>
          <p:txBody>
            <a:bodyPr wrap="square" lIns="0" tIns="0" rIns="0" bIns="0" rtlCol="0"/>
            <a:lstStyle/>
            <a:p>
              <a:endParaRPr/>
            </a:p>
          </p:txBody>
        </p:sp>
        <p:sp>
          <p:nvSpPr>
            <p:cNvPr id="25" name="object 25"/>
            <p:cNvSpPr/>
            <p:nvPr/>
          </p:nvSpPr>
          <p:spPr>
            <a:xfrm>
              <a:off x="6668134" y="1961133"/>
              <a:ext cx="788670" cy="2837815"/>
            </a:xfrm>
            <a:custGeom>
              <a:avLst/>
              <a:gdLst/>
              <a:ahLst/>
              <a:cxnLst/>
              <a:rect l="l" t="t" r="r" b="b"/>
              <a:pathLst>
                <a:path w="788670" h="2837815">
                  <a:moveTo>
                    <a:pt x="0" y="2467610"/>
                  </a:moveTo>
                  <a:lnTo>
                    <a:pt x="0" y="2837815"/>
                  </a:lnTo>
                </a:path>
                <a:path w="788670" h="2837815">
                  <a:moveTo>
                    <a:pt x="406400" y="0"/>
                  </a:moveTo>
                  <a:lnTo>
                    <a:pt x="406400" y="374650"/>
                  </a:lnTo>
                </a:path>
                <a:path w="788670" h="2837815">
                  <a:moveTo>
                    <a:pt x="406400" y="2467610"/>
                  </a:moveTo>
                  <a:lnTo>
                    <a:pt x="406400" y="2837815"/>
                  </a:lnTo>
                </a:path>
                <a:path w="788670" h="2837815">
                  <a:moveTo>
                    <a:pt x="788670" y="0"/>
                  </a:moveTo>
                  <a:lnTo>
                    <a:pt x="788670" y="374650"/>
                  </a:lnTo>
                </a:path>
              </a:pathLst>
            </a:custGeom>
            <a:ln w="12700">
              <a:solidFill>
                <a:srgbClr val="44536A"/>
              </a:solidFill>
            </a:ln>
          </p:spPr>
          <p:txBody>
            <a:bodyPr wrap="square" lIns="0" tIns="0" rIns="0" bIns="0" rtlCol="0"/>
            <a:lstStyle/>
            <a:p>
              <a:endParaRPr/>
            </a:p>
          </p:txBody>
        </p:sp>
        <p:sp>
          <p:nvSpPr>
            <p:cNvPr id="26" name="object 26"/>
            <p:cNvSpPr/>
            <p:nvPr/>
          </p:nvSpPr>
          <p:spPr>
            <a:xfrm>
              <a:off x="7456804" y="2335783"/>
              <a:ext cx="0" cy="2092960"/>
            </a:xfrm>
            <a:custGeom>
              <a:avLst/>
              <a:gdLst/>
              <a:ahLst/>
              <a:cxnLst/>
              <a:rect l="l" t="t" r="r" b="b"/>
              <a:pathLst>
                <a:path h="2092960">
                  <a:moveTo>
                    <a:pt x="0" y="0"/>
                  </a:moveTo>
                  <a:lnTo>
                    <a:pt x="0" y="2092959"/>
                  </a:lnTo>
                </a:path>
              </a:pathLst>
            </a:custGeom>
            <a:ln w="57150">
              <a:solidFill>
                <a:srgbClr val="4985E8"/>
              </a:solidFill>
            </a:ln>
          </p:spPr>
          <p:txBody>
            <a:bodyPr wrap="square" lIns="0" tIns="0" rIns="0" bIns="0" rtlCol="0"/>
            <a:lstStyle/>
            <a:p>
              <a:endParaRPr/>
            </a:p>
          </p:txBody>
        </p:sp>
        <p:sp>
          <p:nvSpPr>
            <p:cNvPr id="27" name="object 27"/>
            <p:cNvSpPr/>
            <p:nvPr/>
          </p:nvSpPr>
          <p:spPr>
            <a:xfrm>
              <a:off x="4626609" y="2364358"/>
              <a:ext cx="2830195" cy="2434590"/>
            </a:xfrm>
            <a:custGeom>
              <a:avLst/>
              <a:gdLst/>
              <a:ahLst/>
              <a:cxnLst/>
              <a:rect l="l" t="t" r="r" b="b"/>
              <a:pathLst>
                <a:path w="2830195" h="2434590">
                  <a:moveTo>
                    <a:pt x="2830194" y="2064384"/>
                  </a:moveTo>
                  <a:lnTo>
                    <a:pt x="2830194" y="2434590"/>
                  </a:lnTo>
                </a:path>
                <a:path w="2830195" h="2434590">
                  <a:moveTo>
                    <a:pt x="0" y="0"/>
                  </a:moveTo>
                  <a:lnTo>
                    <a:pt x="1183639" y="0"/>
                  </a:lnTo>
                </a:path>
              </a:pathLst>
            </a:custGeom>
            <a:ln w="12700">
              <a:solidFill>
                <a:srgbClr val="44536A"/>
              </a:solidFill>
            </a:ln>
          </p:spPr>
          <p:txBody>
            <a:bodyPr wrap="square" lIns="0" tIns="0" rIns="0" bIns="0" rtlCol="0"/>
            <a:lstStyle/>
            <a:p>
              <a:endParaRPr/>
            </a:p>
          </p:txBody>
        </p:sp>
        <p:sp>
          <p:nvSpPr>
            <p:cNvPr id="28" name="object 28"/>
            <p:cNvSpPr/>
            <p:nvPr/>
          </p:nvSpPr>
          <p:spPr>
            <a:xfrm>
              <a:off x="5810249" y="2364358"/>
              <a:ext cx="1675130" cy="0"/>
            </a:xfrm>
            <a:custGeom>
              <a:avLst/>
              <a:gdLst/>
              <a:ahLst/>
              <a:cxnLst/>
              <a:rect l="l" t="t" r="r" b="b"/>
              <a:pathLst>
                <a:path w="1675129">
                  <a:moveTo>
                    <a:pt x="0" y="0"/>
                  </a:moveTo>
                  <a:lnTo>
                    <a:pt x="1675129" y="0"/>
                  </a:lnTo>
                </a:path>
              </a:pathLst>
            </a:custGeom>
            <a:ln w="57150">
              <a:solidFill>
                <a:srgbClr val="4985E8"/>
              </a:solidFill>
            </a:ln>
          </p:spPr>
          <p:txBody>
            <a:bodyPr wrap="square" lIns="0" tIns="0" rIns="0" bIns="0" rtlCol="0"/>
            <a:lstStyle/>
            <a:p>
              <a:endParaRPr/>
            </a:p>
          </p:txBody>
        </p:sp>
        <p:sp>
          <p:nvSpPr>
            <p:cNvPr id="29" name="object 29"/>
            <p:cNvSpPr/>
            <p:nvPr/>
          </p:nvSpPr>
          <p:spPr>
            <a:xfrm>
              <a:off x="7485379" y="2358008"/>
              <a:ext cx="462280" cy="12700"/>
            </a:xfrm>
            <a:custGeom>
              <a:avLst/>
              <a:gdLst/>
              <a:ahLst/>
              <a:cxnLst/>
              <a:rect l="l" t="t" r="r" b="b"/>
              <a:pathLst>
                <a:path w="462279" h="12700">
                  <a:moveTo>
                    <a:pt x="0" y="12700"/>
                  </a:moveTo>
                  <a:lnTo>
                    <a:pt x="462279" y="12700"/>
                  </a:lnTo>
                  <a:lnTo>
                    <a:pt x="462279" y="0"/>
                  </a:lnTo>
                  <a:lnTo>
                    <a:pt x="0" y="0"/>
                  </a:lnTo>
                  <a:lnTo>
                    <a:pt x="0" y="12700"/>
                  </a:lnTo>
                  <a:close/>
                </a:path>
              </a:pathLst>
            </a:custGeom>
            <a:solidFill>
              <a:srgbClr val="44536A"/>
            </a:solidFill>
          </p:spPr>
          <p:txBody>
            <a:bodyPr wrap="square" lIns="0" tIns="0" rIns="0" bIns="0" rtlCol="0"/>
            <a:lstStyle/>
            <a:p>
              <a:endParaRPr/>
            </a:p>
          </p:txBody>
        </p:sp>
        <p:sp>
          <p:nvSpPr>
            <p:cNvPr id="30" name="object 30"/>
            <p:cNvSpPr/>
            <p:nvPr/>
          </p:nvSpPr>
          <p:spPr>
            <a:xfrm>
              <a:off x="4626609" y="2770123"/>
              <a:ext cx="3321050" cy="405765"/>
            </a:xfrm>
            <a:custGeom>
              <a:avLst/>
              <a:gdLst/>
              <a:ahLst/>
              <a:cxnLst/>
              <a:rect l="l" t="t" r="r" b="b"/>
              <a:pathLst>
                <a:path w="3321050" h="405764">
                  <a:moveTo>
                    <a:pt x="0" y="0"/>
                  </a:moveTo>
                  <a:lnTo>
                    <a:pt x="1240789" y="0"/>
                  </a:lnTo>
                </a:path>
                <a:path w="3321050" h="405764">
                  <a:moveTo>
                    <a:pt x="2801619" y="0"/>
                  </a:moveTo>
                  <a:lnTo>
                    <a:pt x="3321049" y="0"/>
                  </a:lnTo>
                </a:path>
                <a:path w="3321050" h="405764">
                  <a:moveTo>
                    <a:pt x="0" y="405764"/>
                  </a:moveTo>
                  <a:lnTo>
                    <a:pt x="1183639" y="405764"/>
                  </a:lnTo>
                </a:path>
              </a:pathLst>
            </a:custGeom>
            <a:ln w="12700">
              <a:solidFill>
                <a:srgbClr val="44536A"/>
              </a:solidFill>
            </a:ln>
          </p:spPr>
          <p:txBody>
            <a:bodyPr wrap="square" lIns="0" tIns="0" rIns="0" bIns="0" rtlCol="0"/>
            <a:lstStyle/>
            <a:p>
              <a:endParaRPr/>
            </a:p>
          </p:txBody>
        </p:sp>
        <p:sp>
          <p:nvSpPr>
            <p:cNvPr id="31" name="object 31"/>
            <p:cNvSpPr/>
            <p:nvPr/>
          </p:nvSpPr>
          <p:spPr>
            <a:xfrm>
              <a:off x="5810249" y="3175888"/>
              <a:ext cx="1675130" cy="0"/>
            </a:xfrm>
            <a:custGeom>
              <a:avLst/>
              <a:gdLst/>
              <a:ahLst/>
              <a:cxnLst/>
              <a:rect l="l" t="t" r="r" b="b"/>
              <a:pathLst>
                <a:path w="1675129">
                  <a:moveTo>
                    <a:pt x="0" y="0"/>
                  </a:moveTo>
                  <a:lnTo>
                    <a:pt x="1675129" y="0"/>
                  </a:lnTo>
                </a:path>
              </a:pathLst>
            </a:custGeom>
            <a:ln w="38100">
              <a:solidFill>
                <a:srgbClr val="4985E8"/>
              </a:solidFill>
            </a:ln>
          </p:spPr>
          <p:txBody>
            <a:bodyPr wrap="square" lIns="0" tIns="0" rIns="0" bIns="0" rtlCol="0"/>
            <a:lstStyle/>
            <a:p>
              <a:endParaRPr/>
            </a:p>
          </p:txBody>
        </p:sp>
        <p:sp>
          <p:nvSpPr>
            <p:cNvPr id="32" name="object 32"/>
            <p:cNvSpPr/>
            <p:nvPr/>
          </p:nvSpPr>
          <p:spPr>
            <a:xfrm>
              <a:off x="7485379" y="3169538"/>
              <a:ext cx="462280" cy="12700"/>
            </a:xfrm>
            <a:custGeom>
              <a:avLst/>
              <a:gdLst/>
              <a:ahLst/>
              <a:cxnLst/>
              <a:rect l="l" t="t" r="r" b="b"/>
              <a:pathLst>
                <a:path w="462279" h="12700">
                  <a:moveTo>
                    <a:pt x="0" y="12700"/>
                  </a:moveTo>
                  <a:lnTo>
                    <a:pt x="462279" y="12700"/>
                  </a:lnTo>
                  <a:lnTo>
                    <a:pt x="462279" y="0"/>
                  </a:lnTo>
                  <a:lnTo>
                    <a:pt x="0" y="0"/>
                  </a:lnTo>
                  <a:lnTo>
                    <a:pt x="0" y="12700"/>
                  </a:lnTo>
                  <a:close/>
                </a:path>
              </a:pathLst>
            </a:custGeom>
            <a:solidFill>
              <a:srgbClr val="44536A"/>
            </a:solidFill>
          </p:spPr>
          <p:txBody>
            <a:bodyPr wrap="square" lIns="0" tIns="0" rIns="0" bIns="0" rtlCol="0"/>
            <a:lstStyle/>
            <a:p>
              <a:endParaRPr/>
            </a:p>
          </p:txBody>
        </p:sp>
        <p:sp>
          <p:nvSpPr>
            <p:cNvPr id="33" name="object 33"/>
            <p:cNvSpPr/>
            <p:nvPr/>
          </p:nvSpPr>
          <p:spPr>
            <a:xfrm>
              <a:off x="4626609" y="3581653"/>
              <a:ext cx="3321050" cy="405765"/>
            </a:xfrm>
            <a:custGeom>
              <a:avLst/>
              <a:gdLst/>
              <a:ahLst/>
              <a:cxnLst/>
              <a:rect l="l" t="t" r="r" b="b"/>
              <a:pathLst>
                <a:path w="3321050" h="405764">
                  <a:moveTo>
                    <a:pt x="0" y="0"/>
                  </a:moveTo>
                  <a:lnTo>
                    <a:pt x="1240789" y="0"/>
                  </a:lnTo>
                </a:path>
                <a:path w="3321050" h="405764">
                  <a:moveTo>
                    <a:pt x="2801619" y="0"/>
                  </a:moveTo>
                  <a:lnTo>
                    <a:pt x="3321049" y="0"/>
                  </a:lnTo>
                </a:path>
                <a:path w="3321050" h="405764">
                  <a:moveTo>
                    <a:pt x="0" y="405765"/>
                  </a:moveTo>
                  <a:lnTo>
                    <a:pt x="1240789" y="405765"/>
                  </a:lnTo>
                </a:path>
                <a:path w="3321050" h="405764">
                  <a:moveTo>
                    <a:pt x="2801619" y="405765"/>
                  </a:moveTo>
                  <a:lnTo>
                    <a:pt x="3321049" y="405765"/>
                  </a:lnTo>
                </a:path>
              </a:pathLst>
            </a:custGeom>
            <a:ln w="12700">
              <a:solidFill>
                <a:srgbClr val="44536A"/>
              </a:solidFill>
            </a:ln>
          </p:spPr>
          <p:txBody>
            <a:bodyPr wrap="square" lIns="0" tIns="0" rIns="0" bIns="0" rtlCol="0"/>
            <a:lstStyle/>
            <a:p>
              <a:endParaRPr/>
            </a:p>
          </p:txBody>
        </p:sp>
        <p:sp>
          <p:nvSpPr>
            <p:cNvPr id="34" name="object 34"/>
            <p:cNvSpPr/>
            <p:nvPr/>
          </p:nvSpPr>
          <p:spPr>
            <a:xfrm>
              <a:off x="4626609" y="4400169"/>
              <a:ext cx="1183640" cy="0"/>
            </a:xfrm>
            <a:custGeom>
              <a:avLst/>
              <a:gdLst/>
              <a:ahLst/>
              <a:cxnLst/>
              <a:rect l="l" t="t" r="r" b="b"/>
              <a:pathLst>
                <a:path w="1183639">
                  <a:moveTo>
                    <a:pt x="0" y="0"/>
                  </a:moveTo>
                  <a:lnTo>
                    <a:pt x="1183639" y="0"/>
                  </a:lnTo>
                </a:path>
              </a:pathLst>
            </a:custGeom>
            <a:ln w="19050">
              <a:solidFill>
                <a:srgbClr val="44536A"/>
              </a:solidFill>
            </a:ln>
          </p:spPr>
          <p:txBody>
            <a:bodyPr wrap="square" lIns="0" tIns="0" rIns="0" bIns="0" rtlCol="0"/>
            <a:lstStyle/>
            <a:p>
              <a:endParaRPr/>
            </a:p>
          </p:txBody>
        </p:sp>
        <p:sp>
          <p:nvSpPr>
            <p:cNvPr id="35" name="object 35"/>
            <p:cNvSpPr/>
            <p:nvPr/>
          </p:nvSpPr>
          <p:spPr>
            <a:xfrm>
              <a:off x="5810249" y="4400169"/>
              <a:ext cx="1675130" cy="0"/>
            </a:xfrm>
            <a:custGeom>
              <a:avLst/>
              <a:gdLst/>
              <a:ahLst/>
              <a:cxnLst/>
              <a:rect l="l" t="t" r="r" b="b"/>
              <a:pathLst>
                <a:path w="1675129">
                  <a:moveTo>
                    <a:pt x="0" y="0"/>
                  </a:moveTo>
                  <a:lnTo>
                    <a:pt x="1675129" y="0"/>
                  </a:lnTo>
                </a:path>
              </a:pathLst>
            </a:custGeom>
            <a:ln w="57150">
              <a:solidFill>
                <a:srgbClr val="4985E8"/>
              </a:solidFill>
            </a:ln>
          </p:spPr>
          <p:txBody>
            <a:bodyPr wrap="square" lIns="0" tIns="0" rIns="0" bIns="0" rtlCol="0"/>
            <a:lstStyle/>
            <a:p>
              <a:endParaRPr/>
            </a:p>
          </p:txBody>
        </p:sp>
        <p:sp>
          <p:nvSpPr>
            <p:cNvPr id="36" name="object 36"/>
            <p:cNvSpPr/>
            <p:nvPr/>
          </p:nvSpPr>
          <p:spPr>
            <a:xfrm>
              <a:off x="7485379" y="4393819"/>
              <a:ext cx="462280" cy="12700"/>
            </a:xfrm>
            <a:custGeom>
              <a:avLst/>
              <a:gdLst/>
              <a:ahLst/>
              <a:cxnLst/>
              <a:rect l="l" t="t" r="r" b="b"/>
              <a:pathLst>
                <a:path w="462279" h="12700">
                  <a:moveTo>
                    <a:pt x="0" y="12699"/>
                  </a:moveTo>
                  <a:lnTo>
                    <a:pt x="462279" y="12699"/>
                  </a:lnTo>
                  <a:lnTo>
                    <a:pt x="462279" y="0"/>
                  </a:lnTo>
                  <a:lnTo>
                    <a:pt x="0" y="0"/>
                  </a:lnTo>
                  <a:lnTo>
                    <a:pt x="0" y="12699"/>
                  </a:lnTo>
                  <a:close/>
                </a:path>
              </a:pathLst>
            </a:custGeom>
            <a:solidFill>
              <a:srgbClr val="44536A"/>
            </a:solidFill>
          </p:spPr>
          <p:txBody>
            <a:bodyPr wrap="square" lIns="0" tIns="0" rIns="0" bIns="0" rtlCol="0"/>
            <a:lstStyle/>
            <a:p>
              <a:endParaRPr/>
            </a:p>
          </p:txBody>
        </p:sp>
        <p:sp>
          <p:nvSpPr>
            <p:cNvPr id="37" name="object 37"/>
            <p:cNvSpPr/>
            <p:nvPr/>
          </p:nvSpPr>
          <p:spPr>
            <a:xfrm>
              <a:off x="7941309" y="1961133"/>
              <a:ext cx="0" cy="2837815"/>
            </a:xfrm>
            <a:custGeom>
              <a:avLst/>
              <a:gdLst/>
              <a:ahLst/>
              <a:cxnLst/>
              <a:rect l="l" t="t" r="r" b="b"/>
              <a:pathLst>
                <a:path h="2837815">
                  <a:moveTo>
                    <a:pt x="0" y="0"/>
                  </a:moveTo>
                  <a:lnTo>
                    <a:pt x="0" y="2837815"/>
                  </a:lnTo>
                </a:path>
              </a:pathLst>
            </a:custGeom>
            <a:ln w="12700">
              <a:solidFill>
                <a:srgbClr val="44536A"/>
              </a:solidFill>
            </a:ln>
          </p:spPr>
          <p:txBody>
            <a:bodyPr wrap="square" lIns="0" tIns="0" rIns="0" bIns="0" rtlCol="0"/>
            <a:lstStyle/>
            <a:p>
              <a:endParaRPr/>
            </a:p>
          </p:txBody>
        </p:sp>
      </p:grpSp>
      <p:sp>
        <p:nvSpPr>
          <p:cNvPr id="38" name="object 38"/>
          <p:cNvSpPr txBox="1"/>
          <p:nvPr/>
        </p:nvSpPr>
        <p:spPr>
          <a:xfrm>
            <a:off x="3001010" y="621665"/>
            <a:ext cx="4949190" cy="1261110"/>
          </a:xfrm>
          <a:prstGeom prst="rect">
            <a:avLst/>
          </a:prstGeom>
        </p:spPr>
        <p:txBody>
          <a:bodyPr vert="horz" wrap="square" lIns="0" tIns="13335" rIns="0" bIns="0" rtlCol="0">
            <a:spAutoFit/>
          </a:bodyPr>
          <a:lstStyle/>
          <a:p>
            <a:pPr marL="3727450">
              <a:lnSpc>
                <a:spcPts val="2790"/>
              </a:lnSpc>
              <a:spcBef>
                <a:spcPts val="105"/>
              </a:spcBef>
            </a:pPr>
            <a:r>
              <a:rPr sz="2400" dirty="0">
                <a:latin typeface="Calibri"/>
                <a:cs typeface="Calibri"/>
              </a:rPr>
              <a:t>grid</a:t>
            </a:r>
            <a:r>
              <a:rPr sz="2400" spc="-95" dirty="0">
                <a:latin typeface="Calibri"/>
                <a:cs typeface="Calibri"/>
              </a:rPr>
              <a:t> </a:t>
            </a:r>
            <a:r>
              <a:rPr sz="2400" spc="-10" dirty="0">
                <a:latin typeface="Calibri"/>
                <a:cs typeface="Calibri"/>
              </a:rPr>
              <a:t>cells</a:t>
            </a:r>
            <a:endParaRPr sz="2400">
              <a:latin typeface="Calibri"/>
              <a:cs typeface="Calibri"/>
            </a:endParaRPr>
          </a:p>
          <a:p>
            <a:pPr marL="3758565">
              <a:lnSpc>
                <a:spcPts val="2350"/>
              </a:lnSpc>
            </a:pPr>
            <a:r>
              <a:rPr sz="2400" dirty="0">
                <a:latin typeface="Calibri"/>
                <a:cs typeface="Calibri"/>
              </a:rPr>
              <a:t>“Snap”</a:t>
            </a:r>
            <a:r>
              <a:rPr sz="2400" spc="-155" dirty="0">
                <a:latin typeface="Calibri"/>
                <a:cs typeface="Calibri"/>
              </a:rPr>
              <a:t> </a:t>
            </a:r>
            <a:r>
              <a:rPr sz="2400" spc="-25" dirty="0">
                <a:latin typeface="Calibri"/>
                <a:cs typeface="Calibri"/>
              </a:rPr>
              <a:t>to</a:t>
            </a:r>
            <a:endParaRPr sz="2400">
              <a:latin typeface="Calibri"/>
              <a:cs typeface="Calibri"/>
            </a:endParaRPr>
          </a:p>
          <a:p>
            <a:pPr marL="12700">
              <a:lnSpc>
                <a:spcPts val="2020"/>
              </a:lnSpc>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a:p>
            <a:pPr marL="12700">
              <a:lnSpc>
                <a:spcPct val="100000"/>
              </a:lnSpc>
              <a:spcBef>
                <a:spcPts val="10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39" name="object 39"/>
          <p:cNvGrpSpPr/>
          <p:nvPr/>
        </p:nvGrpSpPr>
        <p:grpSpPr>
          <a:xfrm>
            <a:off x="9743440" y="2702560"/>
            <a:ext cx="1026160" cy="1045210"/>
            <a:chOff x="9743440" y="2702560"/>
            <a:chExt cx="1026160" cy="1045210"/>
          </a:xfrm>
        </p:grpSpPr>
        <p:sp>
          <p:nvSpPr>
            <p:cNvPr id="40" name="object 40"/>
            <p:cNvSpPr/>
            <p:nvPr/>
          </p:nvSpPr>
          <p:spPr>
            <a:xfrm>
              <a:off x="9743440" y="2926067"/>
              <a:ext cx="782320" cy="802640"/>
            </a:xfrm>
            <a:custGeom>
              <a:avLst/>
              <a:gdLst/>
              <a:ahLst/>
              <a:cxnLst/>
              <a:rect l="l" t="t" r="r" b="b"/>
              <a:pathLst>
                <a:path w="782320" h="802639">
                  <a:moveTo>
                    <a:pt x="781811" y="0"/>
                  </a:moveTo>
                  <a:lnTo>
                    <a:pt x="0" y="0"/>
                  </a:lnTo>
                  <a:lnTo>
                    <a:pt x="0" y="802271"/>
                  </a:lnTo>
                  <a:lnTo>
                    <a:pt x="781811" y="802271"/>
                  </a:lnTo>
                  <a:lnTo>
                    <a:pt x="781811" y="0"/>
                  </a:lnTo>
                  <a:close/>
                </a:path>
              </a:pathLst>
            </a:custGeom>
            <a:solidFill>
              <a:srgbClr val="F3F3F3"/>
            </a:solidFill>
          </p:spPr>
          <p:txBody>
            <a:bodyPr wrap="square" lIns="0" tIns="0" rIns="0" bIns="0" rtlCol="0"/>
            <a:lstStyle/>
            <a:p>
              <a:endParaRPr/>
            </a:p>
          </p:txBody>
        </p:sp>
        <p:sp>
          <p:nvSpPr>
            <p:cNvPr id="41" name="object 41"/>
            <p:cNvSpPr/>
            <p:nvPr/>
          </p:nvSpPr>
          <p:spPr>
            <a:xfrm>
              <a:off x="10525760" y="2702560"/>
              <a:ext cx="233679" cy="1026160"/>
            </a:xfrm>
            <a:custGeom>
              <a:avLst/>
              <a:gdLst/>
              <a:ahLst/>
              <a:cxnLst/>
              <a:rect l="l" t="t" r="r" b="b"/>
              <a:pathLst>
                <a:path w="233679" h="1026160">
                  <a:moveTo>
                    <a:pt x="233299" y="0"/>
                  </a:moveTo>
                  <a:lnTo>
                    <a:pt x="0" y="226822"/>
                  </a:lnTo>
                  <a:lnTo>
                    <a:pt x="0" y="1026032"/>
                  </a:lnTo>
                  <a:lnTo>
                    <a:pt x="233299" y="799211"/>
                  </a:lnTo>
                  <a:lnTo>
                    <a:pt x="233299" y="0"/>
                  </a:lnTo>
                  <a:close/>
                </a:path>
              </a:pathLst>
            </a:custGeom>
            <a:solidFill>
              <a:srgbClr val="C3C3C3"/>
            </a:solidFill>
          </p:spPr>
          <p:txBody>
            <a:bodyPr wrap="square" lIns="0" tIns="0" rIns="0" bIns="0" rtlCol="0"/>
            <a:lstStyle/>
            <a:p>
              <a:endParaRPr/>
            </a:p>
          </p:txBody>
        </p:sp>
        <p:sp>
          <p:nvSpPr>
            <p:cNvPr id="42" name="object 42"/>
            <p:cNvSpPr/>
            <p:nvPr/>
          </p:nvSpPr>
          <p:spPr>
            <a:xfrm>
              <a:off x="9743440" y="2702560"/>
              <a:ext cx="1016000" cy="223520"/>
            </a:xfrm>
            <a:custGeom>
              <a:avLst/>
              <a:gdLst/>
              <a:ahLst/>
              <a:cxnLst/>
              <a:rect l="l" t="t" r="r" b="b"/>
              <a:pathLst>
                <a:path w="1016000" h="223519">
                  <a:moveTo>
                    <a:pt x="1015745" y="0"/>
                  </a:moveTo>
                  <a:lnTo>
                    <a:pt x="226313" y="0"/>
                  </a:lnTo>
                  <a:lnTo>
                    <a:pt x="0" y="223138"/>
                  </a:lnTo>
                  <a:lnTo>
                    <a:pt x="789304" y="223138"/>
                  </a:lnTo>
                  <a:lnTo>
                    <a:pt x="1015745" y="0"/>
                  </a:lnTo>
                  <a:close/>
                </a:path>
              </a:pathLst>
            </a:custGeom>
            <a:solidFill>
              <a:srgbClr val="F5F5F5"/>
            </a:solidFill>
          </p:spPr>
          <p:txBody>
            <a:bodyPr wrap="square" lIns="0" tIns="0" rIns="0" bIns="0" rtlCol="0"/>
            <a:lstStyle/>
            <a:p>
              <a:endParaRPr/>
            </a:p>
          </p:txBody>
        </p:sp>
        <p:sp>
          <p:nvSpPr>
            <p:cNvPr id="43" name="object 43"/>
            <p:cNvSpPr/>
            <p:nvPr/>
          </p:nvSpPr>
          <p:spPr>
            <a:xfrm>
              <a:off x="9748520" y="2707640"/>
              <a:ext cx="1016000" cy="1026160"/>
            </a:xfrm>
            <a:custGeom>
              <a:avLst/>
              <a:gdLst/>
              <a:ahLst/>
              <a:cxnLst/>
              <a:rect l="l" t="t" r="r" b="b"/>
              <a:pathLst>
                <a:path w="1016000" h="1026160">
                  <a:moveTo>
                    <a:pt x="0" y="226822"/>
                  </a:moveTo>
                  <a:lnTo>
                    <a:pt x="226313" y="0"/>
                  </a:lnTo>
                  <a:lnTo>
                    <a:pt x="1015746" y="0"/>
                  </a:lnTo>
                  <a:lnTo>
                    <a:pt x="1015746" y="799211"/>
                  </a:lnTo>
                  <a:lnTo>
                    <a:pt x="789304" y="1026033"/>
                  </a:lnTo>
                  <a:lnTo>
                    <a:pt x="0" y="1026033"/>
                  </a:lnTo>
                  <a:lnTo>
                    <a:pt x="0" y="226822"/>
                  </a:lnTo>
                  <a:close/>
                </a:path>
                <a:path w="1016000" h="1026160">
                  <a:moveTo>
                    <a:pt x="0" y="226822"/>
                  </a:moveTo>
                  <a:lnTo>
                    <a:pt x="789304" y="226822"/>
                  </a:lnTo>
                  <a:lnTo>
                    <a:pt x="1015746" y="0"/>
                  </a:lnTo>
                </a:path>
                <a:path w="1016000" h="1026160">
                  <a:moveTo>
                    <a:pt x="789304" y="226822"/>
                  </a:moveTo>
                  <a:lnTo>
                    <a:pt x="789304" y="1026033"/>
                  </a:lnTo>
                </a:path>
              </a:pathLst>
            </a:custGeom>
            <a:ln w="9525">
              <a:solidFill>
                <a:srgbClr val="44536A"/>
              </a:solidFill>
            </a:ln>
          </p:spPr>
          <p:txBody>
            <a:bodyPr wrap="square" lIns="0" tIns="0" rIns="0" bIns="0" rtlCol="0"/>
            <a:lstStyle/>
            <a:p>
              <a:endParaRPr/>
            </a:p>
          </p:txBody>
        </p:sp>
        <p:sp>
          <p:nvSpPr>
            <p:cNvPr id="44" name="object 44"/>
            <p:cNvSpPr/>
            <p:nvPr/>
          </p:nvSpPr>
          <p:spPr>
            <a:xfrm>
              <a:off x="10139997" y="2941510"/>
              <a:ext cx="18415" cy="796925"/>
            </a:xfrm>
            <a:custGeom>
              <a:avLst/>
              <a:gdLst/>
              <a:ahLst/>
              <a:cxnLst/>
              <a:rect l="l" t="t" r="r" b="b"/>
              <a:pathLst>
                <a:path w="18415" h="796925">
                  <a:moveTo>
                    <a:pt x="9017" y="776668"/>
                  </a:moveTo>
                  <a:lnTo>
                    <a:pt x="9017" y="796670"/>
                  </a:lnTo>
                </a:path>
                <a:path w="18415" h="796925">
                  <a:moveTo>
                    <a:pt x="9017" y="370395"/>
                  </a:moveTo>
                  <a:lnTo>
                    <a:pt x="9017" y="401065"/>
                  </a:lnTo>
                </a:path>
                <a:path w="18415" h="796925">
                  <a:moveTo>
                    <a:pt x="0" y="0"/>
                  </a:moveTo>
                  <a:lnTo>
                    <a:pt x="18034" y="0"/>
                  </a:lnTo>
                </a:path>
              </a:pathLst>
            </a:custGeom>
            <a:ln w="18034">
              <a:solidFill>
                <a:srgbClr val="44536A"/>
              </a:solidFill>
            </a:ln>
          </p:spPr>
          <p:txBody>
            <a:bodyPr wrap="square" lIns="0" tIns="0" rIns="0" bIns="0" rtlCol="0"/>
            <a:lstStyle/>
            <a:p>
              <a:endParaRPr/>
            </a:p>
          </p:txBody>
        </p:sp>
        <p:sp>
          <p:nvSpPr>
            <p:cNvPr id="45" name="object 45"/>
            <p:cNvSpPr/>
            <p:nvPr/>
          </p:nvSpPr>
          <p:spPr>
            <a:xfrm>
              <a:off x="9748520" y="3327400"/>
              <a:ext cx="782320" cy="9525"/>
            </a:xfrm>
            <a:custGeom>
              <a:avLst/>
              <a:gdLst/>
              <a:ahLst/>
              <a:cxnLst/>
              <a:rect l="l" t="t" r="r" b="b"/>
              <a:pathLst>
                <a:path w="782320" h="9525">
                  <a:moveTo>
                    <a:pt x="781938" y="0"/>
                  </a:moveTo>
                  <a:lnTo>
                    <a:pt x="0" y="9271"/>
                  </a:lnTo>
                </a:path>
              </a:pathLst>
            </a:custGeom>
            <a:ln w="9525">
              <a:solidFill>
                <a:srgbClr val="44536A"/>
              </a:solidFill>
            </a:ln>
          </p:spPr>
          <p:txBody>
            <a:bodyPr wrap="square" lIns="0" tIns="0" rIns="0" bIns="0" rtlCol="0"/>
            <a:lstStyle/>
            <a:p>
              <a:endParaRPr/>
            </a:p>
          </p:txBody>
        </p:sp>
      </p:grpSp>
      <p:sp>
        <p:nvSpPr>
          <p:cNvPr id="46" name="object 46"/>
          <p:cNvSpPr txBox="1"/>
          <p:nvPr/>
        </p:nvSpPr>
        <p:spPr>
          <a:xfrm>
            <a:off x="8438768" y="430212"/>
            <a:ext cx="2125345" cy="1124585"/>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Divide</a:t>
            </a:r>
            <a:r>
              <a:rPr sz="2400" spc="-25" dirty="0">
                <a:latin typeface="Calibri"/>
                <a:cs typeface="Calibri"/>
              </a:rPr>
              <a:t> </a:t>
            </a:r>
            <a:r>
              <a:rPr sz="2400" dirty="0">
                <a:latin typeface="Calibri"/>
                <a:cs typeface="Calibri"/>
              </a:rPr>
              <a:t>into</a:t>
            </a:r>
            <a:r>
              <a:rPr sz="2400" spc="-195" dirty="0">
                <a:latin typeface="Calibri"/>
                <a:cs typeface="Calibri"/>
              </a:rPr>
              <a:t> </a:t>
            </a:r>
            <a:r>
              <a:rPr sz="2400" spc="-25" dirty="0">
                <a:latin typeface="Calibri"/>
                <a:cs typeface="Calibri"/>
              </a:rPr>
              <a:t>2x2 </a:t>
            </a:r>
            <a:r>
              <a:rPr sz="2400" dirty="0">
                <a:latin typeface="Calibri"/>
                <a:cs typeface="Calibri"/>
              </a:rPr>
              <a:t>grid</a:t>
            </a:r>
            <a:r>
              <a:rPr sz="2400" spc="5" dirty="0">
                <a:latin typeface="Calibri"/>
                <a:cs typeface="Calibri"/>
              </a:rPr>
              <a:t> </a:t>
            </a:r>
            <a:r>
              <a:rPr sz="2400" dirty="0">
                <a:latin typeface="Calibri"/>
                <a:cs typeface="Calibri"/>
              </a:rPr>
              <a:t>of</a:t>
            </a:r>
            <a:r>
              <a:rPr sz="2400" spc="-85" dirty="0">
                <a:latin typeface="Calibri"/>
                <a:cs typeface="Calibri"/>
              </a:rPr>
              <a:t> </a:t>
            </a:r>
            <a:r>
              <a:rPr sz="2400" spc="-10" dirty="0">
                <a:latin typeface="Calibri"/>
                <a:cs typeface="Calibri"/>
              </a:rPr>
              <a:t>(roughly) </a:t>
            </a:r>
            <a:r>
              <a:rPr sz="2400" dirty="0">
                <a:latin typeface="Calibri"/>
                <a:cs typeface="Calibri"/>
              </a:rPr>
              <a:t>equal</a:t>
            </a:r>
            <a:r>
              <a:rPr sz="2400" spc="-140" dirty="0">
                <a:latin typeface="Calibri"/>
                <a:cs typeface="Calibri"/>
              </a:rPr>
              <a:t> </a:t>
            </a:r>
            <a:r>
              <a:rPr sz="2400" spc="-10" dirty="0">
                <a:latin typeface="Calibri"/>
                <a:cs typeface="Calibri"/>
              </a:rPr>
              <a:t>subregions</a:t>
            </a:r>
            <a:endParaRPr sz="2400">
              <a:latin typeface="Calibri"/>
              <a:cs typeface="Calibri"/>
            </a:endParaRPr>
          </a:p>
        </p:txBody>
      </p:sp>
      <p:sp>
        <p:nvSpPr>
          <p:cNvPr id="47" name="object 47"/>
          <p:cNvSpPr txBox="1"/>
          <p:nvPr/>
        </p:nvSpPr>
        <p:spPr>
          <a:xfrm>
            <a:off x="8387968" y="1803717"/>
            <a:ext cx="2035810" cy="758190"/>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Max-</a:t>
            </a:r>
            <a:r>
              <a:rPr sz="2400" dirty="0">
                <a:latin typeface="Calibri"/>
                <a:cs typeface="Calibri"/>
              </a:rPr>
              <a:t>pool</a:t>
            </a:r>
            <a:r>
              <a:rPr sz="2400" spc="-175" dirty="0">
                <a:latin typeface="Calibri"/>
                <a:cs typeface="Calibri"/>
              </a:rPr>
              <a:t> </a:t>
            </a:r>
            <a:r>
              <a:rPr sz="2400" spc="-10" dirty="0">
                <a:latin typeface="Calibri"/>
                <a:cs typeface="Calibri"/>
              </a:rPr>
              <a:t>within </a:t>
            </a:r>
            <a:r>
              <a:rPr sz="2400" dirty="0">
                <a:latin typeface="Calibri"/>
                <a:cs typeface="Calibri"/>
              </a:rPr>
              <a:t>each</a:t>
            </a:r>
            <a:r>
              <a:rPr sz="2400" spc="-55" dirty="0">
                <a:latin typeface="Calibri"/>
                <a:cs typeface="Calibri"/>
              </a:rPr>
              <a:t> </a:t>
            </a:r>
            <a:r>
              <a:rPr sz="2400" spc="-10" dirty="0">
                <a:latin typeface="Calibri"/>
                <a:cs typeface="Calibri"/>
              </a:rPr>
              <a:t>subregion</a:t>
            </a:r>
            <a:endParaRPr sz="2400">
              <a:latin typeface="Calibri"/>
              <a:cs typeface="Calibri"/>
            </a:endParaRPr>
          </a:p>
        </p:txBody>
      </p:sp>
      <p:sp>
        <p:nvSpPr>
          <p:cNvPr id="48" name="object 48"/>
          <p:cNvSpPr/>
          <p:nvPr/>
        </p:nvSpPr>
        <p:spPr>
          <a:xfrm>
            <a:off x="8412480" y="3261359"/>
            <a:ext cx="1137920" cy="81280"/>
          </a:xfrm>
          <a:custGeom>
            <a:avLst/>
            <a:gdLst/>
            <a:ahLst/>
            <a:cxnLst/>
            <a:rect l="l" t="t" r="r" b="b"/>
            <a:pathLst>
              <a:path w="1137920" h="81279">
                <a:moveTo>
                  <a:pt x="1052322" y="0"/>
                </a:moveTo>
                <a:lnTo>
                  <a:pt x="1052322" y="27050"/>
                </a:lnTo>
                <a:lnTo>
                  <a:pt x="0" y="27050"/>
                </a:lnTo>
                <a:lnTo>
                  <a:pt x="0" y="54228"/>
                </a:lnTo>
                <a:lnTo>
                  <a:pt x="1052322" y="54228"/>
                </a:lnTo>
                <a:lnTo>
                  <a:pt x="1052322" y="81279"/>
                </a:lnTo>
                <a:lnTo>
                  <a:pt x="1137666" y="40639"/>
                </a:lnTo>
                <a:lnTo>
                  <a:pt x="1052322" y="0"/>
                </a:lnTo>
                <a:close/>
              </a:path>
            </a:pathLst>
          </a:custGeom>
          <a:solidFill>
            <a:srgbClr val="666666"/>
          </a:solidFill>
        </p:spPr>
        <p:txBody>
          <a:bodyPr wrap="square" lIns="0" tIns="0" rIns="0" bIns="0" rtlCol="0"/>
          <a:lstStyle/>
          <a:p>
            <a:endParaRPr/>
          </a:p>
        </p:txBody>
      </p:sp>
      <p:sp>
        <p:nvSpPr>
          <p:cNvPr id="49" name="object 49"/>
          <p:cNvSpPr txBox="1"/>
          <p:nvPr/>
        </p:nvSpPr>
        <p:spPr>
          <a:xfrm>
            <a:off x="8609076" y="3668966"/>
            <a:ext cx="3197225" cy="1134745"/>
          </a:xfrm>
          <a:prstGeom prst="rect">
            <a:avLst/>
          </a:prstGeom>
        </p:spPr>
        <p:txBody>
          <a:bodyPr vert="horz" wrap="square" lIns="0" tIns="1905" rIns="0" bIns="0" rtlCol="0">
            <a:spAutoFit/>
          </a:bodyPr>
          <a:lstStyle/>
          <a:p>
            <a:pPr marL="551180" marR="544195" indent="9525" algn="ctr">
              <a:lnSpc>
                <a:spcPct val="103000"/>
              </a:lnSpc>
              <a:spcBef>
                <a:spcPts val="15"/>
              </a:spcBef>
            </a:pPr>
            <a:r>
              <a:rPr sz="2400" spc="-10" dirty="0">
                <a:latin typeface="Calibri"/>
                <a:cs typeface="Calibri"/>
              </a:rPr>
              <a:t>Region</a:t>
            </a:r>
            <a:r>
              <a:rPr sz="2400" spc="-80" dirty="0">
                <a:latin typeface="Calibri"/>
                <a:cs typeface="Calibri"/>
              </a:rPr>
              <a:t> </a:t>
            </a:r>
            <a:r>
              <a:rPr sz="2400" spc="-10" dirty="0">
                <a:latin typeface="Calibri"/>
                <a:cs typeface="Calibri"/>
              </a:rPr>
              <a:t>features </a:t>
            </a:r>
            <a:r>
              <a:rPr sz="2400" dirty="0">
                <a:latin typeface="Calibri"/>
                <a:cs typeface="Calibri"/>
              </a:rPr>
              <a:t>(here</a:t>
            </a:r>
            <a:r>
              <a:rPr sz="2400" spc="-70" dirty="0">
                <a:latin typeface="Calibri"/>
                <a:cs typeface="Calibri"/>
              </a:rPr>
              <a:t> </a:t>
            </a:r>
            <a:r>
              <a:rPr sz="2400" dirty="0">
                <a:latin typeface="Calibri"/>
                <a:cs typeface="Calibri"/>
              </a:rPr>
              <a:t>512</a:t>
            </a:r>
            <a:r>
              <a:rPr sz="2400" spc="-20" dirty="0">
                <a:latin typeface="Calibri"/>
                <a:cs typeface="Calibri"/>
              </a:rPr>
              <a:t> </a:t>
            </a:r>
            <a:r>
              <a:rPr sz="2400" dirty="0">
                <a:latin typeface="Calibri"/>
                <a:cs typeface="Calibri"/>
              </a:rPr>
              <a:t>x</a:t>
            </a:r>
            <a:r>
              <a:rPr sz="2400" spc="-75" dirty="0">
                <a:latin typeface="Calibri"/>
                <a:cs typeface="Calibri"/>
              </a:rPr>
              <a:t> </a:t>
            </a:r>
            <a:r>
              <a:rPr sz="2400" dirty="0">
                <a:latin typeface="Calibri"/>
                <a:cs typeface="Calibri"/>
              </a:rPr>
              <a:t>2</a:t>
            </a:r>
            <a:r>
              <a:rPr sz="2400" spc="-100" dirty="0">
                <a:latin typeface="Calibri"/>
                <a:cs typeface="Calibri"/>
              </a:rPr>
              <a:t> </a:t>
            </a:r>
            <a:r>
              <a:rPr sz="2400" dirty="0">
                <a:latin typeface="Calibri"/>
                <a:cs typeface="Calibri"/>
              </a:rPr>
              <a:t>x </a:t>
            </a:r>
            <a:r>
              <a:rPr sz="2400" spc="-25" dirty="0">
                <a:latin typeface="Calibri"/>
                <a:cs typeface="Calibri"/>
              </a:rPr>
              <a:t>2;</a:t>
            </a:r>
            <a:endParaRPr sz="2400">
              <a:latin typeface="Calibri"/>
              <a:cs typeface="Calibri"/>
            </a:endParaRPr>
          </a:p>
          <a:p>
            <a:pPr algn="ctr">
              <a:lnSpc>
                <a:spcPct val="100000"/>
              </a:lnSpc>
              <a:spcBef>
                <a:spcPts val="5"/>
              </a:spcBef>
            </a:pPr>
            <a:r>
              <a:rPr sz="2400" dirty="0">
                <a:latin typeface="Calibri"/>
                <a:cs typeface="Calibri"/>
              </a:rPr>
              <a:t>In</a:t>
            </a:r>
            <a:r>
              <a:rPr sz="2400" spc="-40" dirty="0">
                <a:latin typeface="Calibri"/>
                <a:cs typeface="Calibri"/>
              </a:rPr>
              <a:t> </a:t>
            </a:r>
            <a:r>
              <a:rPr sz="2400" spc="-20" dirty="0">
                <a:latin typeface="Calibri"/>
                <a:cs typeface="Calibri"/>
              </a:rPr>
              <a:t>practice</a:t>
            </a:r>
            <a:r>
              <a:rPr sz="2400" spc="-125" dirty="0">
                <a:latin typeface="Calibri"/>
                <a:cs typeface="Calibri"/>
              </a:rPr>
              <a:t> </a:t>
            </a:r>
            <a:r>
              <a:rPr sz="2400" dirty="0">
                <a:latin typeface="Calibri"/>
                <a:cs typeface="Calibri"/>
              </a:rPr>
              <a:t>e.g</a:t>
            </a:r>
            <a:r>
              <a:rPr sz="2400" spc="25" dirty="0">
                <a:latin typeface="Calibri"/>
                <a:cs typeface="Calibri"/>
              </a:rPr>
              <a:t> </a:t>
            </a:r>
            <a:r>
              <a:rPr sz="2400" dirty="0">
                <a:latin typeface="Calibri"/>
                <a:cs typeface="Calibri"/>
              </a:rPr>
              <a:t>512</a:t>
            </a:r>
            <a:r>
              <a:rPr sz="2400" spc="15" dirty="0">
                <a:latin typeface="Calibri"/>
                <a:cs typeface="Calibri"/>
              </a:rPr>
              <a:t> </a:t>
            </a:r>
            <a:r>
              <a:rPr sz="2400" dirty="0">
                <a:latin typeface="Calibri"/>
                <a:cs typeface="Calibri"/>
              </a:rPr>
              <a:t>x</a:t>
            </a:r>
            <a:r>
              <a:rPr sz="2400" spc="-55" dirty="0">
                <a:latin typeface="Calibri"/>
                <a:cs typeface="Calibri"/>
              </a:rPr>
              <a:t> </a:t>
            </a:r>
            <a:r>
              <a:rPr sz="2400" dirty="0">
                <a:latin typeface="Calibri"/>
                <a:cs typeface="Calibri"/>
              </a:rPr>
              <a:t>7</a:t>
            </a:r>
            <a:r>
              <a:rPr sz="2400" spc="15" dirty="0">
                <a:latin typeface="Calibri"/>
                <a:cs typeface="Calibri"/>
              </a:rPr>
              <a:t> </a:t>
            </a:r>
            <a:r>
              <a:rPr sz="2400" dirty="0">
                <a:latin typeface="Calibri"/>
                <a:cs typeface="Calibri"/>
              </a:rPr>
              <a:t>x</a:t>
            </a:r>
            <a:r>
              <a:rPr sz="2400" spc="-50" dirty="0">
                <a:latin typeface="Calibri"/>
                <a:cs typeface="Calibri"/>
              </a:rPr>
              <a:t> </a:t>
            </a:r>
            <a:r>
              <a:rPr sz="2400" spc="-25" dirty="0">
                <a:latin typeface="Calibri"/>
                <a:cs typeface="Calibri"/>
              </a:rPr>
              <a:t>7)</a:t>
            </a:r>
            <a:endParaRPr sz="2400">
              <a:latin typeface="Calibri"/>
              <a:cs typeface="Calibri"/>
            </a:endParaRPr>
          </a:p>
        </p:txBody>
      </p:sp>
      <p:grpSp>
        <p:nvGrpSpPr>
          <p:cNvPr id="50" name="object 50"/>
          <p:cNvGrpSpPr/>
          <p:nvPr/>
        </p:nvGrpSpPr>
        <p:grpSpPr>
          <a:xfrm>
            <a:off x="9753600" y="2936176"/>
            <a:ext cx="762000" cy="782320"/>
            <a:chOff x="9753600" y="2936176"/>
            <a:chExt cx="762000" cy="782320"/>
          </a:xfrm>
        </p:grpSpPr>
        <p:sp>
          <p:nvSpPr>
            <p:cNvPr id="51" name="object 51"/>
            <p:cNvSpPr/>
            <p:nvPr/>
          </p:nvSpPr>
          <p:spPr>
            <a:xfrm>
              <a:off x="9753600" y="2936176"/>
              <a:ext cx="375920" cy="375920"/>
            </a:xfrm>
            <a:custGeom>
              <a:avLst/>
              <a:gdLst/>
              <a:ahLst/>
              <a:cxnLst/>
              <a:rect l="l" t="t" r="r" b="b"/>
              <a:pathLst>
                <a:path w="375920" h="375920">
                  <a:moveTo>
                    <a:pt x="375907" y="0"/>
                  </a:moveTo>
                  <a:lnTo>
                    <a:pt x="0" y="0"/>
                  </a:lnTo>
                  <a:lnTo>
                    <a:pt x="0" y="375602"/>
                  </a:lnTo>
                  <a:lnTo>
                    <a:pt x="375907" y="375602"/>
                  </a:lnTo>
                  <a:lnTo>
                    <a:pt x="375907" y="0"/>
                  </a:lnTo>
                  <a:close/>
                </a:path>
              </a:pathLst>
            </a:custGeom>
            <a:solidFill>
              <a:srgbClr val="DAE2F3"/>
            </a:solidFill>
          </p:spPr>
          <p:txBody>
            <a:bodyPr wrap="square" lIns="0" tIns="0" rIns="0" bIns="0" rtlCol="0"/>
            <a:lstStyle/>
            <a:p>
              <a:endParaRPr/>
            </a:p>
          </p:txBody>
        </p:sp>
        <p:sp>
          <p:nvSpPr>
            <p:cNvPr id="52" name="object 52"/>
            <p:cNvSpPr/>
            <p:nvPr/>
          </p:nvSpPr>
          <p:spPr>
            <a:xfrm>
              <a:off x="10139679" y="2946463"/>
              <a:ext cx="375920" cy="365760"/>
            </a:xfrm>
            <a:custGeom>
              <a:avLst/>
              <a:gdLst/>
              <a:ahLst/>
              <a:cxnLst/>
              <a:rect l="l" t="t" r="r" b="b"/>
              <a:pathLst>
                <a:path w="375920" h="365760">
                  <a:moveTo>
                    <a:pt x="375907" y="0"/>
                  </a:moveTo>
                  <a:lnTo>
                    <a:pt x="0" y="0"/>
                  </a:lnTo>
                  <a:lnTo>
                    <a:pt x="0" y="365442"/>
                  </a:lnTo>
                  <a:lnTo>
                    <a:pt x="375907" y="365442"/>
                  </a:lnTo>
                  <a:lnTo>
                    <a:pt x="375907" y="0"/>
                  </a:lnTo>
                  <a:close/>
                </a:path>
              </a:pathLst>
            </a:custGeom>
            <a:solidFill>
              <a:srgbClr val="FAE4D5"/>
            </a:solidFill>
          </p:spPr>
          <p:txBody>
            <a:bodyPr wrap="square" lIns="0" tIns="0" rIns="0" bIns="0" rtlCol="0"/>
            <a:lstStyle/>
            <a:p>
              <a:endParaRPr/>
            </a:p>
          </p:txBody>
        </p:sp>
        <p:sp>
          <p:nvSpPr>
            <p:cNvPr id="53" name="object 53"/>
            <p:cNvSpPr/>
            <p:nvPr/>
          </p:nvSpPr>
          <p:spPr>
            <a:xfrm>
              <a:off x="10139679" y="3342576"/>
              <a:ext cx="375920" cy="375920"/>
            </a:xfrm>
            <a:custGeom>
              <a:avLst/>
              <a:gdLst/>
              <a:ahLst/>
              <a:cxnLst/>
              <a:rect l="l" t="t" r="r" b="b"/>
              <a:pathLst>
                <a:path w="375920" h="375920">
                  <a:moveTo>
                    <a:pt x="375907" y="0"/>
                  </a:moveTo>
                  <a:lnTo>
                    <a:pt x="0" y="0"/>
                  </a:lnTo>
                  <a:lnTo>
                    <a:pt x="0" y="375602"/>
                  </a:lnTo>
                  <a:lnTo>
                    <a:pt x="375907" y="375602"/>
                  </a:lnTo>
                  <a:lnTo>
                    <a:pt x="375907" y="0"/>
                  </a:lnTo>
                  <a:close/>
                </a:path>
              </a:pathLst>
            </a:custGeom>
            <a:solidFill>
              <a:srgbClr val="FFF1CC"/>
            </a:solidFill>
          </p:spPr>
          <p:txBody>
            <a:bodyPr wrap="square" lIns="0" tIns="0" rIns="0" bIns="0" rtlCol="0"/>
            <a:lstStyle/>
            <a:p>
              <a:endParaRPr/>
            </a:p>
          </p:txBody>
        </p:sp>
        <p:sp>
          <p:nvSpPr>
            <p:cNvPr id="54" name="object 54"/>
            <p:cNvSpPr/>
            <p:nvPr/>
          </p:nvSpPr>
          <p:spPr>
            <a:xfrm>
              <a:off x="9753600" y="3342576"/>
              <a:ext cx="375920" cy="375920"/>
            </a:xfrm>
            <a:custGeom>
              <a:avLst/>
              <a:gdLst/>
              <a:ahLst/>
              <a:cxnLst/>
              <a:rect l="l" t="t" r="r" b="b"/>
              <a:pathLst>
                <a:path w="375920" h="375920">
                  <a:moveTo>
                    <a:pt x="375907" y="0"/>
                  </a:moveTo>
                  <a:lnTo>
                    <a:pt x="0" y="0"/>
                  </a:lnTo>
                  <a:lnTo>
                    <a:pt x="0" y="375602"/>
                  </a:lnTo>
                  <a:lnTo>
                    <a:pt x="375907" y="375602"/>
                  </a:lnTo>
                  <a:lnTo>
                    <a:pt x="375907" y="0"/>
                  </a:lnTo>
                  <a:close/>
                </a:path>
              </a:pathLst>
            </a:custGeom>
            <a:solidFill>
              <a:srgbClr val="E1EFD9"/>
            </a:solidFill>
          </p:spPr>
          <p:txBody>
            <a:bodyPr wrap="square" lIns="0" tIns="0" rIns="0" bIns="0" rtlCol="0"/>
            <a:lstStyle/>
            <a:p>
              <a:endParaRPr/>
            </a:p>
          </p:txBody>
        </p:sp>
      </p:grpSp>
      <p:sp>
        <p:nvSpPr>
          <p:cNvPr id="55" name="object 55"/>
          <p:cNvSpPr txBox="1"/>
          <p:nvPr/>
        </p:nvSpPr>
        <p:spPr>
          <a:xfrm>
            <a:off x="662305" y="4845621"/>
            <a:ext cx="2322195" cy="758190"/>
          </a:xfrm>
          <a:prstGeom prst="rect">
            <a:avLst/>
          </a:prstGeom>
        </p:spPr>
        <p:txBody>
          <a:bodyPr vert="horz" wrap="square" lIns="0" tIns="12700" rIns="0" bIns="0" rtlCol="0">
            <a:spAutoFit/>
          </a:bodyPr>
          <a:lstStyle/>
          <a:p>
            <a:pPr marL="2095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5"/>
              </a:spcBef>
            </a:pPr>
            <a:r>
              <a:rPr sz="2400" dirty="0">
                <a:latin typeface="Calibri"/>
                <a:cs typeface="Calibri"/>
              </a:rPr>
              <a:t>(e.g.</a:t>
            </a:r>
            <a:r>
              <a:rPr sz="2400" spc="-5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58" name="object 58"/>
          <p:cNvSpPr txBox="1"/>
          <p:nvPr/>
        </p:nvSpPr>
        <p:spPr>
          <a:xfrm>
            <a:off x="106679" y="6180772"/>
            <a:ext cx="1913889" cy="15748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15" dirty="0">
                <a:latin typeface="Calibri"/>
                <a:cs typeface="Calibri"/>
              </a:rPr>
              <a:t> </a:t>
            </a:r>
            <a:r>
              <a:rPr sz="1050" dirty="0">
                <a:latin typeface="Calibri"/>
                <a:cs typeface="Calibri"/>
              </a:rPr>
              <a:t>“Fast</a:t>
            </a:r>
            <a:r>
              <a:rPr sz="1050" spc="-45" dirty="0">
                <a:latin typeface="Calibri"/>
                <a:cs typeface="Calibri"/>
              </a:rPr>
              <a:t> </a:t>
            </a:r>
            <a:r>
              <a:rPr sz="1050" spc="-10" dirty="0">
                <a:latin typeface="Calibri"/>
                <a:cs typeface="Calibri"/>
              </a:rPr>
              <a:t>R-</a:t>
            </a:r>
            <a:r>
              <a:rPr sz="1050" spc="-25" dirty="0">
                <a:latin typeface="Calibri"/>
                <a:cs typeface="Calibri"/>
              </a:rPr>
              <a:t>CNN”,</a:t>
            </a:r>
            <a:r>
              <a:rPr sz="1050" spc="95" dirty="0">
                <a:latin typeface="Calibri"/>
                <a:cs typeface="Calibri"/>
              </a:rPr>
              <a:t> </a:t>
            </a:r>
            <a:r>
              <a:rPr sz="1050" dirty="0">
                <a:latin typeface="Calibri"/>
                <a:cs typeface="Calibri"/>
              </a:rPr>
              <a:t>ICCV</a:t>
            </a:r>
            <a:r>
              <a:rPr sz="1050" spc="85" dirty="0">
                <a:latin typeface="Calibri"/>
                <a:cs typeface="Calibri"/>
              </a:rPr>
              <a:t> </a:t>
            </a:r>
            <a:r>
              <a:rPr sz="1050" spc="-10" dirty="0">
                <a:latin typeface="Calibri"/>
                <a:cs typeface="Calibri"/>
              </a:rPr>
              <a:t>2015.</a:t>
            </a:r>
            <a:endParaRPr sz="1050">
              <a:latin typeface="Calibri"/>
              <a:cs typeface="Calibri"/>
            </a:endParaRPr>
          </a:p>
        </p:txBody>
      </p:sp>
      <p:sp>
        <p:nvSpPr>
          <p:cNvPr id="56" name="object 56"/>
          <p:cNvSpPr txBox="1"/>
          <p:nvPr/>
        </p:nvSpPr>
        <p:spPr>
          <a:xfrm>
            <a:off x="5242178" y="4845621"/>
            <a:ext cx="2322195" cy="758190"/>
          </a:xfrm>
          <a:prstGeom prst="rect">
            <a:avLst/>
          </a:prstGeom>
        </p:spPr>
        <p:txBody>
          <a:bodyPr vert="horz" wrap="square" lIns="0" tIns="12700" rIns="0" bIns="0" rtlCol="0">
            <a:spAutoFit/>
          </a:bodyPr>
          <a:lstStyle/>
          <a:p>
            <a:pPr marL="29209" algn="ctr">
              <a:lnSpc>
                <a:spcPct val="100000"/>
              </a:lnSpc>
              <a:spcBef>
                <a:spcPts val="100"/>
              </a:spcBef>
            </a:pP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a:p>
            <a:pPr algn="ctr">
              <a:lnSpc>
                <a:spcPct val="100000"/>
              </a:lnSpc>
              <a:spcBef>
                <a:spcPts val="5"/>
              </a:spcBef>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sp>
        <p:nvSpPr>
          <p:cNvPr id="57" name="object 57"/>
          <p:cNvSpPr txBox="1"/>
          <p:nvPr/>
        </p:nvSpPr>
        <p:spPr>
          <a:xfrm>
            <a:off x="8485251" y="5151818"/>
            <a:ext cx="3439160" cy="1134745"/>
          </a:xfrm>
          <a:prstGeom prst="rect">
            <a:avLst/>
          </a:prstGeom>
        </p:spPr>
        <p:txBody>
          <a:bodyPr vert="horz" wrap="square" lIns="0" tIns="7620" rIns="0" bIns="0" rtlCol="0">
            <a:spAutoFit/>
          </a:bodyPr>
          <a:lstStyle/>
          <a:p>
            <a:pPr marL="12700" marR="5080" indent="-8890" algn="ctr">
              <a:lnSpc>
                <a:spcPct val="101499"/>
              </a:lnSpc>
              <a:spcBef>
                <a:spcPts val="60"/>
              </a:spcBef>
            </a:pPr>
            <a:r>
              <a:rPr sz="2400" spc="-10" dirty="0">
                <a:latin typeface="Calibri"/>
                <a:cs typeface="Calibri"/>
              </a:rPr>
              <a:t>Region</a:t>
            </a:r>
            <a:r>
              <a:rPr sz="2400" spc="-35" dirty="0">
                <a:latin typeface="Calibri"/>
                <a:cs typeface="Calibri"/>
              </a:rPr>
              <a:t> </a:t>
            </a:r>
            <a:r>
              <a:rPr sz="2400" spc="-25" dirty="0">
                <a:latin typeface="Calibri"/>
                <a:cs typeface="Calibri"/>
              </a:rPr>
              <a:t>features</a:t>
            </a:r>
            <a:r>
              <a:rPr sz="2400" spc="-105" dirty="0">
                <a:latin typeface="Calibri"/>
                <a:cs typeface="Calibri"/>
              </a:rPr>
              <a:t> </a:t>
            </a:r>
            <a:r>
              <a:rPr sz="2400" spc="-30" dirty="0">
                <a:latin typeface="Calibri"/>
                <a:cs typeface="Calibri"/>
              </a:rPr>
              <a:t>always</a:t>
            </a:r>
            <a:r>
              <a:rPr sz="2400" spc="-110" dirty="0">
                <a:latin typeface="Calibri"/>
                <a:cs typeface="Calibri"/>
              </a:rPr>
              <a:t> </a:t>
            </a:r>
            <a:r>
              <a:rPr sz="2400" spc="-25" dirty="0">
                <a:latin typeface="Calibri"/>
                <a:cs typeface="Calibri"/>
              </a:rPr>
              <a:t>the </a:t>
            </a:r>
            <a:r>
              <a:rPr sz="2400" dirty="0">
                <a:latin typeface="Calibri"/>
                <a:cs typeface="Calibri"/>
              </a:rPr>
              <a:t>same</a:t>
            </a:r>
            <a:r>
              <a:rPr sz="2400" spc="-65" dirty="0">
                <a:latin typeface="Calibri"/>
                <a:cs typeface="Calibri"/>
              </a:rPr>
              <a:t> </a:t>
            </a:r>
            <a:r>
              <a:rPr sz="2400" dirty="0">
                <a:latin typeface="Calibri"/>
                <a:cs typeface="Calibri"/>
              </a:rPr>
              <a:t>size</a:t>
            </a:r>
            <a:r>
              <a:rPr sz="2400" spc="-60" dirty="0">
                <a:latin typeface="Calibri"/>
                <a:cs typeface="Calibri"/>
              </a:rPr>
              <a:t> </a:t>
            </a:r>
            <a:r>
              <a:rPr sz="2400" dirty="0">
                <a:latin typeface="Calibri"/>
                <a:cs typeface="Calibri"/>
              </a:rPr>
              <a:t>even</a:t>
            </a:r>
            <a:r>
              <a:rPr sz="2400" spc="-125" dirty="0">
                <a:latin typeface="Calibri"/>
                <a:cs typeface="Calibri"/>
              </a:rPr>
              <a:t> </a:t>
            </a:r>
            <a:r>
              <a:rPr sz="2400" dirty="0">
                <a:latin typeface="Calibri"/>
                <a:cs typeface="Calibri"/>
              </a:rPr>
              <a:t>if</a:t>
            </a:r>
            <a:r>
              <a:rPr sz="2400" spc="-5" dirty="0">
                <a:latin typeface="Calibri"/>
                <a:cs typeface="Calibri"/>
              </a:rPr>
              <a:t> </a:t>
            </a:r>
            <a:r>
              <a:rPr sz="2400" spc="-10" dirty="0">
                <a:latin typeface="Calibri"/>
                <a:cs typeface="Calibri"/>
              </a:rPr>
              <a:t>input regions</a:t>
            </a:r>
            <a:r>
              <a:rPr sz="2400" spc="-65" dirty="0">
                <a:latin typeface="Calibri"/>
                <a:cs typeface="Calibri"/>
              </a:rPr>
              <a:t> </a:t>
            </a:r>
            <a:r>
              <a:rPr sz="2400" dirty="0">
                <a:latin typeface="Calibri"/>
                <a:cs typeface="Calibri"/>
              </a:rPr>
              <a:t>have</a:t>
            </a:r>
            <a:r>
              <a:rPr sz="2400" spc="-95" dirty="0">
                <a:latin typeface="Calibri"/>
                <a:cs typeface="Calibri"/>
              </a:rPr>
              <a:t> </a:t>
            </a:r>
            <a:r>
              <a:rPr sz="2400" spc="-20" dirty="0">
                <a:latin typeface="Calibri"/>
                <a:cs typeface="Calibri"/>
              </a:rPr>
              <a:t>different</a:t>
            </a:r>
            <a:r>
              <a:rPr sz="2400" spc="-195" dirty="0">
                <a:latin typeface="Calibri"/>
                <a:cs typeface="Calibri"/>
              </a:rPr>
              <a:t> </a:t>
            </a:r>
            <a:r>
              <a:rPr sz="2400" spc="-10" dirty="0">
                <a:latin typeface="Calibri"/>
                <a:cs typeface="Calibri"/>
              </a:rPr>
              <a:t>sizes!</a:t>
            </a:r>
            <a:endParaRPr sz="2400">
              <a:latin typeface="Calibri"/>
              <a:cs typeface="Calibri"/>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114" y="-72644"/>
            <a:ext cx="6167755" cy="697230"/>
          </a:xfrm>
          <a:prstGeom prst="rect">
            <a:avLst/>
          </a:prstGeom>
        </p:spPr>
        <p:txBody>
          <a:bodyPr vert="horz" wrap="square" lIns="0" tIns="13335" rIns="0" bIns="0" rtlCol="0">
            <a:spAutoFit/>
          </a:bodyPr>
          <a:lstStyle/>
          <a:p>
            <a:pPr marL="12700">
              <a:lnSpc>
                <a:spcPct val="100000"/>
              </a:lnSpc>
              <a:spcBef>
                <a:spcPts val="105"/>
              </a:spcBef>
            </a:pPr>
            <a:r>
              <a:rPr dirty="0"/>
              <a:t>Cropping</a:t>
            </a:r>
            <a:r>
              <a:rPr spc="-240" dirty="0"/>
              <a:t> </a:t>
            </a:r>
            <a:r>
              <a:rPr spc="-20" dirty="0"/>
              <a:t>Features:</a:t>
            </a:r>
            <a:r>
              <a:rPr spc="-165" dirty="0"/>
              <a:t> </a:t>
            </a:r>
            <a:r>
              <a:rPr dirty="0"/>
              <a:t>RoI</a:t>
            </a:r>
            <a:r>
              <a:rPr spc="-220" dirty="0"/>
              <a:t> </a:t>
            </a:r>
            <a:r>
              <a:rPr spc="-20" dirty="0"/>
              <a:t>Pool</a:t>
            </a:r>
          </a:p>
        </p:txBody>
      </p:sp>
      <p:grpSp>
        <p:nvGrpSpPr>
          <p:cNvPr id="3" name="object 3"/>
          <p:cNvGrpSpPr/>
          <p:nvPr/>
        </p:nvGrpSpPr>
        <p:grpSpPr>
          <a:xfrm>
            <a:off x="182879" y="1056639"/>
            <a:ext cx="8015605" cy="3769360"/>
            <a:chOff x="182879" y="1056639"/>
            <a:chExt cx="8015605" cy="3769360"/>
          </a:xfrm>
        </p:grpSpPr>
        <p:pic>
          <p:nvPicPr>
            <p:cNvPr id="4" name="object 4"/>
            <p:cNvPicPr/>
            <p:nvPr/>
          </p:nvPicPr>
          <p:blipFill>
            <a:blip r:embed="rId3" cstate="print"/>
            <a:stretch>
              <a:fillRect/>
            </a:stretch>
          </p:blipFill>
          <p:spPr>
            <a:xfrm>
              <a:off x="182879" y="1950719"/>
              <a:ext cx="3312160" cy="2875279"/>
            </a:xfrm>
            <a:prstGeom prst="rect">
              <a:avLst/>
            </a:prstGeom>
          </p:spPr>
        </p:pic>
        <p:sp>
          <p:nvSpPr>
            <p:cNvPr id="5" name="object 5"/>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6" name="object 6"/>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7" name="object 7"/>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8" name="object 8"/>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sp>
          <p:nvSpPr>
            <p:cNvPr id="9" name="object 9"/>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0" name="object 10"/>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1" name="object 11"/>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2" name="object 12"/>
          <p:cNvSpPr txBox="1"/>
          <p:nvPr/>
        </p:nvSpPr>
        <p:spPr>
          <a:xfrm>
            <a:off x="662305" y="4833048"/>
            <a:ext cx="2324735" cy="768350"/>
          </a:xfrm>
          <a:prstGeom prst="rect">
            <a:avLst/>
          </a:prstGeom>
        </p:spPr>
        <p:txBody>
          <a:bodyPr vert="horz" wrap="square" lIns="0" tIns="12700" rIns="0" bIns="0" rtlCol="0">
            <a:spAutoFit/>
          </a:bodyPr>
          <a:lstStyle/>
          <a:p>
            <a:pPr marL="1841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13" name="object 13"/>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4" name="object 14"/>
          <p:cNvSpPr txBox="1"/>
          <p:nvPr/>
        </p:nvSpPr>
        <p:spPr>
          <a:xfrm>
            <a:off x="106679" y="6147117"/>
            <a:ext cx="1913255" cy="184785"/>
          </a:xfrm>
          <a:prstGeom prst="rect">
            <a:avLst/>
          </a:prstGeom>
        </p:spPr>
        <p:txBody>
          <a:bodyPr vert="horz" wrap="square" lIns="0" tIns="11430" rIns="0" bIns="0" rtlCol="0">
            <a:spAutoFit/>
          </a:bodyPr>
          <a:lstStyle/>
          <a:p>
            <a:pPr marL="12700">
              <a:lnSpc>
                <a:spcPct val="100000"/>
              </a:lnSpc>
              <a:spcBef>
                <a:spcPts val="90"/>
              </a:spcBef>
            </a:pPr>
            <a:r>
              <a:rPr sz="1050" dirty="0">
                <a:latin typeface="Calibri"/>
                <a:cs typeface="Calibri"/>
              </a:rPr>
              <a:t>Girshick,</a:t>
            </a:r>
            <a:r>
              <a:rPr sz="1050" spc="-15" dirty="0">
                <a:latin typeface="Calibri"/>
                <a:cs typeface="Calibri"/>
              </a:rPr>
              <a:t> </a:t>
            </a:r>
            <a:r>
              <a:rPr sz="1050" dirty="0">
                <a:latin typeface="Calibri"/>
                <a:cs typeface="Calibri"/>
              </a:rPr>
              <a:t>“Fast</a:t>
            </a:r>
            <a:r>
              <a:rPr sz="1050" spc="-50" dirty="0">
                <a:latin typeface="Calibri"/>
                <a:cs typeface="Calibri"/>
              </a:rPr>
              <a:t> </a:t>
            </a:r>
            <a:r>
              <a:rPr sz="1050" spc="-10" dirty="0">
                <a:latin typeface="Calibri"/>
                <a:cs typeface="Calibri"/>
              </a:rPr>
              <a:t>R-</a:t>
            </a:r>
            <a:r>
              <a:rPr sz="1050" spc="-25" dirty="0">
                <a:latin typeface="Calibri"/>
                <a:cs typeface="Calibri"/>
              </a:rPr>
              <a:t>CNN”,</a:t>
            </a:r>
            <a:r>
              <a:rPr sz="1050" spc="90" dirty="0">
                <a:latin typeface="Calibri"/>
                <a:cs typeface="Calibri"/>
              </a:rPr>
              <a:t> </a:t>
            </a:r>
            <a:r>
              <a:rPr sz="1050" dirty="0">
                <a:latin typeface="Calibri"/>
                <a:cs typeface="Calibri"/>
              </a:rPr>
              <a:t>ICCV</a:t>
            </a:r>
            <a:r>
              <a:rPr sz="1050" spc="70" dirty="0">
                <a:latin typeface="Calibri"/>
                <a:cs typeface="Calibri"/>
              </a:rPr>
              <a:t> </a:t>
            </a:r>
            <a:r>
              <a:rPr sz="1050" spc="-10" dirty="0">
                <a:latin typeface="Calibri"/>
                <a:cs typeface="Calibri"/>
              </a:rPr>
              <a:t>2015.</a:t>
            </a:r>
            <a:endParaRPr sz="1050">
              <a:latin typeface="Calibri"/>
              <a:cs typeface="Calibri"/>
            </a:endParaRPr>
          </a:p>
        </p:txBody>
      </p:sp>
      <p:sp>
        <p:nvSpPr>
          <p:cNvPr id="15" name="object 15"/>
          <p:cNvSpPr txBox="1"/>
          <p:nvPr/>
        </p:nvSpPr>
        <p:spPr>
          <a:xfrm>
            <a:off x="5242178" y="4833048"/>
            <a:ext cx="2322195" cy="768350"/>
          </a:xfrm>
          <a:prstGeom prst="rect">
            <a:avLst/>
          </a:prstGeom>
        </p:spPr>
        <p:txBody>
          <a:bodyPr vert="horz" wrap="square" lIns="0" tIns="12700" rIns="0" bIns="0" rtlCol="0">
            <a:spAutoFit/>
          </a:bodyPr>
          <a:lstStyle/>
          <a:p>
            <a:pPr marL="29209" algn="ctr">
              <a:lnSpc>
                <a:spcPct val="100000"/>
              </a:lnSpc>
              <a:spcBef>
                <a:spcPts val="100"/>
              </a:spcBef>
            </a:pP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grpSp>
        <p:nvGrpSpPr>
          <p:cNvPr id="16" name="object 16"/>
          <p:cNvGrpSpPr/>
          <p:nvPr/>
        </p:nvGrpSpPr>
        <p:grpSpPr>
          <a:xfrm>
            <a:off x="4626609" y="1961133"/>
            <a:ext cx="3321050" cy="2837815"/>
            <a:chOff x="4626609" y="1961133"/>
            <a:chExt cx="3321050" cy="2837815"/>
          </a:xfrm>
        </p:grpSpPr>
        <p:sp>
          <p:nvSpPr>
            <p:cNvPr id="17" name="object 17"/>
            <p:cNvSpPr/>
            <p:nvPr/>
          </p:nvSpPr>
          <p:spPr>
            <a:xfrm>
              <a:off x="4626610" y="1961133"/>
              <a:ext cx="3314700" cy="808990"/>
            </a:xfrm>
            <a:custGeom>
              <a:avLst/>
              <a:gdLst/>
              <a:ahLst/>
              <a:cxnLst/>
              <a:rect l="l" t="t" r="r" b="b"/>
              <a:pathLst>
                <a:path w="3314700" h="808989">
                  <a:moveTo>
                    <a:pt x="3314700" y="0"/>
                  </a:moveTo>
                  <a:lnTo>
                    <a:pt x="3314700" y="0"/>
                  </a:lnTo>
                  <a:lnTo>
                    <a:pt x="0" y="0"/>
                  </a:lnTo>
                  <a:lnTo>
                    <a:pt x="0" y="403225"/>
                  </a:lnTo>
                  <a:lnTo>
                    <a:pt x="0" y="808990"/>
                  </a:lnTo>
                  <a:lnTo>
                    <a:pt x="407035" y="808990"/>
                  </a:lnTo>
                  <a:lnTo>
                    <a:pt x="822325" y="808990"/>
                  </a:lnTo>
                  <a:lnTo>
                    <a:pt x="1183640" y="808990"/>
                  </a:lnTo>
                  <a:lnTo>
                    <a:pt x="1183640" y="403225"/>
                  </a:lnTo>
                  <a:lnTo>
                    <a:pt x="1183640" y="374650"/>
                  </a:lnTo>
                  <a:lnTo>
                    <a:pt x="2858770" y="374650"/>
                  </a:lnTo>
                  <a:lnTo>
                    <a:pt x="2858770" y="403225"/>
                  </a:lnTo>
                  <a:lnTo>
                    <a:pt x="3314700" y="403225"/>
                  </a:lnTo>
                  <a:lnTo>
                    <a:pt x="3314700" y="374650"/>
                  </a:lnTo>
                  <a:lnTo>
                    <a:pt x="3314700" y="0"/>
                  </a:lnTo>
                  <a:close/>
                </a:path>
              </a:pathLst>
            </a:custGeom>
            <a:solidFill>
              <a:srgbClr val="F3F3F3"/>
            </a:solidFill>
          </p:spPr>
          <p:txBody>
            <a:bodyPr wrap="square" lIns="0" tIns="0" rIns="0" bIns="0" rtlCol="0"/>
            <a:lstStyle/>
            <a:p>
              <a:endParaRPr/>
            </a:p>
          </p:txBody>
        </p:sp>
        <p:sp>
          <p:nvSpPr>
            <p:cNvPr id="18" name="object 18"/>
            <p:cNvSpPr/>
            <p:nvPr/>
          </p:nvSpPr>
          <p:spPr>
            <a:xfrm>
              <a:off x="5867399" y="2392933"/>
              <a:ext cx="800735" cy="782955"/>
            </a:xfrm>
            <a:custGeom>
              <a:avLst/>
              <a:gdLst/>
              <a:ahLst/>
              <a:cxnLst/>
              <a:rect l="l" t="t" r="r" b="b"/>
              <a:pathLst>
                <a:path w="800734" h="782955">
                  <a:moveTo>
                    <a:pt x="0" y="782954"/>
                  </a:moveTo>
                  <a:lnTo>
                    <a:pt x="800734" y="782954"/>
                  </a:lnTo>
                  <a:lnTo>
                    <a:pt x="800734" y="0"/>
                  </a:lnTo>
                  <a:lnTo>
                    <a:pt x="0" y="0"/>
                  </a:lnTo>
                  <a:lnTo>
                    <a:pt x="0" y="782954"/>
                  </a:lnTo>
                  <a:close/>
                </a:path>
              </a:pathLst>
            </a:custGeom>
            <a:solidFill>
              <a:srgbClr val="DAE2F3"/>
            </a:solidFill>
          </p:spPr>
          <p:txBody>
            <a:bodyPr wrap="square" lIns="0" tIns="0" rIns="0" bIns="0" rtlCol="0"/>
            <a:lstStyle/>
            <a:p>
              <a:endParaRPr/>
            </a:p>
          </p:txBody>
        </p:sp>
        <p:sp>
          <p:nvSpPr>
            <p:cNvPr id="19" name="object 19"/>
            <p:cNvSpPr/>
            <p:nvPr/>
          </p:nvSpPr>
          <p:spPr>
            <a:xfrm>
              <a:off x="6668134" y="2392933"/>
              <a:ext cx="760095" cy="782955"/>
            </a:xfrm>
            <a:custGeom>
              <a:avLst/>
              <a:gdLst/>
              <a:ahLst/>
              <a:cxnLst/>
              <a:rect l="l" t="t" r="r" b="b"/>
              <a:pathLst>
                <a:path w="760095" h="782955">
                  <a:moveTo>
                    <a:pt x="0" y="782954"/>
                  </a:moveTo>
                  <a:lnTo>
                    <a:pt x="760095" y="782954"/>
                  </a:lnTo>
                  <a:lnTo>
                    <a:pt x="760095" y="0"/>
                  </a:lnTo>
                  <a:lnTo>
                    <a:pt x="0" y="0"/>
                  </a:lnTo>
                  <a:lnTo>
                    <a:pt x="0" y="782954"/>
                  </a:lnTo>
                  <a:close/>
                </a:path>
              </a:pathLst>
            </a:custGeom>
            <a:solidFill>
              <a:srgbClr val="FAE4D5"/>
            </a:solidFill>
          </p:spPr>
          <p:txBody>
            <a:bodyPr wrap="square" lIns="0" tIns="0" rIns="0" bIns="0" rtlCol="0"/>
            <a:lstStyle/>
            <a:p>
              <a:endParaRPr/>
            </a:p>
          </p:txBody>
        </p:sp>
        <p:sp>
          <p:nvSpPr>
            <p:cNvPr id="20" name="object 20"/>
            <p:cNvSpPr/>
            <p:nvPr/>
          </p:nvSpPr>
          <p:spPr>
            <a:xfrm>
              <a:off x="4626610" y="2364358"/>
              <a:ext cx="3314700" cy="1217295"/>
            </a:xfrm>
            <a:custGeom>
              <a:avLst/>
              <a:gdLst/>
              <a:ahLst/>
              <a:cxnLst/>
              <a:rect l="l" t="t" r="r" b="b"/>
              <a:pathLst>
                <a:path w="3314700" h="1217295">
                  <a:moveTo>
                    <a:pt x="1183640" y="405765"/>
                  </a:moveTo>
                  <a:lnTo>
                    <a:pt x="822325" y="405765"/>
                  </a:lnTo>
                  <a:lnTo>
                    <a:pt x="407035" y="405765"/>
                  </a:lnTo>
                  <a:lnTo>
                    <a:pt x="0" y="405765"/>
                  </a:lnTo>
                  <a:lnTo>
                    <a:pt x="0" y="811530"/>
                  </a:lnTo>
                  <a:lnTo>
                    <a:pt x="0" y="1217295"/>
                  </a:lnTo>
                  <a:lnTo>
                    <a:pt x="407035" y="1217295"/>
                  </a:lnTo>
                  <a:lnTo>
                    <a:pt x="822325" y="1217295"/>
                  </a:lnTo>
                  <a:lnTo>
                    <a:pt x="1183640" y="1217295"/>
                  </a:lnTo>
                  <a:lnTo>
                    <a:pt x="1183640" y="811530"/>
                  </a:lnTo>
                  <a:lnTo>
                    <a:pt x="1183640" y="405765"/>
                  </a:lnTo>
                  <a:close/>
                </a:path>
                <a:path w="3314700" h="1217295">
                  <a:moveTo>
                    <a:pt x="3314700" y="0"/>
                  </a:moveTo>
                  <a:lnTo>
                    <a:pt x="2858770" y="0"/>
                  </a:lnTo>
                  <a:lnTo>
                    <a:pt x="2858770" y="405765"/>
                  </a:lnTo>
                  <a:lnTo>
                    <a:pt x="2858770" y="811530"/>
                  </a:lnTo>
                  <a:lnTo>
                    <a:pt x="3314700" y="811530"/>
                  </a:lnTo>
                  <a:lnTo>
                    <a:pt x="3314700" y="405765"/>
                  </a:lnTo>
                  <a:lnTo>
                    <a:pt x="3314700" y="0"/>
                  </a:lnTo>
                  <a:close/>
                </a:path>
              </a:pathLst>
            </a:custGeom>
            <a:solidFill>
              <a:srgbClr val="F3F3F3"/>
            </a:solidFill>
          </p:spPr>
          <p:txBody>
            <a:bodyPr wrap="square" lIns="0" tIns="0" rIns="0" bIns="0" rtlCol="0"/>
            <a:lstStyle/>
            <a:p>
              <a:endParaRPr/>
            </a:p>
          </p:txBody>
        </p:sp>
        <p:sp>
          <p:nvSpPr>
            <p:cNvPr id="21" name="object 21"/>
            <p:cNvSpPr/>
            <p:nvPr/>
          </p:nvSpPr>
          <p:spPr>
            <a:xfrm>
              <a:off x="5867399" y="3175888"/>
              <a:ext cx="800735" cy="1195705"/>
            </a:xfrm>
            <a:custGeom>
              <a:avLst/>
              <a:gdLst/>
              <a:ahLst/>
              <a:cxnLst/>
              <a:rect l="l" t="t" r="r" b="b"/>
              <a:pathLst>
                <a:path w="800734" h="1195704">
                  <a:moveTo>
                    <a:pt x="0" y="1195705"/>
                  </a:moveTo>
                  <a:lnTo>
                    <a:pt x="800734" y="1195705"/>
                  </a:lnTo>
                  <a:lnTo>
                    <a:pt x="800734" y="0"/>
                  </a:lnTo>
                  <a:lnTo>
                    <a:pt x="0" y="0"/>
                  </a:lnTo>
                  <a:lnTo>
                    <a:pt x="0" y="1195705"/>
                  </a:lnTo>
                  <a:close/>
                </a:path>
              </a:pathLst>
            </a:custGeom>
            <a:solidFill>
              <a:srgbClr val="E1EFD9"/>
            </a:solidFill>
          </p:spPr>
          <p:txBody>
            <a:bodyPr wrap="square" lIns="0" tIns="0" rIns="0" bIns="0" rtlCol="0"/>
            <a:lstStyle/>
            <a:p>
              <a:endParaRPr/>
            </a:p>
          </p:txBody>
        </p:sp>
        <p:sp>
          <p:nvSpPr>
            <p:cNvPr id="22" name="object 22"/>
            <p:cNvSpPr/>
            <p:nvPr/>
          </p:nvSpPr>
          <p:spPr>
            <a:xfrm>
              <a:off x="6668134" y="3175888"/>
              <a:ext cx="760095" cy="1195705"/>
            </a:xfrm>
            <a:custGeom>
              <a:avLst/>
              <a:gdLst/>
              <a:ahLst/>
              <a:cxnLst/>
              <a:rect l="l" t="t" r="r" b="b"/>
              <a:pathLst>
                <a:path w="760095" h="1195704">
                  <a:moveTo>
                    <a:pt x="0" y="1195705"/>
                  </a:moveTo>
                  <a:lnTo>
                    <a:pt x="760095" y="1195705"/>
                  </a:lnTo>
                  <a:lnTo>
                    <a:pt x="760095" y="0"/>
                  </a:lnTo>
                  <a:lnTo>
                    <a:pt x="0" y="0"/>
                  </a:lnTo>
                  <a:lnTo>
                    <a:pt x="0" y="1195705"/>
                  </a:lnTo>
                  <a:close/>
                </a:path>
              </a:pathLst>
            </a:custGeom>
            <a:solidFill>
              <a:srgbClr val="FFF1CC"/>
            </a:solidFill>
          </p:spPr>
          <p:txBody>
            <a:bodyPr wrap="square" lIns="0" tIns="0" rIns="0" bIns="0" rtlCol="0"/>
            <a:lstStyle/>
            <a:p>
              <a:endParaRPr/>
            </a:p>
          </p:txBody>
        </p:sp>
        <p:sp>
          <p:nvSpPr>
            <p:cNvPr id="23" name="object 23"/>
            <p:cNvSpPr/>
            <p:nvPr/>
          </p:nvSpPr>
          <p:spPr>
            <a:xfrm>
              <a:off x="4626610" y="3175888"/>
              <a:ext cx="3314700" cy="1623060"/>
            </a:xfrm>
            <a:custGeom>
              <a:avLst/>
              <a:gdLst/>
              <a:ahLst/>
              <a:cxnLst/>
              <a:rect l="l" t="t" r="r" b="b"/>
              <a:pathLst>
                <a:path w="3314700" h="1623060">
                  <a:moveTo>
                    <a:pt x="3314700" y="0"/>
                  </a:moveTo>
                  <a:lnTo>
                    <a:pt x="2858770" y="0"/>
                  </a:lnTo>
                  <a:lnTo>
                    <a:pt x="2858770" y="405765"/>
                  </a:lnTo>
                  <a:lnTo>
                    <a:pt x="2858770" y="811530"/>
                  </a:lnTo>
                  <a:lnTo>
                    <a:pt x="2858770" y="1224280"/>
                  </a:lnTo>
                  <a:lnTo>
                    <a:pt x="2858770" y="1252855"/>
                  </a:lnTo>
                  <a:lnTo>
                    <a:pt x="2830195" y="1252855"/>
                  </a:lnTo>
                  <a:lnTo>
                    <a:pt x="1183640" y="1252855"/>
                  </a:lnTo>
                  <a:lnTo>
                    <a:pt x="1183640" y="1224280"/>
                  </a:lnTo>
                  <a:lnTo>
                    <a:pt x="1183640" y="811530"/>
                  </a:lnTo>
                  <a:lnTo>
                    <a:pt x="1183640" y="405765"/>
                  </a:lnTo>
                  <a:lnTo>
                    <a:pt x="822325" y="405765"/>
                  </a:lnTo>
                  <a:lnTo>
                    <a:pt x="407035" y="405765"/>
                  </a:lnTo>
                  <a:lnTo>
                    <a:pt x="0" y="405765"/>
                  </a:lnTo>
                  <a:lnTo>
                    <a:pt x="0" y="811530"/>
                  </a:lnTo>
                  <a:lnTo>
                    <a:pt x="0" y="1224280"/>
                  </a:lnTo>
                  <a:lnTo>
                    <a:pt x="0" y="1623060"/>
                  </a:lnTo>
                  <a:lnTo>
                    <a:pt x="407035" y="1623060"/>
                  </a:lnTo>
                  <a:lnTo>
                    <a:pt x="3314700" y="1623060"/>
                  </a:lnTo>
                  <a:lnTo>
                    <a:pt x="3314700" y="1252855"/>
                  </a:lnTo>
                  <a:lnTo>
                    <a:pt x="3314700" y="1224280"/>
                  </a:lnTo>
                  <a:lnTo>
                    <a:pt x="3314700" y="811530"/>
                  </a:lnTo>
                  <a:lnTo>
                    <a:pt x="3314700" y="405765"/>
                  </a:lnTo>
                  <a:lnTo>
                    <a:pt x="3314700" y="0"/>
                  </a:lnTo>
                  <a:close/>
                </a:path>
              </a:pathLst>
            </a:custGeom>
            <a:solidFill>
              <a:srgbClr val="F3F3F3"/>
            </a:solidFill>
          </p:spPr>
          <p:txBody>
            <a:bodyPr wrap="square" lIns="0" tIns="0" rIns="0" bIns="0" rtlCol="0"/>
            <a:lstStyle/>
            <a:p>
              <a:endParaRPr/>
            </a:p>
          </p:txBody>
        </p:sp>
        <p:sp>
          <p:nvSpPr>
            <p:cNvPr id="24" name="object 24"/>
            <p:cNvSpPr/>
            <p:nvPr/>
          </p:nvSpPr>
          <p:spPr>
            <a:xfrm>
              <a:off x="5033644" y="1961133"/>
              <a:ext cx="805180" cy="2837815"/>
            </a:xfrm>
            <a:custGeom>
              <a:avLst/>
              <a:gdLst/>
              <a:ahLst/>
              <a:cxnLst/>
              <a:rect l="l" t="t" r="r" b="b"/>
              <a:pathLst>
                <a:path w="805179" h="2837815">
                  <a:moveTo>
                    <a:pt x="0" y="0"/>
                  </a:moveTo>
                  <a:lnTo>
                    <a:pt x="0" y="2837815"/>
                  </a:lnTo>
                </a:path>
                <a:path w="805179" h="2837815">
                  <a:moveTo>
                    <a:pt x="415289" y="0"/>
                  </a:moveTo>
                  <a:lnTo>
                    <a:pt x="415289" y="2837815"/>
                  </a:lnTo>
                </a:path>
                <a:path w="805179" h="2837815">
                  <a:moveTo>
                    <a:pt x="805179" y="0"/>
                  </a:moveTo>
                  <a:lnTo>
                    <a:pt x="805179" y="374650"/>
                  </a:lnTo>
                </a:path>
              </a:pathLst>
            </a:custGeom>
            <a:ln w="12700">
              <a:solidFill>
                <a:srgbClr val="44536A"/>
              </a:solidFill>
            </a:ln>
          </p:spPr>
          <p:txBody>
            <a:bodyPr wrap="square" lIns="0" tIns="0" rIns="0" bIns="0" rtlCol="0"/>
            <a:lstStyle/>
            <a:p>
              <a:endParaRPr/>
            </a:p>
          </p:txBody>
        </p:sp>
        <p:sp>
          <p:nvSpPr>
            <p:cNvPr id="25" name="object 25"/>
            <p:cNvSpPr/>
            <p:nvPr/>
          </p:nvSpPr>
          <p:spPr>
            <a:xfrm>
              <a:off x="5838824" y="2335783"/>
              <a:ext cx="0" cy="2092960"/>
            </a:xfrm>
            <a:custGeom>
              <a:avLst/>
              <a:gdLst/>
              <a:ahLst/>
              <a:cxnLst/>
              <a:rect l="l" t="t" r="r" b="b"/>
              <a:pathLst>
                <a:path h="2092960">
                  <a:moveTo>
                    <a:pt x="0" y="0"/>
                  </a:moveTo>
                  <a:lnTo>
                    <a:pt x="0" y="2092959"/>
                  </a:lnTo>
                </a:path>
              </a:pathLst>
            </a:custGeom>
            <a:ln w="57150">
              <a:solidFill>
                <a:srgbClr val="4985E8"/>
              </a:solidFill>
            </a:ln>
          </p:spPr>
          <p:txBody>
            <a:bodyPr wrap="square" lIns="0" tIns="0" rIns="0" bIns="0" rtlCol="0"/>
            <a:lstStyle/>
            <a:p>
              <a:endParaRPr/>
            </a:p>
          </p:txBody>
        </p:sp>
        <p:sp>
          <p:nvSpPr>
            <p:cNvPr id="26" name="object 26"/>
            <p:cNvSpPr/>
            <p:nvPr/>
          </p:nvSpPr>
          <p:spPr>
            <a:xfrm>
              <a:off x="5838824" y="1961133"/>
              <a:ext cx="829310" cy="2837815"/>
            </a:xfrm>
            <a:custGeom>
              <a:avLst/>
              <a:gdLst/>
              <a:ahLst/>
              <a:cxnLst/>
              <a:rect l="l" t="t" r="r" b="b"/>
              <a:pathLst>
                <a:path w="829309" h="2837815">
                  <a:moveTo>
                    <a:pt x="0" y="2467610"/>
                  </a:moveTo>
                  <a:lnTo>
                    <a:pt x="0" y="2837815"/>
                  </a:lnTo>
                </a:path>
                <a:path w="829309" h="2837815">
                  <a:moveTo>
                    <a:pt x="422910" y="0"/>
                  </a:moveTo>
                  <a:lnTo>
                    <a:pt x="422910" y="374650"/>
                  </a:lnTo>
                </a:path>
                <a:path w="829309" h="2837815">
                  <a:moveTo>
                    <a:pt x="422910" y="2467610"/>
                  </a:moveTo>
                  <a:lnTo>
                    <a:pt x="422910" y="2837815"/>
                  </a:lnTo>
                </a:path>
                <a:path w="829309" h="2837815">
                  <a:moveTo>
                    <a:pt x="829309" y="0"/>
                  </a:moveTo>
                  <a:lnTo>
                    <a:pt x="829309" y="374650"/>
                  </a:lnTo>
                </a:path>
              </a:pathLst>
            </a:custGeom>
            <a:ln w="12700">
              <a:solidFill>
                <a:srgbClr val="44536A"/>
              </a:solidFill>
            </a:ln>
          </p:spPr>
          <p:txBody>
            <a:bodyPr wrap="square" lIns="0" tIns="0" rIns="0" bIns="0" rtlCol="0"/>
            <a:lstStyle/>
            <a:p>
              <a:endParaRPr/>
            </a:p>
          </p:txBody>
        </p:sp>
        <p:sp>
          <p:nvSpPr>
            <p:cNvPr id="27" name="object 27"/>
            <p:cNvSpPr/>
            <p:nvPr/>
          </p:nvSpPr>
          <p:spPr>
            <a:xfrm>
              <a:off x="6668134" y="2335783"/>
              <a:ext cx="0" cy="2092960"/>
            </a:xfrm>
            <a:custGeom>
              <a:avLst/>
              <a:gdLst/>
              <a:ahLst/>
              <a:cxnLst/>
              <a:rect l="l" t="t" r="r" b="b"/>
              <a:pathLst>
                <a:path h="2092960">
                  <a:moveTo>
                    <a:pt x="0" y="0"/>
                  </a:moveTo>
                  <a:lnTo>
                    <a:pt x="0" y="2092959"/>
                  </a:lnTo>
                </a:path>
              </a:pathLst>
            </a:custGeom>
            <a:ln w="38100">
              <a:solidFill>
                <a:srgbClr val="4985E8"/>
              </a:solidFill>
            </a:ln>
          </p:spPr>
          <p:txBody>
            <a:bodyPr wrap="square" lIns="0" tIns="0" rIns="0" bIns="0" rtlCol="0"/>
            <a:lstStyle/>
            <a:p>
              <a:endParaRPr/>
            </a:p>
          </p:txBody>
        </p:sp>
        <p:sp>
          <p:nvSpPr>
            <p:cNvPr id="28" name="object 28"/>
            <p:cNvSpPr/>
            <p:nvPr/>
          </p:nvSpPr>
          <p:spPr>
            <a:xfrm>
              <a:off x="6668134" y="1961133"/>
              <a:ext cx="788670" cy="2837815"/>
            </a:xfrm>
            <a:custGeom>
              <a:avLst/>
              <a:gdLst/>
              <a:ahLst/>
              <a:cxnLst/>
              <a:rect l="l" t="t" r="r" b="b"/>
              <a:pathLst>
                <a:path w="788670" h="2837815">
                  <a:moveTo>
                    <a:pt x="0" y="2467610"/>
                  </a:moveTo>
                  <a:lnTo>
                    <a:pt x="0" y="2837815"/>
                  </a:lnTo>
                </a:path>
                <a:path w="788670" h="2837815">
                  <a:moveTo>
                    <a:pt x="406400" y="0"/>
                  </a:moveTo>
                  <a:lnTo>
                    <a:pt x="406400" y="374650"/>
                  </a:lnTo>
                </a:path>
                <a:path w="788670" h="2837815">
                  <a:moveTo>
                    <a:pt x="406400" y="2467610"/>
                  </a:moveTo>
                  <a:lnTo>
                    <a:pt x="406400" y="2837815"/>
                  </a:lnTo>
                </a:path>
                <a:path w="788670" h="2837815">
                  <a:moveTo>
                    <a:pt x="788670" y="0"/>
                  </a:moveTo>
                  <a:lnTo>
                    <a:pt x="788670" y="374650"/>
                  </a:lnTo>
                </a:path>
              </a:pathLst>
            </a:custGeom>
            <a:ln w="12700">
              <a:solidFill>
                <a:srgbClr val="44536A"/>
              </a:solidFill>
            </a:ln>
          </p:spPr>
          <p:txBody>
            <a:bodyPr wrap="square" lIns="0" tIns="0" rIns="0" bIns="0" rtlCol="0"/>
            <a:lstStyle/>
            <a:p>
              <a:endParaRPr/>
            </a:p>
          </p:txBody>
        </p:sp>
        <p:sp>
          <p:nvSpPr>
            <p:cNvPr id="29" name="object 29"/>
            <p:cNvSpPr/>
            <p:nvPr/>
          </p:nvSpPr>
          <p:spPr>
            <a:xfrm>
              <a:off x="7456804" y="2335783"/>
              <a:ext cx="0" cy="2092960"/>
            </a:xfrm>
            <a:custGeom>
              <a:avLst/>
              <a:gdLst/>
              <a:ahLst/>
              <a:cxnLst/>
              <a:rect l="l" t="t" r="r" b="b"/>
              <a:pathLst>
                <a:path h="2092960">
                  <a:moveTo>
                    <a:pt x="0" y="0"/>
                  </a:moveTo>
                  <a:lnTo>
                    <a:pt x="0" y="2092959"/>
                  </a:lnTo>
                </a:path>
              </a:pathLst>
            </a:custGeom>
            <a:ln w="57150">
              <a:solidFill>
                <a:srgbClr val="4985E8"/>
              </a:solidFill>
            </a:ln>
          </p:spPr>
          <p:txBody>
            <a:bodyPr wrap="square" lIns="0" tIns="0" rIns="0" bIns="0" rtlCol="0"/>
            <a:lstStyle/>
            <a:p>
              <a:endParaRPr/>
            </a:p>
          </p:txBody>
        </p:sp>
        <p:sp>
          <p:nvSpPr>
            <p:cNvPr id="30" name="object 30"/>
            <p:cNvSpPr/>
            <p:nvPr/>
          </p:nvSpPr>
          <p:spPr>
            <a:xfrm>
              <a:off x="4626609" y="2364358"/>
              <a:ext cx="2830195" cy="2434590"/>
            </a:xfrm>
            <a:custGeom>
              <a:avLst/>
              <a:gdLst/>
              <a:ahLst/>
              <a:cxnLst/>
              <a:rect l="l" t="t" r="r" b="b"/>
              <a:pathLst>
                <a:path w="2830195" h="2434590">
                  <a:moveTo>
                    <a:pt x="2830194" y="2064384"/>
                  </a:moveTo>
                  <a:lnTo>
                    <a:pt x="2830194" y="2434590"/>
                  </a:lnTo>
                </a:path>
                <a:path w="2830195" h="2434590">
                  <a:moveTo>
                    <a:pt x="0" y="0"/>
                  </a:moveTo>
                  <a:lnTo>
                    <a:pt x="1183639" y="0"/>
                  </a:lnTo>
                </a:path>
              </a:pathLst>
            </a:custGeom>
            <a:ln w="12700">
              <a:solidFill>
                <a:srgbClr val="44536A"/>
              </a:solidFill>
            </a:ln>
          </p:spPr>
          <p:txBody>
            <a:bodyPr wrap="square" lIns="0" tIns="0" rIns="0" bIns="0" rtlCol="0"/>
            <a:lstStyle/>
            <a:p>
              <a:endParaRPr/>
            </a:p>
          </p:txBody>
        </p:sp>
        <p:sp>
          <p:nvSpPr>
            <p:cNvPr id="31" name="object 31"/>
            <p:cNvSpPr/>
            <p:nvPr/>
          </p:nvSpPr>
          <p:spPr>
            <a:xfrm>
              <a:off x="5810249" y="2364358"/>
              <a:ext cx="1675130" cy="0"/>
            </a:xfrm>
            <a:custGeom>
              <a:avLst/>
              <a:gdLst/>
              <a:ahLst/>
              <a:cxnLst/>
              <a:rect l="l" t="t" r="r" b="b"/>
              <a:pathLst>
                <a:path w="1675129">
                  <a:moveTo>
                    <a:pt x="0" y="0"/>
                  </a:moveTo>
                  <a:lnTo>
                    <a:pt x="1675129" y="0"/>
                  </a:lnTo>
                </a:path>
              </a:pathLst>
            </a:custGeom>
            <a:ln w="57150">
              <a:solidFill>
                <a:srgbClr val="4985E8"/>
              </a:solidFill>
            </a:ln>
          </p:spPr>
          <p:txBody>
            <a:bodyPr wrap="square" lIns="0" tIns="0" rIns="0" bIns="0" rtlCol="0"/>
            <a:lstStyle/>
            <a:p>
              <a:endParaRPr/>
            </a:p>
          </p:txBody>
        </p:sp>
        <p:sp>
          <p:nvSpPr>
            <p:cNvPr id="32" name="object 32"/>
            <p:cNvSpPr/>
            <p:nvPr/>
          </p:nvSpPr>
          <p:spPr>
            <a:xfrm>
              <a:off x="7485379" y="2358008"/>
              <a:ext cx="462280" cy="12700"/>
            </a:xfrm>
            <a:custGeom>
              <a:avLst/>
              <a:gdLst/>
              <a:ahLst/>
              <a:cxnLst/>
              <a:rect l="l" t="t" r="r" b="b"/>
              <a:pathLst>
                <a:path w="462279" h="12700">
                  <a:moveTo>
                    <a:pt x="0" y="12700"/>
                  </a:moveTo>
                  <a:lnTo>
                    <a:pt x="462279" y="12700"/>
                  </a:lnTo>
                  <a:lnTo>
                    <a:pt x="462279" y="0"/>
                  </a:lnTo>
                  <a:lnTo>
                    <a:pt x="0" y="0"/>
                  </a:lnTo>
                  <a:lnTo>
                    <a:pt x="0" y="12700"/>
                  </a:lnTo>
                  <a:close/>
                </a:path>
              </a:pathLst>
            </a:custGeom>
            <a:solidFill>
              <a:srgbClr val="44536A"/>
            </a:solidFill>
          </p:spPr>
          <p:txBody>
            <a:bodyPr wrap="square" lIns="0" tIns="0" rIns="0" bIns="0" rtlCol="0"/>
            <a:lstStyle/>
            <a:p>
              <a:endParaRPr/>
            </a:p>
          </p:txBody>
        </p:sp>
        <p:sp>
          <p:nvSpPr>
            <p:cNvPr id="33" name="object 33"/>
            <p:cNvSpPr/>
            <p:nvPr/>
          </p:nvSpPr>
          <p:spPr>
            <a:xfrm>
              <a:off x="4626609" y="2770123"/>
              <a:ext cx="3321050" cy="405765"/>
            </a:xfrm>
            <a:custGeom>
              <a:avLst/>
              <a:gdLst/>
              <a:ahLst/>
              <a:cxnLst/>
              <a:rect l="l" t="t" r="r" b="b"/>
              <a:pathLst>
                <a:path w="3321050" h="405764">
                  <a:moveTo>
                    <a:pt x="0" y="0"/>
                  </a:moveTo>
                  <a:lnTo>
                    <a:pt x="1240789" y="0"/>
                  </a:lnTo>
                </a:path>
                <a:path w="3321050" h="405764">
                  <a:moveTo>
                    <a:pt x="2801619" y="0"/>
                  </a:moveTo>
                  <a:lnTo>
                    <a:pt x="3321049" y="0"/>
                  </a:lnTo>
                </a:path>
                <a:path w="3321050" h="405764">
                  <a:moveTo>
                    <a:pt x="0" y="405764"/>
                  </a:moveTo>
                  <a:lnTo>
                    <a:pt x="1183639" y="405764"/>
                  </a:lnTo>
                </a:path>
              </a:pathLst>
            </a:custGeom>
            <a:ln w="12700">
              <a:solidFill>
                <a:srgbClr val="44536A"/>
              </a:solidFill>
            </a:ln>
          </p:spPr>
          <p:txBody>
            <a:bodyPr wrap="square" lIns="0" tIns="0" rIns="0" bIns="0" rtlCol="0"/>
            <a:lstStyle/>
            <a:p>
              <a:endParaRPr/>
            </a:p>
          </p:txBody>
        </p:sp>
        <p:sp>
          <p:nvSpPr>
            <p:cNvPr id="34" name="object 34"/>
            <p:cNvSpPr/>
            <p:nvPr/>
          </p:nvSpPr>
          <p:spPr>
            <a:xfrm>
              <a:off x="5810249" y="3175888"/>
              <a:ext cx="1675130" cy="0"/>
            </a:xfrm>
            <a:custGeom>
              <a:avLst/>
              <a:gdLst/>
              <a:ahLst/>
              <a:cxnLst/>
              <a:rect l="l" t="t" r="r" b="b"/>
              <a:pathLst>
                <a:path w="1675129">
                  <a:moveTo>
                    <a:pt x="0" y="0"/>
                  </a:moveTo>
                  <a:lnTo>
                    <a:pt x="1675129" y="0"/>
                  </a:lnTo>
                </a:path>
              </a:pathLst>
            </a:custGeom>
            <a:ln w="38100">
              <a:solidFill>
                <a:srgbClr val="4985E8"/>
              </a:solidFill>
            </a:ln>
          </p:spPr>
          <p:txBody>
            <a:bodyPr wrap="square" lIns="0" tIns="0" rIns="0" bIns="0" rtlCol="0"/>
            <a:lstStyle/>
            <a:p>
              <a:endParaRPr/>
            </a:p>
          </p:txBody>
        </p:sp>
        <p:sp>
          <p:nvSpPr>
            <p:cNvPr id="35" name="object 35"/>
            <p:cNvSpPr/>
            <p:nvPr/>
          </p:nvSpPr>
          <p:spPr>
            <a:xfrm>
              <a:off x="7485379" y="3169538"/>
              <a:ext cx="462280" cy="12700"/>
            </a:xfrm>
            <a:custGeom>
              <a:avLst/>
              <a:gdLst/>
              <a:ahLst/>
              <a:cxnLst/>
              <a:rect l="l" t="t" r="r" b="b"/>
              <a:pathLst>
                <a:path w="462279" h="12700">
                  <a:moveTo>
                    <a:pt x="0" y="12700"/>
                  </a:moveTo>
                  <a:lnTo>
                    <a:pt x="462279" y="12700"/>
                  </a:lnTo>
                  <a:lnTo>
                    <a:pt x="462279" y="0"/>
                  </a:lnTo>
                  <a:lnTo>
                    <a:pt x="0" y="0"/>
                  </a:lnTo>
                  <a:lnTo>
                    <a:pt x="0" y="12700"/>
                  </a:lnTo>
                  <a:close/>
                </a:path>
              </a:pathLst>
            </a:custGeom>
            <a:solidFill>
              <a:srgbClr val="44536A"/>
            </a:solidFill>
          </p:spPr>
          <p:txBody>
            <a:bodyPr wrap="square" lIns="0" tIns="0" rIns="0" bIns="0" rtlCol="0"/>
            <a:lstStyle/>
            <a:p>
              <a:endParaRPr/>
            </a:p>
          </p:txBody>
        </p:sp>
        <p:sp>
          <p:nvSpPr>
            <p:cNvPr id="36" name="object 36"/>
            <p:cNvSpPr/>
            <p:nvPr/>
          </p:nvSpPr>
          <p:spPr>
            <a:xfrm>
              <a:off x="4626609" y="3581653"/>
              <a:ext cx="3321050" cy="405765"/>
            </a:xfrm>
            <a:custGeom>
              <a:avLst/>
              <a:gdLst/>
              <a:ahLst/>
              <a:cxnLst/>
              <a:rect l="l" t="t" r="r" b="b"/>
              <a:pathLst>
                <a:path w="3321050" h="405764">
                  <a:moveTo>
                    <a:pt x="0" y="0"/>
                  </a:moveTo>
                  <a:lnTo>
                    <a:pt x="1240789" y="0"/>
                  </a:lnTo>
                </a:path>
                <a:path w="3321050" h="405764">
                  <a:moveTo>
                    <a:pt x="2801619" y="0"/>
                  </a:moveTo>
                  <a:lnTo>
                    <a:pt x="3321049" y="0"/>
                  </a:lnTo>
                </a:path>
                <a:path w="3321050" h="405764">
                  <a:moveTo>
                    <a:pt x="0" y="405765"/>
                  </a:moveTo>
                  <a:lnTo>
                    <a:pt x="1240789" y="405765"/>
                  </a:lnTo>
                </a:path>
                <a:path w="3321050" h="405764">
                  <a:moveTo>
                    <a:pt x="2801619" y="405765"/>
                  </a:moveTo>
                  <a:lnTo>
                    <a:pt x="3321049" y="405765"/>
                  </a:lnTo>
                </a:path>
              </a:pathLst>
            </a:custGeom>
            <a:ln w="12700">
              <a:solidFill>
                <a:srgbClr val="44536A"/>
              </a:solidFill>
            </a:ln>
          </p:spPr>
          <p:txBody>
            <a:bodyPr wrap="square" lIns="0" tIns="0" rIns="0" bIns="0" rtlCol="0"/>
            <a:lstStyle/>
            <a:p>
              <a:endParaRPr/>
            </a:p>
          </p:txBody>
        </p:sp>
        <p:sp>
          <p:nvSpPr>
            <p:cNvPr id="37" name="object 37"/>
            <p:cNvSpPr/>
            <p:nvPr/>
          </p:nvSpPr>
          <p:spPr>
            <a:xfrm>
              <a:off x="4626609" y="4400169"/>
              <a:ext cx="1183640" cy="0"/>
            </a:xfrm>
            <a:custGeom>
              <a:avLst/>
              <a:gdLst/>
              <a:ahLst/>
              <a:cxnLst/>
              <a:rect l="l" t="t" r="r" b="b"/>
              <a:pathLst>
                <a:path w="1183639">
                  <a:moveTo>
                    <a:pt x="0" y="0"/>
                  </a:moveTo>
                  <a:lnTo>
                    <a:pt x="1183639" y="0"/>
                  </a:lnTo>
                </a:path>
              </a:pathLst>
            </a:custGeom>
            <a:ln w="19050">
              <a:solidFill>
                <a:srgbClr val="44536A"/>
              </a:solidFill>
            </a:ln>
          </p:spPr>
          <p:txBody>
            <a:bodyPr wrap="square" lIns="0" tIns="0" rIns="0" bIns="0" rtlCol="0"/>
            <a:lstStyle/>
            <a:p>
              <a:endParaRPr/>
            </a:p>
          </p:txBody>
        </p:sp>
        <p:sp>
          <p:nvSpPr>
            <p:cNvPr id="38" name="object 38"/>
            <p:cNvSpPr/>
            <p:nvPr/>
          </p:nvSpPr>
          <p:spPr>
            <a:xfrm>
              <a:off x="5810249" y="4400169"/>
              <a:ext cx="1675130" cy="0"/>
            </a:xfrm>
            <a:custGeom>
              <a:avLst/>
              <a:gdLst/>
              <a:ahLst/>
              <a:cxnLst/>
              <a:rect l="l" t="t" r="r" b="b"/>
              <a:pathLst>
                <a:path w="1675129">
                  <a:moveTo>
                    <a:pt x="0" y="0"/>
                  </a:moveTo>
                  <a:lnTo>
                    <a:pt x="1675129" y="0"/>
                  </a:lnTo>
                </a:path>
              </a:pathLst>
            </a:custGeom>
            <a:ln w="57150">
              <a:solidFill>
                <a:srgbClr val="4985E8"/>
              </a:solidFill>
            </a:ln>
          </p:spPr>
          <p:txBody>
            <a:bodyPr wrap="square" lIns="0" tIns="0" rIns="0" bIns="0" rtlCol="0"/>
            <a:lstStyle/>
            <a:p>
              <a:endParaRPr/>
            </a:p>
          </p:txBody>
        </p:sp>
        <p:sp>
          <p:nvSpPr>
            <p:cNvPr id="39" name="object 39"/>
            <p:cNvSpPr/>
            <p:nvPr/>
          </p:nvSpPr>
          <p:spPr>
            <a:xfrm>
              <a:off x="7485379" y="4393819"/>
              <a:ext cx="462280" cy="12700"/>
            </a:xfrm>
            <a:custGeom>
              <a:avLst/>
              <a:gdLst/>
              <a:ahLst/>
              <a:cxnLst/>
              <a:rect l="l" t="t" r="r" b="b"/>
              <a:pathLst>
                <a:path w="462279" h="12700">
                  <a:moveTo>
                    <a:pt x="0" y="12699"/>
                  </a:moveTo>
                  <a:lnTo>
                    <a:pt x="462279" y="12699"/>
                  </a:lnTo>
                  <a:lnTo>
                    <a:pt x="462279" y="0"/>
                  </a:lnTo>
                  <a:lnTo>
                    <a:pt x="0" y="0"/>
                  </a:lnTo>
                  <a:lnTo>
                    <a:pt x="0" y="12699"/>
                  </a:lnTo>
                  <a:close/>
                </a:path>
              </a:pathLst>
            </a:custGeom>
            <a:solidFill>
              <a:srgbClr val="44536A"/>
            </a:solidFill>
          </p:spPr>
          <p:txBody>
            <a:bodyPr wrap="square" lIns="0" tIns="0" rIns="0" bIns="0" rtlCol="0"/>
            <a:lstStyle/>
            <a:p>
              <a:endParaRPr/>
            </a:p>
          </p:txBody>
        </p:sp>
        <p:sp>
          <p:nvSpPr>
            <p:cNvPr id="40" name="object 40"/>
            <p:cNvSpPr/>
            <p:nvPr/>
          </p:nvSpPr>
          <p:spPr>
            <a:xfrm>
              <a:off x="7941309" y="1961133"/>
              <a:ext cx="0" cy="2837815"/>
            </a:xfrm>
            <a:custGeom>
              <a:avLst/>
              <a:gdLst/>
              <a:ahLst/>
              <a:cxnLst/>
              <a:rect l="l" t="t" r="r" b="b"/>
              <a:pathLst>
                <a:path h="2837815">
                  <a:moveTo>
                    <a:pt x="0" y="0"/>
                  </a:moveTo>
                  <a:lnTo>
                    <a:pt x="0" y="2837815"/>
                  </a:lnTo>
                </a:path>
              </a:pathLst>
            </a:custGeom>
            <a:ln w="12700">
              <a:solidFill>
                <a:srgbClr val="44536A"/>
              </a:solidFill>
            </a:ln>
          </p:spPr>
          <p:txBody>
            <a:bodyPr wrap="square" lIns="0" tIns="0" rIns="0" bIns="0" rtlCol="0"/>
            <a:lstStyle/>
            <a:p>
              <a:endParaRPr/>
            </a:p>
          </p:txBody>
        </p:sp>
      </p:grpSp>
      <p:sp>
        <p:nvSpPr>
          <p:cNvPr id="41" name="object 41"/>
          <p:cNvSpPr txBox="1"/>
          <p:nvPr/>
        </p:nvSpPr>
        <p:spPr>
          <a:xfrm>
            <a:off x="3001010" y="1214437"/>
            <a:ext cx="1793239" cy="668655"/>
          </a:xfrm>
          <a:prstGeom prst="rect">
            <a:avLst/>
          </a:prstGeom>
        </p:spPr>
        <p:txBody>
          <a:bodyPr vert="horz" wrap="square" lIns="0" tIns="3810" rIns="0" bIns="0" rtlCol="0">
            <a:spAutoFit/>
          </a:bodyPr>
          <a:lstStyle/>
          <a:p>
            <a:pPr marL="12700" marR="5080">
              <a:lnSpc>
                <a:spcPct val="104200"/>
              </a:lnSpc>
              <a:spcBef>
                <a:spcPts val="30"/>
              </a:spcBef>
            </a:pPr>
            <a:r>
              <a:rPr sz="2050" dirty="0">
                <a:latin typeface="Calibri"/>
                <a:cs typeface="Calibri"/>
              </a:rPr>
              <a:t>Project</a:t>
            </a:r>
            <a:r>
              <a:rPr sz="2050" spc="45" dirty="0">
                <a:latin typeface="Calibri"/>
                <a:cs typeface="Calibri"/>
              </a:rPr>
              <a:t> </a:t>
            </a:r>
            <a:r>
              <a:rPr sz="2050" spc="-10" dirty="0">
                <a:latin typeface="Calibri"/>
                <a:cs typeface="Calibri"/>
              </a:rPr>
              <a:t>proposal </a:t>
            </a: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sp>
        <p:nvSpPr>
          <p:cNvPr id="42" name="object 42"/>
          <p:cNvSpPr txBox="1"/>
          <p:nvPr/>
        </p:nvSpPr>
        <p:spPr>
          <a:xfrm>
            <a:off x="6721475" y="1023619"/>
            <a:ext cx="1254125" cy="392430"/>
          </a:xfrm>
          <a:prstGeom prst="rect">
            <a:avLst/>
          </a:prstGeom>
        </p:spPr>
        <p:txBody>
          <a:bodyPr vert="horz" wrap="square" lIns="0" tIns="13335" rIns="0" bIns="0" rtlCol="0">
            <a:spAutoFit/>
          </a:bodyPr>
          <a:lstStyle/>
          <a:p>
            <a:pPr marL="38100">
              <a:lnSpc>
                <a:spcPct val="100000"/>
              </a:lnSpc>
              <a:spcBef>
                <a:spcPts val="105"/>
              </a:spcBef>
            </a:pPr>
            <a:r>
              <a:rPr sz="3600" spc="-1514" baseline="10416" dirty="0">
                <a:solidFill>
                  <a:srgbClr val="FF0000"/>
                </a:solidFill>
                <a:latin typeface="Calibri"/>
                <a:cs typeface="Calibri"/>
              </a:rPr>
              <a:t>“</a:t>
            </a:r>
            <a:r>
              <a:rPr sz="2400" spc="-120" dirty="0">
                <a:solidFill>
                  <a:srgbClr val="FF0000"/>
                </a:solidFill>
                <a:latin typeface="Calibri"/>
                <a:cs typeface="Calibri"/>
              </a:rPr>
              <a:t>g</a:t>
            </a:r>
            <a:r>
              <a:rPr sz="3600" spc="-1537" baseline="10416" dirty="0">
                <a:solidFill>
                  <a:srgbClr val="FF0000"/>
                </a:solidFill>
                <a:latin typeface="Calibri"/>
                <a:cs typeface="Calibri"/>
              </a:rPr>
              <a:t>S</a:t>
            </a:r>
            <a:r>
              <a:rPr sz="2400" spc="-50" dirty="0">
                <a:solidFill>
                  <a:srgbClr val="FF0000"/>
                </a:solidFill>
                <a:latin typeface="Calibri"/>
                <a:cs typeface="Calibri"/>
              </a:rPr>
              <a:t>r</a:t>
            </a:r>
            <a:r>
              <a:rPr sz="2400" spc="-340" dirty="0">
                <a:solidFill>
                  <a:srgbClr val="FF0000"/>
                </a:solidFill>
                <a:latin typeface="Calibri"/>
                <a:cs typeface="Calibri"/>
              </a:rPr>
              <a:t>i</a:t>
            </a:r>
            <a:r>
              <a:rPr sz="3600" spc="-1417" baseline="10416" dirty="0">
                <a:solidFill>
                  <a:srgbClr val="FF0000"/>
                </a:solidFill>
                <a:latin typeface="Calibri"/>
                <a:cs typeface="Calibri"/>
              </a:rPr>
              <a:t>n</a:t>
            </a:r>
            <a:r>
              <a:rPr sz="2400" spc="-330" dirty="0">
                <a:solidFill>
                  <a:srgbClr val="FF0000"/>
                </a:solidFill>
                <a:latin typeface="Calibri"/>
                <a:cs typeface="Calibri"/>
              </a:rPr>
              <a:t>d</a:t>
            </a:r>
            <a:r>
              <a:rPr sz="3600" spc="-517" baseline="10416" dirty="0">
                <a:solidFill>
                  <a:srgbClr val="FF0000"/>
                </a:solidFill>
                <a:latin typeface="Calibri"/>
                <a:cs typeface="Calibri"/>
              </a:rPr>
              <a:t>a</a:t>
            </a:r>
            <a:r>
              <a:rPr sz="2400" spc="-730" dirty="0">
                <a:solidFill>
                  <a:srgbClr val="FF0000"/>
                </a:solidFill>
                <a:latin typeface="Calibri"/>
                <a:cs typeface="Calibri"/>
              </a:rPr>
              <a:t>c</a:t>
            </a:r>
            <a:r>
              <a:rPr sz="3600" spc="-810" baseline="10416" dirty="0">
                <a:solidFill>
                  <a:srgbClr val="FF0000"/>
                </a:solidFill>
                <a:latin typeface="Calibri"/>
                <a:cs typeface="Calibri"/>
              </a:rPr>
              <a:t>p</a:t>
            </a:r>
            <a:r>
              <a:rPr sz="2400" spc="-670" dirty="0">
                <a:solidFill>
                  <a:srgbClr val="FF0000"/>
                </a:solidFill>
                <a:latin typeface="Calibri"/>
                <a:cs typeface="Calibri"/>
              </a:rPr>
              <a:t>e</a:t>
            </a:r>
            <a:r>
              <a:rPr sz="3600" spc="-540" baseline="10416" dirty="0">
                <a:solidFill>
                  <a:srgbClr val="FF0000"/>
                </a:solidFill>
                <a:latin typeface="Calibri"/>
                <a:cs typeface="Calibri"/>
              </a:rPr>
              <a:t>”</a:t>
            </a:r>
            <a:r>
              <a:rPr sz="2400" spc="-5" dirty="0">
                <a:solidFill>
                  <a:srgbClr val="FF0000"/>
                </a:solidFill>
                <a:latin typeface="Calibri"/>
                <a:cs typeface="Calibri"/>
              </a:rPr>
              <a:t>l</a:t>
            </a:r>
            <a:r>
              <a:rPr sz="2400" spc="-405" dirty="0">
                <a:solidFill>
                  <a:srgbClr val="FF0000"/>
                </a:solidFill>
                <a:latin typeface="Calibri"/>
                <a:cs typeface="Calibri"/>
              </a:rPr>
              <a:t>l</a:t>
            </a:r>
            <a:r>
              <a:rPr sz="3600" spc="-637" baseline="10416" dirty="0">
                <a:solidFill>
                  <a:srgbClr val="FF0000"/>
                </a:solidFill>
                <a:latin typeface="Calibri"/>
                <a:cs typeface="Calibri"/>
              </a:rPr>
              <a:t>t</a:t>
            </a:r>
            <a:r>
              <a:rPr sz="2400" spc="-545" dirty="0">
                <a:solidFill>
                  <a:srgbClr val="FF0000"/>
                </a:solidFill>
                <a:latin typeface="Calibri"/>
                <a:cs typeface="Calibri"/>
              </a:rPr>
              <a:t>s</a:t>
            </a:r>
            <a:r>
              <a:rPr sz="3600" spc="-22" baseline="10416" dirty="0">
                <a:solidFill>
                  <a:srgbClr val="FF0000"/>
                </a:solidFill>
                <a:latin typeface="Calibri"/>
                <a:cs typeface="Calibri"/>
              </a:rPr>
              <a:t>o</a:t>
            </a:r>
            <a:endParaRPr sz="3600" baseline="10416">
              <a:latin typeface="Calibri"/>
              <a:cs typeface="Calibri"/>
            </a:endParaRPr>
          </a:p>
        </p:txBody>
      </p:sp>
      <p:grpSp>
        <p:nvGrpSpPr>
          <p:cNvPr id="43" name="object 43"/>
          <p:cNvGrpSpPr/>
          <p:nvPr/>
        </p:nvGrpSpPr>
        <p:grpSpPr>
          <a:xfrm>
            <a:off x="9743440" y="2702560"/>
            <a:ext cx="1026160" cy="1045210"/>
            <a:chOff x="9743440" y="2702560"/>
            <a:chExt cx="1026160" cy="1045210"/>
          </a:xfrm>
        </p:grpSpPr>
        <p:sp>
          <p:nvSpPr>
            <p:cNvPr id="44" name="object 44"/>
            <p:cNvSpPr/>
            <p:nvPr/>
          </p:nvSpPr>
          <p:spPr>
            <a:xfrm>
              <a:off x="9743440" y="2926067"/>
              <a:ext cx="782320" cy="802640"/>
            </a:xfrm>
            <a:custGeom>
              <a:avLst/>
              <a:gdLst/>
              <a:ahLst/>
              <a:cxnLst/>
              <a:rect l="l" t="t" r="r" b="b"/>
              <a:pathLst>
                <a:path w="782320" h="802639">
                  <a:moveTo>
                    <a:pt x="781811" y="0"/>
                  </a:moveTo>
                  <a:lnTo>
                    <a:pt x="0" y="0"/>
                  </a:lnTo>
                  <a:lnTo>
                    <a:pt x="0" y="802271"/>
                  </a:lnTo>
                  <a:lnTo>
                    <a:pt x="781811" y="802271"/>
                  </a:lnTo>
                  <a:lnTo>
                    <a:pt x="781811" y="0"/>
                  </a:lnTo>
                  <a:close/>
                </a:path>
              </a:pathLst>
            </a:custGeom>
            <a:solidFill>
              <a:srgbClr val="F3F3F3"/>
            </a:solidFill>
          </p:spPr>
          <p:txBody>
            <a:bodyPr wrap="square" lIns="0" tIns="0" rIns="0" bIns="0" rtlCol="0"/>
            <a:lstStyle/>
            <a:p>
              <a:endParaRPr/>
            </a:p>
          </p:txBody>
        </p:sp>
        <p:sp>
          <p:nvSpPr>
            <p:cNvPr id="45" name="object 45"/>
            <p:cNvSpPr/>
            <p:nvPr/>
          </p:nvSpPr>
          <p:spPr>
            <a:xfrm>
              <a:off x="10525760" y="2702560"/>
              <a:ext cx="233679" cy="1026160"/>
            </a:xfrm>
            <a:custGeom>
              <a:avLst/>
              <a:gdLst/>
              <a:ahLst/>
              <a:cxnLst/>
              <a:rect l="l" t="t" r="r" b="b"/>
              <a:pathLst>
                <a:path w="233679" h="1026160">
                  <a:moveTo>
                    <a:pt x="233299" y="0"/>
                  </a:moveTo>
                  <a:lnTo>
                    <a:pt x="0" y="226822"/>
                  </a:lnTo>
                  <a:lnTo>
                    <a:pt x="0" y="1026032"/>
                  </a:lnTo>
                  <a:lnTo>
                    <a:pt x="233299" y="799211"/>
                  </a:lnTo>
                  <a:lnTo>
                    <a:pt x="233299" y="0"/>
                  </a:lnTo>
                  <a:close/>
                </a:path>
              </a:pathLst>
            </a:custGeom>
            <a:solidFill>
              <a:srgbClr val="C3C3C3"/>
            </a:solidFill>
          </p:spPr>
          <p:txBody>
            <a:bodyPr wrap="square" lIns="0" tIns="0" rIns="0" bIns="0" rtlCol="0"/>
            <a:lstStyle/>
            <a:p>
              <a:endParaRPr/>
            </a:p>
          </p:txBody>
        </p:sp>
        <p:sp>
          <p:nvSpPr>
            <p:cNvPr id="46" name="object 46"/>
            <p:cNvSpPr/>
            <p:nvPr/>
          </p:nvSpPr>
          <p:spPr>
            <a:xfrm>
              <a:off x="9743440" y="2702560"/>
              <a:ext cx="1016000" cy="223520"/>
            </a:xfrm>
            <a:custGeom>
              <a:avLst/>
              <a:gdLst/>
              <a:ahLst/>
              <a:cxnLst/>
              <a:rect l="l" t="t" r="r" b="b"/>
              <a:pathLst>
                <a:path w="1016000" h="223519">
                  <a:moveTo>
                    <a:pt x="1015745" y="0"/>
                  </a:moveTo>
                  <a:lnTo>
                    <a:pt x="226313" y="0"/>
                  </a:lnTo>
                  <a:lnTo>
                    <a:pt x="0" y="223138"/>
                  </a:lnTo>
                  <a:lnTo>
                    <a:pt x="789304" y="223138"/>
                  </a:lnTo>
                  <a:lnTo>
                    <a:pt x="1015745" y="0"/>
                  </a:lnTo>
                  <a:close/>
                </a:path>
              </a:pathLst>
            </a:custGeom>
            <a:solidFill>
              <a:srgbClr val="F5F5F5"/>
            </a:solidFill>
          </p:spPr>
          <p:txBody>
            <a:bodyPr wrap="square" lIns="0" tIns="0" rIns="0" bIns="0" rtlCol="0"/>
            <a:lstStyle/>
            <a:p>
              <a:endParaRPr/>
            </a:p>
          </p:txBody>
        </p:sp>
        <p:sp>
          <p:nvSpPr>
            <p:cNvPr id="47" name="object 47"/>
            <p:cNvSpPr/>
            <p:nvPr/>
          </p:nvSpPr>
          <p:spPr>
            <a:xfrm>
              <a:off x="9748520" y="2707640"/>
              <a:ext cx="1016000" cy="1026160"/>
            </a:xfrm>
            <a:custGeom>
              <a:avLst/>
              <a:gdLst/>
              <a:ahLst/>
              <a:cxnLst/>
              <a:rect l="l" t="t" r="r" b="b"/>
              <a:pathLst>
                <a:path w="1016000" h="1026160">
                  <a:moveTo>
                    <a:pt x="0" y="226822"/>
                  </a:moveTo>
                  <a:lnTo>
                    <a:pt x="226313" y="0"/>
                  </a:lnTo>
                  <a:lnTo>
                    <a:pt x="1015746" y="0"/>
                  </a:lnTo>
                  <a:lnTo>
                    <a:pt x="1015746" y="799211"/>
                  </a:lnTo>
                  <a:lnTo>
                    <a:pt x="789304" y="1026033"/>
                  </a:lnTo>
                  <a:lnTo>
                    <a:pt x="0" y="1026033"/>
                  </a:lnTo>
                  <a:lnTo>
                    <a:pt x="0" y="226822"/>
                  </a:lnTo>
                  <a:close/>
                </a:path>
                <a:path w="1016000" h="1026160">
                  <a:moveTo>
                    <a:pt x="0" y="226822"/>
                  </a:moveTo>
                  <a:lnTo>
                    <a:pt x="789304" y="226822"/>
                  </a:lnTo>
                  <a:lnTo>
                    <a:pt x="1015746" y="0"/>
                  </a:lnTo>
                </a:path>
                <a:path w="1016000" h="1026160">
                  <a:moveTo>
                    <a:pt x="789304" y="226822"/>
                  </a:moveTo>
                  <a:lnTo>
                    <a:pt x="789304" y="1026033"/>
                  </a:lnTo>
                </a:path>
              </a:pathLst>
            </a:custGeom>
            <a:ln w="9525">
              <a:solidFill>
                <a:srgbClr val="44536A"/>
              </a:solidFill>
            </a:ln>
          </p:spPr>
          <p:txBody>
            <a:bodyPr wrap="square" lIns="0" tIns="0" rIns="0" bIns="0" rtlCol="0"/>
            <a:lstStyle/>
            <a:p>
              <a:endParaRPr/>
            </a:p>
          </p:txBody>
        </p:sp>
        <p:sp>
          <p:nvSpPr>
            <p:cNvPr id="48" name="object 48"/>
            <p:cNvSpPr/>
            <p:nvPr/>
          </p:nvSpPr>
          <p:spPr>
            <a:xfrm>
              <a:off x="10139997" y="2941510"/>
              <a:ext cx="18415" cy="796925"/>
            </a:xfrm>
            <a:custGeom>
              <a:avLst/>
              <a:gdLst/>
              <a:ahLst/>
              <a:cxnLst/>
              <a:rect l="l" t="t" r="r" b="b"/>
              <a:pathLst>
                <a:path w="18415" h="796925">
                  <a:moveTo>
                    <a:pt x="9017" y="776668"/>
                  </a:moveTo>
                  <a:lnTo>
                    <a:pt x="9017" y="796670"/>
                  </a:lnTo>
                </a:path>
                <a:path w="18415" h="796925">
                  <a:moveTo>
                    <a:pt x="9017" y="370395"/>
                  </a:moveTo>
                  <a:lnTo>
                    <a:pt x="9017" y="401065"/>
                  </a:lnTo>
                </a:path>
                <a:path w="18415" h="796925">
                  <a:moveTo>
                    <a:pt x="0" y="0"/>
                  </a:moveTo>
                  <a:lnTo>
                    <a:pt x="18034" y="0"/>
                  </a:lnTo>
                </a:path>
              </a:pathLst>
            </a:custGeom>
            <a:ln w="18034">
              <a:solidFill>
                <a:srgbClr val="44536A"/>
              </a:solidFill>
            </a:ln>
          </p:spPr>
          <p:txBody>
            <a:bodyPr wrap="square" lIns="0" tIns="0" rIns="0" bIns="0" rtlCol="0"/>
            <a:lstStyle/>
            <a:p>
              <a:endParaRPr/>
            </a:p>
          </p:txBody>
        </p:sp>
        <p:sp>
          <p:nvSpPr>
            <p:cNvPr id="49" name="object 49"/>
            <p:cNvSpPr/>
            <p:nvPr/>
          </p:nvSpPr>
          <p:spPr>
            <a:xfrm>
              <a:off x="9748520" y="3327400"/>
              <a:ext cx="782320" cy="9525"/>
            </a:xfrm>
            <a:custGeom>
              <a:avLst/>
              <a:gdLst/>
              <a:ahLst/>
              <a:cxnLst/>
              <a:rect l="l" t="t" r="r" b="b"/>
              <a:pathLst>
                <a:path w="782320" h="9525">
                  <a:moveTo>
                    <a:pt x="781938" y="0"/>
                  </a:moveTo>
                  <a:lnTo>
                    <a:pt x="0" y="9271"/>
                  </a:lnTo>
                </a:path>
              </a:pathLst>
            </a:custGeom>
            <a:ln w="9525">
              <a:solidFill>
                <a:srgbClr val="44536A"/>
              </a:solidFill>
            </a:ln>
          </p:spPr>
          <p:txBody>
            <a:bodyPr wrap="square" lIns="0" tIns="0" rIns="0" bIns="0" rtlCol="0"/>
            <a:lstStyle/>
            <a:p>
              <a:endParaRPr/>
            </a:p>
          </p:txBody>
        </p:sp>
      </p:grpSp>
      <p:sp>
        <p:nvSpPr>
          <p:cNvPr id="50" name="object 50"/>
          <p:cNvSpPr txBox="1"/>
          <p:nvPr/>
        </p:nvSpPr>
        <p:spPr>
          <a:xfrm>
            <a:off x="8438768" y="430212"/>
            <a:ext cx="2125345" cy="1124585"/>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Divide</a:t>
            </a:r>
            <a:r>
              <a:rPr sz="2400" spc="-25" dirty="0">
                <a:latin typeface="Calibri"/>
                <a:cs typeface="Calibri"/>
              </a:rPr>
              <a:t> </a:t>
            </a:r>
            <a:r>
              <a:rPr sz="2400" dirty="0">
                <a:latin typeface="Calibri"/>
                <a:cs typeface="Calibri"/>
              </a:rPr>
              <a:t>into</a:t>
            </a:r>
            <a:r>
              <a:rPr sz="2400" spc="-195" dirty="0">
                <a:latin typeface="Calibri"/>
                <a:cs typeface="Calibri"/>
              </a:rPr>
              <a:t> </a:t>
            </a:r>
            <a:r>
              <a:rPr sz="2400" spc="-25" dirty="0">
                <a:latin typeface="Calibri"/>
                <a:cs typeface="Calibri"/>
              </a:rPr>
              <a:t>2x2 </a:t>
            </a:r>
            <a:r>
              <a:rPr sz="2400" dirty="0">
                <a:latin typeface="Calibri"/>
                <a:cs typeface="Calibri"/>
              </a:rPr>
              <a:t>grid</a:t>
            </a:r>
            <a:r>
              <a:rPr sz="2400" spc="5" dirty="0">
                <a:latin typeface="Calibri"/>
                <a:cs typeface="Calibri"/>
              </a:rPr>
              <a:t> </a:t>
            </a:r>
            <a:r>
              <a:rPr sz="2400" dirty="0">
                <a:latin typeface="Calibri"/>
                <a:cs typeface="Calibri"/>
              </a:rPr>
              <a:t>of</a:t>
            </a:r>
            <a:r>
              <a:rPr sz="2400" spc="-85" dirty="0">
                <a:latin typeface="Calibri"/>
                <a:cs typeface="Calibri"/>
              </a:rPr>
              <a:t> </a:t>
            </a:r>
            <a:r>
              <a:rPr sz="2400" spc="-10" dirty="0">
                <a:latin typeface="Calibri"/>
                <a:cs typeface="Calibri"/>
              </a:rPr>
              <a:t>(roughly) </a:t>
            </a:r>
            <a:r>
              <a:rPr sz="2400" dirty="0">
                <a:latin typeface="Calibri"/>
                <a:cs typeface="Calibri"/>
              </a:rPr>
              <a:t>equal</a:t>
            </a:r>
            <a:r>
              <a:rPr sz="2400" spc="-140" dirty="0">
                <a:latin typeface="Calibri"/>
                <a:cs typeface="Calibri"/>
              </a:rPr>
              <a:t> </a:t>
            </a:r>
            <a:r>
              <a:rPr sz="2400" spc="-10" dirty="0">
                <a:latin typeface="Calibri"/>
                <a:cs typeface="Calibri"/>
              </a:rPr>
              <a:t>subregions</a:t>
            </a:r>
            <a:endParaRPr sz="2400">
              <a:latin typeface="Calibri"/>
              <a:cs typeface="Calibri"/>
            </a:endParaRPr>
          </a:p>
        </p:txBody>
      </p:sp>
      <p:sp>
        <p:nvSpPr>
          <p:cNvPr id="51" name="object 51"/>
          <p:cNvSpPr txBox="1"/>
          <p:nvPr/>
        </p:nvSpPr>
        <p:spPr>
          <a:xfrm>
            <a:off x="8387968" y="1803717"/>
            <a:ext cx="2035810" cy="758190"/>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Max-</a:t>
            </a:r>
            <a:r>
              <a:rPr sz="2400" dirty="0">
                <a:latin typeface="Calibri"/>
                <a:cs typeface="Calibri"/>
              </a:rPr>
              <a:t>pool</a:t>
            </a:r>
            <a:r>
              <a:rPr sz="2400" spc="-175" dirty="0">
                <a:latin typeface="Calibri"/>
                <a:cs typeface="Calibri"/>
              </a:rPr>
              <a:t> </a:t>
            </a:r>
            <a:r>
              <a:rPr sz="2400" spc="-10" dirty="0">
                <a:latin typeface="Calibri"/>
                <a:cs typeface="Calibri"/>
              </a:rPr>
              <a:t>within </a:t>
            </a:r>
            <a:r>
              <a:rPr sz="2400" dirty="0">
                <a:latin typeface="Calibri"/>
                <a:cs typeface="Calibri"/>
              </a:rPr>
              <a:t>each</a:t>
            </a:r>
            <a:r>
              <a:rPr sz="2400" spc="-55" dirty="0">
                <a:latin typeface="Calibri"/>
                <a:cs typeface="Calibri"/>
              </a:rPr>
              <a:t> </a:t>
            </a:r>
            <a:r>
              <a:rPr sz="2400" spc="-10" dirty="0">
                <a:latin typeface="Calibri"/>
                <a:cs typeface="Calibri"/>
              </a:rPr>
              <a:t>subregion</a:t>
            </a:r>
            <a:endParaRPr sz="2400">
              <a:latin typeface="Calibri"/>
              <a:cs typeface="Calibri"/>
            </a:endParaRPr>
          </a:p>
        </p:txBody>
      </p:sp>
      <p:sp>
        <p:nvSpPr>
          <p:cNvPr id="52" name="object 52"/>
          <p:cNvSpPr/>
          <p:nvPr/>
        </p:nvSpPr>
        <p:spPr>
          <a:xfrm>
            <a:off x="8412480" y="3261359"/>
            <a:ext cx="1137920" cy="81280"/>
          </a:xfrm>
          <a:custGeom>
            <a:avLst/>
            <a:gdLst/>
            <a:ahLst/>
            <a:cxnLst/>
            <a:rect l="l" t="t" r="r" b="b"/>
            <a:pathLst>
              <a:path w="1137920" h="81279">
                <a:moveTo>
                  <a:pt x="1052322" y="0"/>
                </a:moveTo>
                <a:lnTo>
                  <a:pt x="1052322" y="27050"/>
                </a:lnTo>
                <a:lnTo>
                  <a:pt x="0" y="27050"/>
                </a:lnTo>
                <a:lnTo>
                  <a:pt x="0" y="54228"/>
                </a:lnTo>
                <a:lnTo>
                  <a:pt x="1052322" y="54228"/>
                </a:lnTo>
                <a:lnTo>
                  <a:pt x="1052322" y="81279"/>
                </a:lnTo>
                <a:lnTo>
                  <a:pt x="1137666" y="40639"/>
                </a:lnTo>
                <a:lnTo>
                  <a:pt x="1052322" y="0"/>
                </a:lnTo>
                <a:close/>
              </a:path>
            </a:pathLst>
          </a:custGeom>
          <a:solidFill>
            <a:srgbClr val="666666"/>
          </a:solidFill>
        </p:spPr>
        <p:txBody>
          <a:bodyPr wrap="square" lIns="0" tIns="0" rIns="0" bIns="0" rtlCol="0"/>
          <a:lstStyle/>
          <a:p>
            <a:endParaRPr/>
          </a:p>
        </p:txBody>
      </p:sp>
      <p:sp>
        <p:nvSpPr>
          <p:cNvPr id="53" name="object 53"/>
          <p:cNvSpPr txBox="1"/>
          <p:nvPr/>
        </p:nvSpPr>
        <p:spPr>
          <a:xfrm>
            <a:off x="8609076" y="3668966"/>
            <a:ext cx="3197225" cy="1134745"/>
          </a:xfrm>
          <a:prstGeom prst="rect">
            <a:avLst/>
          </a:prstGeom>
        </p:spPr>
        <p:txBody>
          <a:bodyPr vert="horz" wrap="square" lIns="0" tIns="1905" rIns="0" bIns="0" rtlCol="0">
            <a:spAutoFit/>
          </a:bodyPr>
          <a:lstStyle/>
          <a:p>
            <a:pPr marL="551180" marR="544195" indent="9525" algn="ctr">
              <a:lnSpc>
                <a:spcPct val="103000"/>
              </a:lnSpc>
              <a:spcBef>
                <a:spcPts val="15"/>
              </a:spcBef>
            </a:pPr>
            <a:r>
              <a:rPr sz="2400" spc="-10" dirty="0">
                <a:latin typeface="Calibri"/>
                <a:cs typeface="Calibri"/>
              </a:rPr>
              <a:t>Region</a:t>
            </a:r>
            <a:r>
              <a:rPr sz="2400" spc="-80" dirty="0">
                <a:latin typeface="Calibri"/>
                <a:cs typeface="Calibri"/>
              </a:rPr>
              <a:t> </a:t>
            </a:r>
            <a:r>
              <a:rPr sz="2400" spc="-10" dirty="0">
                <a:latin typeface="Calibri"/>
                <a:cs typeface="Calibri"/>
              </a:rPr>
              <a:t>features </a:t>
            </a:r>
            <a:r>
              <a:rPr sz="2400" dirty="0">
                <a:latin typeface="Calibri"/>
                <a:cs typeface="Calibri"/>
              </a:rPr>
              <a:t>(here</a:t>
            </a:r>
            <a:r>
              <a:rPr sz="2400" spc="-70" dirty="0">
                <a:latin typeface="Calibri"/>
                <a:cs typeface="Calibri"/>
              </a:rPr>
              <a:t> </a:t>
            </a:r>
            <a:r>
              <a:rPr sz="2400" dirty="0">
                <a:latin typeface="Calibri"/>
                <a:cs typeface="Calibri"/>
              </a:rPr>
              <a:t>512</a:t>
            </a:r>
            <a:r>
              <a:rPr sz="2400" spc="-20" dirty="0">
                <a:latin typeface="Calibri"/>
                <a:cs typeface="Calibri"/>
              </a:rPr>
              <a:t> </a:t>
            </a:r>
            <a:r>
              <a:rPr sz="2400" dirty="0">
                <a:latin typeface="Calibri"/>
                <a:cs typeface="Calibri"/>
              </a:rPr>
              <a:t>x</a:t>
            </a:r>
            <a:r>
              <a:rPr sz="2400" spc="-75" dirty="0">
                <a:latin typeface="Calibri"/>
                <a:cs typeface="Calibri"/>
              </a:rPr>
              <a:t> </a:t>
            </a:r>
            <a:r>
              <a:rPr sz="2400" dirty="0">
                <a:latin typeface="Calibri"/>
                <a:cs typeface="Calibri"/>
              </a:rPr>
              <a:t>2</a:t>
            </a:r>
            <a:r>
              <a:rPr sz="2400" spc="-100" dirty="0">
                <a:latin typeface="Calibri"/>
                <a:cs typeface="Calibri"/>
              </a:rPr>
              <a:t> </a:t>
            </a:r>
            <a:r>
              <a:rPr sz="2400" dirty="0">
                <a:latin typeface="Calibri"/>
                <a:cs typeface="Calibri"/>
              </a:rPr>
              <a:t>x </a:t>
            </a:r>
            <a:r>
              <a:rPr sz="2400" spc="-25" dirty="0">
                <a:latin typeface="Calibri"/>
                <a:cs typeface="Calibri"/>
              </a:rPr>
              <a:t>2;</a:t>
            </a:r>
            <a:endParaRPr sz="2400">
              <a:latin typeface="Calibri"/>
              <a:cs typeface="Calibri"/>
            </a:endParaRPr>
          </a:p>
          <a:p>
            <a:pPr algn="ctr">
              <a:lnSpc>
                <a:spcPct val="100000"/>
              </a:lnSpc>
              <a:spcBef>
                <a:spcPts val="5"/>
              </a:spcBef>
            </a:pPr>
            <a:r>
              <a:rPr sz="2400" dirty="0">
                <a:latin typeface="Calibri"/>
                <a:cs typeface="Calibri"/>
              </a:rPr>
              <a:t>In</a:t>
            </a:r>
            <a:r>
              <a:rPr sz="2400" spc="-40" dirty="0">
                <a:latin typeface="Calibri"/>
                <a:cs typeface="Calibri"/>
              </a:rPr>
              <a:t> </a:t>
            </a:r>
            <a:r>
              <a:rPr sz="2400" spc="-20" dirty="0">
                <a:latin typeface="Calibri"/>
                <a:cs typeface="Calibri"/>
              </a:rPr>
              <a:t>practice</a:t>
            </a:r>
            <a:r>
              <a:rPr sz="2400" spc="-125" dirty="0">
                <a:latin typeface="Calibri"/>
                <a:cs typeface="Calibri"/>
              </a:rPr>
              <a:t> </a:t>
            </a:r>
            <a:r>
              <a:rPr sz="2400" dirty="0">
                <a:latin typeface="Calibri"/>
                <a:cs typeface="Calibri"/>
              </a:rPr>
              <a:t>e.g</a:t>
            </a:r>
            <a:r>
              <a:rPr sz="2400" spc="25" dirty="0">
                <a:latin typeface="Calibri"/>
                <a:cs typeface="Calibri"/>
              </a:rPr>
              <a:t> </a:t>
            </a:r>
            <a:r>
              <a:rPr sz="2400" dirty="0">
                <a:latin typeface="Calibri"/>
                <a:cs typeface="Calibri"/>
              </a:rPr>
              <a:t>512</a:t>
            </a:r>
            <a:r>
              <a:rPr sz="2400" spc="15" dirty="0">
                <a:latin typeface="Calibri"/>
                <a:cs typeface="Calibri"/>
              </a:rPr>
              <a:t> </a:t>
            </a:r>
            <a:r>
              <a:rPr sz="2400" dirty="0">
                <a:latin typeface="Calibri"/>
                <a:cs typeface="Calibri"/>
              </a:rPr>
              <a:t>x</a:t>
            </a:r>
            <a:r>
              <a:rPr sz="2400" spc="-55" dirty="0">
                <a:latin typeface="Calibri"/>
                <a:cs typeface="Calibri"/>
              </a:rPr>
              <a:t> </a:t>
            </a:r>
            <a:r>
              <a:rPr sz="2400" dirty="0">
                <a:latin typeface="Calibri"/>
                <a:cs typeface="Calibri"/>
              </a:rPr>
              <a:t>7</a:t>
            </a:r>
            <a:r>
              <a:rPr sz="2400" spc="15" dirty="0">
                <a:latin typeface="Calibri"/>
                <a:cs typeface="Calibri"/>
              </a:rPr>
              <a:t> </a:t>
            </a:r>
            <a:r>
              <a:rPr sz="2400" dirty="0">
                <a:latin typeface="Calibri"/>
                <a:cs typeface="Calibri"/>
              </a:rPr>
              <a:t>x</a:t>
            </a:r>
            <a:r>
              <a:rPr sz="2400" spc="-50" dirty="0">
                <a:latin typeface="Calibri"/>
                <a:cs typeface="Calibri"/>
              </a:rPr>
              <a:t> </a:t>
            </a:r>
            <a:r>
              <a:rPr sz="2400" spc="-25" dirty="0">
                <a:latin typeface="Calibri"/>
                <a:cs typeface="Calibri"/>
              </a:rPr>
              <a:t>7)</a:t>
            </a:r>
            <a:endParaRPr sz="2400">
              <a:latin typeface="Calibri"/>
              <a:cs typeface="Calibri"/>
            </a:endParaRPr>
          </a:p>
        </p:txBody>
      </p:sp>
      <p:sp>
        <p:nvSpPr>
          <p:cNvPr id="54" name="object 54"/>
          <p:cNvSpPr txBox="1"/>
          <p:nvPr/>
        </p:nvSpPr>
        <p:spPr>
          <a:xfrm>
            <a:off x="8485251" y="5148008"/>
            <a:ext cx="3439160" cy="1124585"/>
          </a:xfrm>
          <a:prstGeom prst="rect">
            <a:avLst/>
          </a:prstGeom>
        </p:spPr>
        <p:txBody>
          <a:bodyPr vert="horz" wrap="square" lIns="0" tIns="12700" rIns="0" bIns="0" rtlCol="0">
            <a:spAutoFit/>
          </a:bodyPr>
          <a:lstStyle/>
          <a:p>
            <a:pPr marL="12700" marR="5080" indent="-8255" algn="ctr">
              <a:lnSpc>
                <a:spcPct val="100000"/>
              </a:lnSpc>
              <a:spcBef>
                <a:spcPts val="100"/>
              </a:spcBef>
            </a:pPr>
            <a:r>
              <a:rPr sz="2400" spc="-10" dirty="0">
                <a:latin typeface="Calibri"/>
                <a:cs typeface="Calibri"/>
              </a:rPr>
              <a:t>Region</a:t>
            </a:r>
            <a:r>
              <a:rPr sz="2400" spc="-20" dirty="0">
                <a:latin typeface="Calibri"/>
                <a:cs typeface="Calibri"/>
              </a:rPr>
              <a:t> </a:t>
            </a:r>
            <a:r>
              <a:rPr sz="2400" spc="-25" dirty="0">
                <a:latin typeface="Calibri"/>
                <a:cs typeface="Calibri"/>
              </a:rPr>
              <a:t>features</a:t>
            </a:r>
            <a:r>
              <a:rPr sz="2400" spc="-110" dirty="0">
                <a:latin typeface="Calibri"/>
                <a:cs typeface="Calibri"/>
              </a:rPr>
              <a:t> </a:t>
            </a:r>
            <a:r>
              <a:rPr sz="2400" spc="-30" dirty="0">
                <a:latin typeface="Calibri"/>
                <a:cs typeface="Calibri"/>
              </a:rPr>
              <a:t>always</a:t>
            </a:r>
            <a:r>
              <a:rPr sz="2400" spc="-105" dirty="0">
                <a:latin typeface="Calibri"/>
                <a:cs typeface="Calibri"/>
              </a:rPr>
              <a:t> </a:t>
            </a:r>
            <a:r>
              <a:rPr sz="2400" spc="-25" dirty="0">
                <a:latin typeface="Calibri"/>
                <a:cs typeface="Calibri"/>
              </a:rPr>
              <a:t>the </a:t>
            </a:r>
            <a:r>
              <a:rPr sz="2400" dirty="0">
                <a:latin typeface="Calibri"/>
                <a:cs typeface="Calibri"/>
              </a:rPr>
              <a:t>same</a:t>
            </a:r>
            <a:r>
              <a:rPr sz="2400" spc="-65" dirty="0">
                <a:latin typeface="Calibri"/>
                <a:cs typeface="Calibri"/>
              </a:rPr>
              <a:t> </a:t>
            </a:r>
            <a:r>
              <a:rPr sz="2400" dirty="0">
                <a:latin typeface="Calibri"/>
                <a:cs typeface="Calibri"/>
              </a:rPr>
              <a:t>size</a:t>
            </a:r>
            <a:r>
              <a:rPr sz="2400" spc="-60" dirty="0">
                <a:latin typeface="Calibri"/>
                <a:cs typeface="Calibri"/>
              </a:rPr>
              <a:t> </a:t>
            </a:r>
            <a:r>
              <a:rPr sz="2400" dirty="0">
                <a:latin typeface="Calibri"/>
                <a:cs typeface="Calibri"/>
              </a:rPr>
              <a:t>even</a:t>
            </a:r>
            <a:r>
              <a:rPr sz="2400" spc="-125" dirty="0">
                <a:latin typeface="Calibri"/>
                <a:cs typeface="Calibri"/>
              </a:rPr>
              <a:t> </a:t>
            </a:r>
            <a:r>
              <a:rPr sz="2400" dirty="0">
                <a:latin typeface="Calibri"/>
                <a:cs typeface="Calibri"/>
              </a:rPr>
              <a:t>if</a:t>
            </a:r>
            <a:r>
              <a:rPr sz="2400" spc="-5" dirty="0">
                <a:latin typeface="Calibri"/>
                <a:cs typeface="Calibri"/>
              </a:rPr>
              <a:t> </a:t>
            </a:r>
            <a:r>
              <a:rPr sz="2400" spc="-10" dirty="0">
                <a:latin typeface="Calibri"/>
                <a:cs typeface="Calibri"/>
              </a:rPr>
              <a:t>input regions</a:t>
            </a:r>
            <a:r>
              <a:rPr sz="2400" spc="-65" dirty="0">
                <a:latin typeface="Calibri"/>
                <a:cs typeface="Calibri"/>
              </a:rPr>
              <a:t> </a:t>
            </a:r>
            <a:r>
              <a:rPr sz="2400" dirty="0">
                <a:latin typeface="Calibri"/>
                <a:cs typeface="Calibri"/>
              </a:rPr>
              <a:t>have</a:t>
            </a:r>
            <a:r>
              <a:rPr sz="2400" spc="-95" dirty="0">
                <a:latin typeface="Calibri"/>
                <a:cs typeface="Calibri"/>
              </a:rPr>
              <a:t> </a:t>
            </a:r>
            <a:r>
              <a:rPr sz="2400" spc="-20" dirty="0">
                <a:latin typeface="Calibri"/>
                <a:cs typeface="Calibri"/>
              </a:rPr>
              <a:t>different</a:t>
            </a:r>
            <a:r>
              <a:rPr sz="2400" spc="-195" dirty="0">
                <a:latin typeface="Calibri"/>
                <a:cs typeface="Calibri"/>
              </a:rPr>
              <a:t> </a:t>
            </a:r>
            <a:r>
              <a:rPr sz="2400" spc="-10" dirty="0">
                <a:latin typeface="Calibri"/>
                <a:cs typeface="Calibri"/>
              </a:rPr>
              <a:t>sizes!</a:t>
            </a:r>
            <a:endParaRPr sz="2400">
              <a:latin typeface="Calibri"/>
              <a:cs typeface="Calibri"/>
            </a:endParaRPr>
          </a:p>
        </p:txBody>
      </p:sp>
      <p:grpSp>
        <p:nvGrpSpPr>
          <p:cNvPr id="55" name="object 55"/>
          <p:cNvGrpSpPr/>
          <p:nvPr/>
        </p:nvGrpSpPr>
        <p:grpSpPr>
          <a:xfrm>
            <a:off x="9753600" y="2936176"/>
            <a:ext cx="762000" cy="782320"/>
            <a:chOff x="9753600" y="2936176"/>
            <a:chExt cx="762000" cy="782320"/>
          </a:xfrm>
        </p:grpSpPr>
        <p:sp>
          <p:nvSpPr>
            <p:cNvPr id="56" name="object 56"/>
            <p:cNvSpPr/>
            <p:nvPr/>
          </p:nvSpPr>
          <p:spPr>
            <a:xfrm>
              <a:off x="9753600" y="2936176"/>
              <a:ext cx="375920" cy="375920"/>
            </a:xfrm>
            <a:custGeom>
              <a:avLst/>
              <a:gdLst/>
              <a:ahLst/>
              <a:cxnLst/>
              <a:rect l="l" t="t" r="r" b="b"/>
              <a:pathLst>
                <a:path w="375920" h="375920">
                  <a:moveTo>
                    <a:pt x="375907" y="0"/>
                  </a:moveTo>
                  <a:lnTo>
                    <a:pt x="0" y="0"/>
                  </a:lnTo>
                  <a:lnTo>
                    <a:pt x="0" y="375602"/>
                  </a:lnTo>
                  <a:lnTo>
                    <a:pt x="375907" y="375602"/>
                  </a:lnTo>
                  <a:lnTo>
                    <a:pt x="375907" y="0"/>
                  </a:lnTo>
                  <a:close/>
                </a:path>
              </a:pathLst>
            </a:custGeom>
            <a:solidFill>
              <a:srgbClr val="DAE2F3"/>
            </a:solidFill>
          </p:spPr>
          <p:txBody>
            <a:bodyPr wrap="square" lIns="0" tIns="0" rIns="0" bIns="0" rtlCol="0"/>
            <a:lstStyle/>
            <a:p>
              <a:endParaRPr/>
            </a:p>
          </p:txBody>
        </p:sp>
        <p:sp>
          <p:nvSpPr>
            <p:cNvPr id="57" name="object 57"/>
            <p:cNvSpPr/>
            <p:nvPr/>
          </p:nvSpPr>
          <p:spPr>
            <a:xfrm>
              <a:off x="10139679" y="2946463"/>
              <a:ext cx="375920" cy="365760"/>
            </a:xfrm>
            <a:custGeom>
              <a:avLst/>
              <a:gdLst/>
              <a:ahLst/>
              <a:cxnLst/>
              <a:rect l="l" t="t" r="r" b="b"/>
              <a:pathLst>
                <a:path w="375920" h="365760">
                  <a:moveTo>
                    <a:pt x="375907" y="0"/>
                  </a:moveTo>
                  <a:lnTo>
                    <a:pt x="0" y="0"/>
                  </a:lnTo>
                  <a:lnTo>
                    <a:pt x="0" y="365442"/>
                  </a:lnTo>
                  <a:lnTo>
                    <a:pt x="375907" y="365442"/>
                  </a:lnTo>
                  <a:lnTo>
                    <a:pt x="375907" y="0"/>
                  </a:lnTo>
                  <a:close/>
                </a:path>
              </a:pathLst>
            </a:custGeom>
            <a:solidFill>
              <a:srgbClr val="FAE4D5"/>
            </a:solidFill>
          </p:spPr>
          <p:txBody>
            <a:bodyPr wrap="square" lIns="0" tIns="0" rIns="0" bIns="0" rtlCol="0"/>
            <a:lstStyle/>
            <a:p>
              <a:endParaRPr/>
            </a:p>
          </p:txBody>
        </p:sp>
        <p:sp>
          <p:nvSpPr>
            <p:cNvPr id="58" name="object 58"/>
            <p:cNvSpPr/>
            <p:nvPr/>
          </p:nvSpPr>
          <p:spPr>
            <a:xfrm>
              <a:off x="10139679" y="3342576"/>
              <a:ext cx="375920" cy="375920"/>
            </a:xfrm>
            <a:custGeom>
              <a:avLst/>
              <a:gdLst/>
              <a:ahLst/>
              <a:cxnLst/>
              <a:rect l="l" t="t" r="r" b="b"/>
              <a:pathLst>
                <a:path w="375920" h="375920">
                  <a:moveTo>
                    <a:pt x="375907" y="0"/>
                  </a:moveTo>
                  <a:lnTo>
                    <a:pt x="0" y="0"/>
                  </a:lnTo>
                  <a:lnTo>
                    <a:pt x="0" y="375602"/>
                  </a:lnTo>
                  <a:lnTo>
                    <a:pt x="375907" y="375602"/>
                  </a:lnTo>
                  <a:lnTo>
                    <a:pt x="375907" y="0"/>
                  </a:lnTo>
                  <a:close/>
                </a:path>
              </a:pathLst>
            </a:custGeom>
            <a:solidFill>
              <a:srgbClr val="FFF1CC"/>
            </a:solidFill>
          </p:spPr>
          <p:txBody>
            <a:bodyPr wrap="square" lIns="0" tIns="0" rIns="0" bIns="0" rtlCol="0"/>
            <a:lstStyle/>
            <a:p>
              <a:endParaRPr/>
            </a:p>
          </p:txBody>
        </p:sp>
        <p:sp>
          <p:nvSpPr>
            <p:cNvPr id="59" name="object 59"/>
            <p:cNvSpPr/>
            <p:nvPr/>
          </p:nvSpPr>
          <p:spPr>
            <a:xfrm>
              <a:off x="9753600" y="3342576"/>
              <a:ext cx="375920" cy="375920"/>
            </a:xfrm>
            <a:custGeom>
              <a:avLst/>
              <a:gdLst/>
              <a:ahLst/>
              <a:cxnLst/>
              <a:rect l="l" t="t" r="r" b="b"/>
              <a:pathLst>
                <a:path w="375920" h="375920">
                  <a:moveTo>
                    <a:pt x="375907" y="0"/>
                  </a:moveTo>
                  <a:lnTo>
                    <a:pt x="0" y="0"/>
                  </a:lnTo>
                  <a:lnTo>
                    <a:pt x="0" y="375602"/>
                  </a:lnTo>
                  <a:lnTo>
                    <a:pt x="375907" y="375602"/>
                  </a:lnTo>
                  <a:lnTo>
                    <a:pt x="375907" y="0"/>
                  </a:lnTo>
                  <a:close/>
                </a:path>
              </a:pathLst>
            </a:custGeom>
            <a:solidFill>
              <a:srgbClr val="E1EFD9"/>
            </a:solidFill>
          </p:spPr>
          <p:txBody>
            <a:bodyPr wrap="square" lIns="0" tIns="0" rIns="0" bIns="0" rtlCol="0"/>
            <a:lstStyle/>
            <a:p>
              <a:endParaRPr/>
            </a:p>
          </p:txBody>
        </p:sp>
      </p:grpSp>
      <p:sp>
        <p:nvSpPr>
          <p:cNvPr id="60" name="object 60"/>
          <p:cNvSpPr txBox="1"/>
          <p:nvPr/>
        </p:nvSpPr>
        <p:spPr>
          <a:xfrm>
            <a:off x="2662301" y="5598477"/>
            <a:ext cx="5463540" cy="761365"/>
          </a:xfrm>
          <a:prstGeom prst="rect">
            <a:avLst/>
          </a:prstGeom>
        </p:spPr>
        <p:txBody>
          <a:bodyPr vert="horz" wrap="square" lIns="0" tIns="10160" rIns="0" bIns="0" rtlCol="0">
            <a:spAutoFit/>
          </a:bodyPr>
          <a:lstStyle/>
          <a:p>
            <a:pPr marL="12700" marR="5080">
              <a:lnSpc>
                <a:spcPct val="100899"/>
              </a:lnSpc>
              <a:spcBef>
                <a:spcPts val="80"/>
              </a:spcBef>
            </a:pPr>
            <a:r>
              <a:rPr sz="2400" dirty="0">
                <a:solidFill>
                  <a:srgbClr val="FF0000"/>
                </a:solidFill>
                <a:latin typeface="Calibri"/>
                <a:cs typeface="Calibri"/>
              </a:rPr>
              <a:t>Problem:</a:t>
            </a:r>
            <a:r>
              <a:rPr sz="2400" spc="-204" dirty="0">
                <a:solidFill>
                  <a:srgbClr val="FF0000"/>
                </a:solidFill>
                <a:latin typeface="Calibri"/>
                <a:cs typeface="Calibri"/>
              </a:rPr>
              <a:t> </a:t>
            </a:r>
            <a:r>
              <a:rPr sz="2400" dirty="0">
                <a:solidFill>
                  <a:srgbClr val="FF0000"/>
                </a:solidFill>
                <a:latin typeface="Calibri"/>
                <a:cs typeface="Calibri"/>
              </a:rPr>
              <a:t>Slight</a:t>
            </a:r>
            <a:r>
              <a:rPr sz="2400" spc="-125" dirty="0">
                <a:solidFill>
                  <a:srgbClr val="FF0000"/>
                </a:solidFill>
                <a:latin typeface="Calibri"/>
                <a:cs typeface="Calibri"/>
              </a:rPr>
              <a:t> </a:t>
            </a:r>
            <a:r>
              <a:rPr sz="2400" dirty="0">
                <a:solidFill>
                  <a:srgbClr val="FF0000"/>
                </a:solidFill>
                <a:latin typeface="Calibri"/>
                <a:cs typeface="Calibri"/>
              </a:rPr>
              <a:t>misalignment</a:t>
            </a:r>
            <a:r>
              <a:rPr sz="2400" spc="-204" dirty="0">
                <a:solidFill>
                  <a:srgbClr val="FF0000"/>
                </a:solidFill>
                <a:latin typeface="Calibri"/>
                <a:cs typeface="Calibri"/>
              </a:rPr>
              <a:t> </a:t>
            </a:r>
            <a:r>
              <a:rPr sz="2400" dirty="0">
                <a:solidFill>
                  <a:srgbClr val="FF0000"/>
                </a:solidFill>
                <a:latin typeface="Calibri"/>
                <a:cs typeface="Calibri"/>
              </a:rPr>
              <a:t>due</a:t>
            </a:r>
            <a:r>
              <a:rPr sz="2400" spc="45" dirty="0">
                <a:solidFill>
                  <a:srgbClr val="FF0000"/>
                </a:solidFill>
                <a:latin typeface="Calibri"/>
                <a:cs typeface="Calibri"/>
              </a:rPr>
              <a:t> </a:t>
            </a:r>
            <a:r>
              <a:rPr sz="2400" spc="-25" dirty="0">
                <a:solidFill>
                  <a:srgbClr val="FF0000"/>
                </a:solidFill>
                <a:latin typeface="Calibri"/>
                <a:cs typeface="Calibri"/>
              </a:rPr>
              <a:t>to </a:t>
            </a:r>
            <a:r>
              <a:rPr sz="2400" dirty="0">
                <a:solidFill>
                  <a:srgbClr val="FF0000"/>
                </a:solidFill>
                <a:latin typeface="Calibri"/>
                <a:cs typeface="Calibri"/>
              </a:rPr>
              <a:t>snapping;</a:t>
            </a:r>
            <a:r>
              <a:rPr sz="2400" spc="-105" dirty="0">
                <a:solidFill>
                  <a:srgbClr val="FF0000"/>
                </a:solidFill>
                <a:latin typeface="Calibri"/>
                <a:cs typeface="Calibri"/>
              </a:rPr>
              <a:t> </a:t>
            </a:r>
            <a:r>
              <a:rPr sz="2400" spc="-20" dirty="0">
                <a:solidFill>
                  <a:srgbClr val="FF0000"/>
                </a:solidFill>
                <a:latin typeface="Calibri"/>
                <a:cs typeface="Calibri"/>
              </a:rPr>
              <a:t>different-</a:t>
            </a:r>
            <a:r>
              <a:rPr sz="2400" spc="-35" dirty="0">
                <a:solidFill>
                  <a:srgbClr val="FF0000"/>
                </a:solidFill>
                <a:latin typeface="Calibri"/>
                <a:cs typeface="Calibri"/>
              </a:rPr>
              <a:t>sized</a:t>
            </a:r>
            <a:r>
              <a:rPr sz="2400" spc="-170" dirty="0">
                <a:solidFill>
                  <a:srgbClr val="FF0000"/>
                </a:solidFill>
                <a:latin typeface="Calibri"/>
                <a:cs typeface="Calibri"/>
              </a:rPr>
              <a:t> </a:t>
            </a:r>
            <a:r>
              <a:rPr sz="2400" dirty="0">
                <a:solidFill>
                  <a:srgbClr val="FF0000"/>
                </a:solidFill>
                <a:latin typeface="Calibri"/>
                <a:cs typeface="Calibri"/>
              </a:rPr>
              <a:t>subregions</a:t>
            </a:r>
            <a:r>
              <a:rPr sz="2400" spc="-155" dirty="0">
                <a:solidFill>
                  <a:srgbClr val="FF0000"/>
                </a:solidFill>
                <a:latin typeface="Calibri"/>
                <a:cs typeface="Calibri"/>
              </a:rPr>
              <a:t> </a:t>
            </a:r>
            <a:r>
              <a:rPr sz="2400" dirty="0">
                <a:solidFill>
                  <a:srgbClr val="FF0000"/>
                </a:solidFill>
                <a:latin typeface="Calibri"/>
                <a:cs typeface="Calibri"/>
              </a:rPr>
              <a:t>is </a:t>
            </a:r>
            <a:r>
              <a:rPr sz="2400" spc="-10" dirty="0">
                <a:solidFill>
                  <a:srgbClr val="FF0000"/>
                </a:solidFill>
                <a:latin typeface="Calibri"/>
                <a:cs typeface="Calibri"/>
              </a:rPr>
              <a:t>weird</a:t>
            </a:r>
            <a:endParaRPr sz="24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00062" y="-72644"/>
            <a:ext cx="5436870" cy="1932939"/>
          </a:xfrm>
          <a:prstGeom prst="rect">
            <a:avLst/>
          </a:prstGeom>
        </p:spPr>
        <p:txBody>
          <a:bodyPr vert="horz" wrap="square" lIns="0" tIns="13335" rIns="0" bIns="0" rtlCol="0">
            <a:spAutoFit/>
          </a:bodyPr>
          <a:lstStyle/>
          <a:p>
            <a:pPr marL="427355" marR="5080">
              <a:lnSpc>
                <a:spcPct val="100000"/>
              </a:lnSpc>
              <a:spcBef>
                <a:spcPts val="105"/>
              </a:spcBef>
            </a:pPr>
            <a:r>
              <a:rPr dirty="0"/>
              <a:t>Object</a:t>
            </a:r>
            <a:r>
              <a:rPr spc="-140" dirty="0"/>
              <a:t> </a:t>
            </a:r>
            <a:r>
              <a:rPr dirty="0"/>
              <a:t>Detection:</a:t>
            </a:r>
            <a:r>
              <a:rPr spc="-70" dirty="0"/>
              <a:t> </a:t>
            </a:r>
            <a:r>
              <a:rPr spc="-130" dirty="0"/>
              <a:t>Task </a:t>
            </a:r>
            <a:r>
              <a:rPr spc="-10" dirty="0"/>
              <a:t>Definition</a:t>
            </a:r>
          </a:p>
          <a:p>
            <a:pPr marL="12700">
              <a:lnSpc>
                <a:spcPct val="100000"/>
              </a:lnSpc>
              <a:spcBef>
                <a:spcPts val="610"/>
              </a:spcBef>
            </a:pPr>
            <a:r>
              <a:rPr sz="3200" b="1" dirty="0">
                <a:latin typeface="Calibri"/>
                <a:cs typeface="Calibri"/>
              </a:rPr>
              <a:t>Input</a:t>
            </a:r>
            <a:r>
              <a:rPr sz="3200" b="0" dirty="0">
                <a:latin typeface="Calibri"/>
                <a:cs typeface="Calibri"/>
              </a:rPr>
              <a:t>:</a:t>
            </a:r>
            <a:r>
              <a:rPr sz="3200" b="0" spc="-50" dirty="0">
                <a:latin typeface="Calibri"/>
                <a:cs typeface="Calibri"/>
              </a:rPr>
              <a:t> </a:t>
            </a:r>
            <a:r>
              <a:rPr sz="3200" b="0" dirty="0">
                <a:latin typeface="Calibri"/>
                <a:cs typeface="Calibri"/>
              </a:rPr>
              <a:t>Single</a:t>
            </a:r>
            <a:r>
              <a:rPr sz="3200" b="0" spc="-50" dirty="0">
                <a:latin typeface="Calibri"/>
                <a:cs typeface="Calibri"/>
              </a:rPr>
              <a:t> </a:t>
            </a:r>
            <a:r>
              <a:rPr sz="3200" b="0" dirty="0">
                <a:latin typeface="Calibri"/>
                <a:cs typeface="Calibri"/>
              </a:rPr>
              <a:t>RGB</a:t>
            </a:r>
            <a:r>
              <a:rPr sz="3200" b="0" spc="-110" dirty="0">
                <a:latin typeface="Calibri"/>
                <a:cs typeface="Calibri"/>
              </a:rPr>
              <a:t> </a:t>
            </a:r>
            <a:r>
              <a:rPr sz="3200" b="0" spc="-10" dirty="0">
                <a:latin typeface="Calibri"/>
                <a:cs typeface="Calibri"/>
              </a:rPr>
              <a:t>Image</a:t>
            </a:r>
            <a:endParaRPr sz="3200">
              <a:latin typeface="Calibri"/>
              <a:cs typeface="Calibri"/>
            </a:endParaRPr>
          </a:p>
        </p:txBody>
      </p:sp>
      <p:pic>
        <p:nvPicPr>
          <p:cNvPr id="3" name="object 3"/>
          <p:cNvPicPr/>
          <p:nvPr/>
        </p:nvPicPr>
        <p:blipFill>
          <a:blip r:embed="rId2" cstate="print"/>
          <a:stretch>
            <a:fillRect/>
          </a:stretch>
        </p:blipFill>
        <p:spPr>
          <a:xfrm>
            <a:off x="6390640" y="1371600"/>
            <a:ext cx="5323840" cy="4572000"/>
          </a:xfrm>
          <a:prstGeom prst="rect">
            <a:avLst/>
          </a:prstGeom>
        </p:spPr>
      </p:pic>
      <p:sp>
        <p:nvSpPr>
          <p:cNvPr id="4" name="object 4"/>
          <p:cNvSpPr txBox="1"/>
          <p:nvPr/>
        </p:nvSpPr>
        <p:spPr>
          <a:xfrm>
            <a:off x="500062" y="2302510"/>
            <a:ext cx="5624195" cy="3444240"/>
          </a:xfrm>
          <a:prstGeom prst="rect">
            <a:avLst/>
          </a:prstGeom>
        </p:spPr>
        <p:txBody>
          <a:bodyPr vert="horz" wrap="square" lIns="0" tIns="13335" rIns="0" bIns="0" rtlCol="0">
            <a:spAutoFit/>
          </a:bodyPr>
          <a:lstStyle/>
          <a:p>
            <a:pPr marL="12700" marR="5080">
              <a:lnSpc>
                <a:spcPct val="100000"/>
              </a:lnSpc>
              <a:spcBef>
                <a:spcPts val="105"/>
              </a:spcBef>
            </a:pPr>
            <a:r>
              <a:rPr sz="3200" b="1" dirty="0">
                <a:latin typeface="Calibri"/>
                <a:cs typeface="Calibri"/>
              </a:rPr>
              <a:t>Output</a:t>
            </a:r>
            <a:r>
              <a:rPr sz="3200" dirty="0">
                <a:latin typeface="Calibri"/>
                <a:cs typeface="Calibri"/>
              </a:rPr>
              <a:t>:</a:t>
            </a:r>
            <a:r>
              <a:rPr sz="3200" spc="-20" dirty="0">
                <a:latin typeface="Calibri"/>
                <a:cs typeface="Calibri"/>
              </a:rPr>
              <a:t> </a:t>
            </a:r>
            <a:r>
              <a:rPr sz="3200" dirty="0">
                <a:latin typeface="Calibri"/>
                <a:cs typeface="Calibri"/>
              </a:rPr>
              <a:t>A</a:t>
            </a:r>
            <a:r>
              <a:rPr sz="3200" spc="-35" dirty="0">
                <a:latin typeface="Calibri"/>
                <a:cs typeface="Calibri"/>
              </a:rPr>
              <a:t> </a:t>
            </a:r>
            <a:r>
              <a:rPr sz="3200" u="heavy" dirty="0">
                <a:uFill>
                  <a:solidFill>
                    <a:srgbClr val="000000"/>
                  </a:solidFill>
                </a:uFill>
                <a:latin typeface="Calibri"/>
                <a:cs typeface="Calibri"/>
              </a:rPr>
              <a:t>set</a:t>
            </a:r>
            <a:r>
              <a:rPr sz="3200" spc="-45" dirty="0">
                <a:latin typeface="Calibri"/>
                <a:cs typeface="Calibri"/>
              </a:rPr>
              <a:t> </a:t>
            </a:r>
            <a:r>
              <a:rPr sz="3200" dirty="0">
                <a:latin typeface="Calibri"/>
                <a:cs typeface="Calibri"/>
              </a:rPr>
              <a:t>of</a:t>
            </a:r>
            <a:r>
              <a:rPr sz="3200" spc="-40" dirty="0">
                <a:latin typeface="Calibri"/>
                <a:cs typeface="Calibri"/>
              </a:rPr>
              <a:t> </a:t>
            </a:r>
            <a:r>
              <a:rPr sz="3200" spc="-10" dirty="0">
                <a:latin typeface="Calibri"/>
                <a:cs typeface="Calibri"/>
              </a:rPr>
              <a:t>detected</a:t>
            </a:r>
            <a:r>
              <a:rPr sz="3200" spc="-170" dirty="0">
                <a:latin typeface="Calibri"/>
                <a:cs typeface="Calibri"/>
              </a:rPr>
              <a:t> </a:t>
            </a:r>
            <a:r>
              <a:rPr sz="3200" spc="-10" dirty="0">
                <a:latin typeface="Calibri"/>
                <a:cs typeface="Calibri"/>
              </a:rPr>
              <a:t>objects; </a:t>
            </a:r>
            <a:r>
              <a:rPr sz="3200" dirty="0">
                <a:latin typeface="Calibri"/>
                <a:cs typeface="Calibri"/>
              </a:rPr>
              <a:t>For</a:t>
            </a:r>
            <a:r>
              <a:rPr sz="3200" spc="-60" dirty="0">
                <a:latin typeface="Calibri"/>
                <a:cs typeface="Calibri"/>
              </a:rPr>
              <a:t> </a:t>
            </a:r>
            <a:r>
              <a:rPr sz="3200" dirty="0">
                <a:latin typeface="Calibri"/>
                <a:cs typeface="Calibri"/>
              </a:rPr>
              <a:t>each</a:t>
            </a:r>
            <a:r>
              <a:rPr sz="3200" spc="-45" dirty="0">
                <a:latin typeface="Calibri"/>
                <a:cs typeface="Calibri"/>
              </a:rPr>
              <a:t> </a:t>
            </a:r>
            <a:r>
              <a:rPr sz="3200" dirty="0">
                <a:latin typeface="Calibri"/>
                <a:cs typeface="Calibri"/>
              </a:rPr>
              <a:t>object</a:t>
            </a:r>
            <a:r>
              <a:rPr sz="3200" spc="-55" dirty="0">
                <a:latin typeface="Calibri"/>
                <a:cs typeface="Calibri"/>
              </a:rPr>
              <a:t> </a:t>
            </a:r>
            <a:r>
              <a:rPr sz="3200" spc="-10" dirty="0">
                <a:latin typeface="Calibri"/>
                <a:cs typeface="Calibri"/>
              </a:rPr>
              <a:t>predict:</a:t>
            </a:r>
            <a:endParaRPr sz="3200">
              <a:latin typeface="Calibri"/>
              <a:cs typeface="Calibri"/>
            </a:endParaRPr>
          </a:p>
          <a:p>
            <a:pPr>
              <a:lnSpc>
                <a:spcPct val="100000"/>
              </a:lnSpc>
              <a:spcBef>
                <a:spcPts val="30"/>
              </a:spcBef>
            </a:pPr>
            <a:endParaRPr sz="3000">
              <a:latin typeface="Calibri"/>
              <a:cs typeface="Calibri"/>
            </a:endParaRPr>
          </a:p>
          <a:p>
            <a:pPr marL="530860" marR="743585" indent="-518795">
              <a:lnSpc>
                <a:spcPct val="100000"/>
              </a:lnSpc>
              <a:spcBef>
                <a:spcPts val="5"/>
              </a:spcBef>
              <a:buAutoNum type="arabicPeriod"/>
              <a:tabLst>
                <a:tab pos="530860" algn="l"/>
                <a:tab pos="531495" algn="l"/>
              </a:tabLst>
            </a:pPr>
            <a:r>
              <a:rPr sz="3200" dirty="0">
                <a:latin typeface="Calibri"/>
                <a:cs typeface="Calibri"/>
              </a:rPr>
              <a:t>Category</a:t>
            </a:r>
            <a:r>
              <a:rPr sz="3200" spc="-155" dirty="0">
                <a:latin typeface="Calibri"/>
                <a:cs typeface="Calibri"/>
              </a:rPr>
              <a:t> </a:t>
            </a:r>
            <a:r>
              <a:rPr sz="3200" dirty="0">
                <a:latin typeface="Calibri"/>
                <a:cs typeface="Calibri"/>
              </a:rPr>
              <a:t>label</a:t>
            </a:r>
            <a:r>
              <a:rPr sz="3200" spc="-5" dirty="0">
                <a:latin typeface="Calibri"/>
                <a:cs typeface="Calibri"/>
              </a:rPr>
              <a:t> </a:t>
            </a:r>
            <a:r>
              <a:rPr sz="3200" spc="-10" dirty="0">
                <a:latin typeface="Calibri"/>
                <a:cs typeface="Calibri"/>
              </a:rPr>
              <a:t>(from</a:t>
            </a:r>
            <a:r>
              <a:rPr sz="3200" spc="-150" dirty="0">
                <a:latin typeface="Calibri"/>
                <a:cs typeface="Calibri"/>
              </a:rPr>
              <a:t> </a:t>
            </a:r>
            <a:r>
              <a:rPr sz="3200" spc="-20" dirty="0">
                <a:latin typeface="Calibri"/>
                <a:cs typeface="Calibri"/>
              </a:rPr>
              <a:t>fixed, </a:t>
            </a:r>
            <a:r>
              <a:rPr sz="3200" dirty="0">
                <a:latin typeface="Calibri"/>
                <a:cs typeface="Calibri"/>
              </a:rPr>
              <a:t>known</a:t>
            </a:r>
            <a:r>
              <a:rPr sz="3200" spc="-15" dirty="0">
                <a:latin typeface="Calibri"/>
                <a:cs typeface="Calibri"/>
              </a:rPr>
              <a:t> </a:t>
            </a:r>
            <a:r>
              <a:rPr sz="3200" dirty="0">
                <a:latin typeface="Calibri"/>
                <a:cs typeface="Calibri"/>
              </a:rPr>
              <a:t>set</a:t>
            </a:r>
            <a:r>
              <a:rPr sz="3200" spc="-110" dirty="0">
                <a:latin typeface="Calibri"/>
                <a:cs typeface="Calibri"/>
              </a:rPr>
              <a:t> </a:t>
            </a:r>
            <a:r>
              <a:rPr sz="3200" dirty="0">
                <a:latin typeface="Calibri"/>
                <a:cs typeface="Calibri"/>
              </a:rPr>
              <a:t>of</a:t>
            </a:r>
            <a:r>
              <a:rPr sz="3200" spc="-20" dirty="0">
                <a:latin typeface="Calibri"/>
                <a:cs typeface="Calibri"/>
              </a:rPr>
              <a:t> </a:t>
            </a:r>
            <a:r>
              <a:rPr sz="3200" spc="-10" dirty="0">
                <a:latin typeface="Calibri"/>
                <a:cs typeface="Calibri"/>
              </a:rPr>
              <a:t>categories)</a:t>
            </a:r>
            <a:endParaRPr sz="3200">
              <a:latin typeface="Calibri"/>
              <a:cs typeface="Calibri"/>
            </a:endParaRPr>
          </a:p>
          <a:p>
            <a:pPr marL="530860" marR="268605" indent="-518795">
              <a:lnSpc>
                <a:spcPct val="100000"/>
              </a:lnSpc>
              <a:spcBef>
                <a:spcPts val="170"/>
              </a:spcBef>
              <a:buAutoNum type="arabicPeriod"/>
              <a:tabLst>
                <a:tab pos="530860" algn="l"/>
                <a:tab pos="531495" algn="l"/>
              </a:tabLst>
            </a:pPr>
            <a:r>
              <a:rPr sz="3200" dirty="0">
                <a:latin typeface="Calibri"/>
                <a:cs typeface="Calibri"/>
              </a:rPr>
              <a:t>Bounding</a:t>
            </a:r>
            <a:r>
              <a:rPr sz="3200" spc="-95" dirty="0">
                <a:latin typeface="Calibri"/>
                <a:cs typeface="Calibri"/>
              </a:rPr>
              <a:t> </a:t>
            </a:r>
            <a:r>
              <a:rPr sz="3200" dirty="0">
                <a:latin typeface="Calibri"/>
                <a:cs typeface="Calibri"/>
              </a:rPr>
              <a:t>box</a:t>
            </a:r>
            <a:r>
              <a:rPr sz="3200" spc="-114" dirty="0">
                <a:latin typeface="Calibri"/>
                <a:cs typeface="Calibri"/>
              </a:rPr>
              <a:t> </a:t>
            </a:r>
            <a:r>
              <a:rPr sz="3200" dirty="0">
                <a:latin typeface="Calibri"/>
                <a:cs typeface="Calibri"/>
              </a:rPr>
              <a:t>(four</a:t>
            </a:r>
            <a:r>
              <a:rPr sz="3200" spc="-95" dirty="0">
                <a:latin typeface="Calibri"/>
                <a:cs typeface="Calibri"/>
              </a:rPr>
              <a:t> </a:t>
            </a:r>
            <a:r>
              <a:rPr sz="3200" spc="-10" dirty="0">
                <a:latin typeface="Calibri"/>
                <a:cs typeface="Calibri"/>
              </a:rPr>
              <a:t>numbers: </a:t>
            </a:r>
            <a:r>
              <a:rPr sz="3200" dirty="0">
                <a:latin typeface="Calibri"/>
                <a:cs typeface="Calibri"/>
              </a:rPr>
              <a:t>x,</a:t>
            </a:r>
            <a:r>
              <a:rPr sz="3200" spc="-45" dirty="0">
                <a:latin typeface="Calibri"/>
                <a:cs typeface="Calibri"/>
              </a:rPr>
              <a:t> </a:t>
            </a:r>
            <a:r>
              <a:rPr sz="3200" spc="-175" dirty="0">
                <a:latin typeface="Calibri"/>
                <a:cs typeface="Calibri"/>
              </a:rPr>
              <a:t>y,</a:t>
            </a:r>
            <a:r>
              <a:rPr sz="3200" spc="-85" dirty="0">
                <a:latin typeface="Calibri"/>
                <a:cs typeface="Calibri"/>
              </a:rPr>
              <a:t> </a:t>
            </a:r>
            <a:r>
              <a:rPr sz="3200" dirty="0">
                <a:latin typeface="Calibri"/>
                <a:cs typeface="Calibri"/>
              </a:rPr>
              <a:t>width,</a:t>
            </a:r>
            <a:r>
              <a:rPr sz="3200" spc="-20" dirty="0">
                <a:latin typeface="Calibri"/>
                <a:cs typeface="Calibri"/>
              </a:rPr>
              <a:t> </a:t>
            </a:r>
            <a:r>
              <a:rPr sz="3200" spc="-10" dirty="0">
                <a:latin typeface="Calibri"/>
                <a:cs typeface="Calibri"/>
              </a:rPr>
              <a:t>height)</a:t>
            </a:r>
            <a:endParaRPr sz="32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662305" y="4833048"/>
            <a:ext cx="2322195" cy="768350"/>
          </a:xfrm>
          <a:prstGeom prst="rect">
            <a:avLst/>
          </a:prstGeom>
        </p:spPr>
        <p:txBody>
          <a:bodyPr vert="horz" wrap="square" lIns="0" tIns="12700" rIns="0" bIns="0" rtlCol="0">
            <a:spAutoFit/>
          </a:bodyPr>
          <a:lstStyle/>
          <a:p>
            <a:pPr marL="2095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85"/>
              </a:spcBef>
            </a:pPr>
            <a:r>
              <a:rPr sz="2400" dirty="0">
                <a:latin typeface="Calibri"/>
                <a:cs typeface="Calibri"/>
              </a:rPr>
              <a:t>(e.g.</a:t>
            </a:r>
            <a:r>
              <a:rPr sz="2400" spc="-5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15" name="object 15"/>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6" name="object 16"/>
          <p:cNvSpPr txBox="1"/>
          <p:nvPr/>
        </p:nvSpPr>
        <p:spPr>
          <a:xfrm>
            <a:off x="5242178" y="4833048"/>
            <a:ext cx="2322195" cy="768350"/>
          </a:xfrm>
          <a:prstGeom prst="rect">
            <a:avLst/>
          </a:prstGeom>
        </p:spPr>
        <p:txBody>
          <a:bodyPr vert="horz" wrap="square" lIns="0" tIns="12700" rIns="0" bIns="0" rtlCol="0">
            <a:spAutoFit/>
          </a:bodyPr>
          <a:lstStyle/>
          <a:p>
            <a:pPr marL="29209" algn="ctr">
              <a:lnSpc>
                <a:spcPct val="100000"/>
              </a:lnSpc>
              <a:spcBef>
                <a:spcPts val="100"/>
              </a:spcBef>
            </a:pP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sp>
        <p:nvSpPr>
          <p:cNvPr id="17" name="object 17"/>
          <p:cNvSpPr txBox="1"/>
          <p:nvPr/>
        </p:nvSpPr>
        <p:spPr>
          <a:xfrm>
            <a:off x="3001010" y="1214437"/>
            <a:ext cx="1793239" cy="668655"/>
          </a:xfrm>
          <a:prstGeom prst="rect">
            <a:avLst/>
          </a:prstGeom>
        </p:spPr>
        <p:txBody>
          <a:bodyPr vert="horz" wrap="square" lIns="0" tIns="3810" rIns="0" bIns="0" rtlCol="0">
            <a:spAutoFit/>
          </a:bodyPr>
          <a:lstStyle/>
          <a:p>
            <a:pPr marL="12700" marR="5080">
              <a:lnSpc>
                <a:spcPct val="104200"/>
              </a:lnSpc>
              <a:spcBef>
                <a:spcPts val="30"/>
              </a:spcBef>
            </a:pPr>
            <a:r>
              <a:rPr sz="2050" dirty="0">
                <a:latin typeface="Calibri"/>
                <a:cs typeface="Calibri"/>
              </a:rPr>
              <a:t>Project</a:t>
            </a:r>
            <a:r>
              <a:rPr sz="2050" spc="45" dirty="0">
                <a:latin typeface="Calibri"/>
                <a:cs typeface="Calibri"/>
              </a:rPr>
              <a:t> </a:t>
            </a:r>
            <a:r>
              <a:rPr sz="2050" spc="-10" dirty="0">
                <a:latin typeface="Calibri"/>
                <a:cs typeface="Calibri"/>
              </a:rPr>
              <a:t>proposal </a:t>
            </a: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8" name="object 18"/>
          <p:cNvGrpSpPr/>
          <p:nvPr/>
        </p:nvGrpSpPr>
        <p:grpSpPr>
          <a:xfrm>
            <a:off x="5721350" y="2459989"/>
            <a:ext cx="1652905" cy="2059939"/>
            <a:chOff x="5721350" y="2459989"/>
            <a:chExt cx="1652905" cy="2059939"/>
          </a:xfrm>
        </p:grpSpPr>
        <p:sp>
          <p:nvSpPr>
            <p:cNvPr id="19" name="object 19"/>
            <p:cNvSpPr/>
            <p:nvPr/>
          </p:nvSpPr>
          <p:spPr>
            <a:xfrm>
              <a:off x="5740400" y="2479039"/>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00FF00"/>
              </a:solidFill>
            </a:ln>
          </p:spPr>
          <p:txBody>
            <a:bodyPr wrap="square" lIns="0" tIns="0" rIns="0" bIns="0" rtlCol="0"/>
            <a:lstStyle/>
            <a:p>
              <a:endParaRPr/>
            </a:p>
          </p:txBody>
        </p:sp>
        <p:sp>
          <p:nvSpPr>
            <p:cNvPr id="20" name="object 20"/>
            <p:cNvSpPr/>
            <p:nvPr/>
          </p:nvSpPr>
          <p:spPr>
            <a:xfrm>
              <a:off x="5775960" y="2473959"/>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00FF00"/>
              </a:solidFill>
            </a:ln>
          </p:spPr>
          <p:txBody>
            <a:bodyPr wrap="square" lIns="0" tIns="0" rIns="0" bIns="0" rtlCol="0"/>
            <a:lstStyle/>
            <a:p>
              <a:endParaRPr/>
            </a:p>
          </p:txBody>
        </p:sp>
      </p:grpSp>
      <p:sp>
        <p:nvSpPr>
          <p:cNvPr id="21" name="object 21"/>
          <p:cNvSpPr txBox="1"/>
          <p:nvPr/>
        </p:nvSpPr>
        <p:spPr>
          <a:xfrm>
            <a:off x="6443979" y="1001331"/>
            <a:ext cx="193484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95" dirty="0">
                <a:latin typeface="Calibri"/>
                <a:cs typeface="Calibri"/>
              </a:rPr>
              <a:t> </a:t>
            </a:r>
            <a:r>
              <a:rPr sz="2400" spc="-10" dirty="0">
                <a:latin typeface="Calibri"/>
                <a:cs typeface="Calibri"/>
              </a:rPr>
              <a:t>“snapping”!</a:t>
            </a:r>
            <a:endParaRPr sz="2400">
              <a:latin typeface="Calibri"/>
              <a:cs typeface="Calibri"/>
            </a:endParaRPr>
          </a:p>
        </p:txBody>
      </p:sp>
      <p:sp>
        <p:nvSpPr>
          <p:cNvPr id="23" name="object 23"/>
          <p:cNvSpPr txBox="1"/>
          <p:nvPr/>
        </p:nvSpPr>
        <p:spPr>
          <a:xfrm>
            <a:off x="62230" y="6189979"/>
            <a:ext cx="1926589" cy="157480"/>
          </a:xfrm>
          <a:prstGeom prst="rect">
            <a:avLst/>
          </a:prstGeom>
        </p:spPr>
        <p:txBody>
          <a:bodyPr vert="horz" wrap="square" lIns="0" tIns="0" rIns="0" bIns="0" rtlCol="0">
            <a:spAutoFit/>
          </a:bodyPr>
          <a:lstStyle/>
          <a:p>
            <a:pPr marL="12700">
              <a:lnSpc>
                <a:spcPts val="1090"/>
              </a:lnSpc>
            </a:pPr>
            <a:r>
              <a:rPr sz="1050" dirty="0">
                <a:latin typeface="Calibri"/>
                <a:cs typeface="Calibri"/>
              </a:rPr>
              <a:t>He</a:t>
            </a:r>
            <a:r>
              <a:rPr sz="1050" spc="55" dirty="0">
                <a:latin typeface="Calibri"/>
                <a:cs typeface="Calibri"/>
              </a:rPr>
              <a:t> </a:t>
            </a:r>
            <a:r>
              <a:rPr sz="1050" spc="-20" dirty="0">
                <a:latin typeface="Calibri"/>
                <a:cs typeface="Calibri"/>
              </a:rPr>
              <a:t>et </a:t>
            </a:r>
            <a:r>
              <a:rPr sz="1050" dirty="0">
                <a:latin typeface="Calibri"/>
                <a:cs typeface="Calibri"/>
              </a:rPr>
              <a:t>al,</a:t>
            </a:r>
            <a:r>
              <a:rPr sz="1050" spc="-90" dirty="0">
                <a:latin typeface="Calibri"/>
                <a:cs typeface="Calibri"/>
              </a:rPr>
              <a:t> </a:t>
            </a:r>
            <a:r>
              <a:rPr sz="1050" dirty="0">
                <a:latin typeface="Calibri"/>
                <a:cs typeface="Calibri"/>
              </a:rPr>
              <a:t>“Mask</a:t>
            </a:r>
            <a:r>
              <a:rPr sz="1050" spc="-65" dirty="0">
                <a:latin typeface="Calibri"/>
                <a:cs typeface="Calibri"/>
              </a:rPr>
              <a:t> </a:t>
            </a:r>
            <a:r>
              <a:rPr sz="1050" spc="-10" dirty="0">
                <a:latin typeface="Calibri"/>
                <a:cs typeface="Calibri"/>
              </a:rPr>
              <a:t>R-</a:t>
            </a:r>
            <a:r>
              <a:rPr sz="1050" dirty="0">
                <a:latin typeface="Calibri"/>
                <a:cs typeface="Calibri"/>
              </a:rPr>
              <a:t>CNN”,</a:t>
            </a:r>
            <a:r>
              <a:rPr sz="1050" spc="160" dirty="0">
                <a:latin typeface="Calibri"/>
                <a:cs typeface="Calibri"/>
              </a:rPr>
              <a:t> </a:t>
            </a:r>
            <a:r>
              <a:rPr sz="1050" dirty="0">
                <a:latin typeface="Calibri"/>
                <a:cs typeface="Calibri"/>
              </a:rPr>
              <a:t>ICCV</a:t>
            </a:r>
            <a:r>
              <a:rPr sz="1050" spc="-15" dirty="0">
                <a:latin typeface="Calibri"/>
                <a:cs typeface="Calibri"/>
              </a:rPr>
              <a:t> </a:t>
            </a:r>
            <a:r>
              <a:rPr sz="1050" spc="-20" dirty="0">
                <a:latin typeface="Calibri"/>
                <a:cs typeface="Calibri"/>
              </a:rPr>
              <a:t>2017</a:t>
            </a:r>
            <a:endParaRPr sz="1050">
              <a:latin typeface="Calibri"/>
              <a:cs typeface="Calibri"/>
            </a:endParaRPr>
          </a:p>
        </p:txBody>
      </p:sp>
      <p:sp>
        <p:nvSpPr>
          <p:cNvPr id="22" name="object 22"/>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662305" y="4833048"/>
            <a:ext cx="2322195" cy="768350"/>
          </a:xfrm>
          <a:prstGeom prst="rect">
            <a:avLst/>
          </a:prstGeom>
        </p:spPr>
        <p:txBody>
          <a:bodyPr vert="horz" wrap="square" lIns="0" tIns="12700" rIns="0" bIns="0" rtlCol="0">
            <a:spAutoFit/>
          </a:bodyPr>
          <a:lstStyle/>
          <a:p>
            <a:pPr marL="2095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85"/>
              </a:spcBef>
            </a:pPr>
            <a:r>
              <a:rPr sz="2400" dirty="0">
                <a:latin typeface="Calibri"/>
                <a:cs typeface="Calibri"/>
              </a:rPr>
              <a:t>(e.g.</a:t>
            </a:r>
            <a:r>
              <a:rPr sz="2400" spc="-5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15" name="object 15"/>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6" name="object 16"/>
          <p:cNvSpPr txBox="1"/>
          <p:nvPr/>
        </p:nvSpPr>
        <p:spPr>
          <a:xfrm>
            <a:off x="5242178" y="4833048"/>
            <a:ext cx="2322195" cy="768350"/>
          </a:xfrm>
          <a:prstGeom prst="rect">
            <a:avLst/>
          </a:prstGeom>
        </p:spPr>
        <p:txBody>
          <a:bodyPr vert="horz" wrap="square" lIns="0" tIns="12700" rIns="0" bIns="0" rtlCol="0">
            <a:spAutoFit/>
          </a:bodyPr>
          <a:lstStyle/>
          <a:p>
            <a:pPr marL="29209" algn="ctr">
              <a:lnSpc>
                <a:spcPct val="100000"/>
              </a:lnSpc>
              <a:spcBef>
                <a:spcPts val="100"/>
              </a:spcBef>
            </a:pP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sp>
        <p:nvSpPr>
          <p:cNvPr id="17" name="object 17"/>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18" name="object 18"/>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9" name="object 19"/>
          <p:cNvGrpSpPr/>
          <p:nvPr/>
        </p:nvGrpSpPr>
        <p:grpSpPr>
          <a:xfrm>
            <a:off x="5721350" y="2459989"/>
            <a:ext cx="1652905" cy="2059939"/>
            <a:chOff x="5721350" y="2459989"/>
            <a:chExt cx="1652905" cy="2059939"/>
          </a:xfrm>
        </p:grpSpPr>
        <p:sp>
          <p:nvSpPr>
            <p:cNvPr id="20" name="object 20"/>
            <p:cNvSpPr/>
            <p:nvPr/>
          </p:nvSpPr>
          <p:spPr>
            <a:xfrm>
              <a:off x="5740400" y="2479039"/>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00FF00"/>
              </a:solidFill>
            </a:ln>
          </p:spPr>
          <p:txBody>
            <a:bodyPr wrap="square" lIns="0" tIns="0" rIns="0" bIns="0" rtlCol="0"/>
            <a:lstStyle/>
            <a:p>
              <a:endParaRPr/>
            </a:p>
          </p:txBody>
        </p:sp>
        <p:sp>
          <p:nvSpPr>
            <p:cNvPr id="21" name="object 21"/>
            <p:cNvSpPr/>
            <p:nvPr/>
          </p:nvSpPr>
          <p:spPr>
            <a:xfrm>
              <a:off x="5775960" y="2473959"/>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00FF00"/>
              </a:solidFill>
            </a:ln>
          </p:spPr>
          <p:txBody>
            <a:bodyPr wrap="square" lIns="0" tIns="0" rIns="0" bIns="0" rtlCol="0"/>
            <a:lstStyle/>
            <a:p>
              <a:endParaRPr/>
            </a:p>
          </p:txBody>
        </p:sp>
        <p:pic>
          <p:nvPicPr>
            <p:cNvPr id="22" name="object 22"/>
            <p:cNvPicPr/>
            <p:nvPr/>
          </p:nvPicPr>
          <p:blipFill>
            <a:blip r:embed="rId3" cstate="print"/>
            <a:stretch>
              <a:fillRect/>
            </a:stretch>
          </p:blipFill>
          <p:spPr>
            <a:xfrm>
              <a:off x="5933440" y="3098799"/>
              <a:ext cx="152400" cy="152400"/>
            </a:xfrm>
            <a:prstGeom prst="rect">
              <a:avLst/>
            </a:prstGeom>
          </p:spPr>
        </p:pic>
        <p:pic>
          <p:nvPicPr>
            <p:cNvPr id="23" name="object 23"/>
            <p:cNvPicPr/>
            <p:nvPr/>
          </p:nvPicPr>
          <p:blipFill>
            <a:blip r:embed="rId3" cstate="print"/>
            <a:stretch>
              <a:fillRect/>
            </a:stretch>
          </p:blipFill>
          <p:spPr>
            <a:xfrm>
              <a:off x="5923279" y="2692399"/>
              <a:ext cx="152400" cy="152400"/>
            </a:xfrm>
            <a:prstGeom prst="rect">
              <a:avLst/>
            </a:prstGeom>
          </p:spPr>
        </p:pic>
        <p:pic>
          <p:nvPicPr>
            <p:cNvPr id="24" name="object 24"/>
            <p:cNvPicPr/>
            <p:nvPr/>
          </p:nvPicPr>
          <p:blipFill>
            <a:blip r:embed="rId3" cstate="print"/>
            <a:stretch>
              <a:fillRect/>
            </a:stretch>
          </p:blipFill>
          <p:spPr>
            <a:xfrm>
              <a:off x="6187440" y="2692399"/>
              <a:ext cx="152400" cy="152400"/>
            </a:xfrm>
            <a:prstGeom prst="rect">
              <a:avLst/>
            </a:prstGeom>
          </p:spPr>
        </p:pic>
        <p:pic>
          <p:nvPicPr>
            <p:cNvPr id="25" name="object 25"/>
            <p:cNvPicPr/>
            <p:nvPr/>
          </p:nvPicPr>
          <p:blipFill>
            <a:blip r:embed="rId3" cstate="print"/>
            <a:stretch>
              <a:fillRect/>
            </a:stretch>
          </p:blipFill>
          <p:spPr>
            <a:xfrm>
              <a:off x="6746239" y="3098799"/>
              <a:ext cx="152400" cy="152400"/>
            </a:xfrm>
            <a:prstGeom prst="rect">
              <a:avLst/>
            </a:prstGeom>
          </p:spPr>
        </p:pic>
        <p:pic>
          <p:nvPicPr>
            <p:cNvPr id="26" name="object 26"/>
            <p:cNvPicPr/>
            <p:nvPr/>
          </p:nvPicPr>
          <p:blipFill>
            <a:blip r:embed="rId3" cstate="print"/>
            <a:stretch>
              <a:fillRect/>
            </a:stretch>
          </p:blipFill>
          <p:spPr>
            <a:xfrm>
              <a:off x="6187440" y="3088639"/>
              <a:ext cx="152400" cy="162560"/>
            </a:xfrm>
            <a:prstGeom prst="rect">
              <a:avLst/>
            </a:prstGeom>
          </p:spPr>
        </p:pic>
        <p:pic>
          <p:nvPicPr>
            <p:cNvPr id="27" name="object 27"/>
            <p:cNvPicPr/>
            <p:nvPr/>
          </p:nvPicPr>
          <p:blipFill>
            <a:blip r:embed="rId3" cstate="print"/>
            <a:stretch>
              <a:fillRect/>
            </a:stretch>
          </p:blipFill>
          <p:spPr>
            <a:xfrm>
              <a:off x="7000239" y="2692399"/>
              <a:ext cx="152400" cy="152400"/>
            </a:xfrm>
            <a:prstGeom prst="rect">
              <a:avLst/>
            </a:prstGeom>
          </p:spPr>
        </p:pic>
        <p:pic>
          <p:nvPicPr>
            <p:cNvPr id="28" name="object 28"/>
            <p:cNvPicPr/>
            <p:nvPr/>
          </p:nvPicPr>
          <p:blipFill>
            <a:blip r:embed="rId3" cstate="print"/>
            <a:stretch>
              <a:fillRect/>
            </a:stretch>
          </p:blipFill>
          <p:spPr>
            <a:xfrm>
              <a:off x="6736080" y="2692399"/>
              <a:ext cx="152400" cy="152400"/>
            </a:xfrm>
            <a:prstGeom prst="rect">
              <a:avLst/>
            </a:prstGeom>
          </p:spPr>
        </p:pic>
        <p:pic>
          <p:nvPicPr>
            <p:cNvPr id="29" name="object 29"/>
            <p:cNvPicPr/>
            <p:nvPr/>
          </p:nvPicPr>
          <p:blipFill>
            <a:blip r:embed="rId3" cstate="print"/>
            <a:stretch>
              <a:fillRect/>
            </a:stretch>
          </p:blipFill>
          <p:spPr>
            <a:xfrm>
              <a:off x="7000239" y="3088639"/>
              <a:ext cx="152400" cy="162560"/>
            </a:xfrm>
            <a:prstGeom prst="rect">
              <a:avLst/>
            </a:prstGeom>
          </p:spPr>
        </p:pic>
        <p:pic>
          <p:nvPicPr>
            <p:cNvPr id="30" name="object 30"/>
            <p:cNvPicPr/>
            <p:nvPr/>
          </p:nvPicPr>
          <p:blipFill>
            <a:blip r:embed="rId3" cstate="print"/>
            <a:stretch>
              <a:fillRect/>
            </a:stretch>
          </p:blipFill>
          <p:spPr>
            <a:xfrm>
              <a:off x="5923279" y="3708400"/>
              <a:ext cx="152400" cy="152400"/>
            </a:xfrm>
            <a:prstGeom prst="rect">
              <a:avLst/>
            </a:prstGeom>
          </p:spPr>
        </p:pic>
        <p:pic>
          <p:nvPicPr>
            <p:cNvPr id="31" name="object 31"/>
            <p:cNvPicPr/>
            <p:nvPr/>
          </p:nvPicPr>
          <p:blipFill>
            <a:blip r:embed="rId3" cstate="print"/>
            <a:stretch>
              <a:fillRect/>
            </a:stretch>
          </p:blipFill>
          <p:spPr>
            <a:xfrm>
              <a:off x="5933440" y="4114800"/>
              <a:ext cx="152400" cy="152400"/>
            </a:xfrm>
            <a:prstGeom prst="rect">
              <a:avLst/>
            </a:prstGeom>
          </p:spPr>
        </p:pic>
        <p:pic>
          <p:nvPicPr>
            <p:cNvPr id="32" name="object 32"/>
            <p:cNvPicPr/>
            <p:nvPr/>
          </p:nvPicPr>
          <p:blipFill>
            <a:blip r:embed="rId3" cstate="print"/>
            <a:stretch>
              <a:fillRect/>
            </a:stretch>
          </p:blipFill>
          <p:spPr>
            <a:xfrm>
              <a:off x="6187440" y="3708400"/>
              <a:ext cx="152400" cy="152400"/>
            </a:xfrm>
            <a:prstGeom prst="rect">
              <a:avLst/>
            </a:prstGeom>
          </p:spPr>
        </p:pic>
        <p:pic>
          <p:nvPicPr>
            <p:cNvPr id="33" name="object 33"/>
            <p:cNvPicPr/>
            <p:nvPr/>
          </p:nvPicPr>
          <p:blipFill>
            <a:blip r:embed="rId4" cstate="print"/>
            <a:stretch>
              <a:fillRect/>
            </a:stretch>
          </p:blipFill>
          <p:spPr>
            <a:xfrm>
              <a:off x="6187440" y="4104639"/>
              <a:ext cx="152400" cy="162560"/>
            </a:xfrm>
            <a:prstGeom prst="rect">
              <a:avLst/>
            </a:prstGeom>
          </p:spPr>
        </p:pic>
        <p:pic>
          <p:nvPicPr>
            <p:cNvPr id="34" name="object 34"/>
            <p:cNvPicPr/>
            <p:nvPr/>
          </p:nvPicPr>
          <p:blipFill>
            <a:blip r:embed="rId3" cstate="print"/>
            <a:stretch>
              <a:fillRect/>
            </a:stretch>
          </p:blipFill>
          <p:spPr>
            <a:xfrm>
              <a:off x="6736080" y="3708400"/>
              <a:ext cx="152400" cy="152400"/>
            </a:xfrm>
            <a:prstGeom prst="rect">
              <a:avLst/>
            </a:prstGeom>
          </p:spPr>
        </p:pic>
        <p:pic>
          <p:nvPicPr>
            <p:cNvPr id="35" name="object 35"/>
            <p:cNvPicPr/>
            <p:nvPr/>
          </p:nvPicPr>
          <p:blipFill>
            <a:blip r:embed="rId3" cstate="print"/>
            <a:stretch>
              <a:fillRect/>
            </a:stretch>
          </p:blipFill>
          <p:spPr>
            <a:xfrm>
              <a:off x="6746239" y="4114800"/>
              <a:ext cx="152400" cy="152400"/>
            </a:xfrm>
            <a:prstGeom prst="rect">
              <a:avLst/>
            </a:prstGeom>
          </p:spPr>
        </p:pic>
        <p:pic>
          <p:nvPicPr>
            <p:cNvPr id="36" name="object 36"/>
            <p:cNvPicPr/>
            <p:nvPr/>
          </p:nvPicPr>
          <p:blipFill>
            <a:blip r:embed="rId3" cstate="print"/>
            <a:stretch>
              <a:fillRect/>
            </a:stretch>
          </p:blipFill>
          <p:spPr>
            <a:xfrm>
              <a:off x="7000239" y="3708400"/>
              <a:ext cx="152400" cy="152400"/>
            </a:xfrm>
            <a:prstGeom prst="rect">
              <a:avLst/>
            </a:prstGeom>
          </p:spPr>
        </p:pic>
        <p:pic>
          <p:nvPicPr>
            <p:cNvPr id="37" name="object 37"/>
            <p:cNvPicPr/>
            <p:nvPr/>
          </p:nvPicPr>
          <p:blipFill>
            <a:blip r:embed="rId4" cstate="print"/>
            <a:stretch>
              <a:fillRect/>
            </a:stretch>
          </p:blipFill>
          <p:spPr>
            <a:xfrm>
              <a:off x="7000239" y="4104639"/>
              <a:ext cx="152400" cy="162560"/>
            </a:xfrm>
            <a:prstGeom prst="rect">
              <a:avLst/>
            </a:prstGeom>
          </p:spPr>
        </p:pic>
      </p:grpSp>
      <p:sp>
        <p:nvSpPr>
          <p:cNvPr id="38" name="object 38"/>
          <p:cNvSpPr txBox="1"/>
          <p:nvPr/>
        </p:nvSpPr>
        <p:spPr>
          <a:xfrm>
            <a:off x="6443979" y="1001331"/>
            <a:ext cx="193484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95" dirty="0">
                <a:latin typeface="Calibri"/>
                <a:cs typeface="Calibri"/>
              </a:rPr>
              <a:t> </a:t>
            </a:r>
            <a:r>
              <a:rPr sz="2400" spc="-10" dirty="0">
                <a:latin typeface="Calibri"/>
                <a:cs typeface="Calibri"/>
              </a:rPr>
              <a:t>“snapping”!</a:t>
            </a:r>
            <a:endParaRPr sz="2400">
              <a:latin typeface="Calibri"/>
              <a:cs typeface="Calibri"/>
            </a:endParaRPr>
          </a:p>
        </p:txBody>
      </p:sp>
      <p:sp>
        <p:nvSpPr>
          <p:cNvPr id="41" name="object 41"/>
          <p:cNvSpPr txBox="1"/>
          <p:nvPr/>
        </p:nvSpPr>
        <p:spPr>
          <a:xfrm>
            <a:off x="62230" y="6189979"/>
            <a:ext cx="1926589" cy="157480"/>
          </a:xfrm>
          <a:prstGeom prst="rect">
            <a:avLst/>
          </a:prstGeom>
        </p:spPr>
        <p:txBody>
          <a:bodyPr vert="horz" wrap="square" lIns="0" tIns="0" rIns="0" bIns="0" rtlCol="0">
            <a:spAutoFit/>
          </a:bodyPr>
          <a:lstStyle/>
          <a:p>
            <a:pPr marL="12700">
              <a:lnSpc>
                <a:spcPts val="1090"/>
              </a:lnSpc>
            </a:pPr>
            <a:r>
              <a:rPr sz="1050" dirty="0">
                <a:latin typeface="Calibri"/>
                <a:cs typeface="Calibri"/>
              </a:rPr>
              <a:t>He</a:t>
            </a:r>
            <a:r>
              <a:rPr sz="1050" spc="55" dirty="0">
                <a:latin typeface="Calibri"/>
                <a:cs typeface="Calibri"/>
              </a:rPr>
              <a:t> </a:t>
            </a:r>
            <a:r>
              <a:rPr sz="1050" spc="-20" dirty="0">
                <a:latin typeface="Calibri"/>
                <a:cs typeface="Calibri"/>
              </a:rPr>
              <a:t>et </a:t>
            </a:r>
            <a:r>
              <a:rPr sz="1050" dirty="0">
                <a:latin typeface="Calibri"/>
                <a:cs typeface="Calibri"/>
              </a:rPr>
              <a:t>al,</a:t>
            </a:r>
            <a:r>
              <a:rPr sz="1050" spc="-90" dirty="0">
                <a:latin typeface="Calibri"/>
                <a:cs typeface="Calibri"/>
              </a:rPr>
              <a:t> </a:t>
            </a:r>
            <a:r>
              <a:rPr sz="1050" dirty="0">
                <a:latin typeface="Calibri"/>
                <a:cs typeface="Calibri"/>
              </a:rPr>
              <a:t>“Mask</a:t>
            </a:r>
            <a:r>
              <a:rPr sz="1050" spc="-65" dirty="0">
                <a:latin typeface="Calibri"/>
                <a:cs typeface="Calibri"/>
              </a:rPr>
              <a:t> </a:t>
            </a:r>
            <a:r>
              <a:rPr sz="1050" spc="-10" dirty="0">
                <a:latin typeface="Calibri"/>
                <a:cs typeface="Calibri"/>
              </a:rPr>
              <a:t>R-</a:t>
            </a:r>
            <a:r>
              <a:rPr sz="1050" dirty="0">
                <a:latin typeface="Calibri"/>
                <a:cs typeface="Calibri"/>
              </a:rPr>
              <a:t>CNN”,</a:t>
            </a:r>
            <a:r>
              <a:rPr sz="1050" spc="160" dirty="0">
                <a:latin typeface="Calibri"/>
                <a:cs typeface="Calibri"/>
              </a:rPr>
              <a:t> </a:t>
            </a:r>
            <a:r>
              <a:rPr sz="1050" dirty="0">
                <a:latin typeface="Calibri"/>
                <a:cs typeface="Calibri"/>
              </a:rPr>
              <a:t>ICCV</a:t>
            </a:r>
            <a:r>
              <a:rPr sz="1050" spc="-15" dirty="0">
                <a:latin typeface="Calibri"/>
                <a:cs typeface="Calibri"/>
              </a:rPr>
              <a:t> </a:t>
            </a:r>
            <a:r>
              <a:rPr sz="1050" spc="-20" dirty="0">
                <a:latin typeface="Calibri"/>
                <a:cs typeface="Calibri"/>
              </a:rPr>
              <a:t>2017</a:t>
            </a:r>
            <a:endParaRPr sz="1050">
              <a:latin typeface="Calibri"/>
              <a:cs typeface="Calibri"/>
            </a:endParaRPr>
          </a:p>
        </p:txBody>
      </p:sp>
      <p:sp>
        <p:nvSpPr>
          <p:cNvPr id="39" name="object 39"/>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40" name="object 40"/>
          <p:cNvSpPr txBox="1"/>
          <p:nvPr/>
        </p:nvSpPr>
        <p:spPr>
          <a:xfrm>
            <a:off x="8830056" y="1001331"/>
            <a:ext cx="2924175"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5" dirty="0">
                <a:latin typeface="Calibri"/>
                <a:cs typeface="Calibri"/>
              </a:rPr>
              <a:t> </a:t>
            </a:r>
            <a:r>
              <a:rPr sz="2400" spc="-10" dirty="0">
                <a:latin typeface="Calibri"/>
                <a:cs typeface="Calibri"/>
              </a:rPr>
              <a:t>points </a:t>
            </a:r>
            <a:r>
              <a:rPr sz="2400" dirty="0">
                <a:latin typeface="Calibri"/>
                <a:cs typeface="Calibri"/>
              </a:rPr>
              <a:t>in</a:t>
            </a:r>
            <a:r>
              <a:rPr sz="2400" spc="-50"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5" name="object 15"/>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16" name="object 16"/>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7" name="object 17"/>
          <p:cNvGrpSpPr/>
          <p:nvPr/>
        </p:nvGrpSpPr>
        <p:grpSpPr>
          <a:xfrm>
            <a:off x="5721350" y="2459989"/>
            <a:ext cx="5800090" cy="2721610"/>
            <a:chOff x="5721350" y="2459989"/>
            <a:chExt cx="5800090" cy="2721610"/>
          </a:xfrm>
        </p:grpSpPr>
        <p:sp>
          <p:nvSpPr>
            <p:cNvPr id="18" name="object 18"/>
            <p:cNvSpPr/>
            <p:nvPr/>
          </p:nvSpPr>
          <p:spPr>
            <a:xfrm>
              <a:off x="5740400" y="2479039"/>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C5DFB4"/>
              </a:solidFill>
            </a:ln>
          </p:spPr>
          <p:txBody>
            <a:bodyPr wrap="square" lIns="0" tIns="0" rIns="0" bIns="0" rtlCol="0"/>
            <a:lstStyle/>
            <a:p>
              <a:endParaRPr/>
            </a:p>
          </p:txBody>
        </p:sp>
        <p:sp>
          <p:nvSpPr>
            <p:cNvPr id="19" name="object 19"/>
            <p:cNvSpPr/>
            <p:nvPr/>
          </p:nvSpPr>
          <p:spPr>
            <a:xfrm>
              <a:off x="5775960" y="2473959"/>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C5DFB4"/>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5933440" y="3098799"/>
              <a:ext cx="152400" cy="152400"/>
            </a:xfrm>
            <a:prstGeom prst="rect">
              <a:avLst/>
            </a:prstGeom>
          </p:spPr>
        </p:pic>
        <p:pic>
          <p:nvPicPr>
            <p:cNvPr id="21" name="object 21"/>
            <p:cNvPicPr/>
            <p:nvPr/>
          </p:nvPicPr>
          <p:blipFill>
            <a:blip r:embed="rId3" cstate="print"/>
            <a:stretch>
              <a:fillRect/>
            </a:stretch>
          </p:blipFill>
          <p:spPr>
            <a:xfrm>
              <a:off x="5923279" y="2692399"/>
              <a:ext cx="152400" cy="152400"/>
            </a:xfrm>
            <a:prstGeom prst="rect">
              <a:avLst/>
            </a:prstGeom>
          </p:spPr>
        </p:pic>
        <p:pic>
          <p:nvPicPr>
            <p:cNvPr id="22" name="object 22"/>
            <p:cNvPicPr/>
            <p:nvPr/>
          </p:nvPicPr>
          <p:blipFill>
            <a:blip r:embed="rId3" cstate="print"/>
            <a:stretch>
              <a:fillRect/>
            </a:stretch>
          </p:blipFill>
          <p:spPr>
            <a:xfrm>
              <a:off x="6187440" y="2692399"/>
              <a:ext cx="152400" cy="152400"/>
            </a:xfrm>
            <a:prstGeom prst="rect">
              <a:avLst/>
            </a:prstGeom>
          </p:spPr>
        </p:pic>
        <p:pic>
          <p:nvPicPr>
            <p:cNvPr id="23" name="object 23"/>
            <p:cNvPicPr/>
            <p:nvPr/>
          </p:nvPicPr>
          <p:blipFill>
            <a:blip r:embed="rId3" cstate="print"/>
            <a:stretch>
              <a:fillRect/>
            </a:stretch>
          </p:blipFill>
          <p:spPr>
            <a:xfrm>
              <a:off x="6187440" y="3088639"/>
              <a:ext cx="152400" cy="162560"/>
            </a:xfrm>
            <a:prstGeom prst="rect">
              <a:avLst/>
            </a:prstGeom>
          </p:spPr>
        </p:pic>
        <p:pic>
          <p:nvPicPr>
            <p:cNvPr id="24" name="object 24"/>
            <p:cNvPicPr/>
            <p:nvPr/>
          </p:nvPicPr>
          <p:blipFill>
            <a:blip r:embed="rId3" cstate="print"/>
            <a:stretch>
              <a:fillRect/>
            </a:stretch>
          </p:blipFill>
          <p:spPr>
            <a:xfrm>
              <a:off x="6746239" y="3098799"/>
              <a:ext cx="152400" cy="152400"/>
            </a:xfrm>
            <a:prstGeom prst="rect">
              <a:avLst/>
            </a:prstGeom>
          </p:spPr>
        </p:pic>
        <p:pic>
          <p:nvPicPr>
            <p:cNvPr id="25" name="object 25"/>
            <p:cNvPicPr/>
            <p:nvPr/>
          </p:nvPicPr>
          <p:blipFill>
            <a:blip r:embed="rId3" cstate="print"/>
            <a:stretch>
              <a:fillRect/>
            </a:stretch>
          </p:blipFill>
          <p:spPr>
            <a:xfrm>
              <a:off x="6736080" y="2692399"/>
              <a:ext cx="152400" cy="152400"/>
            </a:xfrm>
            <a:prstGeom prst="rect">
              <a:avLst/>
            </a:prstGeom>
          </p:spPr>
        </p:pic>
        <p:pic>
          <p:nvPicPr>
            <p:cNvPr id="26" name="object 26"/>
            <p:cNvPicPr/>
            <p:nvPr/>
          </p:nvPicPr>
          <p:blipFill>
            <a:blip r:embed="rId3" cstate="print"/>
            <a:stretch>
              <a:fillRect/>
            </a:stretch>
          </p:blipFill>
          <p:spPr>
            <a:xfrm>
              <a:off x="7000239" y="2692399"/>
              <a:ext cx="152400" cy="152400"/>
            </a:xfrm>
            <a:prstGeom prst="rect">
              <a:avLst/>
            </a:prstGeom>
          </p:spPr>
        </p:pic>
        <p:pic>
          <p:nvPicPr>
            <p:cNvPr id="27" name="object 27"/>
            <p:cNvPicPr/>
            <p:nvPr/>
          </p:nvPicPr>
          <p:blipFill>
            <a:blip r:embed="rId3" cstate="print"/>
            <a:stretch>
              <a:fillRect/>
            </a:stretch>
          </p:blipFill>
          <p:spPr>
            <a:xfrm>
              <a:off x="7000239" y="3088639"/>
              <a:ext cx="152400" cy="162560"/>
            </a:xfrm>
            <a:prstGeom prst="rect">
              <a:avLst/>
            </a:prstGeom>
          </p:spPr>
        </p:pic>
        <p:pic>
          <p:nvPicPr>
            <p:cNvPr id="28" name="object 28"/>
            <p:cNvPicPr/>
            <p:nvPr/>
          </p:nvPicPr>
          <p:blipFill>
            <a:blip r:embed="rId3" cstate="print"/>
            <a:stretch>
              <a:fillRect/>
            </a:stretch>
          </p:blipFill>
          <p:spPr>
            <a:xfrm>
              <a:off x="5933440" y="4114800"/>
              <a:ext cx="152400" cy="152400"/>
            </a:xfrm>
            <a:prstGeom prst="rect">
              <a:avLst/>
            </a:prstGeom>
          </p:spPr>
        </p:pic>
        <p:pic>
          <p:nvPicPr>
            <p:cNvPr id="29" name="object 29"/>
            <p:cNvPicPr/>
            <p:nvPr/>
          </p:nvPicPr>
          <p:blipFill>
            <a:blip r:embed="rId3" cstate="print"/>
            <a:stretch>
              <a:fillRect/>
            </a:stretch>
          </p:blipFill>
          <p:spPr>
            <a:xfrm>
              <a:off x="5923279" y="3708400"/>
              <a:ext cx="152400" cy="152400"/>
            </a:xfrm>
            <a:prstGeom prst="rect">
              <a:avLst/>
            </a:prstGeom>
          </p:spPr>
        </p:pic>
        <p:pic>
          <p:nvPicPr>
            <p:cNvPr id="30" name="object 30"/>
            <p:cNvPicPr/>
            <p:nvPr/>
          </p:nvPicPr>
          <p:blipFill>
            <a:blip r:embed="rId3" cstate="print"/>
            <a:stretch>
              <a:fillRect/>
            </a:stretch>
          </p:blipFill>
          <p:spPr>
            <a:xfrm>
              <a:off x="6187440" y="3708400"/>
              <a:ext cx="152400" cy="152400"/>
            </a:xfrm>
            <a:prstGeom prst="rect">
              <a:avLst/>
            </a:prstGeom>
          </p:spPr>
        </p:pic>
        <p:pic>
          <p:nvPicPr>
            <p:cNvPr id="31" name="object 31"/>
            <p:cNvPicPr/>
            <p:nvPr/>
          </p:nvPicPr>
          <p:blipFill>
            <a:blip r:embed="rId4" cstate="print"/>
            <a:stretch>
              <a:fillRect/>
            </a:stretch>
          </p:blipFill>
          <p:spPr>
            <a:xfrm>
              <a:off x="6187440" y="4104639"/>
              <a:ext cx="152400" cy="162560"/>
            </a:xfrm>
            <a:prstGeom prst="rect">
              <a:avLst/>
            </a:prstGeom>
          </p:spPr>
        </p:pic>
        <p:pic>
          <p:nvPicPr>
            <p:cNvPr id="32" name="object 32"/>
            <p:cNvPicPr/>
            <p:nvPr/>
          </p:nvPicPr>
          <p:blipFill>
            <a:blip r:embed="rId3" cstate="print"/>
            <a:stretch>
              <a:fillRect/>
            </a:stretch>
          </p:blipFill>
          <p:spPr>
            <a:xfrm>
              <a:off x="6746239" y="4114800"/>
              <a:ext cx="152400" cy="152400"/>
            </a:xfrm>
            <a:prstGeom prst="rect">
              <a:avLst/>
            </a:prstGeom>
          </p:spPr>
        </p:pic>
        <p:pic>
          <p:nvPicPr>
            <p:cNvPr id="33" name="object 33"/>
            <p:cNvPicPr/>
            <p:nvPr/>
          </p:nvPicPr>
          <p:blipFill>
            <a:blip r:embed="rId3" cstate="print"/>
            <a:stretch>
              <a:fillRect/>
            </a:stretch>
          </p:blipFill>
          <p:spPr>
            <a:xfrm>
              <a:off x="6736080" y="3708400"/>
              <a:ext cx="152400" cy="152400"/>
            </a:xfrm>
            <a:prstGeom prst="rect">
              <a:avLst/>
            </a:prstGeom>
          </p:spPr>
        </p:pic>
        <p:pic>
          <p:nvPicPr>
            <p:cNvPr id="34" name="object 34"/>
            <p:cNvPicPr/>
            <p:nvPr/>
          </p:nvPicPr>
          <p:blipFill>
            <a:blip r:embed="rId3" cstate="print"/>
            <a:stretch>
              <a:fillRect/>
            </a:stretch>
          </p:blipFill>
          <p:spPr>
            <a:xfrm>
              <a:off x="7000239" y="3708400"/>
              <a:ext cx="152400" cy="152400"/>
            </a:xfrm>
            <a:prstGeom prst="rect">
              <a:avLst/>
            </a:prstGeom>
          </p:spPr>
        </p:pic>
        <p:pic>
          <p:nvPicPr>
            <p:cNvPr id="35" name="object 35"/>
            <p:cNvPicPr/>
            <p:nvPr/>
          </p:nvPicPr>
          <p:blipFill>
            <a:blip r:embed="rId5" cstate="print"/>
            <a:stretch>
              <a:fillRect/>
            </a:stretch>
          </p:blipFill>
          <p:spPr>
            <a:xfrm>
              <a:off x="7000239" y="4104639"/>
              <a:ext cx="152400" cy="162560"/>
            </a:xfrm>
            <a:prstGeom prst="rect">
              <a:avLst/>
            </a:prstGeom>
          </p:spPr>
        </p:pic>
        <p:sp>
          <p:nvSpPr>
            <p:cNvPr id="36" name="object 36"/>
            <p:cNvSpPr/>
            <p:nvPr/>
          </p:nvSpPr>
          <p:spPr>
            <a:xfrm>
              <a:off x="6685280" y="3566159"/>
              <a:ext cx="812800" cy="812800"/>
            </a:xfrm>
            <a:custGeom>
              <a:avLst/>
              <a:gdLst/>
              <a:ahLst/>
              <a:cxnLst/>
              <a:rect l="l" t="t" r="r" b="b"/>
              <a:pathLst>
                <a:path w="812800" h="812800">
                  <a:moveTo>
                    <a:pt x="0" y="0"/>
                  </a:moveTo>
                  <a:lnTo>
                    <a:pt x="812292" y="0"/>
                  </a:lnTo>
                </a:path>
                <a:path w="812800" h="812800">
                  <a:moveTo>
                    <a:pt x="10160" y="812800"/>
                  </a:moveTo>
                  <a:lnTo>
                    <a:pt x="812292" y="812800"/>
                  </a:lnTo>
                </a:path>
                <a:path w="812800" h="812800">
                  <a:moveTo>
                    <a:pt x="812800" y="802639"/>
                  </a:moveTo>
                  <a:lnTo>
                    <a:pt x="812800" y="0"/>
                  </a:lnTo>
                </a:path>
                <a:path w="812800" h="812800">
                  <a:moveTo>
                    <a:pt x="0" y="802639"/>
                  </a:moveTo>
                  <a:lnTo>
                    <a:pt x="0" y="0"/>
                  </a:lnTo>
                </a:path>
              </a:pathLst>
            </a:custGeom>
            <a:ln w="38100">
              <a:solidFill>
                <a:srgbClr val="44536A"/>
              </a:solidFill>
            </a:ln>
          </p:spPr>
          <p:txBody>
            <a:bodyPr wrap="square" lIns="0" tIns="0" rIns="0" bIns="0" rtlCol="0"/>
            <a:lstStyle/>
            <a:p>
              <a:endParaRPr/>
            </a:p>
          </p:txBody>
        </p:sp>
        <p:sp>
          <p:nvSpPr>
            <p:cNvPr id="37" name="object 37"/>
            <p:cNvSpPr/>
            <p:nvPr/>
          </p:nvSpPr>
          <p:spPr>
            <a:xfrm>
              <a:off x="8950960" y="2611119"/>
              <a:ext cx="2560320" cy="2560320"/>
            </a:xfrm>
            <a:custGeom>
              <a:avLst/>
              <a:gdLst/>
              <a:ahLst/>
              <a:cxnLst/>
              <a:rect l="l" t="t" r="r" b="b"/>
              <a:pathLst>
                <a:path w="2560320" h="2560320">
                  <a:moveTo>
                    <a:pt x="2560320" y="0"/>
                  </a:moveTo>
                  <a:lnTo>
                    <a:pt x="0" y="0"/>
                  </a:lnTo>
                  <a:lnTo>
                    <a:pt x="0" y="2560319"/>
                  </a:lnTo>
                  <a:lnTo>
                    <a:pt x="2560320" y="2560319"/>
                  </a:lnTo>
                  <a:lnTo>
                    <a:pt x="2560320" y="0"/>
                  </a:lnTo>
                  <a:close/>
                </a:path>
              </a:pathLst>
            </a:custGeom>
            <a:solidFill>
              <a:srgbClr val="EEEEEE"/>
            </a:solidFill>
          </p:spPr>
          <p:txBody>
            <a:bodyPr wrap="square" lIns="0" tIns="0" rIns="0" bIns="0" rtlCol="0"/>
            <a:lstStyle/>
            <a:p>
              <a:endParaRPr/>
            </a:p>
          </p:txBody>
        </p:sp>
        <p:sp>
          <p:nvSpPr>
            <p:cNvPr id="38" name="object 38"/>
            <p:cNvSpPr/>
            <p:nvPr/>
          </p:nvSpPr>
          <p:spPr>
            <a:xfrm>
              <a:off x="8956039" y="2616199"/>
              <a:ext cx="2560320" cy="2560320"/>
            </a:xfrm>
            <a:custGeom>
              <a:avLst/>
              <a:gdLst/>
              <a:ahLst/>
              <a:cxnLst/>
              <a:rect l="l" t="t" r="r" b="b"/>
              <a:pathLst>
                <a:path w="2560320" h="2560320">
                  <a:moveTo>
                    <a:pt x="0" y="2560320"/>
                  </a:moveTo>
                  <a:lnTo>
                    <a:pt x="2560320" y="2560320"/>
                  </a:lnTo>
                  <a:lnTo>
                    <a:pt x="2560320" y="0"/>
                  </a:lnTo>
                  <a:lnTo>
                    <a:pt x="0" y="0"/>
                  </a:lnTo>
                  <a:lnTo>
                    <a:pt x="0" y="2560320"/>
                  </a:lnTo>
                  <a:close/>
                </a:path>
                <a:path w="2560320" h="2560320">
                  <a:moveTo>
                    <a:pt x="0" y="1280160"/>
                  </a:moveTo>
                  <a:lnTo>
                    <a:pt x="2560319" y="1280160"/>
                  </a:lnTo>
                </a:path>
                <a:path w="2560320" h="2560320">
                  <a:moveTo>
                    <a:pt x="1280159" y="2560320"/>
                  </a:moveTo>
                  <a:lnTo>
                    <a:pt x="1280159" y="0"/>
                  </a:lnTo>
                </a:path>
              </a:pathLst>
            </a:custGeom>
            <a:ln w="9525">
              <a:solidFill>
                <a:srgbClr val="44536A"/>
              </a:solidFill>
            </a:ln>
          </p:spPr>
          <p:txBody>
            <a:bodyPr wrap="square" lIns="0" tIns="0" rIns="0" bIns="0" rtlCol="0"/>
            <a:lstStyle/>
            <a:p>
              <a:endParaRPr/>
            </a:p>
          </p:txBody>
        </p:sp>
        <p:sp>
          <p:nvSpPr>
            <p:cNvPr id="39" name="object 39"/>
            <p:cNvSpPr/>
            <p:nvPr/>
          </p:nvSpPr>
          <p:spPr>
            <a:xfrm>
              <a:off x="10099040" y="4236719"/>
              <a:ext cx="264160" cy="264160"/>
            </a:xfrm>
            <a:custGeom>
              <a:avLst/>
              <a:gdLst/>
              <a:ahLst/>
              <a:cxnLst/>
              <a:rect l="l" t="t" r="r" b="b"/>
              <a:pathLst>
                <a:path w="264159" h="264160">
                  <a:moveTo>
                    <a:pt x="131825" y="0"/>
                  </a:moveTo>
                  <a:lnTo>
                    <a:pt x="90169" y="6730"/>
                  </a:lnTo>
                  <a:lnTo>
                    <a:pt x="53975" y="25399"/>
                  </a:lnTo>
                  <a:lnTo>
                    <a:pt x="25400" y="53974"/>
                  </a:lnTo>
                  <a:lnTo>
                    <a:pt x="6730" y="90169"/>
                  </a:lnTo>
                  <a:lnTo>
                    <a:pt x="0" y="131825"/>
                  </a:lnTo>
                  <a:lnTo>
                    <a:pt x="6730" y="173481"/>
                  </a:lnTo>
                  <a:lnTo>
                    <a:pt x="25400" y="209676"/>
                  </a:lnTo>
                  <a:lnTo>
                    <a:pt x="53975" y="238251"/>
                  </a:lnTo>
                  <a:lnTo>
                    <a:pt x="90169" y="256920"/>
                  </a:lnTo>
                  <a:lnTo>
                    <a:pt x="131825" y="263651"/>
                  </a:lnTo>
                  <a:lnTo>
                    <a:pt x="173481" y="256920"/>
                  </a:lnTo>
                  <a:lnTo>
                    <a:pt x="209676" y="238251"/>
                  </a:lnTo>
                  <a:lnTo>
                    <a:pt x="238251" y="209676"/>
                  </a:lnTo>
                  <a:lnTo>
                    <a:pt x="256920" y="173481"/>
                  </a:lnTo>
                  <a:lnTo>
                    <a:pt x="263651" y="131825"/>
                  </a:lnTo>
                  <a:lnTo>
                    <a:pt x="256920" y="90169"/>
                  </a:lnTo>
                  <a:lnTo>
                    <a:pt x="238251" y="53974"/>
                  </a:lnTo>
                  <a:lnTo>
                    <a:pt x="209676" y="25399"/>
                  </a:lnTo>
                  <a:lnTo>
                    <a:pt x="173481" y="6730"/>
                  </a:lnTo>
                  <a:lnTo>
                    <a:pt x="131825" y="0"/>
                  </a:lnTo>
                  <a:close/>
                </a:path>
              </a:pathLst>
            </a:custGeom>
            <a:solidFill>
              <a:srgbClr val="00FF00"/>
            </a:solidFill>
          </p:spPr>
          <p:txBody>
            <a:bodyPr wrap="square" lIns="0" tIns="0" rIns="0" bIns="0" rtlCol="0"/>
            <a:lstStyle/>
            <a:p>
              <a:endParaRPr/>
            </a:p>
          </p:txBody>
        </p:sp>
        <p:sp>
          <p:nvSpPr>
            <p:cNvPr id="40" name="object 40"/>
            <p:cNvSpPr/>
            <p:nvPr/>
          </p:nvSpPr>
          <p:spPr>
            <a:xfrm>
              <a:off x="9448800" y="3119119"/>
              <a:ext cx="1513840" cy="1574800"/>
            </a:xfrm>
            <a:custGeom>
              <a:avLst/>
              <a:gdLst/>
              <a:ahLst/>
              <a:cxnLst/>
              <a:rect l="l" t="t" r="r" b="b"/>
              <a:pathLst>
                <a:path w="1513840" h="1574800">
                  <a:moveTo>
                    <a:pt x="262763" y="1442466"/>
                  </a:moveTo>
                  <a:lnTo>
                    <a:pt x="256032" y="1400556"/>
                  </a:lnTo>
                  <a:lnTo>
                    <a:pt x="237490" y="1364234"/>
                  </a:lnTo>
                  <a:lnTo>
                    <a:pt x="209042" y="1335532"/>
                  </a:lnTo>
                  <a:lnTo>
                    <a:pt x="172974" y="1316736"/>
                  </a:lnTo>
                  <a:lnTo>
                    <a:pt x="131445" y="1310005"/>
                  </a:lnTo>
                  <a:lnTo>
                    <a:pt x="89916" y="1316736"/>
                  </a:lnTo>
                  <a:lnTo>
                    <a:pt x="53848" y="1335532"/>
                  </a:lnTo>
                  <a:lnTo>
                    <a:pt x="25400" y="1364234"/>
                  </a:lnTo>
                  <a:lnTo>
                    <a:pt x="6731" y="1400556"/>
                  </a:lnTo>
                  <a:lnTo>
                    <a:pt x="0" y="1442466"/>
                  </a:lnTo>
                  <a:lnTo>
                    <a:pt x="6731" y="1484249"/>
                  </a:lnTo>
                  <a:lnTo>
                    <a:pt x="25400" y="1520571"/>
                  </a:lnTo>
                  <a:lnTo>
                    <a:pt x="53848" y="1549273"/>
                  </a:lnTo>
                  <a:lnTo>
                    <a:pt x="89916" y="1568069"/>
                  </a:lnTo>
                  <a:lnTo>
                    <a:pt x="131445" y="1574800"/>
                  </a:lnTo>
                  <a:lnTo>
                    <a:pt x="172974" y="1568069"/>
                  </a:lnTo>
                  <a:lnTo>
                    <a:pt x="209042" y="1549273"/>
                  </a:lnTo>
                  <a:lnTo>
                    <a:pt x="237490" y="1520571"/>
                  </a:lnTo>
                  <a:lnTo>
                    <a:pt x="256032" y="1484249"/>
                  </a:lnTo>
                  <a:lnTo>
                    <a:pt x="262763" y="1442466"/>
                  </a:lnTo>
                  <a:close/>
                </a:path>
                <a:path w="1513840" h="1574800">
                  <a:moveTo>
                    <a:pt x="262763" y="132334"/>
                  </a:moveTo>
                  <a:lnTo>
                    <a:pt x="256032" y="90551"/>
                  </a:lnTo>
                  <a:lnTo>
                    <a:pt x="237490" y="54229"/>
                  </a:lnTo>
                  <a:lnTo>
                    <a:pt x="209042" y="25527"/>
                  </a:lnTo>
                  <a:lnTo>
                    <a:pt x="172974" y="6731"/>
                  </a:lnTo>
                  <a:lnTo>
                    <a:pt x="131445" y="0"/>
                  </a:lnTo>
                  <a:lnTo>
                    <a:pt x="89916" y="6731"/>
                  </a:lnTo>
                  <a:lnTo>
                    <a:pt x="53848" y="25527"/>
                  </a:lnTo>
                  <a:lnTo>
                    <a:pt x="25400" y="54229"/>
                  </a:lnTo>
                  <a:lnTo>
                    <a:pt x="6731" y="90551"/>
                  </a:lnTo>
                  <a:lnTo>
                    <a:pt x="0" y="132334"/>
                  </a:lnTo>
                  <a:lnTo>
                    <a:pt x="6731" y="174244"/>
                  </a:lnTo>
                  <a:lnTo>
                    <a:pt x="25400" y="210566"/>
                  </a:lnTo>
                  <a:lnTo>
                    <a:pt x="53848" y="239268"/>
                  </a:lnTo>
                  <a:lnTo>
                    <a:pt x="89916" y="258064"/>
                  </a:lnTo>
                  <a:lnTo>
                    <a:pt x="131445" y="264795"/>
                  </a:lnTo>
                  <a:lnTo>
                    <a:pt x="172974" y="258064"/>
                  </a:lnTo>
                  <a:lnTo>
                    <a:pt x="209042" y="239268"/>
                  </a:lnTo>
                  <a:lnTo>
                    <a:pt x="237490" y="210566"/>
                  </a:lnTo>
                  <a:lnTo>
                    <a:pt x="256032" y="174244"/>
                  </a:lnTo>
                  <a:lnTo>
                    <a:pt x="262763" y="132334"/>
                  </a:lnTo>
                  <a:close/>
                </a:path>
                <a:path w="1513840" h="1574800">
                  <a:moveTo>
                    <a:pt x="1513713" y="1442466"/>
                  </a:moveTo>
                  <a:lnTo>
                    <a:pt x="1507109" y="1400556"/>
                  </a:lnTo>
                  <a:lnTo>
                    <a:pt x="1488440" y="1364234"/>
                  </a:lnTo>
                  <a:lnTo>
                    <a:pt x="1459992" y="1335532"/>
                  </a:lnTo>
                  <a:lnTo>
                    <a:pt x="1423924" y="1316736"/>
                  </a:lnTo>
                  <a:lnTo>
                    <a:pt x="1382395" y="1310005"/>
                  </a:lnTo>
                  <a:lnTo>
                    <a:pt x="1340866" y="1316736"/>
                  </a:lnTo>
                  <a:lnTo>
                    <a:pt x="1304798" y="1335532"/>
                  </a:lnTo>
                  <a:lnTo>
                    <a:pt x="1276350" y="1364234"/>
                  </a:lnTo>
                  <a:lnTo>
                    <a:pt x="1257681" y="1400556"/>
                  </a:lnTo>
                  <a:lnTo>
                    <a:pt x="1250950" y="1442466"/>
                  </a:lnTo>
                  <a:lnTo>
                    <a:pt x="1257681" y="1484249"/>
                  </a:lnTo>
                  <a:lnTo>
                    <a:pt x="1276350" y="1520571"/>
                  </a:lnTo>
                  <a:lnTo>
                    <a:pt x="1304798" y="1549273"/>
                  </a:lnTo>
                  <a:lnTo>
                    <a:pt x="1340866" y="1568069"/>
                  </a:lnTo>
                  <a:lnTo>
                    <a:pt x="1382395" y="1574800"/>
                  </a:lnTo>
                  <a:lnTo>
                    <a:pt x="1423924" y="1568069"/>
                  </a:lnTo>
                  <a:lnTo>
                    <a:pt x="1459992" y="1549273"/>
                  </a:lnTo>
                  <a:lnTo>
                    <a:pt x="1488440" y="1520571"/>
                  </a:lnTo>
                  <a:lnTo>
                    <a:pt x="1507109" y="1484249"/>
                  </a:lnTo>
                  <a:lnTo>
                    <a:pt x="1513713" y="1442466"/>
                  </a:lnTo>
                  <a:close/>
                </a:path>
                <a:path w="1513840" h="1574800">
                  <a:moveTo>
                    <a:pt x="1513713" y="132334"/>
                  </a:moveTo>
                  <a:lnTo>
                    <a:pt x="1507109" y="90551"/>
                  </a:lnTo>
                  <a:lnTo>
                    <a:pt x="1488440" y="54229"/>
                  </a:lnTo>
                  <a:lnTo>
                    <a:pt x="1459992" y="25527"/>
                  </a:lnTo>
                  <a:lnTo>
                    <a:pt x="1423924" y="6731"/>
                  </a:lnTo>
                  <a:lnTo>
                    <a:pt x="1382395" y="0"/>
                  </a:lnTo>
                  <a:lnTo>
                    <a:pt x="1340866" y="6731"/>
                  </a:lnTo>
                  <a:lnTo>
                    <a:pt x="1304798" y="25527"/>
                  </a:lnTo>
                  <a:lnTo>
                    <a:pt x="1276350" y="54229"/>
                  </a:lnTo>
                  <a:lnTo>
                    <a:pt x="1257681" y="90551"/>
                  </a:lnTo>
                  <a:lnTo>
                    <a:pt x="1250950" y="132334"/>
                  </a:lnTo>
                  <a:lnTo>
                    <a:pt x="1257681" y="174244"/>
                  </a:lnTo>
                  <a:lnTo>
                    <a:pt x="1276350" y="210566"/>
                  </a:lnTo>
                  <a:lnTo>
                    <a:pt x="1304798" y="239268"/>
                  </a:lnTo>
                  <a:lnTo>
                    <a:pt x="1340866" y="258064"/>
                  </a:lnTo>
                  <a:lnTo>
                    <a:pt x="1382395" y="264795"/>
                  </a:lnTo>
                  <a:lnTo>
                    <a:pt x="1423924" y="258064"/>
                  </a:lnTo>
                  <a:lnTo>
                    <a:pt x="1459992" y="239268"/>
                  </a:lnTo>
                  <a:lnTo>
                    <a:pt x="1488440" y="210566"/>
                  </a:lnTo>
                  <a:lnTo>
                    <a:pt x="1507109" y="174244"/>
                  </a:lnTo>
                  <a:lnTo>
                    <a:pt x="1513713" y="132334"/>
                  </a:lnTo>
                  <a:close/>
                </a:path>
              </a:pathLst>
            </a:custGeom>
            <a:solidFill>
              <a:srgbClr val="666666"/>
            </a:solidFill>
          </p:spPr>
          <p:txBody>
            <a:bodyPr wrap="square" lIns="0" tIns="0" rIns="0" bIns="0" rtlCol="0"/>
            <a:lstStyle/>
            <a:p>
              <a:endParaRPr/>
            </a:p>
          </p:txBody>
        </p:sp>
        <p:sp>
          <p:nvSpPr>
            <p:cNvPr id="41" name="object 41"/>
            <p:cNvSpPr/>
            <p:nvPr/>
          </p:nvSpPr>
          <p:spPr>
            <a:xfrm>
              <a:off x="7548879" y="2621279"/>
              <a:ext cx="1381760" cy="2550160"/>
            </a:xfrm>
            <a:custGeom>
              <a:avLst/>
              <a:gdLst/>
              <a:ahLst/>
              <a:cxnLst/>
              <a:rect l="l" t="t" r="r" b="b"/>
              <a:pathLst>
                <a:path w="1381759" h="2550160">
                  <a:moveTo>
                    <a:pt x="0" y="903605"/>
                  </a:moveTo>
                  <a:lnTo>
                    <a:pt x="1360931" y="0"/>
                  </a:lnTo>
                </a:path>
                <a:path w="1381759" h="2550160">
                  <a:moveTo>
                    <a:pt x="20320" y="1788160"/>
                  </a:moveTo>
                  <a:lnTo>
                    <a:pt x="1381633" y="2549779"/>
                  </a:lnTo>
                </a:path>
              </a:pathLst>
            </a:custGeom>
            <a:ln w="19050">
              <a:solidFill>
                <a:srgbClr val="44536A"/>
              </a:solidFill>
            </a:ln>
          </p:spPr>
          <p:txBody>
            <a:bodyPr wrap="square" lIns="0" tIns="0" rIns="0" bIns="0" rtlCol="0"/>
            <a:lstStyle/>
            <a:p>
              <a:endParaRPr/>
            </a:p>
          </p:txBody>
        </p:sp>
      </p:grpSp>
      <p:sp>
        <p:nvSpPr>
          <p:cNvPr id="42" name="object 42"/>
          <p:cNvSpPr txBox="1"/>
          <p:nvPr/>
        </p:nvSpPr>
        <p:spPr>
          <a:xfrm>
            <a:off x="6443979" y="1001331"/>
            <a:ext cx="1931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85" dirty="0">
                <a:latin typeface="Calibri"/>
                <a:cs typeface="Calibri"/>
              </a:rPr>
              <a:t> </a:t>
            </a:r>
            <a:r>
              <a:rPr sz="2400" spc="-10" dirty="0">
                <a:latin typeface="Calibri"/>
                <a:cs typeface="Calibri"/>
              </a:rPr>
              <a:t>“snapping”!</a:t>
            </a:r>
            <a:endParaRPr sz="2400">
              <a:latin typeface="Calibri"/>
              <a:cs typeface="Calibri"/>
            </a:endParaRPr>
          </a:p>
        </p:txBody>
      </p:sp>
      <p:sp>
        <p:nvSpPr>
          <p:cNvPr id="48" name="object 48"/>
          <p:cNvSpPr txBox="1"/>
          <p:nvPr/>
        </p:nvSpPr>
        <p:spPr>
          <a:xfrm>
            <a:off x="8089900" y="5683646"/>
            <a:ext cx="3989704" cy="697230"/>
          </a:xfrm>
          <a:prstGeom prst="rect">
            <a:avLst/>
          </a:prstGeom>
        </p:spPr>
        <p:txBody>
          <a:bodyPr vert="horz" wrap="square" lIns="0" tIns="0" rIns="0" bIns="0" rtlCol="0">
            <a:spAutoFit/>
          </a:bodyPr>
          <a:lstStyle/>
          <a:p>
            <a:pPr marL="12700">
              <a:lnSpc>
                <a:spcPts val="2380"/>
              </a:lnSpc>
            </a:pPr>
            <a:r>
              <a:rPr sz="2400" dirty="0">
                <a:latin typeface="Calibri"/>
                <a:cs typeface="Calibri"/>
              </a:rPr>
              <a:t>linear</a:t>
            </a:r>
            <a:r>
              <a:rPr sz="2400" spc="-5" dirty="0">
                <a:latin typeface="Calibri"/>
                <a:cs typeface="Calibri"/>
              </a:rPr>
              <a:t> </a:t>
            </a:r>
            <a:r>
              <a:rPr sz="2400" dirty="0">
                <a:latin typeface="Calibri"/>
                <a:cs typeface="Calibri"/>
              </a:rPr>
              <a:t>combination</a:t>
            </a:r>
            <a:r>
              <a:rPr sz="2400" spc="-190" dirty="0">
                <a:latin typeface="Calibri"/>
                <a:cs typeface="Calibri"/>
              </a:rPr>
              <a:t> </a:t>
            </a:r>
            <a:r>
              <a:rPr sz="2400" dirty="0">
                <a:latin typeface="Calibri"/>
                <a:cs typeface="Calibri"/>
              </a:rPr>
              <a:t>of</a:t>
            </a:r>
            <a:r>
              <a:rPr sz="2400" spc="35" dirty="0">
                <a:latin typeface="Calibri"/>
                <a:cs typeface="Calibri"/>
              </a:rPr>
              <a:t> </a:t>
            </a:r>
            <a:r>
              <a:rPr sz="2400" spc="-10" dirty="0">
                <a:latin typeface="Calibri"/>
                <a:cs typeface="Calibri"/>
              </a:rPr>
              <a:t>features</a:t>
            </a:r>
            <a:endParaRPr sz="2400">
              <a:latin typeface="Calibri"/>
              <a:cs typeface="Calibri"/>
            </a:endParaRPr>
          </a:p>
          <a:p>
            <a:pPr marL="12700">
              <a:lnSpc>
                <a:spcPct val="100000"/>
              </a:lnSpc>
            </a:pPr>
            <a:r>
              <a:rPr sz="2400" dirty="0">
                <a:latin typeface="Calibri"/>
                <a:cs typeface="Calibri"/>
              </a:rPr>
              <a:t>at</a:t>
            </a:r>
            <a:r>
              <a:rPr sz="2400" spc="-135" dirty="0">
                <a:latin typeface="Calibri"/>
                <a:cs typeface="Calibri"/>
              </a:rPr>
              <a:t> </a:t>
            </a:r>
            <a:r>
              <a:rPr sz="2400" dirty="0">
                <a:latin typeface="Calibri"/>
                <a:cs typeface="Calibri"/>
              </a:rPr>
              <a:t>its</a:t>
            </a:r>
            <a:r>
              <a:rPr sz="2400" spc="-70" dirty="0">
                <a:latin typeface="Calibri"/>
                <a:cs typeface="Calibri"/>
              </a:rPr>
              <a:t> </a:t>
            </a:r>
            <a:r>
              <a:rPr sz="2400" dirty="0">
                <a:latin typeface="Calibri"/>
                <a:cs typeface="Calibri"/>
              </a:rPr>
              <a:t>four</a:t>
            </a:r>
            <a:r>
              <a:rPr sz="2400" spc="-45" dirty="0">
                <a:latin typeface="Calibri"/>
                <a:cs typeface="Calibri"/>
              </a:rPr>
              <a:t> </a:t>
            </a:r>
            <a:r>
              <a:rPr sz="2400" dirty="0">
                <a:latin typeface="Calibri"/>
                <a:cs typeface="Calibri"/>
              </a:rPr>
              <a:t>neighboring</a:t>
            </a:r>
            <a:r>
              <a:rPr sz="2400" spc="-140" dirty="0">
                <a:latin typeface="Calibri"/>
                <a:cs typeface="Calibri"/>
              </a:rPr>
              <a:t> </a:t>
            </a:r>
            <a:r>
              <a:rPr sz="2400" dirty="0">
                <a:latin typeface="Calibri"/>
                <a:cs typeface="Calibri"/>
              </a:rPr>
              <a:t>grid</a:t>
            </a:r>
            <a:r>
              <a:rPr sz="2400" spc="5" dirty="0">
                <a:latin typeface="Calibri"/>
                <a:cs typeface="Calibri"/>
              </a:rPr>
              <a:t> </a:t>
            </a:r>
            <a:r>
              <a:rPr sz="2400" spc="-10" dirty="0">
                <a:latin typeface="Calibri"/>
                <a:cs typeface="Calibri"/>
              </a:rPr>
              <a:t>cells:</a:t>
            </a:r>
            <a:endParaRPr sz="2400">
              <a:latin typeface="Calibri"/>
              <a:cs typeface="Calibri"/>
            </a:endParaRPr>
          </a:p>
        </p:txBody>
      </p:sp>
      <p:sp>
        <p:nvSpPr>
          <p:cNvPr id="43" name="object 43"/>
          <p:cNvSpPr txBox="1"/>
          <p:nvPr/>
        </p:nvSpPr>
        <p:spPr>
          <a:xfrm>
            <a:off x="8064500" y="5220652"/>
            <a:ext cx="3598545" cy="391795"/>
          </a:xfrm>
          <a:prstGeom prst="rect">
            <a:avLst/>
          </a:prstGeom>
        </p:spPr>
        <p:txBody>
          <a:bodyPr vert="horz" wrap="square" lIns="0" tIns="12700" rIns="0" bIns="0" rtlCol="0">
            <a:spAutoFit/>
          </a:bodyPr>
          <a:lstStyle/>
          <a:p>
            <a:pPr marL="38100">
              <a:lnSpc>
                <a:spcPct val="100000"/>
              </a:lnSpc>
              <a:spcBef>
                <a:spcPts val="100"/>
              </a:spcBef>
            </a:pPr>
            <a:r>
              <a:rPr sz="2400" spc="-10" dirty="0">
                <a:latin typeface="Calibri"/>
                <a:cs typeface="Calibri"/>
              </a:rPr>
              <a:t>Feature</a:t>
            </a:r>
            <a:r>
              <a:rPr sz="2400" spc="-225" dirty="0">
                <a:latin typeface="Calibri"/>
                <a:cs typeface="Calibri"/>
              </a:rPr>
              <a:t> </a:t>
            </a:r>
            <a:r>
              <a:rPr sz="2400" dirty="0">
                <a:latin typeface="Calibri"/>
                <a:cs typeface="Calibri"/>
              </a:rPr>
              <a:t>f</a:t>
            </a:r>
            <a:r>
              <a:rPr sz="2400" baseline="-13888" dirty="0">
                <a:latin typeface="Calibri"/>
                <a:cs typeface="Calibri"/>
              </a:rPr>
              <a:t>xy</a:t>
            </a:r>
            <a:r>
              <a:rPr sz="2400" spc="292" baseline="-13888" dirty="0">
                <a:latin typeface="Calibri"/>
                <a:cs typeface="Calibri"/>
              </a:rPr>
              <a:t> </a:t>
            </a:r>
            <a:r>
              <a:rPr sz="2400" dirty="0">
                <a:latin typeface="Calibri"/>
                <a:cs typeface="Calibri"/>
              </a:rPr>
              <a:t>for</a:t>
            </a:r>
            <a:r>
              <a:rPr sz="2400" spc="-10" dirty="0">
                <a:latin typeface="Calibri"/>
                <a:cs typeface="Calibri"/>
              </a:rPr>
              <a:t> </a:t>
            </a:r>
            <a:r>
              <a:rPr sz="2400" dirty="0">
                <a:latin typeface="Calibri"/>
                <a:cs typeface="Calibri"/>
              </a:rPr>
              <a:t>point</a:t>
            </a:r>
            <a:r>
              <a:rPr sz="2400" spc="-220" dirty="0">
                <a:latin typeface="Calibri"/>
                <a:cs typeface="Calibri"/>
              </a:rPr>
              <a:t> </a:t>
            </a:r>
            <a:r>
              <a:rPr sz="2400" dirty="0">
                <a:latin typeface="Calibri"/>
                <a:cs typeface="Calibri"/>
              </a:rPr>
              <a:t>(x,</a:t>
            </a:r>
            <a:r>
              <a:rPr sz="2400" spc="-20" dirty="0">
                <a:latin typeface="Calibri"/>
                <a:cs typeface="Calibri"/>
              </a:rPr>
              <a:t> </a:t>
            </a:r>
            <a:r>
              <a:rPr sz="2400" dirty="0">
                <a:latin typeface="Calibri"/>
                <a:cs typeface="Calibri"/>
              </a:rPr>
              <a:t>y)</a:t>
            </a:r>
            <a:r>
              <a:rPr sz="2400" spc="-65" dirty="0">
                <a:latin typeface="Calibri"/>
                <a:cs typeface="Calibri"/>
              </a:rPr>
              <a:t> </a:t>
            </a:r>
            <a:r>
              <a:rPr sz="2400" dirty="0">
                <a:latin typeface="Calibri"/>
                <a:cs typeface="Calibri"/>
              </a:rPr>
              <a:t>is</a:t>
            </a:r>
            <a:r>
              <a:rPr sz="2400" spc="-40" dirty="0">
                <a:latin typeface="Calibri"/>
                <a:cs typeface="Calibri"/>
              </a:rPr>
              <a:t> </a:t>
            </a:r>
            <a:r>
              <a:rPr sz="2400" spc="-50" dirty="0">
                <a:latin typeface="Calibri"/>
                <a:cs typeface="Calibri"/>
              </a:rPr>
              <a:t>a</a:t>
            </a:r>
            <a:endParaRPr sz="2400">
              <a:latin typeface="Calibri"/>
              <a:cs typeface="Calibri"/>
            </a:endParaRPr>
          </a:p>
        </p:txBody>
      </p:sp>
      <p:sp>
        <p:nvSpPr>
          <p:cNvPr id="44" name="object 44"/>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45" name="object 45"/>
          <p:cNvSpPr txBox="1"/>
          <p:nvPr/>
        </p:nvSpPr>
        <p:spPr>
          <a:xfrm>
            <a:off x="8830056" y="1001331"/>
            <a:ext cx="2924175" cy="149098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5" dirty="0">
                <a:latin typeface="Calibri"/>
                <a:cs typeface="Calibri"/>
              </a:rPr>
              <a:t> </a:t>
            </a:r>
            <a:r>
              <a:rPr sz="2400" spc="-10" dirty="0">
                <a:latin typeface="Calibri"/>
                <a:cs typeface="Calibri"/>
              </a:rPr>
              <a:t>points </a:t>
            </a:r>
            <a:r>
              <a:rPr sz="2400" dirty="0">
                <a:latin typeface="Calibri"/>
                <a:cs typeface="Calibri"/>
              </a:rPr>
              <a:t>in</a:t>
            </a:r>
            <a:r>
              <a:rPr sz="2400" spc="-50"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p:txBody>
      </p:sp>
      <p:sp>
        <p:nvSpPr>
          <p:cNvPr id="46" name="object 46"/>
          <p:cNvSpPr txBox="1"/>
          <p:nvPr/>
        </p:nvSpPr>
        <p:spPr>
          <a:xfrm>
            <a:off x="662305" y="4845621"/>
            <a:ext cx="2324735" cy="752475"/>
          </a:xfrm>
          <a:prstGeom prst="rect">
            <a:avLst/>
          </a:prstGeom>
        </p:spPr>
        <p:txBody>
          <a:bodyPr vert="horz" wrap="square" lIns="0" tIns="12700" rIns="0" bIns="0" rtlCol="0">
            <a:spAutoFit/>
          </a:bodyPr>
          <a:lstStyle/>
          <a:p>
            <a:pPr marL="7620" algn="ctr">
              <a:lnSpc>
                <a:spcPts val="2860"/>
              </a:lnSpc>
              <a:spcBef>
                <a:spcPts val="100"/>
              </a:spcBef>
            </a:pPr>
            <a:r>
              <a:rPr sz="2400" dirty="0">
                <a:latin typeface="Calibri"/>
                <a:cs typeface="Calibri"/>
              </a:rPr>
              <a:t>Input</a:t>
            </a:r>
            <a:r>
              <a:rPr sz="2400" spc="-160" dirty="0">
                <a:latin typeface="Calibri"/>
                <a:cs typeface="Calibri"/>
              </a:rPr>
              <a:t> </a:t>
            </a:r>
            <a:r>
              <a:rPr sz="2400" spc="-20" dirty="0">
                <a:latin typeface="Calibri"/>
                <a:cs typeface="Calibri"/>
              </a:rPr>
              <a:t>Image</a:t>
            </a:r>
            <a:endParaRPr sz="2400">
              <a:latin typeface="Calibri"/>
              <a:cs typeface="Calibri"/>
            </a:endParaRPr>
          </a:p>
          <a:p>
            <a:pPr algn="ctr">
              <a:lnSpc>
                <a:spcPts val="2860"/>
              </a:lnSpc>
            </a:pPr>
            <a:r>
              <a:rPr sz="2400" dirty="0">
                <a:latin typeface="Calibri"/>
                <a:cs typeface="Calibri"/>
              </a:rPr>
              <a:t>(e.g.</a:t>
            </a:r>
            <a:r>
              <a:rPr sz="2400" spc="-4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47" name="object 47"/>
          <p:cNvSpPr txBox="1"/>
          <p:nvPr/>
        </p:nvSpPr>
        <p:spPr>
          <a:xfrm>
            <a:off x="5242178" y="4845621"/>
            <a:ext cx="2322195" cy="752475"/>
          </a:xfrm>
          <a:prstGeom prst="rect">
            <a:avLst/>
          </a:prstGeom>
        </p:spPr>
        <p:txBody>
          <a:bodyPr vert="horz" wrap="square" lIns="0" tIns="12700" rIns="0" bIns="0" rtlCol="0">
            <a:spAutoFit/>
          </a:bodyPr>
          <a:lstStyle/>
          <a:p>
            <a:pPr marL="3175" algn="ctr">
              <a:lnSpc>
                <a:spcPts val="2860"/>
              </a:lnSpc>
              <a:spcBef>
                <a:spcPts val="100"/>
              </a:spcBef>
            </a:pPr>
            <a:r>
              <a:rPr sz="2400" spc="-10" dirty="0">
                <a:latin typeface="Calibri"/>
                <a:cs typeface="Calibri"/>
              </a:rPr>
              <a:t>Image</a:t>
            </a:r>
            <a:r>
              <a:rPr sz="2400" spc="-100" dirty="0">
                <a:latin typeface="Calibri"/>
                <a:cs typeface="Calibri"/>
              </a:rPr>
              <a:t> </a:t>
            </a:r>
            <a:r>
              <a:rPr sz="2400" spc="-10" dirty="0">
                <a:latin typeface="Calibri"/>
                <a:cs typeface="Calibri"/>
              </a:rPr>
              <a:t>features</a:t>
            </a:r>
            <a:endParaRPr sz="2400">
              <a:latin typeface="Calibri"/>
              <a:cs typeface="Calibri"/>
            </a:endParaRPr>
          </a:p>
          <a:p>
            <a:pPr algn="ctr">
              <a:lnSpc>
                <a:spcPts val="2860"/>
              </a:lnSpc>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5" name="object 15"/>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16" name="object 16"/>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7" name="object 17"/>
          <p:cNvGrpSpPr/>
          <p:nvPr/>
        </p:nvGrpSpPr>
        <p:grpSpPr>
          <a:xfrm>
            <a:off x="121920" y="2459989"/>
            <a:ext cx="11399520" cy="2894330"/>
            <a:chOff x="121920" y="2459989"/>
            <a:chExt cx="11399520" cy="2894330"/>
          </a:xfrm>
        </p:grpSpPr>
        <p:sp>
          <p:nvSpPr>
            <p:cNvPr id="18" name="object 18"/>
            <p:cNvSpPr/>
            <p:nvPr/>
          </p:nvSpPr>
          <p:spPr>
            <a:xfrm>
              <a:off x="5740399" y="2479039"/>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C5DFB4"/>
              </a:solidFill>
            </a:ln>
          </p:spPr>
          <p:txBody>
            <a:bodyPr wrap="square" lIns="0" tIns="0" rIns="0" bIns="0" rtlCol="0"/>
            <a:lstStyle/>
            <a:p>
              <a:endParaRPr/>
            </a:p>
          </p:txBody>
        </p:sp>
        <p:sp>
          <p:nvSpPr>
            <p:cNvPr id="19" name="object 19"/>
            <p:cNvSpPr/>
            <p:nvPr/>
          </p:nvSpPr>
          <p:spPr>
            <a:xfrm>
              <a:off x="5775960" y="2473959"/>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C5DFB4"/>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5933440" y="3098799"/>
              <a:ext cx="152400" cy="152400"/>
            </a:xfrm>
            <a:prstGeom prst="rect">
              <a:avLst/>
            </a:prstGeom>
          </p:spPr>
        </p:pic>
        <p:pic>
          <p:nvPicPr>
            <p:cNvPr id="21" name="object 21"/>
            <p:cNvPicPr/>
            <p:nvPr/>
          </p:nvPicPr>
          <p:blipFill>
            <a:blip r:embed="rId3" cstate="print"/>
            <a:stretch>
              <a:fillRect/>
            </a:stretch>
          </p:blipFill>
          <p:spPr>
            <a:xfrm>
              <a:off x="5923279" y="2692399"/>
              <a:ext cx="152400" cy="152400"/>
            </a:xfrm>
            <a:prstGeom prst="rect">
              <a:avLst/>
            </a:prstGeom>
          </p:spPr>
        </p:pic>
        <p:pic>
          <p:nvPicPr>
            <p:cNvPr id="22" name="object 22"/>
            <p:cNvPicPr/>
            <p:nvPr/>
          </p:nvPicPr>
          <p:blipFill>
            <a:blip r:embed="rId3" cstate="print"/>
            <a:stretch>
              <a:fillRect/>
            </a:stretch>
          </p:blipFill>
          <p:spPr>
            <a:xfrm>
              <a:off x="6187440" y="2692399"/>
              <a:ext cx="152400" cy="152400"/>
            </a:xfrm>
            <a:prstGeom prst="rect">
              <a:avLst/>
            </a:prstGeom>
          </p:spPr>
        </p:pic>
        <p:pic>
          <p:nvPicPr>
            <p:cNvPr id="23" name="object 23"/>
            <p:cNvPicPr/>
            <p:nvPr/>
          </p:nvPicPr>
          <p:blipFill>
            <a:blip r:embed="rId3" cstate="print"/>
            <a:stretch>
              <a:fillRect/>
            </a:stretch>
          </p:blipFill>
          <p:spPr>
            <a:xfrm>
              <a:off x="6187440" y="3088639"/>
              <a:ext cx="152400" cy="162560"/>
            </a:xfrm>
            <a:prstGeom prst="rect">
              <a:avLst/>
            </a:prstGeom>
          </p:spPr>
        </p:pic>
        <p:pic>
          <p:nvPicPr>
            <p:cNvPr id="24" name="object 24"/>
            <p:cNvPicPr/>
            <p:nvPr/>
          </p:nvPicPr>
          <p:blipFill>
            <a:blip r:embed="rId3" cstate="print"/>
            <a:stretch>
              <a:fillRect/>
            </a:stretch>
          </p:blipFill>
          <p:spPr>
            <a:xfrm>
              <a:off x="6746239" y="3098799"/>
              <a:ext cx="152400" cy="152400"/>
            </a:xfrm>
            <a:prstGeom prst="rect">
              <a:avLst/>
            </a:prstGeom>
          </p:spPr>
        </p:pic>
        <p:pic>
          <p:nvPicPr>
            <p:cNvPr id="25" name="object 25"/>
            <p:cNvPicPr/>
            <p:nvPr/>
          </p:nvPicPr>
          <p:blipFill>
            <a:blip r:embed="rId3" cstate="print"/>
            <a:stretch>
              <a:fillRect/>
            </a:stretch>
          </p:blipFill>
          <p:spPr>
            <a:xfrm>
              <a:off x="6736079" y="2692399"/>
              <a:ext cx="152400" cy="152400"/>
            </a:xfrm>
            <a:prstGeom prst="rect">
              <a:avLst/>
            </a:prstGeom>
          </p:spPr>
        </p:pic>
        <p:pic>
          <p:nvPicPr>
            <p:cNvPr id="26" name="object 26"/>
            <p:cNvPicPr/>
            <p:nvPr/>
          </p:nvPicPr>
          <p:blipFill>
            <a:blip r:embed="rId3" cstate="print"/>
            <a:stretch>
              <a:fillRect/>
            </a:stretch>
          </p:blipFill>
          <p:spPr>
            <a:xfrm>
              <a:off x="7000239" y="2692399"/>
              <a:ext cx="152400" cy="152400"/>
            </a:xfrm>
            <a:prstGeom prst="rect">
              <a:avLst/>
            </a:prstGeom>
          </p:spPr>
        </p:pic>
        <p:pic>
          <p:nvPicPr>
            <p:cNvPr id="27" name="object 27"/>
            <p:cNvPicPr/>
            <p:nvPr/>
          </p:nvPicPr>
          <p:blipFill>
            <a:blip r:embed="rId3" cstate="print"/>
            <a:stretch>
              <a:fillRect/>
            </a:stretch>
          </p:blipFill>
          <p:spPr>
            <a:xfrm>
              <a:off x="7000239" y="3088639"/>
              <a:ext cx="152400" cy="162560"/>
            </a:xfrm>
            <a:prstGeom prst="rect">
              <a:avLst/>
            </a:prstGeom>
          </p:spPr>
        </p:pic>
        <p:pic>
          <p:nvPicPr>
            <p:cNvPr id="28" name="object 28"/>
            <p:cNvPicPr/>
            <p:nvPr/>
          </p:nvPicPr>
          <p:blipFill>
            <a:blip r:embed="rId3" cstate="print"/>
            <a:stretch>
              <a:fillRect/>
            </a:stretch>
          </p:blipFill>
          <p:spPr>
            <a:xfrm>
              <a:off x="5933440" y="4114800"/>
              <a:ext cx="152400" cy="152400"/>
            </a:xfrm>
            <a:prstGeom prst="rect">
              <a:avLst/>
            </a:prstGeom>
          </p:spPr>
        </p:pic>
        <p:pic>
          <p:nvPicPr>
            <p:cNvPr id="29" name="object 29"/>
            <p:cNvPicPr/>
            <p:nvPr/>
          </p:nvPicPr>
          <p:blipFill>
            <a:blip r:embed="rId3" cstate="print"/>
            <a:stretch>
              <a:fillRect/>
            </a:stretch>
          </p:blipFill>
          <p:spPr>
            <a:xfrm>
              <a:off x="5923279" y="3708400"/>
              <a:ext cx="152400" cy="152400"/>
            </a:xfrm>
            <a:prstGeom prst="rect">
              <a:avLst/>
            </a:prstGeom>
          </p:spPr>
        </p:pic>
        <p:pic>
          <p:nvPicPr>
            <p:cNvPr id="30" name="object 30"/>
            <p:cNvPicPr/>
            <p:nvPr/>
          </p:nvPicPr>
          <p:blipFill>
            <a:blip r:embed="rId3" cstate="print"/>
            <a:stretch>
              <a:fillRect/>
            </a:stretch>
          </p:blipFill>
          <p:spPr>
            <a:xfrm>
              <a:off x="6187440" y="3708400"/>
              <a:ext cx="152400" cy="152400"/>
            </a:xfrm>
            <a:prstGeom prst="rect">
              <a:avLst/>
            </a:prstGeom>
          </p:spPr>
        </p:pic>
        <p:pic>
          <p:nvPicPr>
            <p:cNvPr id="31" name="object 31"/>
            <p:cNvPicPr/>
            <p:nvPr/>
          </p:nvPicPr>
          <p:blipFill>
            <a:blip r:embed="rId4" cstate="print"/>
            <a:stretch>
              <a:fillRect/>
            </a:stretch>
          </p:blipFill>
          <p:spPr>
            <a:xfrm>
              <a:off x="6187440" y="4104639"/>
              <a:ext cx="152400" cy="162560"/>
            </a:xfrm>
            <a:prstGeom prst="rect">
              <a:avLst/>
            </a:prstGeom>
          </p:spPr>
        </p:pic>
        <p:pic>
          <p:nvPicPr>
            <p:cNvPr id="32" name="object 32"/>
            <p:cNvPicPr/>
            <p:nvPr/>
          </p:nvPicPr>
          <p:blipFill>
            <a:blip r:embed="rId3" cstate="print"/>
            <a:stretch>
              <a:fillRect/>
            </a:stretch>
          </p:blipFill>
          <p:spPr>
            <a:xfrm>
              <a:off x="6746239" y="4114800"/>
              <a:ext cx="152400" cy="152400"/>
            </a:xfrm>
            <a:prstGeom prst="rect">
              <a:avLst/>
            </a:prstGeom>
          </p:spPr>
        </p:pic>
        <p:pic>
          <p:nvPicPr>
            <p:cNvPr id="33" name="object 33"/>
            <p:cNvPicPr/>
            <p:nvPr/>
          </p:nvPicPr>
          <p:blipFill>
            <a:blip r:embed="rId3" cstate="print"/>
            <a:stretch>
              <a:fillRect/>
            </a:stretch>
          </p:blipFill>
          <p:spPr>
            <a:xfrm>
              <a:off x="6736079" y="3708400"/>
              <a:ext cx="152400" cy="152400"/>
            </a:xfrm>
            <a:prstGeom prst="rect">
              <a:avLst/>
            </a:prstGeom>
          </p:spPr>
        </p:pic>
        <p:pic>
          <p:nvPicPr>
            <p:cNvPr id="34" name="object 34"/>
            <p:cNvPicPr/>
            <p:nvPr/>
          </p:nvPicPr>
          <p:blipFill>
            <a:blip r:embed="rId3" cstate="print"/>
            <a:stretch>
              <a:fillRect/>
            </a:stretch>
          </p:blipFill>
          <p:spPr>
            <a:xfrm>
              <a:off x="7000239" y="3708400"/>
              <a:ext cx="152400" cy="152400"/>
            </a:xfrm>
            <a:prstGeom prst="rect">
              <a:avLst/>
            </a:prstGeom>
          </p:spPr>
        </p:pic>
        <p:pic>
          <p:nvPicPr>
            <p:cNvPr id="35" name="object 35"/>
            <p:cNvPicPr/>
            <p:nvPr/>
          </p:nvPicPr>
          <p:blipFill>
            <a:blip r:embed="rId5" cstate="print"/>
            <a:stretch>
              <a:fillRect/>
            </a:stretch>
          </p:blipFill>
          <p:spPr>
            <a:xfrm>
              <a:off x="7000239" y="4104639"/>
              <a:ext cx="152400" cy="162560"/>
            </a:xfrm>
            <a:prstGeom prst="rect">
              <a:avLst/>
            </a:prstGeom>
          </p:spPr>
        </p:pic>
        <p:sp>
          <p:nvSpPr>
            <p:cNvPr id="36" name="object 36"/>
            <p:cNvSpPr/>
            <p:nvPr/>
          </p:nvSpPr>
          <p:spPr>
            <a:xfrm>
              <a:off x="6685279" y="3566159"/>
              <a:ext cx="812800" cy="812800"/>
            </a:xfrm>
            <a:custGeom>
              <a:avLst/>
              <a:gdLst/>
              <a:ahLst/>
              <a:cxnLst/>
              <a:rect l="l" t="t" r="r" b="b"/>
              <a:pathLst>
                <a:path w="812800" h="812800">
                  <a:moveTo>
                    <a:pt x="0" y="0"/>
                  </a:moveTo>
                  <a:lnTo>
                    <a:pt x="812292" y="0"/>
                  </a:lnTo>
                </a:path>
                <a:path w="812800" h="812800">
                  <a:moveTo>
                    <a:pt x="10160" y="812800"/>
                  </a:moveTo>
                  <a:lnTo>
                    <a:pt x="812292" y="812800"/>
                  </a:lnTo>
                </a:path>
                <a:path w="812800" h="812800">
                  <a:moveTo>
                    <a:pt x="812800" y="802639"/>
                  </a:moveTo>
                  <a:lnTo>
                    <a:pt x="812800" y="0"/>
                  </a:lnTo>
                </a:path>
                <a:path w="812800" h="812800">
                  <a:moveTo>
                    <a:pt x="0" y="802639"/>
                  </a:moveTo>
                  <a:lnTo>
                    <a:pt x="0" y="0"/>
                  </a:lnTo>
                </a:path>
              </a:pathLst>
            </a:custGeom>
            <a:ln w="38100">
              <a:solidFill>
                <a:srgbClr val="44536A"/>
              </a:solidFill>
            </a:ln>
          </p:spPr>
          <p:txBody>
            <a:bodyPr wrap="square" lIns="0" tIns="0" rIns="0" bIns="0" rtlCol="0"/>
            <a:lstStyle/>
            <a:p>
              <a:endParaRPr/>
            </a:p>
          </p:txBody>
        </p:sp>
        <p:sp>
          <p:nvSpPr>
            <p:cNvPr id="37" name="object 37"/>
            <p:cNvSpPr/>
            <p:nvPr/>
          </p:nvSpPr>
          <p:spPr>
            <a:xfrm>
              <a:off x="8950960" y="2611119"/>
              <a:ext cx="2560320" cy="2560320"/>
            </a:xfrm>
            <a:custGeom>
              <a:avLst/>
              <a:gdLst/>
              <a:ahLst/>
              <a:cxnLst/>
              <a:rect l="l" t="t" r="r" b="b"/>
              <a:pathLst>
                <a:path w="2560320" h="2560320">
                  <a:moveTo>
                    <a:pt x="2560320" y="0"/>
                  </a:moveTo>
                  <a:lnTo>
                    <a:pt x="0" y="0"/>
                  </a:lnTo>
                  <a:lnTo>
                    <a:pt x="0" y="2560319"/>
                  </a:lnTo>
                  <a:lnTo>
                    <a:pt x="2560320" y="2560319"/>
                  </a:lnTo>
                  <a:lnTo>
                    <a:pt x="2560320" y="0"/>
                  </a:lnTo>
                  <a:close/>
                </a:path>
              </a:pathLst>
            </a:custGeom>
            <a:solidFill>
              <a:srgbClr val="EEEEEE"/>
            </a:solidFill>
          </p:spPr>
          <p:txBody>
            <a:bodyPr wrap="square" lIns="0" tIns="0" rIns="0" bIns="0" rtlCol="0"/>
            <a:lstStyle/>
            <a:p>
              <a:endParaRPr/>
            </a:p>
          </p:txBody>
        </p:sp>
        <p:sp>
          <p:nvSpPr>
            <p:cNvPr id="38" name="object 38"/>
            <p:cNvSpPr/>
            <p:nvPr/>
          </p:nvSpPr>
          <p:spPr>
            <a:xfrm>
              <a:off x="8956039" y="2616199"/>
              <a:ext cx="2560320" cy="2560320"/>
            </a:xfrm>
            <a:custGeom>
              <a:avLst/>
              <a:gdLst/>
              <a:ahLst/>
              <a:cxnLst/>
              <a:rect l="l" t="t" r="r" b="b"/>
              <a:pathLst>
                <a:path w="2560320" h="2560320">
                  <a:moveTo>
                    <a:pt x="0" y="2560320"/>
                  </a:moveTo>
                  <a:lnTo>
                    <a:pt x="2560320" y="2560320"/>
                  </a:lnTo>
                  <a:lnTo>
                    <a:pt x="2560320" y="0"/>
                  </a:lnTo>
                  <a:lnTo>
                    <a:pt x="0" y="0"/>
                  </a:lnTo>
                  <a:lnTo>
                    <a:pt x="0" y="2560320"/>
                  </a:lnTo>
                  <a:close/>
                </a:path>
                <a:path w="2560320" h="2560320">
                  <a:moveTo>
                    <a:pt x="0" y="1280160"/>
                  </a:moveTo>
                  <a:lnTo>
                    <a:pt x="2560319" y="1280160"/>
                  </a:lnTo>
                </a:path>
                <a:path w="2560320" h="2560320">
                  <a:moveTo>
                    <a:pt x="1280159" y="2560320"/>
                  </a:moveTo>
                  <a:lnTo>
                    <a:pt x="1280159" y="0"/>
                  </a:lnTo>
                </a:path>
              </a:pathLst>
            </a:custGeom>
            <a:ln w="9525">
              <a:solidFill>
                <a:srgbClr val="44536A"/>
              </a:solidFill>
            </a:ln>
          </p:spPr>
          <p:txBody>
            <a:bodyPr wrap="square" lIns="0" tIns="0" rIns="0" bIns="0" rtlCol="0"/>
            <a:lstStyle/>
            <a:p>
              <a:endParaRPr/>
            </a:p>
          </p:txBody>
        </p:sp>
        <p:sp>
          <p:nvSpPr>
            <p:cNvPr id="39" name="object 39"/>
            <p:cNvSpPr/>
            <p:nvPr/>
          </p:nvSpPr>
          <p:spPr>
            <a:xfrm>
              <a:off x="10099039" y="4236719"/>
              <a:ext cx="264160" cy="264160"/>
            </a:xfrm>
            <a:custGeom>
              <a:avLst/>
              <a:gdLst/>
              <a:ahLst/>
              <a:cxnLst/>
              <a:rect l="l" t="t" r="r" b="b"/>
              <a:pathLst>
                <a:path w="264159" h="264160">
                  <a:moveTo>
                    <a:pt x="131825" y="0"/>
                  </a:moveTo>
                  <a:lnTo>
                    <a:pt x="90169" y="6730"/>
                  </a:lnTo>
                  <a:lnTo>
                    <a:pt x="53975" y="25399"/>
                  </a:lnTo>
                  <a:lnTo>
                    <a:pt x="25400" y="53974"/>
                  </a:lnTo>
                  <a:lnTo>
                    <a:pt x="6730" y="90169"/>
                  </a:lnTo>
                  <a:lnTo>
                    <a:pt x="0" y="131825"/>
                  </a:lnTo>
                  <a:lnTo>
                    <a:pt x="6730" y="173481"/>
                  </a:lnTo>
                  <a:lnTo>
                    <a:pt x="25400" y="209676"/>
                  </a:lnTo>
                  <a:lnTo>
                    <a:pt x="53975" y="238251"/>
                  </a:lnTo>
                  <a:lnTo>
                    <a:pt x="90169" y="256920"/>
                  </a:lnTo>
                  <a:lnTo>
                    <a:pt x="131825" y="263651"/>
                  </a:lnTo>
                  <a:lnTo>
                    <a:pt x="173481" y="256920"/>
                  </a:lnTo>
                  <a:lnTo>
                    <a:pt x="209676" y="238251"/>
                  </a:lnTo>
                  <a:lnTo>
                    <a:pt x="238251" y="209676"/>
                  </a:lnTo>
                  <a:lnTo>
                    <a:pt x="256920" y="173481"/>
                  </a:lnTo>
                  <a:lnTo>
                    <a:pt x="263651" y="131825"/>
                  </a:lnTo>
                  <a:lnTo>
                    <a:pt x="256920" y="90169"/>
                  </a:lnTo>
                  <a:lnTo>
                    <a:pt x="238251" y="53974"/>
                  </a:lnTo>
                  <a:lnTo>
                    <a:pt x="209676" y="25399"/>
                  </a:lnTo>
                  <a:lnTo>
                    <a:pt x="173481" y="6730"/>
                  </a:lnTo>
                  <a:lnTo>
                    <a:pt x="131825" y="0"/>
                  </a:lnTo>
                  <a:close/>
                </a:path>
              </a:pathLst>
            </a:custGeom>
            <a:solidFill>
              <a:srgbClr val="00FF00"/>
            </a:solidFill>
          </p:spPr>
          <p:txBody>
            <a:bodyPr wrap="square" lIns="0" tIns="0" rIns="0" bIns="0" rtlCol="0"/>
            <a:lstStyle/>
            <a:p>
              <a:endParaRPr/>
            </a:p>
          </p:txBody>
        </p:sp>
        <p:sp>
          <p:nvSpPr>
            <p:cNvPr id="40" name="object 40"/>
            <p:cNvSpPr/>
            <p:nvPr/>
          </p:nvSpPr>
          <p:spPr>
            <a:xfrm>
              <a:off x="9448800" y="3119119"/>
              <a:ext cx="1513840" cy="1574800"/>
            </a:xfrm>
            <a:custGeom>
              <a:avLst/>
              <a:gdLst/>
              <a:ahLst/>
              <a:cxnLst/>
              <a:rect l="l" t="t" r="r" b="b"/>
              <a:pathLst>
                <a:path w="1513840" h="1574800">
                  <a:moveTo>
                    <a:pt x="262763" y="1442466"/>
                  </a:moveTo>
                  <a:lnTo>
                    <a:pt x="256032" y="1400556"/>
                  </a:lnTo>
                  <a:lnTo>
                    <a:pt x="237490" y="1364234"/>
                  </a:lnTo>
                  <a:lnTo>
                    <a:pt x="209042" y="1335532"/>
                  </a:lnTo>
                  <a:lnTo>
                    <a:pt x="172974" y="1316736"/>
                  </a:lnTo>
                  <a:lnTo>
                    <a:pt x="131445" y="1310005"/>
                  </a:lnTo>
                  <a:lnTo>
                    <a:pt x="89916" y="1316736"/>
                  </a:lnTo>
                  <a:lnTo>
                    <a:pt x="53848" y="1335532"/>
                  </a:lnTo>
                  <a:lnTo>
                    <a:pt x="25400" y="1364234"/>
                  </a:lnTo>
                  <a:lnTo>
                    <a:pt x="6731" y="1400556"/>
                  </a:lnTo>
                  <a:lnTo>
                    <a:pt x="0" y="1442466"/>
                  </a:lnTo>
                  <a:lnTo>
                    <a:pt x="6731" y="1484249"/>
                  </a:lnTo>
                  <a:lnTo>
                    <a:pt x="25400" y="1520571"/>
                  </a:lnTo>
                  <a:lnTo>
                    <a:pt x="53848" y="1549273"/>
                  </a:lnTo>
                  <a:lnTo>
                    <a:pt x="89916" y="1568069"/>
                  </a:lnTo>
                  <a:lnTo>
                    <a:pt x="131445" y="1574800"/>
                  </a:lnTo>
                  <a:lnTo>
                    <a:pt x="172974" y="1568069"/>
                  </a:lnTo>
                  <a:lnTo>
                    <a:pt x="209042" y="1549273"/>
                  </a:lnTo>
                  <a:lnTo>
                    <a:pt x="237490" y="1520571"/>
                  </a:lnTo>
                  <a:lnTo>
                    <a:pt x="256032" y="1484249"/>
                  </a:lnTo>
                  <a:lnTo>
                    <a:pt x="262763" y="1442466"/>
                  </a:lnTo>
                  <a:close/>
                </a:path>
                <a:path w="1513840" h="1574800">
                  <a:moveTo>
                    <a:pt x="262763" y="132334"/>
                  </a:moveTo>
                  <a:lnTo>
                    <a:pt x="256032" y="90551"/>
                  </a:lnTo>
                  <a:lnTo>
                    <a:pt x="237490" y="54229"/>
                  </a:lnTo>
                  <a:lnTo>
                    <a:pt x="209042" y="25527"/>
                  </a:lnTo>
                  <a:lnTo>
                    <a:pt x="172974" y="6731"/>
                  </a:lnTo>
                  <a:lnTo>
                    <a:pt x="131445" y="0"/>
                  </a:lnTo>
                  <a:lnTo>
                    <a:pt x="89916" y="6731"/>
                  </a:lnTo>
                  <a:lnTo>
                    <a:pt x="53848" y="25527"/>
                  </a:lnTo>
                  <a:lnTo>
                    <a:pt x="25400" y="54229"/>
                  </a:lnTo>
                  <a:lnTo>
                    <a:pt x="6731" y="90551"/>
                  </a:lnTo>
                  <a:lnTo>
                    <a:pt x="0" y="132334"/>
                  </a:lnTo>
                  <a:lnTo>
                    <a:pt x="6731" y="174244"/>
                  </a:lnTo>
                  <a:lnTo>
                    <a:pt x="25400" y="210566"/>
                  </a:lnTo>
                  <a:lnTo>
                    <a:pt x="53848" y="239268"/>
                  </a:lnTo>
                  <a:lnTo>
                    <a:pt x="89916" y="258064"/>
                  </a:lnTo>
                  <a:lnTo>
                    <a:pt x="131445" y="264795"/>
                  </a:lnTo>
                  <a:lnTo>
                    <a:pt x="172974" y="258064"/>
                  </a:lnTo>
                  <a:lnTo>
                    <a:pt x="209042" y="239268"/>
                  </a:lnTo>
                  <a:lnTo>
                    <a:pt x="237490" y="210566"/>
                  </a:lnTo>
                  <a:lnTo>
                    <a:pt x="256032" y="174244"/>
                  </a:lnTo>
                  <a:lnTo>
                    <a:pt x="262763" y="132334"/>
                  </a:lnTo>
                  <a:close/>
                </a:path>
                <a:path w="1513840" h="1574800">
                  <a:moveTo>
                    <a:pt x="1513713" y="1442466"/>
                  </a:moveTo>
                  <a:lnTo>
                    <a:pt x="1507109" y="1400556"/>
                  </a:lnTo>
                  <a:lnTo>
                    <a:pt x="1488440" y="1364234"/>
                  </a:lnTo>
                  <a:lnTo>
                    <a:pt x="1459992" y="1335532"/>
                  </a:lnTo>
                  <a:lnTo>
                    <a:pt x="1423924" y="1316736"/>
                  </a:lnTo>
                  <a:lnTo>
                    <a:pt x="1382395" y="1310005"/>
                  </a:lnTo>
                  <a:lnTo>
                    <a:pt x="1340866" y="1316736"/>
                  </a:lnTo>
                  <a:lnTo>
                    <a:pt x="1304798" y="1335532"/>
                  </a:lnTo>
                  <a:lnTo>
                    <a:pt x="1276350" y="1364234"/>
                  </a:lnTo>
                  <a:lnTo>
                    <a:pt x="1257681" y="1400556"/>
                  </a:lnTo>
                  <a:lnTo>
                    <a:pt x="1250950" y="1442466"/>
                  </a:lnTo>
                  <a:lnTo>
                    <a:pt x="1257681" y="1484249"/>
                  </a:lnTo>
                  <a:lnTo>
                    <a:pt x="1276350" y="1520571"/>
                  </a:lnTo>
                  <a:lnTo>
                    <a:pt x="1304798" y="1549273"/>
                  </a:lnTo>
                  <a:lnTo>
                    <a:pt x="1340866" y="1568069"/>
                  </a:lnTo>
                  <a:lnTo>
                    <a:pt x="1382395" y="1574800"/>
                  </a:lnTo>
                  <a:lnTo>
                    <a:pt x="1423924" y="1568069"/>
                  </a:lnTo>
                  <a:lnTo>
                    <a:pt x="1459992" y="1549273"/>
                  </a:lnTo>
                  <a:lnTo>
                    <a:pt x="1488440" y="1520571"/>
                  </a:lnTo>
                  <a:lnTo>
                    <a:pt x="1507109" y="1484249"/>
                  </a:lnTo>
                  <a:lnTo>
                    <a:pt x="1513713" y="1442466"/>
                  </a:lnTo>
                  <a:close/>
                </a:path>
                <a:path w="1513840" h="1574800">
                  <a:moveTo>
                    <a:pt x="1513713" y="132334"/>
                  </a:moveTo>
                  <a:lnTo>
                    <a:pt x="1507109" y="90551"/>
                  </a:lnTo>
                  <a:lnTo>
                    <a:pt x="1488440" y="54229"/>
                  </a:lnTo>
                  <a:lnTo>
                    <a:pt x="1459992" y="25527"/>
                  </a:lnTo>
                  <a:lnTo>
                    <a:pt x="1423924" y="6731"/>
                  </a:lnTo>
                  <a:lnTo>
                    <a:pt x="1382395" y="0"/>
                  </a:lnTo>
                  <a:lnTo>
                    <a:pt x="1340866" y="6731"/>
                  </a:lnTo>
                  <a:lnTo>
                    <a:pt x="1304798" y="25527"/>
                  </a:lnTo>
                  <a:lnTo>
                    <a:pt x="1276350" y="54229"/>
                  </a:lnTo>
                  <a:lnTo>
                    <a:pt x="1257681" y="90551"/>
                  </a:lnTo>
                  <a:lnTo>
                    <a:pt x="1250950" y="132334"/>
                  </a:lnTo>
                  <a:lnTo>
                    <a:pt x="1257681" y="174244"/>
                  </a:lnTo>
                  <a:lnTo>
                    <a:pt x="1276350" y="210566"/>
                  </a:lnTo>
                  <a:lnTo>
                    <a:pt x="1304798" y="239268"/>
                  </a:lnTo>
                  <a:lnTo>
                    <a:pt x="1340866" y="258064"/>
                  </a:lnTo>
                  <a:lnTo>
                    <a:pt x="1382395" y="264795"/>
                  </a:lnTo>
                  <a:lnTo>
                    <a:pt x="1423924" y="258064"/>
                  </a:lnTo>
                  <a:lnTo>
                    <a:pt x="1459992" y="239268"/>
                  </a:lnTo>
                  <a:lnTo>
                    <a:pt x="1488440" y="210566"/>
                  </a:lnTo>
                  <a:lnTo>
                    <a:pt x="1507109" y="174244"/>
                  </a:lnTo>
                  <a:lnTo>
                    <a:pt x="1513713" y="132334"/>
                  </a:lnTo>
                  <a:close/>
                </a:path>
              </a:pathLst>
            </a:custGeom>
            <a:solidFill>
              <a:srgbClr val="666666"/>
            </a:solidFill>
          </p:spPr>
          <p:txBody>
            <a:bodyPr wrap="square" lIns="0" tIns="0" rIns="0" bIns="0" rtlCol="0"/>
            <a:lstStyle/>
            <a:p>
              <a:endParaRPr/>
            </a:p>
          </p:txBody>
        </p:sp>
        <p:sp>
          <p:nvSpPr>
            <p:cNvPr id="41" name="object 41"/>
            <p:cNvSpPr/>
            <p:nvPr/>
          </p:nvSpPr>
          <p:spPr>
            <a:xfrm>
              <a:off x="7548879" y="2621279"/>
              <a:ext cx="1381760" cy="2550160"/>
            </a:xfrm>
            <a:custGeom>
              <a:avLst/>
              <a:gdLst/>
              <a:ahLst/>
              <a:cxnLst/>
              <a:rect l="l" t="t" r="r" b="b"/>
              <a:pathLst>
                <a:path w="1381759" h="2550160">
                  <a:moveTo>
                    <a:pt x="0" y="903605"/>
                  </a:moveTo>
                  <a:lnTo>
                    <a:pt x="1360931" y="0"/>
                  </a:lnTo>
                </a:path>
                <a:path w="1381759" h="2550160">
                  <a:moveTo>
                    <a:pt x="20320" y="1788160"/>
                  </a:moveTo>
                  <a:lnTo>
                    <a:pt x="1381633" y="2549779"/>
                  </a:lnTo>
                </a:path>
              </a:pathLst>
            </a:custGeom>
            <a:ln w="19050">
              <a:solidFill>
                <a:srgbClr val="44536A"/>
              </a:solidFill>
            </a:ln>
          </p:spPr>
          <p:txBody>
            <a:bodyPr wrap="square" lIns="0" tIns="0" rIns="0" bIns="0" rtlCol="0"/>
            <a:lstStyle/>
            <a:p>
              <a:endParaRPr/>
            </a:p>
          </p:txBody>
        </p:sp>
        <p:pic>
          <p:nvPicPr>
            <p:cNvPr id="42" name="object 42"/>
            <p:cNvPicPr/>
            <p:nvPr/>
          </p:nvPicPr>
          <p:blipFill>
            <a:blip r:embed="rId6" cstate="print"/>
            <a:stretch>
              <a:fillRect/>
            </a:stretch>
          </p:blipFill>
          <p:spPr>
            <a:xfrm>
              <a:off x="121920" y="4907279"/>
              <a:ext cx="7833359" cy="447040"/>
            </a:xfrm>
            <a:prstGeom prst="rect">
              <a:avLst/>
            </a:prstGeom>
          </p:spPr>
        </p:pic>
      </p:grpSp>
      <p:sp>
        <p:nvSpPr>
          <p:cNvPr id="43" name="object 43"/>
          <p:cNvSpPr txBox="1"/>
          <p:nvPr/>
        </p:nvSpPr>
        <p:spPr>
          <a:xfrm>
            <a:off x="6443979" y="1001331"/>
            <a:ext cx="1931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85" dirty="0">
                <a:latin typeface="Calibri"/>
                <a:cs typeface="Calibri"/>
              </a:rPr>
              <a:t> </a:t>
            </a:r>
            <a:r>
              <a:rPr sz="2400" spc="-10" dirty="0">
                <a:latin typeface="Calibri"/>
                <a:cs typeface="Calibri"/>
              </a:rPr>
              <a:t>“snapping”!</a:t>
            </a:r>
            <a:endParaRPr sz="2400">
              <a:latin typeface="Calibri"/>
              <a:cs typeface="Calibri"/>
            </a:endParaRPr>
          </a:p>
        </p:txBody>
      </p:sp>
      <p:sp>
        <p:nvSpPr>
          <p:cNvPr id="47" name="object 47"/>
          <p:cNvSpPr txBox="1"/>
          <p:nvPr/>
        </p:nvSpPr>
        <p:spPr>
          <a:xfrm>
            <a:off x="8089900" y="5683646"/>
            <a:ext cx="3989704" cy="697230"/>
          </a:xfrm>
          <a:prstGeom prst="rect">
            <a:avLst/>
          </a:prstGeom>
        </p:spPr>
        <p:txBody>
          <a:bodyPr vert="horz" wrap="square" lIns="0" tIns="0" rIns="0" bIns="0" rtlCol="0">
            <a:spAutoFit/>
          </a:bodyPr>
          <a:lstStyle/>
          <a:p>
            <a:pPr marL="12700">
              <a:lnSpc>
                <a:spcPts val="2380"/>
              </a:lnSpc>
            </a:pPr>
            <a:r>
              <a:rPr sz="2400" dirty="0">
                <a:latin typeface="Calibri"/>
                <a:cs typeface="Calibri"/>
              </a:rPr>
              <a:t>linear</a:t>
            </a:r>
            <a:r>
              <a:rPr sz="2400" spc="-5" dirty="0">
                <a:latin typeface="Calibri"/>
                <a:cs typeface="Calibri"/>
              </a:rPr>
              <a:t> </a:t>
            </a:r>
            <a:r>
              <a:rPr sz="2400" dirty="0">
                <a:latin typeface="Calibri"/>
                <a:cs typeface="Calibri"/>
              </a:rPr>
              <a:t>combination</a:t>
            </a:r>
            <a:r>
              <a:rPr sz="2400" spc="-190" dirty="0">
                <a:latin typeface="Calibri"/>
                <a:cs typeface="Calibri"/>
              </a:rPr>
              <a:t> </a:t>
            </a:r>
            <a:r>
              <a:rPr sz="2400" dirty="0">
                <a:latin typeface="Calibri"/>
                <a:cs typeface="Calibri"/>
              </a:rPr>
              <a:t>of</a:t>
            </a:r>
            <a:r>
              <a:rPr sz="2400" spc="35" dirty="0">
                <a:latin typeface="Calibri"/>
                <a:cs typeface="Calibri"/>
              </a:rPr>
              <a:t> </a:t>
            </a:r>
            <a:r>
              <a:rPr sz="2400" spc="-10" dirty="0">
                <a:latin typeface="Calibri"/>
                <a:cs typeface="Calibri"/>
              </a:rPr>
              <a:t>features</a:t>
            </a:r>
            <a:endParaRPr sz="2400">
              <a:latin typeface="Calibri"/>
              <a:cs typeface="Calibri"/>
            </a:endParaRPr>
          </a:p>
          <a:p>
            <a:pPr marL="12700">
              <a:lnSpc>
                <a:spcPct val="100000"/>
              </a:lnSpc>
            </a:pPr>
            <a:r>
              <a:rPr sz="2400" dirty="0">
                <a:latin typeface="Calibri"/>
                <a:cs typeface="Calibri"/>
              </a:rPr>
              <a:t>at</a:t>
            </a:r>
            <a:r>
              <a:rPr sz="2400" spc="-135" dirty="0">
                <a:latin typeface="Calibri"/>
                <a:cs typeface="Calibri"/>
              </a:rPr>
              <a:t> </a:t>
            </a:r>
            <a:r>
              <a:rPr sz="2400" dirty="0">
                <a:latin typeface="Calibri"/>
                <a:cs typeface="Calibri"/>
              </a:rPr>
              <a:t>its</a:t>
            </a:r>
            <a:r>
              <a:rPr sz="2400" spc="-70" dirty="0">
                <a:latin typeface="Calibri"/>
                <a:cs typeface="Calibri"/>
              </a:rPr>
              <a:t> </a:t>
            </a:r>
            <a:r>
              <a:rPr sz="2400" dirty="0">
                <a:latin typeface="Calibri"/>
                <a:cs typeface="Calibri"/>
              </a:rPr>
              <a:t>four</a:t>
            </a:r>
            <a:r>
              <a:rPr sz="2400" spc="-45" dirty="0">
                <a:latin typeface="Calibri"/>
                <a:cs typeface="Calibri"/>
              </a:rPr>
              <a:t> </a:t>
            </a:r>
            <a:r>
              <a:rPr sz="2400" dirty="0">
                <a:latin typeface="Calibri"/>
                <a:cs typeface="Calibri"/>
              </a:rPr>
              <a:t>neighboring</a:t>
            </a:r>
            <a:r>
              <a:rPr sz="2400" spc="-140" dirty="0">
                <a:latin typeface="Calibri"/>
                <a:cs typeface="Calibri"/>
              </a:rPr>
              <a:t> </a:t>
            </a:r>
            <a:r>
              <a:rPr sz="2400" dirty="0">
                <a:latin typeface="Calibri"/>
                <a:cs typeface="Calibri"/>
              </a:rPr>
              <a:t>grid</a:t>
            </a:r>
            <a:r>
              <a:rPr sz="2400" spc="5" dirty="0">
                <a:latin typeface="Calibri"/>
                <a:cs typeface="Calibri"/>
              </a:rPr>
              <a:t> </a:t>
            </a:r>
            <a:r>
              <a:rPr sz="2400" spc="-10" dirty="0">
                <a:latin typeface="Calibri"/>
                <a:cs typeface="Calibri"/>
              </a:rPr>
              <a:t>cells:</a:t>
            </a:r>
            <a:endParaRPr sz="2400">
              <a:latin typeface="Calibri"/>
              <a:cs typeface="Calibri"/>
            </a:endParaRPr>
          </a:p>
        </p:txBody>
      </p:sp>
      <p:sp>
        <p:nvSpPr>
          <p:cNvPr id="44" name="object 44"/>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45" name="object 45"/>
          <p:cNvSpPr txBox="1"/>
          <p:nvPr/>
        </p:nvSpPr>
        <p:spPr>
          <a:xfrm>
            <a:off x="8809608" y="1001331"/>
            <a:ext cx="2974975" cy="2172335"/>
          </a:xfrm>
          <a:prstGeom prst="rect">
            <a:avLst/>
          </a:prstGeom>
        </p:spPr>
        <p:txBody>
          <a:bodyPr vert="horz" wrap="square" lIns="0" tIns="12700" rIns="0" bIns="0" rtlCol="0">
            <a:spAutoFit/>
          </a:bodyPr>
          <a:lstStyle/>
          <a:p>
            <a:pPr marL="38100" marR="304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0" dirty="0">
                <a:latin typeface="Calibri"/>
                <a:cs typeface="Calibri"/>
              </a:rPr>
              <a:t> </a:t>
            </a:r>
            <a:r>
              <a:rPr sz="2400" spc="-10" dirty="0">
                <a:latin typeface="Calibri"/>
                <a:cs typeface="Calibri"/>
              </a:rPr>
              <a:t>points </a:t>
            </a:r>
            <a:r>
              <a:rPr sz="2400" dirty="0">
                <a:latin typeface="Calibri"/>
                <a:cs typeface="Calibri"/>
              </a:rPr>
              <a:t>in</a:t>
            </a:r>
            <a:r>
              <a:rPr sz="2400" spc="-45"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a:p>
            <a:pPr marL="241300">
              <a:lnSpc>
                <a:spcPct val="100000"/>
              </a:lnSpc>
              <a:spcBef>
                <a:spcPts val="1540"/>
              </a:spcBef>
              <a:tabLst>
                <a:tab pos="2071370" algn="l"/>
              </a:tabLst>
            </a:pPr>
            <a:r>
              <a:rPr sz="4800" spc="-30" baseline="11284" dirty="0">
                <a:latin typeface="Calibri"/>
                <a:cs typeface="Calibri"/>
              </a:rPr>
              <a:t>f</a:t>
            </a:r>
            <a:r>
              <a:rPr sz="2050" spc="-20" dirty="0">
                <a:latin typeface="Calibri"/>
                <a:cs typeface="Calibri"/>
              </a:rPr>
              <a:t>6,5</a:t>
            </a:r>
            <a:r>
              <a:rPr sz="2050" dirty="0">
                <a:latin typeface="Calibri"/>
                <a:cs typeface="Calibri"/>
              </a:rPr>
              <a:t>	</a:t>
            </a:r>
            <a:r>
              <a:rPr sz="4800" spc="-30" baseline="11284" dirty="0">
                <a:latin typeface="Calibri"/>
                <a:cs typeface="Calibri"/>
              </a:rPr>
              <a:t>f</a:t>
            </a:r>
            <a:r>
              <a:rPr sz="2050" spc="-20" dirty="0">
                <a:latin typeface="Calibri"/>
                <a:cs typeface="Calibri"/>
              </a:rPr>
              <a:t>7,5</a:t>
            </a:r>
            <a:endParaRPr sz="2050">
              <a:latin typeface="Calibri"/>
              <a:cs typeface="Calibri"/>
            </a:endParaRPr>
          </a:p>
        </p:txBody>
      </p:sp>
      <p:sp>
        <p:nvSpPr>
          <p:cNvPr id="46" name="object 46"/>
          <p:cNvSpPr txBox="1"/>
          <p:nvPr/>
        </p:nvSpPr>
        <p:spPr>
          <a:xfrm>
            <a:off x="8039100" y="3698875"/>
            <a:ext cx="3649345" cy="1913889"/>
          </a:xfrm>
          <a:prstGeom prst="rect">
            <a:avLst/>
          </a:prstGeom>
        </p:spPr>
        <p:txBody>
          <a:bodyPr vert="horz" wrap="square" lIns="0" tIns="13335" rIns="0" bIns="0" rtlCol="0">
            <a:spAutoFit/>
          </a:bodyPr>
          <a:lstStyle/>
          <a:p>
            <a:pPr marL="2165350">
              <a:lnSpc>
                <a:spcPct val="100000"/>
              </a:lnSpc>
              <a:spcBef>
                <a:spcPts val="105"/>
              </a:spcBef>
            </a:pPr>
            <a:r>
              <a:rPr sz="4800" b="1" spc="-15" baseline="11284" dirty="0">
                <a:solidFill>
                  <a:srgbClr val="00FF00"/>
                </a:solidFill>
                <a:latin typeface="Calibri"/>
                <a:cs typeface="Calibri"/>
              </a:rPr>
              <a:t>f</a:t>
            </a:r>
            <a:r>
              <a:rPr sz="2050" b="1" spc="-10" dirty="0">
                <a:solidFill>
                  <a:srgbClr val="00FF00"/>
                </a:solidFill>
                <a:latin typeface="Calibri"/>
                <a:cs typeface="Calibri"/>
              </a:rPr>
              <a:t>6.5,5.8</a:t>
            </a:r>
            <a:endParaRPr sz="2050">
              <a:latin typeface="Calibri"/>
              <a:cs typeface="Calibri"/>
            </a:endParaRPr>
          </a:p>
          <a:p>
            <a:pPr>
              <a:lnSpc>
                <a:spcPct val="100000"/>
              </a:lnSpc>
              <a:spcBef>
                <a:spcPts val="55"/>
              </a:spcBef>
            </a:pPr>
            <a:endParaRPr sz="2900">
              <a:latin typeface="Calibri"/>
              <a:cs typeface="Calibri"/>
            </a:endParaRPr>
          </a:p>
          <a:p>
            <a:pPr marL="1018540">
              <a:lnSpc>
                <a:spcPct val="100000"/>
              </a:lnSpc>
              <a:tabLst>
                <a:tab pos="2843530" algn="l"/>
              </a:tabLst>
            </a:pPr>
            <a:r>
              <a:rPr sz="4800" spc="-30" baseline="12152" dirty="0">
                <a:latin typeface="Calibri"/>
                <a:cs typeface="Calibri"/>
              </a:rPr>
              <a:t>f</a:t>
            </a:r>
            <a:r>
              <a:rPr sz="3075" spc="-30" baseline="1355" dirty="0">
                <a:latin typeface="Calibri"/>
                <a:cs typeface="Calibri"/>
              </a:rPr>
              <a:t>6,6</a:t>
            </a:r>
            <a:r>
              <a:rPr sz="3075" baseline="1355" dirty="0">
                <a:latin typeface="Calibri"/>
                <a:cs typeface="Calibri"/>
              </a:rPr>
              <a:t>	</a:t>
            </a:r>
            <a:r>
              <a:rPr sz="4800" spc="-30" baseline="11284" dirty="0">
                <a:latin typeface="Calibri"/>
                <a:cs typeface="Calibri"/>
              </a:rPr>
              <a:t>f</a:t>
            </a:r>
            <a:r>
              <a:rPr sz="2050" spc="-20" dirty="0">
                <a:latin typeface="Calibri"/>
                <a:cs typeface="Calibri"/>
              </a:rPr>
              <a:t>7,6</a:t>
            </a:r>
            <a:endParaRPr sz="2050">
              <a:latin typeface="Calibri"/>
              <a:cs typeface="Calibri"/>
            </a:endParaRPr>
          </a:p>
          <a:p>
            <a:pPr marL="63500">
              <a:lnSpc>
                <a:spcPct val="100000"/>
              </a:lnSpc>
              <a:spcBef>
                <a:spcPts val="705"/>
              </a:spcBef>
            </a:pPr>
            <a:r>
              <a:rPr sz="2400" spc="-10" dirty="0">
                <a:latin typeface="Calibri"/>
                <a:cs typeface="Calibri"/>
              </a:rPr>
              <a:t>Feature</a:t>
            </a:r>
            <a:r>
              <a:rPr sz="2400" spc="-225" dirty="0">
                <a:latin typeface="Calibri"/>
                <a:cs typeface="Calibri"/>
              </a:rPr>
              <a:t> </a:t>
            </a:r>
            <a:r>
              <a:rPr sz="2400" dirty="0">
                <a:latin typeface="Calibri"/>
                <a:cs typeface="Calibri"/>
              </a:rPr>
              <a:t>f</a:t>
            </a:r>
            <a:r>
              <a:rPr sz="2400" baseline="-13888" dirty="0">
                <a:latin typeface="Calibri"/>
                <a:cs typeface="Calibri"/>
              </a:rPr>
              <a:t>xy</a:t>
            </a:r>
            <a:r>
              <a:rPr sz="2400" spc="292" baseline="-13888" dirty="0">
                <a:latin typeface="Calibri"/>
                <a:cs typeface="Calibri"/>
              </a:rPr>
              <a:t> </a:t>
            </a:r>
            <a:r>
              <a:rPr sz="2400" dirty="0">
                <a:latin typeface="Calibri"/>
                <a:cs typeface="Calibri"/>
              </a:rPr>
              <a:t>for</a:t>
            </a:r>
            <a:r>
              <a:rPr sz="2400" spc="-10" dirty="0">
                <a:latin typeface="Calibri"/>
                <a:cs typeface="Calibri"/>
              </a:rPr>
              <a:t> </a:t>
            </a:r>
            <a:r>
              <a:rPr sz="2400" dirty="0">
                <a:latin typeface="Calibri"/>
                <a:cs typeface="Calibri"/>
              </a:rPr>
              <a:t>point</a:t>
            </a:r>
            <a:r>
              <a:rPr sz="2400" spc="-220" dirty="0">
                <a:latin typeface="Calibri"/>
                <a:cs typeface="Calibri"/>
              </a:rPr>
              <a:t> </a:t>
            </a:r>
            <a:r>
              <a:rPr sz="2400" dirty="0">
                <a:latin typeface="Calibri"/>
                <a:cs typeface="Calibri"/>
              </a:rPr>
              <a:t>(x,</a:t>
            </a:r>
            <a:r>
              <a:rPr sz="2400" spc="-20" dirty="0">
                <a:latin typeface="Calibri"/>
                <a:cs typeface="Calibri"/>
              </a:rPr>
              <a:t> </a:t>
            </a:r>
            <a:r>
              <a:rPr sz="2400" dirty="0">
                <a:latin typeface="Calibri"/>
                <a:cs typeface="Calibri"/>
              </a:rPr>
              <a:t>y)</a:t>
            </a:r>
            <a:r>
              <a:rPr sz="2400" spc="-65" dirty="0">
                <a:latin typeface="Calibri"/>
                <a:cs typeface="Calibri"/>
              </a:rPr>
              <a:t> </a:t>
            </a:r>
            <a:r>
              <a:rPr sz="2400" dirty="0">
                <a:latin typeface="Calibri"/>
                <a:cs typeface="Calibri"/>
              </a:rPr>
              <a:t>is</a:t>
            </a:r>
            <a:r>
              <a:rPr sz="2400" spc="-40" dirty="0">
                <a:latin typeface="Calibri"/>
                <a:cs typeface="Calibri"/>
              </a:rPr>
              <a:t> </a:t>
            </a:r>
            <a:r>
              <a:rPr sz="2400" spc="-50" dirty="0">
                <a:latin typeface="Calibri"/>
                <a:cs typeface="Calibri"/>
              </a:rPr>
              <a:t>a</a:t>
            </a:r>
            <a:endParaRPr sz="240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5" name="object 15"/>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16" name="object 16"/>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7" name="object 17"/>
          <p:cNvGrpSpPr/>
          <p:nvPr/>
        </p:nvGrpSpPr>
        <p:grpSpPr>
          <a:xfrm>
            <a:off x="121920" y="2459989"/>
            <a:ext cx="11399520" cy="2894330"/>
            <a:chOff x="121920" y="2459989"/>
            <a:chExt cx="11399520" cy="2894330"/>
          </a:xfrm>
        </p:grpSpPr>
        <p:sp>
          <p:nvSpPr>
            <p:cNvPr id="18" name="object 18"/>
            <p:cNvSpPr/>
            <p:nvPr/>
          </p:nvSpPr>
          <p:spPr>
            <a:xfrm>
              <a:off x="5740399" y="2479039"/>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C5DFB4"/>
              </a:solidFill>
            </a:ln>
          </p:spPr>
          <p:txBody>
            <a:bodyPr wrap="square" lIns="0" tIns="0" rIns="0" bIns="0" rtlCol="0"/>
            <a:lstStyle/>
            <a:p>
              <a:endParaRPr/>
            </a:p>
          </p:txBody>
        </p:sp>
        <p:sp>
          <p:nvSpPr>
            <p:cNvPr id="19" name="object 19"/>
            <p:cNvSpPr/>
            <p:nvPr/>
          </p:nvSpPr>
          <p:spPr>
            <a:xfrm>
              <a:off x="5775960" y="2473959"/>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C5DFB4"/>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5933440" y="3098799"/>
              <a:ext cx="152400" cy="152400"/>
            </a:xfrm>
            <a:prstGeom prst="rect">
              <a:avLst/>
            </a:prstGeom>
          </p:spPr>
        </p:pic>
        <p:pic>
          <p:nvPicPr>
            <p:cNvPr id="21" name="object 21"/>
            <p:cNvPicPr/>
            <p:nvPr/>
          </p:nvPicPr>
          <p:blipFill>
            <a:blip r:embed="rId3" cstate="print"/>
            <a:stretch>
              <a:fillRect/>
            </a:stretch>
          </p:blipFill>
          <p:spPr>
            <a:xfrm>
              <a:off x="5923279" y="2692399"/>
              <a:ext cx="152400" cy="152400"/>
            </a:xfrm>
            <a:prstGeom prst="rect">
              <a:avLst/>
            </a:prstGeom>
          </p:spPr>
        </p:pic>
        <p:pic>
          <p:nvPicPr>
            <p:cNvPr id="22" name="object 22"/>
            <p:cNvPicPr/>
            <p:nvPr/>
          </p:nvPicPr>
          <p:blipFill>
            <a:blip r:embed="rId3" cstate="print"/>
            <a:stretch>
              <a:fillRect/>
            </a:stretch>
          </p:blipFill>
          <p:spPr>
            <a:xfrm>
              <a:off x="6187440" y="2692399"/>
              <a:ext cx="152400" cy="152400"/>
            </a:xfrm>
            <a:prstGeom prst="rect">
              <a:avLst/>
            </a:prstGeom>
          </p:spPr>
        </p:pic>
        <p:pic>
          <p:nvPicPr>
            <p:cNvPr id="23" name="object 23"/>
            <p:cNvPicPr/>
            <p:nvPr/>
          </p:nvPicPr>
          <p:blipFill>
            <a:blip r:embed="rId3" cstate="print"/>
            <a:stretch>
              <a:fillRect/>
            </a:stretch>
          </p:blipFill>
          <p:spPr>
            <a:xfrm>
              <a:off x="6187440" y="3088639"/>
              <a:ext cx="152400" cy="162560"/>
            </a:xfrm>
            <a:prstGeom prst="rect">
              <a:avLst/>
            </a:prstGeom>
          </p:spPr>
        </p:pic>
        <p:pic>
          <p:nvPicPr>
            <p:cNvPr id="24" name="object 24"/>
            <p:cNvPicPr/>
            <p:nvPr/>
          </p:nvPicPr>
          <p:blipFill>
            <a:blip r:embed="rId3" cstate="print"/>
            <a:stretch>
              <a:fillRect/>
            </a:stretch>
          </p:blipFill>
          <p:spPr>
            <a:xfrm>
              <a:off x="6746239" y="3098799"/>
              <a:ext cx="152400" cy="152400"/>
            </a:xfrm>
            <a:prstGeom prst="rect">
              <a:avLst/>
            </a:prstGeom>
          </p:spPr>
        </p:pic>
        <p:pic>
          <p:nvPicPr>
            <p:cNvPr id="25" name="object 25"/>
            <p:cNvPicPr/>
            <p:nvPr/>
          </p:nvPicPr>
          <p:blipFill>
            <a:blip r:embed="rId3" cstate="print"/>
            <a:stretch>
              <a:fillRect/>
            </a:stretch>
          </p:blipFill>
          <p:spPr>
            <a:xfrm>
              <a:off x="6736079" y="2692399"/>
              <a:ext cx="152400" cy="152400"/>
            </a:xfrm>
            <a:prstGeom prst="rect">
              <a:avLst/>
            </a:prstGeom>
          </p:spPr>
        </p:pic>
        <p:pic>
          <p:nvPicPr>
            <p:cNvPr id="26" name="object 26"/>
            <p:cNvPicPr/>
            <p:nvPr/>
          </p:nvPicPr>
          <p:blipFill>
            <a:blip r:embed="rId3" cstate="print"/>
            <a:stretch>
              <a:fillRect/>
            </a:stretch>
          </p:blipFill>
          <p:spPr>
            <a:xfrm>
              <a:off x="7000239" y="2692399"/>
              <a:ext cx="152400" cy="152400"/>
            </a:xfrm>
            <a:prstGeom prst="rect">
              <a:avLst/>
            </a:prstGeom>
          </p:spPr>
        </p:pic>
        <p:pic>
          <p:nvPicPr>
            <p:cNvPr id="27" name="object 27"/>
            <p:cNvPicPr/>
            <p:nvPr/>
          </p:nvPicPr>
          <p:blipFill>
            <a:blip r:embed="rId3" cstate="print"/>
            <a:stretch>
              <a:fillRect/>
            </a:stretch>
          </p:blipFill>
          <p:spPr>
            <a:xfrm>
              <a:off x="7000239" y="3088639"/>
              <a:ext cx="152400" cy="162560"/>
            </a:xfrm>
            <a:prstGeom prst="rect">
              <a:avLst/>
            </a:prstGeom>
          </p:spPr>
        </p:pic>
        <p:pic>
          <p:nvPicPr>
            <p:cNvPr id="28" name="object 28"/>
            <p:cNvPicPr/>
            <p:nvPr/>
          </p:nvPicPr>
          <p:blipFill>
            <a:blip r:embed="rId3" cstate="print"/>
            <a:stretch>
              <a:fillRect/>
            </a:stretch>
          </p:blipFill>
          <p:spPr>
            <a:xfrm>
              <a:off x="5933440" y="4114800"/>
              <a:ext cx="152400" cy="152400"/>
            </a:xfrm>
            <a:prstGeom prst="rect">
              <a:avLst/>
            </a:prstGeom>
          </p:spPr>
        </p:pic>
        <p:pic>
          <p:nvPicPr>
            <p:cNvPr id="29" name="object 29"/>
            <p:cNvPicPr/>
            <p:nvPr/>
          </p:nvPicPr>
          <p:blipFill>
            <a:blip r:embed="rId3" cstate="print"/>
            <a:stretch>
              <a:fillRect/>
            </a:stretch>
          </p:blipFill>
          <p:spPr>
            <a:xfrm>
              <a:off x="5923279" y="3708400"/>
              <a:ext cx="152400" cy="152400"/>
            </a:xfrm>
            <a:prstGeom prst="rect">
              <a:avLst/>
            </a:prstGeom>
          </p:spPr>
        </p:pic>
        <p:pic>
          <p:nvPicPr>
            <p:cNvPr id="30" name="object 30"/>
            <p:cNvPicPr/>
            <p:nvPr/>
          </p:nvPicPr>
          <p:blipFill>
            <a:blip r:embed="rId3" cstate="print"/>
            <a:stretch>
              <a:fillRect/>
            </a:stretch>
          </p:blipFill>
          <p:spPr>
            <a:xfrm>
              <a:off x="6187440" y="3708400"/>
              <a:ext cx="152400" cy="152400"/>
            </a:xfrm>
            <a:prstGeom prst="rect">
              <a:avLst/>
            </a:prstGeom>
          </p:spPr>
        </p:pic>
        <p:pic>
          <p:nvPicPr>
            <p:cNvPr id="31" name="object 31"/>
            <p:cNvPicPr/>
            <p:nvPr/>
          </p:nvPicPr>
          <p:blipFill>
            <a:blip r:embed="rId4" cstate="print"/>
            <a:stretch>
              <a:fillRect/>
            </a:stretch>
          </p:blipFill>
          <p:spPr>
            <a:xfrm>
              <a:off x="6187440" y="4104639"/>
              <a:ext cx="152400" cy="162560"/>
            </a:xfrm>
            <a:prstGeom prst="rect">
              <a:avLst/>
            </a:prstGeom>
          </p:spPr>
        </p:pic>
        <p:pic>
          <p:nvPicPr>
            <p:cNvPr id="32" name="object 32"/>
            <p:cNvPicPr/>
            <p:nvPr/>
          </p:nvPicPr>
          <p:blipFill>
            <a:blip r:embed="rId3" cstate="print"/>
            <a:stretch>
              <a:fillRect/>
            </a:stretch>
          </p:blipFill>
          <p:spPr>
            <a:xfrm>
              <a:off x="6746239" y="4114800"/>
              <a:ext cx="152400" cy="152400"/>
            </a:xfrm>
            <a:prstGeom prst="rect">
              <a:avLst/>
            </a:prstGeom>
          </p:spPr>
        </p:pic>
        <p:pic>
          <p:nvPicPr>
            <p:cNvPr id="33" name="object 33"/>
            <p:cNvPicPr/>
            <p:nvPr/>
          </p:nvPicPr>
          <p:blipFill>
            <a:blip r:embed="rId3" cstate="print"/>
            <a:stretch>
              <a:fillRect/>
            </a:stretch>
          </p:blipFill>
          <p:spPr>
            <a:xfrm>
              <a:off x="6736079" y="3708400"/>
              <a:ext cx="152400" cy="152400"/>
            </a:xfrm>
            <a:prstGeom prst="rect">
              <a:avLst/>
            </a:prstGeom>
          </p:spPr>
        </p:pic>
        <p:pic>
          <p:nvPicPr>
            <p:cNvPr id="34" name="object 34"/>
            <p:cNvPicPr/>
            <p:nvPr/>
          </p:nvPicPr>
          <p:blipFill>
            <a:blip r:embed="rId3" cstate="print"/>
            <a:stretch>
              <a:fillRect/>
            </a:stretch>
          </p:blipFill>
          <p:spPr>
            <a:xfrm>
              <a:off x="7000239" y="3708400"/>
              <a:ext cx="152400" cy="152400"/>
            </a:xfrm>
            <a:prstGeom prst="rect">
              <a:avLst/>
            </a:prstGeom>
          </p:spPr>
        </p:pic>
        <p:pic>
          <p:nvPicPr>
            <p:cNvPr id="35" name="object 35"/>
            <p:cNvPicPr/>
            <p:nvPr/>
          </p:nvPicPr>
          <p:blipFill>
            <a:blip r:embed="rId5" cstate="print"/>
            <a:stretch>
              <a:fillRect/>
            </a:stretch>
          </p:blipFill>
          <p:spPr>
            <a:xfrm>
              <a:off x="7000239" y="4104639"/>
              <a:ext cx="152400" cy="162560"/>
            </a:xfrm>
            <a:prstGeom prst="rect">
              <a:avLst/>
            </a:prstGeom>
          </p:spPr>
        </p:pic>
        <p:sp>
          <p:nvSpPr>
            <p:cNvPr id="36" name="object 36"/>
            <p:cNvSpPr/>
            <p:nvPr/>
          </p:nvSpPr>
          <p:spPr>
            <a:xfrm>
              <a:off x="6685279" y="3566159"/>
              <a:ext cx="812800" cy="812800"/>
            </a:xfrm>
            <a:custGeom>
              <a:avLst/>
              <a:gdLst/>
              <a:ahLst/>
              <a:cxnLst/>
              <a:rect l="l" t="t" r="r" b="b"/>
              <a:pathLst>
                <a:path w="812800" h="812800">
                  <a:moveTo>
                    <a:pt x="0" y="0"/>
                  </a:moveTo>
                  <a:lnTo>
                    <a:pt x="812292" y="0"/>
                  </a:lnTo>
                </a:path>
                <a:path w="812800" h="812800">
                  <a:moveTo>
                    <a:pt x="10160" y="812800"/>
                  </a:moveTo>
                  <a:lnTo>
                    <a:pt x="812292" y="812800"/>
                  </a:lnTo>
                </a:path>
                <a:path w="812800" h="812800">
                  <a:moveTo>
                    <a:pt x="812800" y="802639"/>
                  </a:moveTo>
                  <a:lnTo>
                    <a:pt x="812800" y="0"/>
                  </a:lnTo>
                </a:path>
                <a:path w="812800" h="812800">
                  <a:moveTo>
                    <a:pt x="0" y="802639"/>
                  </a:moveTo>
                  <a:lnTo>
                    <a:pt x="0" y="0"/>
                  </a:lnTo>
                </a:path>
              </a:pathLst>
            </a:custGeom>
            <a:ln w="38100">
              <a:solidFill>
                <a:srgbClr val="44536A"/>
              </a:solidFill>
            </a:ln>
          </p:spPr>
          <p:txBody>
            <a:bodyPr wrap="square" lIns="0" tIns="0" rIns="0" bIns="0" rtlCol="0"/>
            <a:lstStyle/>
            <a:p>
              <a:endParaRPr/>
            </a:p>
          </p:txBody>
        </p:sp>
        <p:sp>
          <p:nvSpPr>
            <p:cNvPr id="37" name="object 37"/>
            <p:cNvSpPr/>
            <p:nvPr/>
          </p:nvSpPr>
          <p:spPr>
            <a:xfrm>
              <a:off x="8950960" y="2611119"/>
              <a:ext cx="2560320" cy="2560320"/>
            </a:xfrm>
            <a:custGeom>
              <a:avLst/>
              <a:gdLst/>
              <a:ahLst/>
              <a:cxnLst/>
              <a:rect l="l" t="t" r="r" b="b"/>
              <a:pathLst>
                <a:path w="2560320" h="2560320">
                  <a:moveTo>
                    <a:pt x="2560320" y="0"/>
                  </a:moveTo>
                  <a:lnTo>
                    <a:pt x="0" y="0"/>
                  </a:lnTo>
                  <a:lnTo>
                    <a:pt x="0" y="2560319"/>
                  </a:lnTo>
                  <a:lnTo>
                    <a:pt x="2560320" y="2560319"/>
                  </a:lnTo>
                  <a:lnTo>
                    <a:pt x="2560320" y="0"/>
                  </a:lnTo>
                  <a:close/>
                </a:path>
              </a:pathLst>
            </a:custGeom>
            <a:solidFill>
              <a:srgbClr val="EEEEEE"/>
            </a:solidFill>
          </p:spPr>
          <p:txBody>
            <a:bodyPr wrap="square" lIns="0" tIns="0" rIns="0" bIns="0" rtlCol="0"/>
            <a:lstStyle/>
            <a:p>
              <a:endParaRPr/>
            </a:p>
          </p:txBody>
        </p:sp>
        <p:sp>
          <p:nvSpPr>
            <p:cNvPr id="38" name="object 38"/>
            <p:cNvSpPr/>
            <p:nvPr/>
          </p:nvSpPr>
          <p:spPr>
            <a:xfrm>
              <a:off x="8956039" y="2616199"/>
              <a:ext cx="2560320" cy="2560320"/>
            </a:xfrm>
            <a:custGeom>
              <a:avLst/>
              <a:gdLst/>
              <a:ahLst/>
              <a:cxnLst/>
              <a:rect l="l" t="t" r="r" b="b"/>
              <a:pathLst>
                <a:path w="2560320" h="2560320">
                  <a:moveTo>
                    <a:pt x="0" y="2560320"/>
                  </a:moveTo>
                  <a:lnTo>
                    <a:pt x="2560320" y="2560320"/>
                  </a:lnTo>
                  <a:lnTo>
                    <a:pt x="2560320" y="0"/>
                  </a:lnTo>
                  <a:lnTo>
                    <a:pt x="0" y="0"/>
                  </a:lnTo>
                  <a:lnTo>
                    <a:pt x="0" y="2560320"/>
                  </a:lnTo>
                  <a:close/>
                </a:path>
                <a:path w="2560320" h="2560320">
                  <a:moveTo>
                    <a:pt x="0" y="1280160"/>
                  </a:moveTo>
                  <a:lnTo>
                    <a:pt x="2560319" y="1280160"/>
                  </a:lnTo>
                </a:path>
                <a:path w="2560320" h="2560320">
                  <a:moveTo>
                    <a:pt x="1280159" y="2560320"/>
                  </a:moveTo>
                  <a:lnTo>
                    <a:pt x="1280159" y="0"/>
                  </a:lnTo>
                </a:path>
              </a:pathLst>
            </a:custGeom>
            <a:ln w="9525">
              <a:solidFill>
                <a:srgbClr val="44536A"/>
              </a:solidFill>
            </a:ln>
          </p:spPr>
          <p:txBody>
            <a:bodyPr wrap="square" lIns="0" tIns="0" rIns="0" bIns="0" rtlCol="0"/>
            <a:lstStyle/>
            <a:p>
              <a:endParaRPr/>
            </a:p>
          </p:txBody>
        </p:sp>
        <p:sp>
          <p:nvSpPr>
            <p:cNvPr id="39" name="object 39"/>
            <p:cNvSpPr/>
            <p:nvPr/>
          </p:nvSpPr>
          <p:spPr>
            <a:xfrm>
              <a:off x="10099039" y="4236719"/>
              <a:ext cx="264160" cy="264160"/>
            </a:xfrm>
            <a:custGeom>
              <a:avLst/>
              <a:gdLst/>
              <a:ahLst/>
              <a:cxnLst/>
              <a:rect l="l" t="t" r="r" b="b"/>
              <a:pathLst>
                <a:path w="264159" h="264160">
                  <a:moveTo>
                    <a:pt x="131825" y="0"/>
                  </a:moveTo>
                  <a:lnTo>
                    <a:pt x="90169" y="6730"/>
                  </a:lnTo>
                  <a:lnTo>
                    <a:pt x="53975" y="25399"/>
                  </a:lnTo>
                  <a:lnTo>
                    <a:pt x="25400" y="53974"/>
                  </a:lnTo>
                  <a:lnTo>
                    <a:pt x="6730" y="90169"/>
                  </a:lnTo>
                  <a:lnTo>
                    <a:pt x="0" y="131825"/>
                  </a:lnTo>
                  <a:lnTo>
                    <a:pt x="6730" y="173481"/>
                  </a:lnTo>
                  <a:lnTo>
                    <a:pt x="25400" y="209676"/>
                  </a:lnTo>
                  <a:lnTo>
                    <a:pt x="53975" y="238251"/>
                  </a:lnTo>
                  <a:lnTo>
                    <a:pt x="90169" y="256920"/>
                  </a:lnTo>
                  <a:lnTo>
                    <a:pt x="131825" y="263651"/>
                  </a:lnTo>
                  <a:lnTo>
                    <a:pt x="173481" y="256920"/>
                  </a:lnTo>
                  <a:lnTo>
                    <a:pt x="209676" y="238251"/>
                  </a:lnTo>
                  <a:lnTo>
                    <a:pt x="238251" y="209676"/>
                  </a:lnTo>
                  <a:lnTo>
                    <a:pt x="256920" y="173481"/>
                  </a:lnTo>
                  <a:lnTo>
                    <a:pt x="263651" y="131825"/>
                  </a:lnTo>
                  <a:lnTo>
                    <a:pt x="256920" y="90169"/>
                  </a:lnTo>
                  <a:lnTo>
                    <a:pt x="238251" y="53974"/>
                  </a:lnTo>
                  <a:lnTo>
                    <a:pt x="209676" y="25399"/>
                  </a:lnTo>
                  <a:lnTo>
                    <a:pt x="173481" y="6730"/>
                  </a:lnTo>
                  <a:lnTo>
                    <a:pt x="131825" y="0"/>
                  </a:lnTo>
                  <a:close/>
                </a:path>
              </a:pathLst>
            </a:custGeom>
            <a:solidFill>
              <a:srgbClr val="00FF00"/>
            </a:solidFill>
          </p:spPr>
          <p:txBody>
            <a:bodyPr wrap="square" lIns="0" tIns="0" rIns="0" bIns="0" rtlCol="0"/>
            <a:lstStyle/>
            <a:p>
              <a:endParaRPr/>
            </a:p>
          </p:txBody>
        </p:sp>
        <p:sp>
          <p:nvSpPr>
            <p:cNvPr id="40" name="object 40"/>
            <p:cNvSpPr/>
            <p:nvPr/>
          </p:nvSpPr>
          <p:spPr>
            <a:xfrm>
              <a:off x="9448800" y="3119119"/>
              <a:ext cx="1513840" cy="1574800"/>
            </a:xfrm>
            <a:custGeom>
              <a:avLst/>
              <a:gdLst/>
              <a:ahLst/>
              <a:cxnLst/>
              <a:rect l="l" t="t" r="r" b="b"/>
              <a:pathLst>
                <a:path w="1513840" h="1574800">
                  <a:moveTo>
                    <a:pt x="262763" y="1442466"/>
                  </a:moveTo>
                  <a:lnTo>
                    <a:pt x="256032" y="1400556"/>
                  </a:lnTo>
                  <a:lnTo>
                    <a:pt x="237490" y="1364234"/>
                  </a:lnTo>
                  <a:lnTo>
                    <a:pt x="209042" y="1335532"/>
                  </a:lnTo>
                  <a:lnTo>
                    <a:pt x="172974" y="1316736"/>
                  </a:lnTo>
                  <a:lnTo>
                    <a:pt x="131445" y="1310005"/>
                  </a:lnTo>
                  <a:lnTo>
                    <a:pt x="89916" y="1316736"/>
                  </a:lnTo>
                  <a:lnTo>
                    <a:pt x="53848" y="1335532"/>
                  </a:lnTo>
                  <a:lnTo>
                    <a:pt x="25400" y="1364234"/>
                  </a:lnTo>
                  <a:lnTo>
                    <a:pt x="6731" y="1400556"/>
                  </a:lnTo>
                  <a:lnTo>
                    <a:pt x="0" y="1442466"/>
                  </a:lnTo>
                  <a:lnTo>
                    <a:pt x="6731" y="1484249"/>
                  </a:lnTo>
                  <a:lnTo>
                    <a:pt x="25400" y="1520571"/>
                  </a:lnTo>
                  <a:lnTo>
                    <a:pt x="53848" y="1549273"/>
                  </a:lnTo>
                  <a:lnTo>
                    <a:pt x="89916" y="1568069"/>
                  </a:lnTo>
                  <a:lnTo>
                    <a:pt x="131445" y="1574800"/>
                  </a:lnTo>
                  <a:lnTo>
                    <a:pt x="172974" y="1568069"/>
                  </a:lnTo>
                  <a:lnTo>
                    <a:pt x="209042" y="1549273"/>
                  </a:lnTo>
                  <a:lnTo>
                    <a:pt x="237490" y="1520571"/>
                  </a:lnTo>
                  <a:lnTo>
                    <a:pt x="256032" y="1484249"/>
                  </a:lnTo>
                  <a:lnTo>
                    <a:pt x="262763" y="1442466"/>
                  </a:lnTo>
                  <a:close/>
                </a:path>
                <a:path w="1513840" h="1574800">
                  <a:moveTo>
                    <a:pt x="262763" y="132334"/>
                  </a:moveTo>
                  <a:lnTo>
                    <a:pt x="256032" y="90551"/>
                  </a:lnTo>
                  <a:lnTo>
                    <a:pt x="237490" y="54229"/>
                  </a:lnTo>
                  <a:lnTo>
                    <a:pt x="209042" y="25527"/>
                  </a:lnTo>
                  <a:lnTo>
                    <a:pt x="172974" y="6731"/>
                  </a:lnTo>
                  <a:lnTo>
                    <a:pt x="131445" y="0"/>
                  </a:lnTo>
                  <a:lnTo>
                    <a:pt x="89916" y="6731"/>
                  </a:lnTo>
                  <a:lnTo>
                    <a:pt x="53848" y="25527"/>
                  </a:lnTo>
                  <a:lnTo>
                    <a:pt x="25400" y="54229"/>
                  </a:lnTo>
                  <a:lnTo>
                    <a:pt x="6731" y="90551"/>
                  </a:lnTo>
                  <a:lnTo>
                    <a:pt x="0" y="132334"/>
                  </a:lnTo>
                  <a:lnTo>
                    <a:pt x="6731" y="174244"/>
                  </a:lnTo>
                  <a:lnTo>
                    <a:pt x="25400" y="210566"/>
                  </a:lnTo>
                  <a:lnTo>
                    <a:pt x="53848" y="239268"/>
                  </a:lnTo>
                  <a:lnTo>
                    <a:pt x="89916" y="258064"/>
                  </a:lnTo>
                  <a:lnTo>
                    <a:pt x="131445" y="264795"/>
                  </a:lnTo>
                  <a:lnTo>
                    <a:pt x="172974" y="258064"/>
                  </a:lnTo>
                  <a:lnTo>
                    <a:pt x="209042" y="239268"/>
                  </a:lnTo>
                  <a:lnTo>
                    <a:pt x="237490" y="210566"/>
                  </a:lnTo>
                  <a:lnTo>
                    <a:pt x="256032" y="174244"/>
                  </a:lnTo>
                  <a:lnTo>
                    <a:pt x="262763" y="132334"/>
                  </a:lnTo>
                  <a:close/>
                </a:path>
                <a:path w="1513840" h="1574800">
                  <a:moveTo>
                    <a:pt x="1513713" y="1442466"/>
                  </a:moveTo>
                  <a:lnTo>
                    <a:pt x="1507109" y="1400556"/>
                  </a:lnTo>
                  <a:lnTo>
                    <a:pt x="1488440" y="1364234"/>
                  </a:lnTo>
                  <a:lnTo>
                    <a:pt x="1459992" y="1335532"/>
                  </a:lnTo>
                  <a:lnTo>
                    <a:pt x="1423924" y="1316736"/>
                  </a:lnTo>
                  <a:lnTo>
                    <a:pt x="1382395" y="1310005"/>
                  </a:lnTo>
                  <a:lnTo>
                    <a:pt x="1340866" y="1316736"/>
                  </a:lnTo>
                  <a:lnTo>
                    <a:pt x="1304798" y="1335532"/>
                  </a:lnTo>
                  <a:lnTo>
                    <a:pt x="1276350" y="1364234"/>
                  </a:lnTo>
                  <a:lnTo>
                    <a:pt x="1257681" y="1400556"/>
                  </a:lnTo>
                  <a:lnTo>
                    <a:pt x="1250950" y="1442466"/>
                  </a:lnTo>
                  <a:lnTo>
                    <a:pt x="1257681" y="1484249"/>
                  </a:lnTo>
                  <a:lnTo>
                    <a:pt x="1276350" y="1520571"/>
                  </a:lnTo>
                  <a:lnTo>
                    <a:pt x="1304798" y="1549273"/>
                  </a:lnTo>
                  <a:lnTo>
                    <a:pt x="1340866" y="1568069"/>
                  </a:lnTo>
                  <a:lnTo>
                    <a:pt x="1382395" y="1574800"/>
                  </a:lnTo>
                  <a:lnTo>
                    <a:pt x="1423924" y="1568069"/>
                  </a:lnTo>
                  <a:lnTo>
                    <a:pt x="1459992" y="1549273"/>
                  </a:lnTo>
                  <a:lnTo>
                    <a:pt x="1488440" y="1520571"/>
                  </a:lnTo>
                  <a:lnTo>
                    <a:pt x="1507109" y="1484249"/>
                  </a:lnTo>
                  <a:lnTo>
                    <a:pt x="1513713" y="1442466"/>
                  </a:lnTo>
                  <a:close/>
                </a:path>
                <a:path w="1513840" h="1574800">
                  <a:moveTo>
                    <a:pt x="1513713" y="132334"/>
                  </a:moveTo>
                  <a:lnTo>
                    <a:pt x="1507109" y="90551"/>
                  </a:lnTo>
                  <a:lnTo>
                    <a:pt x="1488440" y="54229"/>
                  </a:lnTo>
                  <a:lnTo>
                    <a:pt x="1459992" y="25527"/>
                  </a:lnTo>
                  <a:lnTo>
                    <a:pt x="1423924" y="6731"/>
                  </a:lnTo>
                  <a:lnTo>
                    <a:pt x="1382395" y="0"/>
                  </a:lnTo>
                  <a:lnTo>
                    <a:pt x="1340866" y="6731"/>
                  </a:lnTo>
                  <a:lnTo>
                    <a:pt x="1304798" y="25527"/>
                  </a:lnTo>
                  <a:lnTo>
                    <a:pt x="1276350" y="54229"/>
                  </a:lnTo>
                  <a:lnTo>
                    <a:pt x="1257681" y="90551"/>
                  </a:lnTo>
                  <a:lnTo>
                    <a:pt x="1250950" y="132334"/>
                  </a:lnTo>
                  <a:lnTo>
                    <a:pt x="1257681" y="174244"/>
                  </a:lnTo>
                  <a:lnTo>
                    <a:pt x="1276350" y="210566"/>
                  </a:lnTo>
                  <a:lnTo>
                    <a:pt x="1304798" y="239268"/>
                  </a:lnTo>
                  <a:lnTo>
                    <a:pt x="1340866" y="258064"/>
                  </a:lnTo>
                  <a:lnTo>
                    <a:pt x="1382395" y="264795"/>
                  </a:lnTo>
                  <a:lnTo>
                    <a:pt x="1423924" y="258064"/>
                  </a:lnTo>
                  <a:lnTo>
                    <a:pt x="1459992" y="239268"/>
                  </a:lnTo>
                  <a:lnTo>
                    <a:pt x="1488440" y="210566"/>
                  </a:lnTo>
                  <a:lnTo>
                    <a:pt x="1507109" y="174244"/>
                  </a:lnTo>
                  <a:lnTo>
                    <a:pt x="1513713" y="132334"/>
                  </a:lnTo>
                  <a:close/>
                </a:path>
              </a:pathLst>
            </a:custGeom>
            <a:solidFill>
              <a:srgbClr val="666666"/>
            </a:solidFill>
          </p:spPr>
          <p:txBody>
            <a:bodyPr wrap="square" lIns="0" tIns="0" rIns="0" bIns="0" rtlCol="0"/>
            <a:lstStyle/>
            <a:p>
              <a:endParaRPr/>
            </a:p>
          </p:txBody>
        </p:sp>
        <p:sp>
          <p:nvSpPr>
            <p:cNvPr id="41" name="object 41"/>
            <p:cNvSpPr/>
            <p:nvPr/>
          </p:nvSpPr>
          <p:spPr>
            <a:xfrm>
              <a:off x="7548879" y="2621279"/>
              <a:ext cx="1381760" cy="2550160"/>
            </a:xfrm>
            <a:custGeom>
              <a:avLst/>
              <a:gdLst/>
              <a:ahLst/>
              <a:cxnLst/>
              <a:rect l="l" t="t" r="r" b="b"/>
              <a:pathLst>
                <a:path w="1381759" h="2550160">
                  <a:moveTo>
                    <a:pt x="0" y="903605"/>
                  </a:moveTo>
                  <a:lnTo>
                    <a:pt x="1360931" y="0"/>
                  </a:lnTo>
                </a:path>
                <a:path w="1381759" h="2550160">
                  <a:moveTo>
                    <a:pt x="20320" y="1788160"/>
                  </a:moveTo>
                  <a:lnTo>
                    <a:pt x="1381633" y="2549779"/>
                  </a:lnTo>
                </a:path>
              </a:pathLst>
            </a:custGeom>
            <a:ln w="19050">
              <a:solidFill>
                <a:srgbClr val="44536A"/>
              </a:solidFill>
            </a:ln>
          </p:spPr>
          <p:txBody>
            <a:bodyPr wrap="square" lIns="0" tIns="0" rIns="0" bIns="0" rtlCol="0"/>
            <a:lstStyle/>
            <a:p>
              <a:endParaRPr/>
            </a:p>
          </p:txBody>
        </p:sp>
        <p:pic>
          <p:nvPicPr>
            <p:cNvPr id="42" name="object 42"/>
            <p:cNvPicPr/>
            <p:nvPr/>
          </p:nvPicPr>
          <p:blipFill>
            <a:blip r:embed="rId6" cstate="print"/>
            <a:stretch>
              <a:fillRect/>
            </a:stretch>
          </p:blipFill>
          <p:spPr>
            <a:xfrm>
              <a:off x="121920" y="4907279"/>
              <a:ext cx="7833359" cy="447040"/>
            </a:xfrm>
            <a:prstGeom prst="rect">
              <a:avLst/>
            </a:prstGeom>
          </p:spPr>
        </p:pic>
      </p:grpSp>
      <p:sp>
        <p:nvSpPr>
          <p:cNvPr id="43" name="object 43"/>
          <p:cNvSpPr txBox="1"/>
          <p:nvPr/>
        </p:nvSpPr>
        <p:spPr>
          <a:xfrm>
            <a:off x="6443979" y="1001331"/>
            <a:ext cx="1931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85" dirty="0">
                <a:latin typeface="Calibri"/>
                <a:cs typeface="Calibri"/>
              </a:rPr>
              <a:t> </a:t>
            </a:r>
            <a:r>
              <a:rPr sz="2400" spc="-10" dirty="0">
                <a:latin typeface="Calibri"/>
                <a:cs typeface="Calibri"/>
              </a:rPr>
              <a:t>“snapping”!</a:t>
            </a:r>
            <a:endParaRPr sz="2400">
              <a:latin typeface="Calibri"/>
              <a:cs typeface="Calibri"/>
            </a:endParaRPr>
          </a:p>
        </p:txBody>
      </p:sp>
      <p:sp>
        <p:nvSpPr>
          <p:cNvPr id="47" name="object 47"/>
          <p:cNvSpPr txBox="1"/>
          <p:nvPr/>
        </p:nvSpPr>
        <p:spPr>
          <a:xfrm>
            <a:off x="9045193" y="4654708"/>
            <a:ext cx="474980" cy="478155"/>
          </a:xfrm>
          <a:prstGeom prst="rect">
            <a:avLst/>
          </a:prstGeom>
        </p:spPr>
        <p:txBody>
          <a:bodyPr vert="horz" wrap="square" lIns="0" tIns="0" rIns="0" bIns="0" rtlCol="0">
            <a:spAutoFit/>
          </a:bodyPr>
          <a:lstStyle/>
          <a:p>
            <a:pPr marL="12700">
              <a:lnSpc>
                <a:spcPts val="3765"/>
              </a:lnSpc>
            </a:pPr>
            <a:r>
              <a:rPr sz="4800" spc="-30" baseline="11284" dirty="0">
                <a:latin typeface="Calibri"/>
                <a:cs typeface="Calibri"/>
              </a:rPr>
              <a:t>f</a:t>
            </a:r>
            <a:r>
              <a:rPr sz="2050" spc="-20" dirty="0">
                <a:latin typeface="Calibri"/>
                <a:cs typeface="Calibri"/>
              </a:rPr>
              <a:t>6,6</a:t>
            </a:r>
            <a:endParaRPr sz="2050">
              <a:latin typeface="Calibri"/>
              <a:cs typeface="Calibri"/>
            </a:endParaRPr>
          </a:p>
        </p:txBody>
      </p:sp>
      <p:sp>
        <p:nvSpPr>
          <p:cNvPr id="48" name="object 48"/>
          <p:cNvSpPr txBox="1"/>
          <p:nvPr/>
        </p:nvSpPr>
        <p:spPr>
          <a:xfrm>
            <a:off x="10870183" y="4663979"/>
            <a:ext cx="474345" cy="478155"/>
          </a:xfrm>
          <a:prstGeom prst="rect">
            <a:avLst/>
          </a:prstGeom>
        </p:spPr>
        <p:txBody>
          <a:bodyPr vert="horz" wrap="square" lIns="0" tIns="0" rIns="0" bIns="0" rtlCol="0">
            <a:spAutoFit/>
          </a:bodyPr>
          <a:lstStyle/>
          <a:p>
            <a:pPr marL="12700">
              <a:lnSpc>
                <a:spcPts val="3765"/>
              </a:lnSpc>
            </a:pPr>
            <a:r>
              <a:rPr sz="4800" spc="-30" baseline="11284" dirty="0">
                <a:latin typeface="Calibri"/>
                <a:cs typeface="Calibri"/>
              </a:rPr>
              <a:t>f</a:t>
            </a:r>
            <a:r>
              <a:rPr sz="2050" spc="-20" dirty="0">
                <a:latin typeface="Calibri"/>
                <a:cs typeface="Calibri"/>
              </a:rPr>
              <a:t>7,6</a:t>
            </a:r>
            <a:endParaRPr sz="2050">
              <a:latin typeface="Calibri"/>
              <a:cs typeface="Calibri"/>
            </a:endParaRPr>
          </a:p>
        </p:txBody>
      </p:sp>
      <p:sp>
        <p:nvSpPr>
          <p:cNvPr id="49" name="object 49"/>
          <p:cNvSpPr txBox="1"/>
          <p:nvPr/>
        </p:nvSpPr>
        <p:spPr>
          <a:xfrm>
            <a:off x="8089900" y="5296931"/>
            <a:ext cx="3989704" cy="1083945"/>
          </a:xfrm>
          <a:prstGeom prst="rect">
            <a:avLst/>
          </a:prstGeom>
        </p:spPr>
        <p:txBody>
          <a:bodyPr vert="horz" wrap="square" lIns="0" tIns="0" rIns="0" bIns="0" rtlCol="0">
            <a:spAutoFit/>
          </a:bodyPr>
          <a:lstStyle/>
          <a:p>
            <a:pPr marL="12700">
              <a:lnSpc>
                <a:spcPts val="2380"/>
              </a:lnSpc>
            </a:pPr>
            <a:r>
              <a:rPr sz="2400" spc="-10" dirty="0">
                <a:latin typeface="Calibri"/>
                <a:cs typeface="Calibri"/>
              </a:rPr>
              <a:t>Feature</a:t>
            </a:r>
            <a:r>
              <a:rPr sz="2400" spc="-225" dirty="0">
                <a:latin typeface="Calibri"/>
                <a:cs typeface="Calibri"/>
              </a:rPr>
              <a:t> </a:t>
            </a:r>
            <a:r>
              <a:rPr sz="2400" dirty="0">
                <a:latin typeface="Calibri"/>
                <a:cs typeface="Calibri"/>
              </a:rPr>
              <a:t>f</a:t>
            </a:r>
            <a:r>
              <a:rPr sz="2400" baseline="-13888" dirty="0">
                <a:latin typeface="Calibri"/>
                <a:cs typeface="Calibri"/>
              </a:rPr>
              <a:t>xy</a:t>
            </a:r>
            <a:r>
              <a:rPr sz="2400" spc="292" baseline="-13888" dirty="0">
                <a:latin typeface="Calibri"/>
                <a:cs typeface="Calibri"/>
              </a:rPr>
              <a:t> </a:t>
            </a:r>
            <a:r>
              <a:rPr sz="2400" dirty="0">
                <a:latin typeface="Calibri"/>
                <a:cs typeface="Calibri"/>
              </a:rPr>
              <a:t>for</a:t>
            </a:r>
            <a:r>
              <a:rPr sz="2400" spc="-10" dirty="0">
                <a:latin typeface="Calibri"/>
                <a:cs typeface="Calibri"/>
              </a:rPr>
              <a:t> </a:t>
            </a:r>
            <a:r>
              <a:rPr sz="2400" dirty="0">
                <a:latin typeface="Calibri"/>
                <a:cs typeface="Calibri"/>
              </a:rPr>
              <a:t>point</a:t>
            </a:r>
            <a:r>
              <a:rPr sz="2400" spc="-220" dirty="0">
                <a:latin typeface="Calibri"/>
                <a:cs typeface="Calibri"/>
              </a:rPr>
              <a:t> </a:t>
            </a:r>
            <a:r>
              <a:rPr sz="2400" dirty="0">
                <a:latin typeface="Calibri"/>
                <a:cs typeface="Calibri"/>
              </a:rPr>
              <a:t>(x,</a:t>
            </a:r>
            <a:r>
              <a:rPr sz="2400" spc="-20" dirty="0">
                <a:latin typeface="Calibri"/>
                <a:cs typeface="Calibri"/>
              </a:rPr>
              <a:t> </a:t>
            </a:r>
            <a:r>
              <a:rPr sz="2400" dirty="0">
                <a:latin typeface="Calibri"/>
                <a:cs typeface="Calibri"/>
              </a:rPr>
              <a:t>y)</a:t>
            </a:r>
            <a:r>
              <a:rPr sz="2400" spc="-65" dirty="0">
                <a:latin typeface="Calibri"/>
                <a:cs typeface="Calibri"/>
              </a:rPr>
              <a:t> </a:t>
            </a:r>
            <a:r>
              <a:rPr sz="2400" dirty="0">
                <a:latin typeface="Calibri"/>
                <a:cs typeface="Calibri"/>
              </a:rPr>
              <a:t>is</a:t>
            </a:r>
            <a:r>
              <a:rPr sz="2400" spc="-4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165"/>
              </a:spcBef>
            </a:pPr>
            <a:r>
              <a:rPr sz="2400" dirty="0">
                <a:latin typeface="Calibri"/>
                <a:cs typeface="Calibri"/>
              </a:rPr>
              <a:t>linear</a:t>
            </a:r>
            <a:r>
              <a:rPr sz="2400" spc="-5" dirty="0">
                <a:latin typeface="Calibri"/>
                <a:cs typeface="Calibri"/>
              </a:rPr>
              <a:t> </a:t>
            </a:r>
            <a:r>
              <a:rPr sz="2400" dirty="0">
                <a:latin typeface="Calibri"/>
                <a:cs typeface="Calibri"/>
              </a:rPr>
              <a:t>combination</a:t>
            </a:r>
            <a:r>
              <a:rPr sz="2400" spc="-190" dirty="0">
                <a:latin typeface="Calibri"/>
                <a:cs typeface="Calibri"/>
              </a:rPr>
              <a:t> </a:t>
            </a:r>
            <a:r>
              <a:rPr sz="2400" dirty="0">
                <a:latin typeface="Calibri"/>
                <a:cs typeface="Calibri"/>
              </a:rPr>
              <a:t>of</a:t>
            </a:r>
            <a:r>
              <a:rPr sz="2400" spc="35" dirty="0">
                <a:latin typeface="Calibri"/>
                <a:cs typeface="Calibri"/>
              </a:rPr>
              <a:t> </a:t>
            </a:r>
            <a:r>
              <a:rPr sz="2400" spc="-10" dirty="0">
                <a:latin typeface="Calibri"/>
                <a:cs typeface="Calibri"/>
              </a:rPr>
              <a:t>features</a:t>
            </a:r>
            <a:endParaRPr sz="2400">
              <a:latin typeface="Calibri"/>
              <a:cs typeface="Calibri"/>
            </a:endParaRPr>
          </a:p>
          <a:p>
            <a:pPr marL="12700">
              <a:lnSpc>
                <a:spcPct val="100000"/>
              </a:lnSpc>
            </a:pPr>
            <a:r>
              <a:rPr sz="2400" dirty="0">
                <a:latin typeface="Calibri"/>
                <a:cs typeface="Calibri"/>
              </a:rPr>
              <a:t>at</a:t>
            </a:r>
            <a:r>
              <a:rPr sz="2400" spc="-135" dirty="0">
                <a:latin typeface="Calibri"/>
                <a:cs typeface="Calibri"/>
              </a:rPr>
              <a:t> </a:t>
            </a:r>
            <a:r>
              <a:rPr sz="2400" dirty="0">
                <a:latin typeface="Calibri"/>
                <a:cs typeface="Calibri"/>
              </a:rPr>
              <a:t>its</a:t>
            </a:r>
            <a:r>
              <a:rPr sz="2400" spc="-70" dirty="0">
                <a:latin typeface="Calibri"/>
                <a:cs typeface="Calibri"/>
              </a:rPr>
              <a:t> </a:t>
            </a:r>
            <a:r>
              <a:rPr sz="2400" dirty="0">
                <a:latin typeface="Calibri"/>
                <a:cs typeface="Calibri"/>
              </a:rPr>
              <a:t>four</a:t>
            </a:r>
            <a:r>
              <a:rPr sz="2400" spc="-45" dirty="0">
                <a:latin typeface="Calibri"/>
                <a:cs typeface="Calibri"/>
              </a:rPr>
              <a:t> </a:t>
            </a:r>
            <a:r>
              <a:rPr sz="2400" dirty="0">
                <a:latin typeface="Calibri"/>
                <a:cs typeface="Calibri"/>
              </a:rPr>
              <a:t>neighboring</a:t>
            </a:r>
            <a:r>
              <a:rPr sz="2400" spc="-140" dirty="0">
                <a:latin typeface="Calibri"/>
                <a:cs typeface="Calibri"/>
              </a:rPr>
              <a:t> </a:t>
            </a:r>
            <a:r>
              <a:rPr sz="2400" dirty="0">
                <a:latin typeface="Calibri"/>
                <a:cs typeface="Calibri"/>
              </a:rPr>
              <a:t>grid</a:t>
            </a:r>
            <a:r>
              <a:rPr sz="2400" spc="5" dirty="0">
                <a:latin typeface="Calibri"/>
                <a:cs typeface="Calibri"/>
              </a:rPr>
              <a:t> </a:t>
            </a:r>
            <a:r>
              <a:rPr sz="2400" spc="-10" dirty="0">
                <a:latin typeface="Calibri"/>
                <a:cs typeface="Calibri"/>
              </a:rPr>
              <a:t>cells:</a:t>
            </a:r>
            <a:endParaRPr sz="2400">
              <a:latin typeface="Calibri"/>
              <a:cs typeface="Calibri"/>
            </a:endParaRPr>
          </a:p>
        </p:txBody>
      </p:sp>
      <p:sp>
        <p:nvSpPr>
          <p:cNvPr id="50" name="object 50"/>
          <p:cNvSpPr txBox="1"/>
          <p:nvPr/>
        </p:nvSpPr>
        <p:spPr>
          <a:xfrm>
            <a:off x="820737" y="5430996"/>
            <a:ext cx="5847715" cy="412115"/>
          </a:xfrm>
          <a:prstGeom prst="rect">
            <a:avLst/>
          </a:prstGeom>
        </p:spPr>
        <p:txBody>
          <a:bodyPr vert="horz" wrap="square" lIns="0" tIns="0" rIns="0" bIns="0" rtlCol="0">
            <a:spAutoFit/>
          </a:bodyPr>
          <a:lstStyle/>
          <a:p>
            <a:pPr marL="12700">
              <a:lnSpc>
                <a:spcPts val="2765"/>
              </a:lnSpc>
            </a:pPr>
            <a:r>
              <a:rPr sz="2800" b="1" dirty="0">
                <a:solidFill>
                  <a:srgbClr val="00FF00"/>
                </a:solidFill>
                <a:latin typeface="Calibri"/>
                <a:cs typeface="Calibri"/>
              </a:rPr>
              <a:t>f</a:t>
            </a:r>
            <a:r>
              <a:rPr sz="2775" b="1" baseline="-15015" dirty="0">
                <a:solidFill>
                  <a:srgbClr val="00FF00"/>
                </a:solidFill>
                <a:latin typeface="Calibri"/>
                <a:cs typeface="Calibri"/>
              </a:rPr>
              <a:t>6.5,5.8</a:t>
            </a:r>
            <a:r>
              <a:rPr sz="2775" b="1" spc="277" baseline="-15015" dirty="0">
                <a:solidFill>
                  <a:srgbClr val="00FF00"/>
                </a:solidFill>
                <a:latin typeface="Calibri"/>
                <a:cs typeface="Calibri"/>
              </a:rPr>
              <a:t> </a:t>
            </a:r>
            <a:r>
              <a:rPr sz="2800" dirty="0">
                <a:latin typeface="Calibri"/>
                <a:cs typeface="Calibri"/>
              </a:rPr>
              <a:t>=</a:t>
            </a:r>
            <a:r>
              <a:rPr sz="2800" spc="70" dirty="0">
                <a:latin typeface="Calibri"/>
                <a:cs typeface="Calibri"/>
              </a:rPr>
              <a:t> </a:t>
            </a:r>
            <a:r>
              <a:rPr sz="2800" dirty="0">
                <a:latin typeface="Calibri"/>
                <a:cs typeface="Calibri"/>
              </a:rPr>
              <a:t>(f</a:t>
            </a:r>
            <a:r>
              <a:rPr sz="2775" baseline="-15015" dirty="0">
                <a:latin typeface="Calibri"/>
                <a:cs typeface="Calibri"/>
              </a:rPr>
              <a:t>6,5</a:t>
            </a:r>
            <a:r>
              <a:rPr sz="2775" spc="-89" baseline="-15015"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0.5</a:t>
            </a:r>
            <a:r>
              <a:rPr sz="2800" spc="50"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0.2)</a:t>
            </a:r>
            <a:r>
              <a:rPr sz="2800" spc="55"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(f</a:t>
            </a:r>
            <a:r>
              <a:rPr sz="2775" baseline="-15015" dirty="0">
                <a:latin typeface="Calibri"/>
                <a:cs typeface="Calibri"/>
              </a:rPr>
              <a:t>7,5</a:t>
            </a:r>
            <a:r>
              <a:rPr sz="2775" spc="-97" baseline="-15015"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0.5</a:t>
            </a:r>
            <a:r>
              <a:rPr sz="2800" spc="45" dirty="0">
                <a:latin typeface="Calibri"/>
                <a:cs typeface="Calibri"/>
              </a:rPr>
              <a:t> </a:t>
            </a:r>
            <a:r>
              <a:rPr sz="2800" dirty="0">
                <a:latin typeface="Calibri"/>
                <a:cs typeface="Calibri"/>
              </a:rPr>
              <a:t>*</a:t>
            </a:r>
            <a:r>
              <a:rPr sz="2800" spc="-10" dirty="0">
                <a:latin typeface="Calibri"/>
                <a:cs typeface="Calibri"/>
              </a:rPr>
              <a:t> </a:t>
            </a:r>
            <a:r>
              <a:rPr sz="2800" spc="-20" dirty="0">
                <a:latin typeface="Calibri"/>
                <a:cs typeface="Calibri"/>
              </a:rPr>
              <a:t>0.2)</a:t>
            </a:r>
            <a:endParaRPr sz="2800">
              <a:latin typeface="Calibri"/>
              <a:cs typeface="Calibri"/>
            </a:endParaRPr>
          </a:p>
        </p:txBody>
      </p:sp>
      <p:sp>
        <p:nvSpPr>
          <p:cNvPr id="51" name="object 51"/>
          <p:cNvSpPr txBox="1"/>
          <p:nvPr/>
        </p:nvSpPr>
        <p:spPr>
          <a:xfrm>
            <a:off x="1712341" y="5854858"/>
            <a:ext cx="494665" cy="381635"/>
          </a:xfrm>
          <a:prstGeom prst="rect">
            <a:avLst/>
          </a:prstGeom>
        </p:spPr>
        <p:txBody>
          <a:bodyPr vert="horz" wrap="square" lIns="0" tIns="0" rIns="0" bIns="0" rtlCol="0">
            <a:spAutoFit/>
          </a:bodyPr>
          <a:lstStyle/>
          <a:p>
            <a:pPr marL="12700">
              <a:lnSpc>
                <a:spcPts val="2765"/>
              </a:lnSpc>
            </a:pPr>
            <a:r>
              <a:rPr sz="2800" dirty="0">
                <a:latin typeface="Calibri"/>
                <a:cs typeface="Calibri"/>
              </a:rPr>
              <a:t>+</a:t>
            </a:r>
            <a:r>
              <a:rPr sz="2800" spc="-120" dirty="0">
                <a:latin typeface="Calibri"/>
                <a:cs typeface="Calibri"/>
              </a:rPr>
              <a:t> </a:t>
            </a:r>
            <a:r>
              <a:rPr sz="2800" spc="-35" dirty="0">
                <a:latin typeface="Calibri"/>
                <a:cs typeface="Calibri"/>
              </a:rPr>
              <a:t>(f</a:t>
            </a:r>
            <a:endParaRPr sz="2800">
              <a:latin typeface="Calibri"/>
              <a:cs typeface="Calibri"/>
            </a:endParaRPr>
          </a:p>
        </p:txBody>
      </p:sp>
      <p:sp>
        <p:nvSpPr>
          <p:cNvPr id="52" name="object 52"/>
          <p:cNvSpPr txBox="1"/>
          <p:nvPr/>
        </p:nvSpPr>
        <p:spPr>
          <a:xfrm>
            <a:off x="2541651" y="5854858"/>
            <a:ext cx="2192020" cy="381635"/>
          </a:xfrm>
          <a:prstGeom prst="rect">
            <a:avLst/>
          </a:prstGeom>
        </p:spPr>
        <p:txBody>
          <a:bodyPr vert="horz" wrap="square" lIns="0" tIns="0" rIns="0" bIns="0" rtlCol="0">
            <a:spAutoFit/>
          </a:bodyPr>
          <a:lstStyle/>
          <a:p>
            <a:pPr marL="12700">
              <a:lnSpc>
                <a:spcPts val="2765"/>
              </a:lnSpc>
            </a:pPr>
            <a:r>
              <a:rPr sz="2800" dirty="0">
                <a:latin typeface="Calibri"/>
                <a:cs typeface="Calibri"/>
              </a:rPr>
              <a:t>*</a:t>
            </a:r>
            <a:r>
              <a:rPr sz="2800" spc="-20" dirty="0">
                <a:latin typeface="Calibri"/>
                <a:cs typeface="Calibri"/>
              </a:rPr>
              <a:t> </a:t>
            </a:r>
            <a:r>
              <a:rPr sz="2800" dirty="0">
                <a:latin typeface="Calibri"/>
                <a:cs typeface="Calibri"/>
              </a:rPr>
              <a:t>0.5</a:t>
            </a:r>
            <a:r>
              <a:rPr sz="2800" spc="45"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0.8)</a:t>
            </a:r>
            <a:r>
              <a:rPr sz="2800" spc="-30" dirty="0">
                <a:latin typeface="Calibri"/>
                <a:cs typeface="Calibri"/>
              </a:rPr>
              <a:t> </a:t>
            </a:r>
            <a:r>
              <a:rPr sz="2800" dirty="0">
                <a:latin typeface="Calibri"/>
                <a:cs typeface="Calibri"/>
              </a:rPr>
              <a:t>+</a:t>
            </a:r>
            <a:r>
              <a:rPr sz="2800" spc="-15" dirty="0">
                <a:latin typeface="Calibri"/>
                <a:cs typeface="Calibri"/>
              </a:rPr>
              <a:t> </a:t>
            </a:r>
            <a:r>
              <a:rPr sz="2800" spc="-25" dirty="0">
                <a:latin typeface="Calibri"/>
                <a:cs typeface="Calibri"/>
              </a:rPr>
              <a:t>(f</a:t>
            </a:r>
            <a:endParaRPr sz="2800">
              <a:latin typeface="Calibri"/>
              <a:cs typeface="Calibri"/>
            </a:endParaRPr>
          </a:p>
        </p:txBody>
      </p:sp>
      <p:sp>
        <p:nvSpPr>
          <p:cNvPr id="53" name="object 53"/>
          <p:cNvSpPr txBox="1"/>
          <p:nvPr/>
        </p:nvSpPr>
        <p:spPr>
          <a:xfrm>
            <a:off x="2187320" y="6045914"/>
            <a:ext cx="327025" cy="259715"/>
          </a:xfrm>
          <a:prstGeom prst="rect">
            <a:avLst/>
          </a:prstGeom>
        </p:spPr>
        <p:txBody>
          <a:bodyPr vert="horz" wrap="square" lIns="0" tIns="0" rIns="0" bIns="0" rtlCol="0">
            <a:spAutoFit/>
          </a:bodyPr>
          <a:lstStyle/>
          <a:p>
            <a:pPr marL="12700">
              <a:lnSpc>
                <a:spcPts val="1850"/>
              </a:lnSpc>
            </a:pPr>
            <a:r>
              <a:rPr sz="1850" spc="-25" dirty="0">
                <a:latin typeface="Calibri"/>
                <a:cs typeface="Calibri"/>
              </a:rPr>
              <a:t>6,6</a:t>
            </a:r>
            <a:endParaRPr sz="1850">
              <a:latin typeface="Calibri"/>
              <a:cs typeface="Calibri"/>
            </a:endParaRPr>
          </a:p>
        </p:txBody>
      </p:sp>
      <p:sp>
        <p:nvSpPr>
          <p:cNvPr id="54" name="object 54"/>
          <p:cNvSpPr txBox="1"/>
          <p:nvPr/>
        </p:nvSpPr>
        <p:spPr>
          <a:xfrm>
            <a:off x="4710176" y="6045914"/>
            <a:ext cx="327660" cy="259715"/>
          </a:xfrm>
          <a:prstGeom prst="rect">
            <a:avLst/>
          </a:prstGeom>
        </p:spPr>
        <p:txBody>
          <a:bodyPr vert="horz" wrap="square" lIns="0" tIns="0" rIns="0" bIns="0" rtlCol="0">
            <a:spAutoFit/>
          </a:bodyPr>
          <a:lstStyle/>
          <a:p>
            <a:pPr marL="12700">
              <a:lnSpc>
                <a:spcPts val="1850"/>
              </a:lnSpc>
            </a:pPr>
            <a:r>
              <a:rPr sz="1850" spc="-25" dirty="0">
                <a:latin typeface="Calibri"/>
                <a:cs typeface="Calibri"/>
              </a:rPr>
              <a:t>7,6</a:t>
            </a:r>
            <a:endParaRPr sz="1850">
              <a:latin typeface="Calibri"/>
              <a:cs typeface="Calibri"/>
            </a:endParaRPr>
          </a:p>
        </p:txBody>
      </p:sp>
      <p:sp>
        <p:nvSpPr>
          <p:cNvPr id="44" name="object 44"/>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45" name="object 45"/>
          <p:cNvSpPr txBox="1"/>
          <p:nvPr/>
        </p:nvSpPr>
        <p:spPr>
          <a:xfrm>
            <a:off x="8809608" y="1001331"/>
            <a:ext cx="2974975" cy="2172335"/>
          </a:xfrm>
          <a:prstGeom prst="rect">
            <a:avLst/>
          </a:prstGeom>
        </p:spPr>
        <p:txBody>
          <a:bodyPr vert="horz" wrap="square" lIns="0" tIns="12700" rIns="0" bIns="0" rtlCol="0">
            <a:spAutoFit/>
          </a:bodyPr>
          <a:lstStyle/>
          <a:p>
            <a:pPr marL="38100" marR="304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0" dirty="0">
                <a:latin typeface="Calibri"/>
                <a:cs typeface="Calibri"/>
              </a:rPr>
              <a:t> </a:t>
            </a:r>
            <a:r>
              <a:rPr sz="2400" spc="-10" dirty="0">
                <a:latin typeface="Calibri"/>
                <a:cs typeface="Calibri"/>
              </a:rPr>
              <a:t>points </a:t>
            </a:r>
            <a:r>
              <a:rPr sz="2400" dirty="0">
                <a:latin typeface="Calibri"/>
                <a:cs typeface="Calibri"/>
              </a:rPr>
              <a:t>in</a:t>
            </a:r>
            <a:r>
              <a:rPr sz="2400" spc="-45"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a:p>
            <a:pPr marL="241300">
              <a:lnSpc>
                <a:spcPct val="100000"/>
              </a:lnSpc>
              <a:spcBef>
                <a:spcPts val="1540"/>
              </a:spcBef>
              <a:tabLst>
                <a:tab pos="2071370" algn="l"/>
              </a:tabLst>
            </a:pPr>
            <a:r>
              <a:rPr sz="4800" spc="-30" baseline="11284" dirty="0">
                <a:latin typeface="Calibri"/>
                <a:cs typeface="Calibri"/>
              </a:rPr>
              <a:t>f</a:t>
            </a:r>
            <a:r>
              <a:rPr sz="2050" spc="-20" dirty="0">
                <a:latin typeface="Calibri"/>
                <a:cs typeface="Calibri"/>
              </a:rPr>
              <a:t>6,5</a:t>
            </a:r>
            <a:r>
              <a:rPr sz="2050" dirty="0">
                <a:latin typeface="Calibri"/>
                <a:cs typeface="Calibri"/>
              </a:rPr>
              <a:t>	</a:t>
            </a:r>
            <a:r>
              <a:rPr sz="4800" spc="-30" baseline="11284" dirty="0">
                <a:latin typeface="Calibri"/>
                <a:cs typeface="Calibri"/>
              </a:rPr>
              <a:t>f</a:t>
            </a:r>
            <a:r>
              <a:rPr sz="2050" spc="-20" dirty="0">
                <a:latin typeface="Calibri"/>
                <a:cs typeface="Calibri"/>
              </a:rPr>
              <a:t>7,5</a:t>
            </a:r>
            <a:endParaRPr sz="2050">
              <a:latin typeface="Calibri"/>
              <a:cs typeface="Calibri"/>
            </a:endParaRPr>
          </a:p>
        </p:txBody>
      </p:sp>
      <p:sp>
        <p:nvSpPr>
          <p:cNvPr id="46" name="object 46"/>
          <p:cNvSpPr txBox="1"/>
          <p:nvPr/>
        </p:nvSpPr>
        <p:spPr>
          <a:xfrm>
            <a:off x="10166350" y="3698875"/>
            <a:ext cx="951230" cy="514350"/>
          </a:xfrm>
          <a:prstGeom prst="rect">
            <a:avLst/>
          </a:prstGeom>
        </p:spPr>
        <p:txBody>
          <a:bodyPr vert="horz" wrap="square" lIns="0" tIns="13335" rIns="0" bIns="0" rtlCol="0">
            <a:spAutoFit/>
          </a:bodyPr>
          <a:lstStyle/>
          <a:p>
            <a:pPr marL="38100">
              <a:lnSpc>
                <a:spcPct val="100000"/>
              </a:lnSpc>
              <a:spcBef>
                <a:spcPts val="105"/>
              </a:spcBef>
            </a:pPr>
            <a:r>
              <a:rPr sz="4800" b="1" spc="-15" baseline="11284" dirty="0">
                <a:solidFill>
                  <a:srgbClr val="00FF00"/>
                </a:solidFill>
                <a:latin typeface="Calibri"/>
                <a:cs typeface="Calibri"/>
              </a:rPr>
              <a:t>f</a:t>
            </a:r>
            <a:r>
              <a:rPr sz="2050" b="1" spc="-10" dirty="0">
                <a:solidFill>
                  <a:srgbClr val="00FF00"/>
                </a:solidFill>
                <a:latin typeface="Calibri"/>
                <a:cs typeface="Calibri"/>
              </a:rPr>
              <a:t>6.5,5.8</a:t>
            </a:r>
            <a:endParaRPr sz="2050">
              <a:latin typeface="Calibri"/>
              <a:cs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5" name="object 15"/>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16" name="object 16"/>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7" name="object 17"/>
          <p:cNvGrpSpPr/>
          <p:nvPr/>
        </p:nvGrpSpPr>
        <p:grpSpPr>
          <a:xfrm>
            <a:off x="121920" y="2459672"/>
            <a:ext cx="11399520" cy="2894965"/>
            <a:chOff x="121920" y="2459672"/>
            <a:chExt cx="11399520" cy="2894965"/>
          </a:xfrm>
        </p:grpSpPr>
        <p:sp>
          <p:nvSpPr>
            <p:cNvPr id="18" name="object 18"/>
            <p:cNvSpPr/>
            <p:nvPr/>
          </p:nvSpPr>
          <p:spPr>
            <a:xfrm>
              <a:off x="5740399" y="2479040"/>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C5DFB4"/>
              </a:solidFill>
            </a:ln>
          </p:spPr>
          <p:txBody>
            <a:bodyPr wrap="square" lIns="0" tIns="0" rIns="0" bIns="0" rtlCol="0"/>
            <a:lstStyle/>
            <a:p>
              <a:endParaRPr/>
            </a:p>
          </p:txBody>
        </p:sp>
        <p:sp>
          <p:nvSpPr>
            <p:cNvPr id="19" name="object 19"/>
            <p:cNvSpPr/>
            <p:nvPr/>
          </p:nvSpPr>
          <p:spPr>
            <a:xfrm>
              <a:off x="5775960" y="2473960"/>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C5DFB4"/>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5933440" y="3098800"/>
              <a:ext cx="152400" cy="152400"/>
            </a:xfrm>
            <a:prstGeom prst="rect">
              <a:avLst/>
            </a:prstGeom>
          </p:spPr>
        </p:pic>
        <p:pic>
          <p:nvPicPr>
            <p:cNvPr id="21" name="object 21"/>
            <p:cNvPicPr/>
            <p:nvPr/>
          </p:nvPicPr>
          <p:blipFill>
            <a:blip r:embed="rId3" cstate="print"/>
            <a:stretch>
              <a:fillRect/>
            </a:stretch>
          </p:blipFill>
          <p:spPr>
            <a:xfrm>
              <a:off x="5923279" y="2692400"/>
              <a:ext cx="152400" cy="152400"/>
            </a:xfrm>
            <a:prstGeom prst="rect">
              <a:avLst/>
            </a:prstGeom>
          </p:spPr>
        </p:pic>
        <p:pic>
          <p:nvPicPr>
            <p:cNvPr id="22" name="object 22"/>
            <p:cNvPicPr/>
            <p:nvPr/>
          </p:nvPicPr>
          <p:blipFill>
            <a:blip r:embed="rId3" cstate="print"/>
            <a:stretch>
              <a:fillRect/>
            </a:stretch>
          </p:blipFill>
          <p:spPr>
            <a:xfrm>
              <a:off x="6187440" y="2692400"/>
              <a:ext cx="152400" cy="152400"/>
            </a:xfrm>
            <a:prstGeom prst="rect">
              <a:avLst/>
            </a:prstGeom>
          </p:spPr>
        </p:pic>
        <p:pic>
          <p:nvPicPr>
            <p:cNvPr id="23" name="object 23"/>
            <p:cNvPicPr/>
            <p:nvPr/>
          </p:nvPicPr>
          <p:blipFill>
            <a:blip r:embed="rId3" cstate="print"/>
            <a:stretch>
              <a:fillRect/>
            </a:stretch>
          </p:blipFill>
          <p:spPr>
            <a:xfrm>
              <a:off x="6187440" y="3088640"/>
              <a:ext cx="152400" cy="162560"/>
            </a:xfrm>
            <a:prstGeom prst="rect">
              <a:avLst/>
            </a:prstGeom>
          </p:spPr>
        </p:pic>
        <p:pic>
          <p:nvPicPr>
            <p:cNvPr id="24" name="object 24"/>
            <p:cNvPicPr/>
            <p:nvPr/>
          </p:nvPicPr>
          <p:blipFill>
            <a:blip r:embed="rId3" cstate="print"/>
            <a:stretch>
              <a:fillRect/>
            </a:stretch>
          </p:blipFill>
          <p:spPr>
            <a:xfrm>
              <a:off x="6746239" y="3098800"/>
              <a:ext cx="152400" cy="152400"/>
            </a:xfrm>
            <a:prstGeom prst="rect">
              <a:avLst/>
            </a:prstGeom>
          </p:spPr>
        </p:pic>
        <p:pic>
          <p:nvPicPr>
            <p:cNvPr id="25" name="object 25"/>
            <p:cNvPicPr/>
            <p:nvPr/>
          </p:nvPicPr>
          <p:blipFill>
            <a:blip r:embed="rId3" cstate="print"/>
            <a:stretch>
              <a:fillRect/>
            </a:stretch>
          </p:blipFill>
          <p:spPr>
            <a:xfrm>
              <a:off x="6736079" y="2692400"/>
              <a:ext cx="152400" cy="152400"/>
            </a:xfrm>
            <a:prstGeom prst="rect">
              <a:avLst/>
            </a:prstGeom>
          </p:spPr>
        </p:pic>
        <p:pic>
          <p:nvPicPr>
            <p:cNvPr id="26" name="object 26"/>
            <p:cNvPicPr/>
            <p:nvPr/>
          </p:nvPicPr>
          <p:blipFill>
            <a:blip r:embed="rId3" cstate="print"/>
            <a:stretch>
              <a:fillRect/>
            </a:stretch>
          </p:blipFill>
          <p:spPr>
            <a:xfrm>
              <a:off x="7000239" y="2692400"/>
              <a:ext cx="152400" cy="152400"/>
            </a:xfrm>
            <a:prstGeom prst="rect">
              <a:avLst/>
            </a:prstGeom>
          </p:spPr>
        </p:pic>
        <p:pic>
          <p:nvPicPr>
            <p:cNvPr id="27" name="object 27"/>
            <p:cNvPicPr/>
            <p:nvPr/>
          </p:nvPicPr>
          <p:blipFill>
            <a:blip r:embed="rId3" cstate="print"/>
            <a:stretch>
              <a:fillRect/>
            </a:stretch>
          </p:blipFill>
          <p:spPr>
            <a:xfrm>
              <a:off x="7000239" y="3088640"/>
              <a:ext cx="152400" cy="162560"/>
            </a:xfrm>
            <a:prstGeom prst="rect">
              <a:avLst/>
            </a:prstGeom>
          </p:spPr>
        </p:pic>
        <p:pic>
          <p:nvPicPr>
            <p:cNvPr id="28" name="object 28"/>
            <p:cNvPicPr/>
            <p:nvPr/>
          </p:nvPicPr>
          <p:blipFill>
            <a:blip r:embed="rId3" cstate="print"/>
            <a:stretch>
              <a:fillRect/>
            </a:stretch>
          </p:blipFill>
          <p:spPr>
            <a:xfrm>
              <a:off x="5933440" y="4114800"/>
              <a:ext cx="152400" cy="152400"/>
            </a:xfrm>
            <a:prstGeom prst="rect">
              <a:avLst/>
            </a:prstGeom>
          </p:spPr>
        </p:pic>
        <p:pic>
          <p:nvPicPr>
            <p:cNvPr id="29" name="object 29"/>
            <p:cNvPicPr/>
            <p:nvPr/>
          </p:nvPicPr>
          <p:blipFill>
            <a:blip r:embed="rId3" cstate="print"/>
            <a:stretch>
              <a:fillRect/>
            </a:stretch>
          </p:blipFill>
          <p:spPr>
            <a:xfrm>
              <a:off x="5923279" y="3708400"/>
              <a:ext cx="152400" cy="152400"/>
            </a:xfrm>
            <a:prstGeom prst="rect">
              <a:avLst/>
            </a:prstGeom>
          </p:spPr>
        </p:pic>
        <p:pic>
          <p:nvPicPr>
            <p:cNvPr id="30" name="object 30"/>
            <p:cNvPicPr/>
            <p:nvPr/>
          </p:nvPicPr>
          <p:blipFill>
            <a:blip r:embed="rId3" cstate="print"/>
            <a:stretch>
              <a:fillRect/>
            </a:stretch>
          </p:blipFill>
          <p:spPr>
            <a:xfrm>
              <a:off x="6187440" y="3708400"/>
              <a:ext cx="152400" cy="152400"/>
            </a:xfrm>
            <a:prstGeom prst="rect">
              <a:avLst/>
            </a:prstGeom>
          </p:spPr>
        </p:pic>
        <p:pic>
          <p:nvPicPr>
            <p:cNvPr id="31" name="object 31"/>
            <p:cNvPicPr/>
            <p:nvPr/>
          </p:nvPicPr>
          <p:blipFill>
            <a:blip r:embed="rId4" cstate="print"/>
            <a:stretch>
              <a:fillRect/>
            </a:stretch>
          </p:blipFill>
          <p:spPr>
            <a:xfrm>
              <a:off x="6187440" y="4104639"/>
              <a:ext cx="152400" cy="162560"/>
            </a:xfrm>
            <a:prstGeom prst="rect">
              <a:avLst/>
            </a:prstGeom>
          </p:spPr>
        </p:pic>
        <p:pic>
          <p:nvPicPr>
            <p:cNvPr id="32" name="object 32"/>
            <p:cNvPicPr/>
            <p:nvPr/>
          </p:nvPicPr>
          <p:blipFill>
            <a:blip r:embed="rId3" cstate="print"/>
            <a:stretch>
              <a:fillRect/>
            </a:stretch>
          </p:blipFill>
          <p:spPr>
            <a:xfrm>
              <a:off x="6746239" y="4114800"/>
              <a:ext cx="152400" cy="152400"/>
            </a:xfrm>
            <a:prstGeom prst="rect">
              <a:avLst/>
            </a:prstGeom>
          </p:spPr>
        </p:pic>
        <p:pic>
          <p:nvPicPr>
            <p:cNvPr id="33" name="object 33"/>
            <p:cNvPicPr/>
            <p:nvPr/>
          </p:nvPicPr>
          <p:blipFill>
            <a:blip r:embed="rId3" cstate="print"/>
            <a:stretch>
              <a:fillRect/>
            </a:stretch>
          </p:blipFill>
          <p:spPr>
            <a:xfrm>
              <a:off x="6736079" y="3708400"/>
              <a:ext cx="152400" cy="152400"/>
            </a:xfrm>
            <a:prstGeom prst="rect">
              <a:avLst/>
            </a:prstGeom>
          </p:spPr>
        </p:pic>
        <p:pic>
          <p:nvPicPr>
            <p:cNvPr id="34" name="object 34"/>
            <p:cNvPicPr/>
            <p:nvPr/>
          </p:nvPicPr>
          <p:blipFill>
            <a:blip r:embed="rId3" cstate="print"/>
            <a:stretch>
              <a:fillRect/>
            </a:stretch>
          </p:blipFill>
          <p:spPr>
            <a:xfrm>
              <a:off x="7000239" y="3708400"/>
              <a:ext cx="152400" cy="152400"/>
            </a:xfrm>
            <a:prstGeom prst="rect">
              <a:avLst/>
            </a:prstGeom>
          </p:spPr>
        </p:pic>
        <p:pic>
          <p:nvPicPr>
            <p:cNvPr id="35" name="object 35"/>
            <p:cNvPicPr/>
            <p:nvPr/>
          </p:nvPicPr>
          <p:blipFill>
            <a:blip r:embed="rId5" cstate="print"/>
            <a:stretch>
              <a:fillRect/>
            </a:stretch>
          </p:blipFill>
          <p:spPr>
            <a:xfrm>
              <a:off x="7000239" y="4104639"/>
              <a:ext cx="152400" cy="162560"/>
            </a:xfrm>
            <a:prstGeom prst="rect">
              <a:avLst/>
            </a:prstGeom>
          </p:spPr>
        </p:pic>
        <p:sp>
          <p:nvSpPr>
            <p:cNvPr id="36" name="object 36"/>
            <p:cNvSpPr/>
            <p:nvPr/>
          </p:nvSpPr>
          <p:spPr>
            <a:xfrm>
              <a:off x="6685279" y="3566160"/>
              <a:ext cx="812800" cy="812800"/>
            </a:xfrm>
            <a:custGeom>
              <a:avLst/>
              <a:gdLst/>
              <a:ahLst/>
              <a:cxnLst/>
              <a:rect l="l" t="t" r="r" b="b"/>
              <a:pathLst>
                <a:path w="812800" h="812800">
                  <a:moveTo>
                    <a:pt x="0" y="0"/>
                  </a:moveTo>
                  <a:lnTo>
                    <a:pt x="812292" y="0"/>
                  </a:lnTo>
                </a:path>
                <a:path w="812800" h="812800">
                  <a:moveTo>
                    <a:pt x="10160" y="812800"/>
                  </a:moveTo>
                  <a:lnTo>
                    <a:pt x="812292" y="812800"/>
                  </a:lnTo>
                </a:path>
                <a:path w="812800" h="812800">
                  <a:moveTo>
                    <a:pt x="812800" y="802639"/>
                  </a:moveTo>
                  <a:lnTo>
                    <a:pt x="812800" y="0"/>
                  </a:lnTo>
                </a:path>
                <a:path w="812800" h="812800">
                  <a:moveTo>
                    <a:pt x="0" y="802639"/>
                  </a:moveTo>
                  <a:lnTo>
                    <a:pt x="0" y="0"/>
                  </a:lnTo>
                </a:path>
              </a:pathLst>
            </a:custGeom>
            <a:ln w="38100">
              <a:solidFill>
                <a:srgbClr val="44536A"/>
              </a:solidFill>
            </a:ln>
          </p:spPr>
          <p:txBody>
            <a:bodyPr wrap="square" lIns="0" tIns="0" rIns="0" bIns="0" rtlCol="0"/>
            <a:lstStyle/>
            <a:p>
              <a:endParaRPr/>
            </a:p>
          </p:txBody>
        </p:sp>
        <p:sp>
          <p:nvSpPr>
            <p:cNvPr id="37" name="object 37"/>
            <p:cNvSpPr/>
            <p:nvPr/>
          </p:nvSpPr>
          <p:spPr>
            <a:xfrm>
              <a:off x="8950960" y="2611120"/>
              <a:ext cx="2560320" cy="2560320"/>
            </a:xfrm>
            <a:custGeom>
              <a:avLst/>
              <a:gdLst/>
              <a:ahLst/>
              <a:cxnLst/>
              <a:rect l="l" t="t" r="r" b="b"/>
              <a:pathLst>
                <a:path w="2560320" h="2560320">
                  <a:moveTo>
                    <a:pt x="2560320" y="0"/>
                  </a:moveTo>
                  <a:lnTo>
                    <a:pt x="0" y="0"/>
                  </a:lnTo>
                  <a:lnTo>
                    <a:pt x="0" y="2560319"/>
                  </a:lnTo>
                  <a:lnTo>
                    <a:pt x="2560320" y="2560319"/>
                  </a:lnTo>
                  <a:lnTo>
                    <a:pt x="2560320" y="0"/>
                  </a:lnTo>
                  <a:close/>
                </a:path>
              </a:pathLst>
            </a:custGeom>
            <a:solidFill>
              <a:srgbClr val="EEEEEE"/>
            </a:solidFill>
          </p:spPr>
          <p:txBody>
            <a:bodyPr wrap="square" lIns="0" tIns="0" rIns="0" bIns="0" rtlCol="0"/>
            <a:lstStyle/>
            <a:p>
              <a:endParaRPr/>
            </a:p>
          </p:txBody>
        </p:sp>
        <p:sp>
          <p:nvSpPr>
            <p:cNvPr id="38" name="object 38"/>
            <p:cNvSpPr/>
            <p:nvPr/>
          </p:nvSpPr>
          <p:spPr>
            <a:xfrm>
              <a:off x="8956039" y="2616200"/>
              <a:ext cx="2560320" cy="2560320"/>
            </a:xfrm>
            <a:custGeom>
              <a:avLst/>
              <a:gdLst/>
              <a:ahLst/>
              <a:cxnLst/>
              <a:rect l="l" t="t" r="r" b="b"/>
              <a:pathLst>
                <a:path w="2560320" h="2560320">
                  <a:moveTo>
                    <a:pt x="0" y="2560320"/>
                  </a:moveTo>
                  <a:lnTo>
                    <a:pt x="2560320" y="2560320"/>
                  </a:lnTo>
                  <a:lnTo>
                    <a:pt x="2560320" y="0"/>
                  </a:lnTo>
                  <a:lnTo>
                    <a:pt x="0" y="0"/>
                  </a:lnTo>
                  <a:lnTo>
                    <a:pt x="0" y="2560320"/>
                  </a:lnTo>
                  <a:close/>
                </a:path>
                <a:path w="2560320" h="2560320">
                  <a:moveTo>
                    <a:pt x="0" y="1280160"/>
                  </a:moveTo>
                  <a:lnTo>
                    <a:pt x="2560319" y="1280160"/>
                  </a:lnTo>
                </a:path>
                <a:path w="2560320" h="2560320">
                  <a:moveTo>
                    <a:pt x="1280159" y="2560320"/>
                  </a:moveTo>
                  <a:lnTo>
                    <a:pt x="1280159" y="0"/>
                  </a:lnTo>
                </a:path>
              </a:pathLst>
            </a:custGeom>
            <a:ln w="9525">
              <a:solidFill>
                <a:srgbClr val="44536A"/>
              </a:solidFill>
            </a:ln>
          </p:spPr>
          <p:txBody>
            <a:bodyPr wrap="square" lIns="0" tIns="0" rIns="0" bIns="0" rtlCol="0"/>
            <a:lstStyle/>
            <a:p>
              <a:endParaRPr/>
            </a:p>
          </p:txBody>
        </p:sp>
        <p:sp>
          <p:nvSpPr>
            <p:cNvPr id="39" name="object 39"/>
            <p:cNvSpPr/>
            <p:nvPr/>
          </p:nvSpPr>
          <p:spPr>
            <a:xfrm>
              <a:off x="10099039" y="4236720"/>
              <a:ext cx="264160" cy="264160"/>
            </a:xfrm>
            <a:custGeom>
              <a:avLst/>
              <a:gdLst/>
              <a:ahLst/>
              <a:cxnLst/>
              <a:rect l="l" t="t" r="r" b="b"/>
              <a:pathLst>
                <a:path w="264159" h="264160">
                  <a:moveTo>
                    <a:pt x="131825" y="0"/>
                  </a:moveTo>
                  <a:lnTo>
                    <a:pt x="90169" y="6730"/>
                  </a:lnTo>
                  <a:lnTo>
                    <a:pt x="53975" y="25399"/>
                  </a:lnTo>
                  <a:lnTo>
                    <a:pt x="25400" y="53974"/>
                  </a:lnTo>
                  <a:lnTo>
                    <a:pt x="6730" y="90169"/>
                  </a:lnTo>
                  <a:lnTo>
                    <a:pt x="0" y="131825"/>
                  </a:lnTo>
                  <a:lnTo>
                    <a:pt x="6730" y="173481"/>
                  </a:lnTo>
                  <a:lnTo>
                    <a:pt x="25400" y="209676"/>
                  </a:lnTo>
                  <a:lnTo>
                    <a:pt x="53975" y="238251"/>
                  </a:lnTo>
                  <a:lnTo>
                    <a:pt x="90169" y="256920"/>
                  </a:lnTo>
                  <a:lnTo>
                    <a:pt x="131825" y="263651"/>
                  </a:lnTo>
                  <a:lnTo>
                    <a:pt x="173481" y="256920"/>
                  </a:lnTo>
                  <a:lnTo>
                    <a:pt x="209676" y="238251"/>
                  </a:lnTo>
                  <a:lnTo>
                    <a:pt x="238251" y="209676"/>
                  </a:lnTo>
                  <a:lnTo>
                    <a:pt x="256920" y="173481"/>
                  </a:lnTo>
                  <a:lnTo>
                    <a:pt x="263651" y="131825"/>
                  </a:lnTo>
                  <a:lnTo>
                    <a:pt x="256920" y="90169"/>
                  </a:lnTo>
                  <a:lnTo>
                    <a:pt x="238251" y="53974"/>
                  </a:lnTo>
                  <a:lnTo>
                    <a:pt x="209676" y="25399"/>
                  </a:lnTo>
                  <a:lnTo>
                    <a:pt x="173481" y="6730"/>
                  </a:lnTo>
                  <a:lnTo>
                    <a:pt x="131825" y="0"/>
                  </a:lnTo>
                  <a:close/>
                </a:path>
              </a:pathLst>
            </a:custGeom>
            <a:solidFill>
              <a:srgbClr val="00FF00"/>
            </a:solidFill>
          </p:spPr>
          <p:txBody>
            <a:bodyPr wrap="square" lIns="0" tIns="0" rIns="0" bIns="0" rtlCol="0"/>
            <a:lstStyle/>
            <a:p>
              <a:endParaRPr/>
            </a:p>
          </p:txBody>
        </p:sp>
        <p:sp>
          <p:nvSpPr>
            <p:cNvPr id="40" name="object 40"/>
            <p:cNvSpPr/>
            <p:nvPr/>
          </p:nvSpPr>
          <p:spPr>
            <a:xfrm>
              <a:off x="9448800" y="3119120"/>
              <a:ext cx="264160" cy="264160"/>
            </a:xfrm>
            <a:custGeom>
              <a:avLst/>
              <a:gdLst/>
              <a:ahLst/>
              <a:cxnLst/>
              <a:rect l="l" t="t" r="r" b="b"/>
              <a:pathLst>
                <a:path w="264159" h="264160">
                  <a:moveTo>
                    <a:pt x="131825" y="0"/>
                  </a:moveTo>
                  <a:lnTo>
                    <a:pt x="90170" y="6730"/>
                  </a:lnTo>
                  <a:lnTo>
                    <a:pt x="53975" y="25400"/>
                  </a:lnTo>
                  <a:lnTo>
                    <a:pt x="25400" y="53975"/>
                  </a:lnTo>
                  <a:lnTo>
                    <a:pt x="6730" y="90169"/>
                  </a:lnTo>
                  <a:lnTo>
                    <a:pt x="0" y="131825"/>
                  </a:lnTo>
                  <a:lnTo>
                    <a:pt x="6730" y="173481"/>
                  </a:lnTo>
                  <a:lnTo>
                    <a:pt x="25400" y="209676"/>
                  </a:lnTo>
                  <a:lnTo>
                    <a:pt x="53975" y="238251"/>
                  </a:lnTo>
                  <a:lnTo>
                    <a:pt x="90170" y="256920"/>
                  </a:lnTo>
                  <a:lnTo>
                    <a:pt x="131825" y="263651"/>
                  </a:lnTo>
                  <a:lnTo>
                    <a:pt x="173481" y="256920"/>
                  </a:lnTo>
                  <a:lnTo>
                    <a:pt x="209676" y="238251"/>
                  </a:lnTo>
                  <a:lnTo>
                    <a:pt x="238251" y="209676"/>
                  </a:lnTo>
                  <a:lnTo>
                    <a:pt x="256921" y="173481"/>
                  </a:lnTo>
                  <a:lnTo>
                    <a:pt x="263651" y="131825"/>
                  </a:lnTo>
                  <a:lnTo>
                    <a:pt x="256921" y="90169"/>
                  </a:lnTo>
                  <a:lnTo>
                    <a:pt x="238251" y="53975"/>
                  </a:lnTo>
                  <a:lnTo>
                    <a:pt x="209676" y="25400"/>
                  </a:lnTo>
                  <a:lnTo>
                    <a:pt x="173481" y="6730"/>
                  </a:lnTo>
                  <a:lnTo>
                    <a:pt x="131825" y="0"/>
                  </a:lnTo>
                  <a:close/>
                </a:path>
              </a:pathLst>
            </a:custGeom>
            <a:solidFill>
              <a:srgbClr val="C00000"/>
            </a:solidFill>
          </p:spPr>
          <p:txBody>
            <a:bodyPr wrap="square" lIns="0" tIns="0" rIns="0" bIns="0" rtlCol="0"/>
            <a:lstStyle/>
            <a:p>
              <a:endParaRPr/>
            </a:p>
          </p:txBody>
        </p:sp>
        <p:sp>
          <p:nvSpPr>
            <p:cNvPr id="41" name="object 41"/>
            <p:cNvSpPr/>
            <p:nvPr/>
          </p:nvSpPr>
          <p:spPr>
            <a:xfrm>
              <a:off x="9448800" y="3119119"/>
              <a:ext cx="1513840" cy="1574800"/>
            </a:xfrm>
            <a:custGeom>
              <a:avLst/>
              <a:gdLst/>
              <a:ahLst/>
              <a:cxnLst/>
              <a:rect l="l" t="t" r="r" b="b"/>
              <a:pathLst>
                <a:path w="1513840" h="1574800">
                  <a:moveTo>
                    <a:pt x="262763" y="1442466"/>
                  </a:moveTo>
                  <a:lnTo>
                    <a:pt x="256032" y="1400556"/>
                  </a:lnTo>
                  <a:lnTo>
                    <a:pt x="237490" y="1364234"/>
                  </a:lnTo>
                  <a:lnTo>
                    <a:pt x="209042" y="1335532"/>
                  </a:lnTo>
                  <a:lnTo>
                    <a:pt x="172974" y="1316736"/>
                  </a:lnTo>
                  <a:lnTo>
                    <a:pt x="131445" y="1310005"/>
                  </a:lnTo>
                  <a:lnTo>
                    <a:pt x="89916" y="1316736"/>
                  </a:lnTo>
                  <a:lnTo>
                    <a:pt x="53848" y="1335532"/>
                  </a:lnTo>
                  <a:lnTo>
                    <a:pt x="25400" y="1364234"/>
                  </a:lnTo>
                  <a:lnTo>
                    <a:pt x="6731" y="1400556"/>
                  </a:lnTo>
                  <a:lnTo>
                    <a:pt x="0" y="1442466"/>
                  </a:lnTo>
                  <a:lnTo>
                    <a:pt x="6731" y="1484249"/>
                  </a:lnTo>
                  <a:lnTo>
                    <a:pt x="25400" y="1520571"/>
                  </a:lnTo>
                  <a:lnTo>
                    <a:pt x="53848" y="1549273"/>
                  </a:lnTo>
                  <a:lnTo>
                    <a:pt x="89916" y="1568069"/>
                  </a:lnTo>
                  <a:lnTo>
                    <a:pt x="131445" y="1574800"/>
                  </a:lnTo>
                  <a:lnTo>
                    <a:pt x="172974" y="1568069"/>
                  </a:lnTo>
                  <a:lnTo>
                    <a:pt x="209042" y="1549273"/>
                  </a:lnTo>
                  <a:lnTo>
                    <a:pt x="237490" y="1520571"/>
                  </a:lnTo>
                  <a:lnTo>
                    <a:pt x="256032" y="1484249"/>
                  </a:lnTo>
                  <a:lnTo>
                    <a:pt x="262763" y="1442466"/>
                  </a:lnTo>
                  <a:close/>
                </a:path>
                <a:path w="1513840" h="1574800">
                  <a:moveTo>
                    <a:pt x="1513713" y="1442466"/>
                  </a:moveTo>
                  <a:lnTo>
                    <a:pt x="1507109" y="1400556"/>
                  </a:lnTo>
                  <a:lnTo>
                    <a:pt x="1488440" y="1364234"/>
                  </a:lnTo>
                  <a:lnTo>
                    <a:pt x="1459992" y="1335532"/>
                  </a:lnTo>
                  <a:lnTo>
                    <a:pt x="1423924" y="1316736"/>
                  </a:lnTo>
                  <a:lnTo>
                    <a:pt x="1382395" y="1310005"/>
                  </a:lnTo>
                  <a:lnTo>
                    <a:pt x="1340866" y="1316736"/>
                  </a:lnTo>
                  <a:lnTo>
                    <a:pt x="1304798" y="1335532"/>
                  </a:lnTo>
                  <a:lnTo>
                    <a:pt x="1276350" y="1364234"/>
                  </a:lnTo>
                  <a:lnTo>
                    <a:pt x="1257681" y="1400556"/>
                  </a:lnTo>
                  <a:lnTo>
                    <a:pt x="1250950" y="1442466"/>
                  </a:lnTo>
                  <a:lnTo>
                    <a:pt x="1257681" y="1484249"/>
                  </a:lnTo>
                  <a:lnTo>
                    <a:pt x="1276350" y="1520571"/>
                  </a:lnTo>
                  <a:lnTo>
                    <a:pt x="1304798" y="1549273"/>
                  </a:lnTo>
                  <a:lnTo>
                    <a:pt x="1340866" y="1568069"/>
                  </a:lnTo>
                  <a:lnTo>
                    <a:pt x="1382395" y="1574800"/>
                  </a:lnTo>
                  <a:lnTo>
                    <a:pt x="1423924" y="1568069"/>
                  </a:lnTo>
                  <a:lnTo>
                    <a:pt x="1459992" y="1549273"/>
                  </a:lnTo>
                  <a:lnTo>
                    <a:pt x="1488440" y="1520571"/>
                  </a:lnTo>
                  <a:lnTo>
                    <a:pt x="1507109" y="1484249"/>
                  </a:lnTo>
                  <a:lnTo>
                    <a:pt x="1513713" y="1442466"/>
                  </a:lnTo>
                  <a:close/>
                </a:path>
                <a:path w="1513840" h="1574800">
                  <a:moveTo>
                    <a:pt x="1513713" y="132334"/>
                  </a:moveTo>
                  <a:lnTo>
                    <a:pt x="1507109" y="90551"/>
                  </a:lnTo>
                  <a:lnTo>
                    <a:pt x="1488440" y="54229"/>
                  </a:lnTo>
                  <a:lnTo>
                    <a:pt x="1459992" y="25527"/>
                  </a:lnTo>
                  <a:lnTo>
                    <a:pt x="1423924" y="6731"/>
                  </a:lnTo>
                  <a:lnTo>
                    <a:pt x="1382395" y="0"/>
                  </a:lnTo>
                  <a:lnTo>
                    <a:pt x="1340866" y="6731"/>
                  </a:lnTo>
                  <a:lnTo>
                    <a:pt x="1304798" y="25527"/>
                  </a:lnTo>
                  <a:lnTo>
                    <a:pt x="1276350" y="54229"/>
                  </a:lnTo>
                  <a:lnTo>
                    <a:pt x="1257681" y="90551"/>
                  </a:lnTo>
                  <a:lnTo>
                    <a:pt x="1250950" y="132334"/>
                  </a:lnTo>
                  <a:lnTo>
                    <a:pt x="1257681" y="174244"/>
                  </a:lnTo>
                  <a:lnTo>
                    <a:pt x="1276350" y="210566"/>
                  </a:lnTo>
                  <a:lnTo>
                    <a:pt x="1304798" y="239268"/>
                  </a:lnTo>
                  <a:lnTo>
                    <a:pt x="1340866" y="258064"/>
                  </a:lnTo>
                  <a:lnTo>
                    <a:pt x="1382395" y="264795"/>
                  </a:lnTo>
                  <a:lnTo>
                    <a:pt x="1423924" y="258064"/>
                  </a:lnTo>
                  <a:lnTo>
                    <a:pt x="1459992" y="239268"/>
                  </a:lnTo>
                  <a:lnTo>
                    <a:pt x="1488440" y="210566"/>
                  </a:lnTo>
                  <a:lnTo>
                    <a:pt x="1507109" y="174244"/>
                  </a:lnTo>
                  <a:lnTo>
                    <a:pt x="1513713" y="132334"/>
                  </a:lnTo>
                  <a:close/>
                </a:path>
              </a:pathLst>
            </a:custGeom>
            <a:solidFill>
              <a:srgbClr val="666666"/>
            </a:solidFill>
          </p:spPr>
          <p:txBody>
            <a:bodyPr wrap="square" lIns="0" tIns="0" rIns="0" bIns="0" rtlCol="0"/>
            <a:lstStyle/>
            <a:p>
              <a:endParaRPr/>
            </a:p>
          </p:txBody>
        </p:sp>
        <p:sp>
          <p:nvSpPr>
            <p:cNvPr id="42" name="object 42"/>
            <p:cNvSpPr/>
            <p:nvPr/>
          </p:nvSpPr>
          <p:spPr>
            <a:xfrm>
              <a:off x="7548879" y="2621280"/>
              <a:ext cx="1381760" cy="2550160"/>
            </a:xfrm>
            <a:custGeom>
              <a:avLst/>
              <a:gdLst/>
              <a:ahLst/>
              <a:cxnLst/>
              <a:rect l="l" t="t" r="r" b="b"/>
              <a:pathLst>
                <a:path w="1381759" h="2550160">
                  <a:moveTo>
                    <a:pt x="0" y="903605"/>
                  </a:moveTo>
                  <a:lnTo>
                    <a:pt x="1360931" y="0"/>
                  </a:lnTo>
                </a:path>
                <a:path w="1381759" h="2550160">
                  <a:moveTo>
                    <a:pt x="20320" y="1788160"/>
                  </a:moveTo>
                  <a:lnTo>
                    <a:pt x="1381633" y="2549779"/>
                  </a:lnTo>
                </a:path>
              </a:pathLst>
            </a:custGeom>
            <a:ln w="19050">
              <a:solidFill>
                <a:srgbClr val="44536A"/>
              </a:solidFill>
            </a:ln>
          </p:spPr>
          <p:txBody>
            <a:bodyPr wrap="square" lIns="0" tIns="0" rIns="0" bIns="0" rtlCol="0"/>
            <a:lstStyle/>
            <a:p>
              <a:endParaRPr/>
            </a:p>
          </p:txBody>
        </p:sp>
        <p:pic>
          <p:nvPicPr>
            <p:cNvPr id="43" name="object 43"/>
            <p:cNvPicPr/>
            <p:nvPr/>
          </p:nvPicPr>
          <p:blipFill>
            <a:blip r:embed="rId6" cstate="print"/>
            <a:stretch>
              <a:fillRect/>
            </a:stretch>
          </p:blipFill>
          <p:spPr>
            <a:xfrm>
              <a:off x="121920" y="4907280"/>
              <a:ext cx="7833359" cy="447040"/>
            </a:xfrm>
            <a:prstGeom prst="rect">
              <a:avLst/>
            </a:prstGeom>
          </p:spPr>
        </p:pic>
      </p:grpSp>
      <p:sp>
        <p:nvSpPr>
          <p:cNvPr id="44" name="object 44"/>
          <p:cNvSpPr txBox="1"/>
          <p:nvPr/>
        </p:nvSpPr>
        <p:spPr>
          <a:xfrm>
            <a:off x="6443979" y="1001331"/>
            <a:ext cx="1931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85" dirty="0">
                <a:latin typeface="Calibri"/>
                <a:cs typeface="Calibri"/>
              </a:rPr>
              <a:t> </a:t>
            </a:r>
            <a:r>
              <a:rPr sz="2400" spc="-10" dirty="0">
                <a:latin typeface="Calibri"/>
                <a:cs typeface="Calibri"/>
              </a:rPr>
              <a:t>“snapping”!</a:t>
            </a:r>
            <a:endParaRPr sz="2400">
              <a:latin typeface="Calibri"/>
              <a:cs typeface="Calibri"/>
            </a:endParaRPr>
          </a:p>
        </p:txBody>
      </p:sp>
      <p:sp>
        <p:nvSpPr>
          <p:cNvPr id="45" name="object 45"/>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46" name="object 46"/>
          <p:cNvSpPr txBox="1"/>
          <p:nvPr/>
        </p:nvSpPr>
        <p:spPr>
          <a:xfrm>
            <a:off x="8809608" y="1001331"/>
            <a:ext cx="2974975" cy="2172335"/>
          </a:xfrm>
          <a:prstGeom prst="rect">
            <a:avLst/>
          </a:prstGeom>
        </p:spPr>
        <p:txBody>
          <a:bodyPr vert="horz" wrap="square" lIns="0" tIns="12700" rIns="0" bIns="0" rtlCol="0">
            <a:spAutoFit/>
          </a:bodyPr>
          <a:lstStyle/>
          <a:p>
            <a:pPr marL="38100" marR="304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0" dirty="0">
                <a:latin typeface="Calibri"/>
                <a:cs typeface="Calibri"/>
              </a:rPr>
              <a:t> </a:t>
            </a:r>
            <a:r>
              <a:rPr sz="2400" spc="-10" dirty="0">
                <a:latin typeface="Calibri"/>
                <a:cs typeface="Calibri"/>
              </a:rPr>
              <a:t>points </a:t>
            </a:r>
            <a:r>
              <a:rPr sz="2400" dirty="0">
                <a:latin typeface="Calibri"/>
                <a:cs typeface="Calibri"/>
              </a:rPr>
              <a:t>in</a:t>
            </a:r>
            <a:r>
              <a:rPr sz="2400" spc="-45"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a:p>
            <a:pPr marL="241300">
              <a:lnSpc>
                <a:spcPct val="100000"/>
              </a:lnSpc>
              <a:spcBef>
                <a:spcPts val="1540"/>
              </a:spcBef>
              <a:tabLst>
                <a:tab pos="2071370" algn="l"/>
              </a:tabLst>
            </a:pPr>
            <a:r>
              <a:rPr sz="4800" spc="-30" baseline="11284" dirty="0">
                <a:solidFill>
                  <a:srgbClr val="C00000"/>
                </a:solidFill>
                <a:latin typeface="Calibri"/>
                <a:cs typeface="Calibri"/>
              </a:rPr>
              <a:t>f</a:t>
            </a:r>
            <a:r>
              <a:rPr sz="2050" spc="-20" dirty="0">
                <a:solidFill>
                  <a:srgbClr val="C00000"/>
                </a:solidFill>
                <a:latin typeface="Calibri"/>
                <a:cs typeface="Calibri"/>
              </a:rPr>
              <a:t>6,5</a:t>
            </a:r>
            <a:r>
              <a:rPr sz="2050" dirty="0">
                <a:solidFill>
                  <a:srgbClr val="C00000"/>
                </a:solidFill>
                <a:latin typeface="Calibri"/>
                <a:cs typeface="Calibri"/>
              </a:rPr>
              <a:t>	</a:t>
            </a:r>
            <a:r>
              <a:rPr sz="4800" spc="-30" baseline="11284" dirty="0">
                <a:latin typeface="Calibri"/>
                <a:cs typeface="Calibri"/>
              </a:rPr>
              <a:t>f</a:t>
            </a:r>
            <a:r>
              <a:rPr sz="2050" spc="-20" dirty="0">
                <a:latin typeface="Calibri"/>
                <a:cs typeface="Calibri"/>
              </a:rPr>
              <a:t>7,5</a:t>
            </a:r>
            <a:endParaRPr sz="2050">
              <a:latin typeface="Calibri"/>
              <a:cs typeface="Calibri"/>
            </a:endParaRPr>
          </a:p>
        </p:txBody>
      </p:sp>
      <p:sp>
        <p:nvSpPr>
          <p:cNvPr id="47" name="object 47"/>
          <p:cNvSpPr txBox="1"/>
          <p:nvPr/>
        </p:nvSpPr>
        <p:spPr>
          <a:xfrm>
            <a:off x="10315575" y="3858831"/>
            <a:ext cx="768985" cy="342900"/>
          </a:xfrm>
          <a:prstGeom prst="rect">
            <a:avLst/>
          </a:prstGeom>
        </p:spPr>
        <p:txBody>
          <a:bodyPr vert="horz" wrap="square" lIns="0" tIns="16510" rIns="0" bIns="0" rtlCol="0">
            <a:spAutoFit/>
          </a:bodyPr>
          <a:lstStyle/>
          <a:p>
            <a:pPr marL="12700">
              <a:lnSpc>
                <a:spcPct val="100000"/>
              </a:lnSpc>
              <a:spcBef>
                <a:spcPts val="130"/>
              </a:spcBef>
            </a:pPr>
            <a:r>
              <a:rPr sz="2050" b="1" spc="-10" dirty="0">
                <a:solidFill>
                  <a:srgbClr val="00FF00"/>
                </a:solidFill>
                <a:latin typeface="Calibri"/>
                <a:cs typeface="Calibri"/>
              </a:rPr>
              <a:t>6.5,5.8</a:t>
            </a:r>
            <a:endParaRPr sz="2050">
              <a:latin typeface="Calibri"/>
              <a:cs typeface="Calibri"/>
            </a:endParaRPr>
          </a:p>
        </p:txBody>
      </p:sp>
      <p:sp>
        <p:nvSpPr>
          <p:cNvPr id="48" name="object 48"/>
          <p:cNvSpPr/>
          <p:nvPr/>
        </p:nvSpPr>
        <p:spPr>
          <a:xfrm>
            <a:off x="9580880" y="3393440"/>
            <a:ext cx="2540" cy="965200"/>
          </a:xfrm>
          <a:custGeom>
            <a:avLst/>
            <a:gdLst/>
            <a:ahLst/>
            <a:cxnLst/>
            <a:rect l="l" t="t" r="r" b="b"/>
            <a:pathLst>
              <a:path w="2540" h="965200">
                <a:moveTo>
                  <a:pt x="2540" y="964819"/>
                </a:moveTo>
                <a:lnTo>
                  <a:pt x="0" y="0"/>
                </a:lnTo>
              </a:path>
            </a:pathLst>
          </a:custGeom>
          <a:ln w="44450">
            <a:solidFill>
              <a:srgbClr val="6F2F9F"/>
            </a:solidFill>
          </a:ln>
        </p:spPr>
        <p:txBody>
          <a:bodyPr wrap="square" lIns="0" tIns="0" rIns="0" bIns="0" rtlCol="0"/>
          <a:lstStyle/>
          <a:p>
            <a:endParaRPr/>
          </a:p>
        </p:txBody>
      </p:sp>
      <p:sp>
        <p:nvSpPr>
          <p:cNvPr id="49" name="object 49"/>
          <p:cNvSpPr txBox="1"/>
          <p:nvPr/>
        </p:nvSpPr>
        <p:spPr>
          <a:xfrm>
            <a:off x="10187940" y="3544570"/>
            <a:ext cx="154305" cy="5143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00FF00"/>
                </a:solidFill>
                <a:latin typeface="Calibri"/>
                <a:cs typeface="Calibri"/>
              </a:rPr>
              <a:t>f</a:t>
            </a:r>
            <a:endParaRPr sz="3200">
              <a:latin typeface="Calibri"/>
              <a:cs typeface="Calibri"/>
            </a:endParaRPr>
          </a:p>
        </p:txBody>
      </p:sp>
      <p:sp>
        <p:nvSpPr>
          <p:cNvPr id="50" name="object 50"/>
          <p:cNvSpPr txBox="1"/>
          <p:nvPr/>
        </p:nvSpPr>
        <p:spPr>
          <a:xfrm>
            <a:off x="9069451" y="3370812"/>
            <a:ext cx="953135" cy="922019"/>
          </a:xfrm>
          <a:prstGeom prst="rect">
            <a:avLst/>
          </a:prstGeom>
        </p:spPr>
        <p:txBody>
          <a:bodyPr vert="horz" wrap="square" lIns="0" tIns="95250" rIns="0" bIns="0" rtlCol="0">
            <a:spAutoFit/>
          </a:bodyPr>
          <a:lstStyle/>
          <a:p>
            <a:pPr marL="12700">
              <a:lnSpc>
                <a:spcPct val="100000"/>
              </a:lnSpc>
              <a:spcBef>
                <a:spcPts val="750"/>
              </a:spcBef>
            </a:pPr>
            <a:r>
              <a:rPr sz="2400" b="1" spc="-25" dirty="0">
                <a:solidFill>
                  <a:srgbClr val="6F2F9F"/>
                </a:solidFill>
                <a:latin typeface="Calibri"/>
                <a:cs typeface="Calibri"/>
              </a:rPr>
              <a:t>0.8</a:t>
            </a:r>
            <a:endParaRPr sz="2400">
              <a:latin typeface="Calibri"/>
              <a:cs typeface="Calibri"/>
            </a:endParaRPr>
          </a:p>
          <a:p>
            <a:pPr marL="551180">
              <a:lnSpc>
                <a:spcPct val="100000"/>
              </a:lnSpc>
              <a:spcBef>
                <a:spcPts val="645"/>
              </a:spcBef>
            </a:pPr>
            <a:r>
              <a:rPr sz="2400" b="1" u="heavy" spc="-25" dirty="0">
                <a:solidFill>
                  <a:srgbClr val="EC7C30"/>
                </a:solidFill>
                <a:uFill>
                  <a:solidFill>
                    <a:srgbClr val="EC7C30"/>
                  </a:solidFill>
                </a:uFill>
                <a:latin typeface="Calibri"/>
                <a:cs typeface="Calibri"/>
              </a:rPr>
              <a:t>0.5</a:t>
            </a:r>
            <a:endParaRPr sz="2400">
              <a:latin typeface="Calibri"/>
              <a:cs typeface="Calibri"/>
            </a:endParaRPr>
          </a:p>
        </p:txBody>
      </p:sp>
      <p:grpSp>
        <p:nvGrpSpPr>
          <p:cNvPr id="51" name="object 51"/>
          <p:cNvGrpSpPr/>
          <p:nvPr/>
        </p:nvGrpSpPr>
        <p:grpSpPr>
          <a:xfrm>
            <a:off x="1880870" y="4908562"/>
            <a:ext cx="6184900" cy="444500"/>
            <a:chOff x="1880870" y="4908562"/>
            <a:chExt cx="6184900" cy="444500"/>
          </a:xfrm>
        </p:grpSpPr>
        <p:sp>
          <p:nvSpPr>
            <p:cNvPr id="52" name="object 52"/>
            <p:cNvSpPr/>
            <p:nvPr/>
          </p:nvSpPr>
          <p:spPr>
            <a:xfrm>
              <a:off x="2458720" y="4937747"/>
              <a:ext cx="2743200" cy="396240"/>
            </a:xfrm>
            <a:custGeom>
              <a:avLst/>
              <a:gdLst/>
              <a:ahLst/>
              <a:cxnLst/>
              <a:rect l="l" t="t" r="r" b="b"/>
              <a:pathLst>
                <a:path w="2743200" h="396239">
                  <a:moveTo>
                    <a:pt x="0" y="395998"/>
                  </a:moveTo>
                  <a:lnTo>
                    <a:pt x="2743073" y="395998"/>
                  </a:lnTo>
                  <a:lnTo>
                    <a:pt x="2743073" y="0"/>
                  </a:lnTo>
                  <a:lnTo>
                    <a:pt x="0" y="0"/>
                  </a:lnTo>
                  <a:lnTo>
                    <a:pt x="0" y="395998"/>
                  </a:lnTo>
                  <a:close/>
                </a:path>
              </a:pathLst>
            </a:custGeom>
            <a:ln w="38100">
              <a:solidFill>
                <a:srgbClr val="EC7C30"/>
              </a:solidFill>
            </a:ln>
          </p:spPr>
          <p:txBody>
            <a:bodyPr wrap="square" lIns="0" tIns="0" rIns="0" bIns="0" rtlCol="0"/>
            <a:lstStyle/>
            <a:p>
              <a:endParaRPr/>
            </a:p>
          </p:txBody>
        </p:sp>
        <p:sp>
          <p:nvSpPr>
            <p:cNvPr id="53" name="object 53"/>
            <p:cNvSpPr/>
            <p:nvPr/>
          </p:nvSpPr>
          <p:spPr>
            <a:xfrm>
              <a:off x="5252720" y="4927612"/>
              <a:ext cx="2794000" cy="406400"/>
            </a:xfrm>
            <a:custGeom>
              <a:avLst/>
              <a:gdLst/>
              <a:ahLst/>
              <a:cxnLst/>
              <a:rect l="l" t="t" r="r" b="b"/>
              <a:pathLst>
                <a:path w="2794000" h="406400">
                  <a:moveTo>
                    <a:pt x="0" y="406133"/>
                  </a:moveTo>
                  <a:lnTo>
                    <a:pt x="2793873" y="406133"/>
                  </a:lnTo>
                  <a:lnTo>
                    <a:pt x="2793873" y="0"/>
                  </a:lnTo>
                  <a:lnTo>
                    <a:pt x="0" y="0"/>
                  </a:lnTo>
                  <a:lnTo>
                    <a:pt x="0" y="406133"/>
                  </a:lnTo>
                  <a:close/>
                </a:path>
              </a:pathLst>
            </a:custGeom>
            <a:ln w="38100">
              <a:solidFill>
                <a:srgbClr val="6F2F9F"/>
              </a:solidFill>
            </a:ln>
          </p:spPr>
          <p:txBody>
            <a:bodyPr wrap="square" lIns="0" tIns="0" rIns="0" bIns="0" rtlCol="0"/>
            <a:lstStyle/>
            <a:p>
              <a:endParaRPr/>
            </a:p>
          </p:txBody>
        </p:sp>
        <p:sp>
          <p:nvSpPr>
            <p:cNvPr id="54" name="object 54"/>
            <p:cNvSpPr/>
            <p:nvPr/>
          </p:nvSpPr>
          <p:spPr>
            <a:xfrm>
              <a:off x="1899920" y="4937734"/>
              <a:ext cx="508000" cy="396240"/>
            </a:xfrm>
            <a:custGeom>
              <a:avLst/>
              <a:gdLst/>
              <a:ahLst/>
              <a:cxnLst/>
              <a:rect l="l" t="t" r="r" b="b"/>
              <a:pathLst>
                <a:path w="508000" h="396239">
                  <a:moveTo>
                    <a:pt x="0" y="396138"/>
                  </a:moveTo>
                  <a:lnTo>
                    <a:pt x="508000" y="396138"/>
                  </a:lnTo>
                  <a:lnTo>
                    <a:pt x="508000" y="0"/>
                  </a:lnTo>
                  <a:lnTo>
                    <a:pt x="0" y="0"/>
                  </a:lnTo>
                  <a:lnTo>
                    <a:pt x="0" y="396138"/>
                  </a:lnTo>
                  <a:close/>
                </a:path>
              </a:pathLst>
            </a:custGeom>
            <a:ln w="38099">
              <a:solidFill>
                <a:srgbClr val="C00000"/>
              </a:solidFill>
            </a:ln>
          </p:spPr>
          <p:txBody>
            <a:bodyPr wrap="square" lIns="0" tIns="0" rIns="0" bIns="0" rtlCol="0"/>
            <a:lstStyle/>
            <a:p>
              <a:endParaRPr/>
            </a:p>
          </p:txBody>
        </p:sp>
      </p:grpSp>
      <p:sp>
        <p:nvSpPr>
          <p:cNvPr id="55" name="object 55"/>
          <p:cNvSpPr txBox="1"/>
          <p:nvPr/>
        </p:nvSpPr>
        <p:spPr>
          <a:xfrm>
            <a:off x="9045193" y="4654708"/>
            <a:ext cx="474980" cy="478155"/>
          </a:xfrm>
          <a:prstGeom prst="rect">
            <a:avLst/>
          </a:prstGeom>
        </p:spPr>
        <p:txBody>
          <a:bodyPr vert="horz" wrap="square" lIns="0" tIns="0" rIns="0" bIns="0" rtlCol="0">
            <a:spAutoFit/>
          </a:bodyPr>
          <a:lstStyle/>
          <a:p>
            <a:pPr marL="12700">
              <a:lnSpc>
                <a:spcPts val="3765"/>
              </a:lnSpc>
            </a:pPr>
            <a:r>
              <a:rPr sz="4800" spc="-30" baseline="11284" dirty="0">
                <a:latin typeface="Calibri"/>
                <a:cs typeface="Calibri"/>
              </a:rPr>
              <a:t>f</a:t>
            </a:r>
            <a:r>
              <a:rPr sz="2050" spc="-20" dirty="0">
                <a:latin typeface="Calibri"/>
                <a:cs typeface="Calibri"/>
              </a:rPr>
              <a:t>6,6</a:t>
            </a:r>
            <a:endParaRPr sz="2050">
              <a:latin typeface="Calibri"/>
              <a:cs typeface="Calibri"/>
            </a:endParaRPr>
          </a:p>
        </p:txBody>
      </p:sp>
      <p:sp>
        <p:nvSpPr>
          <p:cNvPr id="56" name="object 56"/>
          <p:cNvSpPr txBox="1"/>
          <p:nvPr/>
        </p:nvSpPr>
        <p:spPr>
          <a:xfrm>
            <a:off x="10870183" y="4663979"/>
            <a:ext cx="474345" cy="478155"/>
          </a:xfrm>
          <a:prstGeom prst="rect">
            <a:avLst/>
          </a:prstGeom>
        </p:spPr>
        <p:txBody>
          <a:bodyPr vert="horz" wrap="square" lIns="0" tIns="0" rIns="0" bIns="0" rtlCol="0">
            <a:spAutoFit/>
          </a:bodyPr>
          <a:lstStyle/>
          <a:p>
            <a:pPr marL="12700">
              <a:lnSpc>
                <a:spcPts val="3765"/>
              </a:lnSpc>
            </a:pPr>
            <a:r>
              <a:rPr sz="4800" spc="-30" baseline="11284" dirty="0">
                <a:latin typeface="Calibri"/>
                <a:cs typeface="Calibri"/>
              </a:rPr>
              <a:t>f</a:t>
            </a:r>
            <a:r>
              <a:rPr sz="2050" spc="-20" dirty="0">
                <a:latin typeface="Calibri"/>
                <a:cs typeface="Calibri"/>
              </a:rPr>
              <a:t>7,6</a:t>
            </a:r>
            <a:endParaRPr sz="2050">
              <a:latin typeface="Calibri"/>
              <a:cs typeface="Calibri"/>
            </a:endParaRPr>
          </a:p>
        </p:txBody>
      </p:sp>
      <p:sp>
        <p:nvSpPr>
          <p:cNvPr id="57" name="object 57"/>
          <p:cNvSpPr txBox="1"/>
          <p:nvPr/>
        </p:nvSpPr>
        <p:spPr>
          <a:xfrm>
            <a:off x="8089900" y="5296931"/>
            <a:ext cx="3989704" cy="1083945"/>
          </a:xfrm>
          <a:prstGeom prst="rect">
            <a:avLst/>
          </a:prstGeom>
        </p:spPr>
        <p:txBody>
          <a:bodyPr vert="horz" wrap="square" lIns="0" tIns="0" rIns="0" bIns="0" rtlCol="0">
            <a:spAutoFit/>
          </a:bodyPr>
          <a:lstStyle/>
          <a:p>
            <a:pPr marL="12700">
              <a:lnSpc>
                <a:spcPts val="2380"/>
              </a:lnSpc>
            </a:pPr>
            <a:r>
              <a:rPr sz="2400" spc="-10" dirty="0">
                <a:latin typeface="Calibri"/>
                <a:cs typeface="Calibri"/>
              </a:rPr>
              <a:t>Feature</a:t>
            </a:r>
            <a:r>
              <a:rPr sz="2400" spc="-225" dirty="0">
                <a:latin typeface="Calibri"/>
                <a:cs typeface="Calibri"/>
              </a:rPr>
              <a:t> </a:t>
            </a:r>
            <a:r>
              <a:rPr sz="2400" dirty="0">
                <a:latin typeface="Calibri"/>
                <a:cs typeface="Calibri"/>
              </a:rPr>
              <a:t>f</a:t>
            </a:r>
            <a:r>
              <a:rPr sz="2400" baseline="-13888" dirty="0">
                <a:latin typeface="Calibri"/>
                <a:cs typeface="Calibri"/>
              </a:rPr>
              <a:t>xy</a:t>
            </a:r>
            <a:r>
              <a:rPr sz="2400" spc="292" baseline="-13888" dirty="0">
                <a:latin typeface="Calibri"/>
                <a:cs typeface="Calibri"/>
              </a:rPr>
              <a:t> </a:t>
            </a:r>
            <a:r>
              <a:rPr sz="2400" dirty="0">
                <a:latin typeface="Calibri"/>
                <a:cs typeface="Calibri"/>
              </a:rPr>
              <a:t>for</a:t>
            </a:r>
            <a:r>
              <a:rPr sz="2400" spc="-10" dirty="0">
                <a:latin typeface="Calibri"/>
                <a:cs typeface="Calibri"/>
              </a:rPr>
              <a:t> </a:t>
            </a:r>
            <a:r>
              <a:rPr sz="2400" dirty="0">
                <a:latin typeface="Calibri"/>
                <a:cs typeface="Calibri"/>
              </a:rPr>
              <a:t>point</a:t>
            </a:r>
            <a:r>
              <a:rPr sz="2400" spc="-220" dirty="0">
                <a:latin typeface="Calibri"/>
                <a:cs typeface="Calibri"/>
              </a:rPr>
              <a:t> </a:t>
            </a:r>
            <a:r>
              <a:rPr sz="2400" dirty="0">
                <a:latin typeface="Calibri"/>
                <a:cs typeface="Calibri"/>
              </a:rPr>
              <a:t>(x,</a:t>
            </a:r>
            <a:r>
              <a:rPr sz="2400" spc="-20" dirty="0">
                <a:latin typeface="Calibri"/>
                <a:cs typeface="Calibri"/>
              </a:rPr>
              <a:t> </a:t>
            </a:r>
            <a:r>
              <a:rPr sz="2400" dirty="0">
                <a:latin typeface="Calibri"/>
                <a:cs typeface="Calibri"/>
              </a:rPr>
              <a:t>y)</a:t>
            </a:r>
            <a:r>
              <a:rPr sz="2400" spc="-65" dirty="0">
                <a:latin typeface="Calibri"/>
                <a:cs typeface="Calibri"/>
              </a:rPr>
              <a:t> </a:t>
            </a:r>
            <a:r>
              <a:rPr sz="2400" dirty="0">
                <a:latin typeface="Calibri"/>
                <a:cs typeface="Calibri"/>
              </a:rPr>
              <a:t>is</a:t>
            </a:r>
            <a:r>
              <a:rPr sz="2400" spc="-4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165"/>
              </a:spcBef>
            </a:pPr>
            <a:r>
              <a:rPr sz="2400" dirty="0">
                <a:latin typeface="Calibri"/>
                <a:cs typeface="Calibri"/>
              </a:rPr>
              <a:t>linear</a:t>
            </a:r>
            <a:r>
              <a:rPr sz="2400" spc="-5" dirty="0">
                <a:latin typeface="Calibri"/>
                <a:cs typeface="Calibri"/>
              </a:rPr>
              <a:t> </a:t>
            </a:r>
            <a:r>
              <a:rPr sz="2400" dirty="0">
                <a:latin typeface="Calibri"/>
                <a:cs typeface="Calibri"/>
              </a:rPr>
              <a:t>combination</a:t>
            </a:r>
            <a:r>
              <a:rPr sz="2400" spc="-190" dirty="0">
                <a:latin typeface="Calibri"/>
                <a:cs typeface="Calibri"/>
              </a:rPr>
              <a:t> </a:t>
            </a:r>
            <a:r>
              <a:rPr sz="2400" dirty="0">
                <a:latin typeface="Calibri"/>
                <a:cs typeface="Calibri"/>
              </a:rPr>
              <a:t>of</a:t>
            </a:r>
            <a:r>
              <a:rPr sz="2400" spc="35" dirty="0">
                <a:latin typeface="Calibri"/>
                <a:cs typeface="Calibri"/>
              </a:rPr>
              <a:t> </a:t>
            </a:r>
            <a:r>
              <a:rPr sz="2400" spc="-10" dirty="0">
                <a:latin typeface="Calibri"/>
                <a:cs typeface="Calibri"/>
              </a:rPr>
              <a:t>features</a:t>
            </a:r>
            <a:endParaRPr sz="2400">
              <a:latin typeface="Calibri"/>
              <a:cs typeface="Calibri"/>
            </a:endParaRPr>
          </a:p>
          <a:p>
            <a:pPr marL="12700">
              <a:lnSpc>
                <a:spcPct val="100000"/>
              </a:lnSpc>
            </a:pPr>
            <a:r>
              <a:rPr sz="2400" dirty="0">
                <a:latin typeface="Calibri"/>
                <a:cs typeface="Calibri"/>
              </a:rPr>
              <a:t>at</a:t>
            </a:r>
            <a:r>
              <a:rPr sz="2400" spc="-135" dirty="0">
                <a:latin typeface="Calibri"/>
                <a:cs typeface="Calibri"/>
              </a:rPr>
              <a:t> </a:t>
            </a:r>
            <a:r>
              <a:rPr sz="2400" dirty="0">
                <a:latin typeface="Calibri"/>
                <a:cs typeface="Calibri"/>
              </a:rPr>
              <a:t>its</a:t>
            </a:r>
            <a:r>
              <a:rPr sz="2400" spc="-70" dirty="0">
                <a:latin typeface="Calibri"/>
                <a:cs typeface="Calibri"/>
              </a:rPr>
              <a:t> </a:t>
            </a:r>
            <a:r>
              <a:rPr sz="2400" dirty="0">
                <a:latin typeface="Calibri"/>
                <a:cs typeface="Calibri"/>
              </a:rPr>
              <a:t>four</a:t>
            </a:r>
            <a:r>
              <a:rPr sz="2400" spc="-45" dirty="0">
                <a:latin typeface="Calibri"/>
                <a:cs typeface="Calibri"/>
              </a:rPr>
              <a:t> </a:t>
            </a:r>
            <a:r>
              <a:rPr sz="2400" dirty="0">
                <a:latin typeface="Calibri"/>
                <a:cs typeface="Calibri"/>
              </a:rPr>
              <a:t>neighboring</a:t>
            </a:r>
            <a:r>
              <a:rPr sz="2400" spc="-140" dirty="0">
                <a:latin typeface="Calibri"/>
                <a:cs typeface="Calibri"/>
              </a:rPr>
              <a:t> </a:t>
            </a:r>
            <a:r>
              <a:rPr sz="2400" dirty="0">
                <a:latin typeface="Calibri"/>
                <a:cs typeface="Calibri"/>
              </a:rPr>
              <a:t>grid</a:t>
            </a:r>
            <a:r>
              <a:rPr sz="2400" spc="5" dirty="0">
                <a:latin typeface="Calibri"/>
                <a:cs typeface="Calibri"/>
              </a:rPr>
              <a:t> </a:t>
            </a:r>
            <a:r>
              <a:rPr sz="2400" spc="-10" dirty="0">
                <a:latin typeface="Calibri"/>
                <a:cs typeface="Calibri"/>
              </a:rPr>
              <a:t>cells:</a:t>
            </a:r>
            <a:endParaRPr sz="2400">
              <a:latin typeface="Calibri"/>
              <a:cs typeface="Calibri"/>
            </a:endParaRPr>
          </a:p>
        </p:txBody>
      </p:sp>
      <p:sp>
        <p:nvSpPr>
          <p:cNvPr id="58" name="object 58"/>
          <p:cNvSpPr txBox="1"/>
          <p:nvPr/>
        </p:nvSpPr>
        <p:spPr>
          <a:xfrm>
            <a:off x="820737" y="5430996"/>
            <a:ext cx="5847715" cy="412115"/>
          </a:xfrm>
          <a:prstGeom prst="rect">
            <a:avLst/>
          </a:prstGeom>
        </p:spPr>
        <p:txBody>
          <a:bodyPr vert="horz" wrap="square" lIns="0" tIns="0" rIns="0" bIns="0" rtlCol="0">
            <a:spAutoFit/>
          </a:bodyPr>
          <a:lstStyle/>
          <a:p>
            <a:pPr marL="12700">
              <a:lnSpc>
                <a:spcPts val="2765"/>
              </a:lnSpc>
            </a:pPr>
            <a:r>
              <a:rPr sz="2800" b="1" dirty="0">
                <a:solidFill>
                  <a:srgbClr val="00FF00"/>
                </a:solidFill>
                <a:latin typeface="Calibri"/>
                <a:cs typeface="Calibri"/>
              </a:rPr>
              <a:t>f</a:t>
            </a:r>
            <a:r>
              <a:rPr sz="2775" b="1" baseline="-15015" dirty="0">
                <a:solidFill>
                  <a:srgbClr val="00FF00"/>
                </a:solidFill>
                <a:latin typeface="Calibri"/>
                <a:cs typeface="Calibri"/>
              </a:rPr>
              <a:t>6.5,5.8</a:t>
            </a:r>
            <a:r>
              <a:rPr sz="2775" b="1" spc="277" baseline="-15015" dirty="0">
                <a:solidFill>
                  <a:srgbClr val="00FF00"/>
                </a:solidFill>
                <a:latin typeface="Calibri"/>
                <a:cs typeface="Calibri"/>
              </a:rPr>
              <a:t> </a:t>
            </a:r>
            <a:r>
              <a:rPr sz="2800" dirty="0">
                <a:latin typeface="Calibri"/>
                <a:cs typeface="Calibri"/>
              </a:rPr>
              <a:t>=</a:t>
            </a:r>
            <a:r>
              <a:rPr sz="2800" spc="70" dirty="0">
                <a:latin typeface="Calibri"/>
                <a:cs typeface="Calibri"/>
              </a:rPr>
              <a:t> </a:t>
            </a:r>
            <a:r>
              <a:rPr sz="2800" dirty="0">
                <a:latin typeface="Calibri"/>
                <a:cs typeface="Calibri"/>
              </a:rPr>
              <a:t>(f</a:t>
            </a:r>
            <a:r>
              <a:rPr sz="2775" baseline="-15015" dirty="0">
                <a:latin typeface="Calibri"/>
                <a:cs typeface="Calibri"/>
              </a:rPr>
              <a:t>6,5</a:t>
            </a:r>
            <a:r>
              <a:rPr sz="2775" spc="-89" baseline="-15015"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0.5</a:t>
            </a:r>
            <a:r>
              <a:rPr sz="2800" spc="50"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0.2)</a:t>
            </a:r>
            <a:r>
              <a:rPr sz="2800" spc="55"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(f</a:t>
            </a:r>
            <a:r>
              <a:rPr sz="2775" baseline="-15015" dirty="0">
                <a:latin typeface="Calibri"/>
                <a:cs typeface="Calibri"/>
              </a:rPr>
              <a:t>7,5</a:t>
            </a:r>
            <a:r>
              <a:rPr sz="2775" spc="-97" baseline="-15015"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0.5</a:t>
            </a:r>
            <a:r>
              <a:rPr sz="2800" spc="45" dirty="0">
                <a:latin typeface="Calibri"/>
                <a:cs typeface="Calibri"/>
              </a:rPr>
              <a:t> </a:t>
            </a:r>
            <a:r>
              <a:rPr sz="2800" dirty="0">
                <a:latin typeface="Calibri"/>
                <a:cs typeface="Calibri"/>
              </a:rPr>
              <a:t>*</a:t>
            </a:r>
            <a:r>
              <a:rPr sz="2800" spc="-10" dirty="0">
                <a:latin typeface="Calibri"/>
                <a:cs typeface="Calibri"/>
              </a:rPr>
              <a:t> </a:t>
            </a:r>
            <a:r>
              <a:rPr sz="2800" spc="-20" dirty="0">
                <a:latin typeface="Calibri"/>
                <a:cs typeface="Calibri"/>
              </a:rPr>
              <a:t>0.2)</a:t>
            </a:r>
            <a:endParaRPr sz="2800">
              <a:latin typeface="Calibri"/>
              <a:cs typeface="Calibri"/>
            </a:endParaRPr>
          </a:p>
        </p:txBody>
      </p:sp>
      <p:sp>
        <p:nvSpPr>
          <p:cNvPr id="59" name="object 59"/>
          <p:cNvSpPr txBox="1"/>
          <p:nvPr/>
        </p:nvSpPr>
        <p:spPr>
          <a:xfrm>
            <a:off x="1712341" y="5854858"/>
            <a:ext cx="494665" cy="381635"/>
          </a:xfrm>
          <a:prstGeom prst="rect">
            <a:avLst/>
          </a:prstGeom>
        </p:spPr>
        <p:txBody>
          <a:bodyPr vert="horz" wrap="square" lIns="0" tIns="0" rIns="0" bIns="0" rtlCol="0">
            <a:spAutoFit/>
          </a:bodyPr>
          <a:lstStyle/>
          <a:p>
            <a:pPr marL="12700">
              <a:lnSpc>
                <a:spcPts val="2765"/>
              </a:lnSpc>
            </a:pPr>
            <a:r>
              <a:rPr sz="2800" dirty="0">
                <a:latin typeface="Calibri"/>
                <a:cs typeface="Calibri"/>
              </a:rPr>
              <a:t>+</a:t>
            </a:r>
            <a:r>
              <a:rPr sz="2800" spc="-120" dirty="0">
                <a:latin typeface="Calibri"/>
                <a:cs typeface="Calibri"/>
              </a:rPr>
              <a:t> </a:t>
            </a:r>
            <a:r>
              <a:rPr sz="2800" spc="-35" dirty="0">
                <a:latin typeface="Calibri"/>
                <a:cs typeface="Calibri"/>
              </a:rPr>
              <a:t>(f</a:t>
            </a:r>
            <a:endParaRPr sz="2800">
              <a:latin typeface="Calibri"/>
              <a:cs typeface="Calibri"/>
            </a:endParaRPr>
          </a:p>
        </p:txBody>
      </p:sp>
      <p:sp>
        <p:nvSpPr>
          <p:cNvPr id="60" name="object 60"/>
          <p:cNvSpPr txBox="1"/>
          <p:nvPr/>
        </p:nvSpPr>
        <p:spPr>
          <a:xfrm>
            <a:off x="2541651" y="5854858"/>
            <a:ext cx="2192020" cy="381635"/>
          </a:xfrm>
          <a:prstGeom prst="rect">
            <a:avLst/>
          </a:prstGeom>
        </p:spPr>
        <p:txBody>
          <a:bodyPr vert="horz" wrap="square" lIns="0" tIns="0" rIns="0" bIns="0" rtlCol="0">
            <a:spAutoFit/>
          </a:bodyPr>
          <a:lstStyle/>
          <a:p>
            <a:pPr marL="12700">
              <a:lnSpc>
                <a:spcPts val="2765"/>
              </a:lnSpc>
            </a:pPr>
            <a:r>
              <a:rPr sz="2800" dirty="0">
                <a:latin typeface="Calibri"/>
                <a:cs typeface="Calibri"/>
              </a:rPr>
              <a:t>*</a:t>
            </a:r>
            <a:r>
              <a:rPr sz="2800" spc="-20" dirty="0">
                <a:latin typeface="Calibri"/>
                <a:cs typeface="Calibri"/>
              </a:rPr>
              <a:t> </a:t>
            </a:r>
            <a:r>
              <a:rPr sz="2800" dirty="0">
                <a:latin typeface="Calibri"/>
                <a:cs typeface="Calibri"/>
              </a:rPr>
              <a:t>0.5</a:t>
            </a:r>
            <a:r>
              <a:rPr sz="2800" spc="45"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0.8)</a:t>
            </a:r>
            <a:r>
              <a:rPr sz="2800" spc="-30" dirty="0">
                <a:latin typeface="Calibri"/>
                <a:cs typeface="Calibri"/>
              </a:rPr>
              <a:t> </a:t>
            </a:r>
            <a:r>
              <a:rPr sz="2800" dirty="0">
                <a:latin typeface="Calibri"/>
                <a:cs typeface="Calibri"/>
              </a:rPr>
              <a:t>+</a:t>
            </a:r>
            <a:r>
              <a:rPr sz="2800" spc="-15" dirty="0">
                <a:latin typeface="Calibri"/>
                <a:cs typeface="Calibri"/>
              </a:rPr>
              <a:t> </a:t>
            </a:r>
            <a:r>
              <a:rPr sz="2800" spc="-25" dirty="0">
                <a:latin typeface="Calibri"/>
                <a:cs typeface="Calibri"/>
              </a:rPr>
              <a:t>(f</a:t>
            </a:r>
            <a:endParaRPr sz="2800">
              <a:latin typeface="Calibri"/>
              <a:cs typeface="Calibri"/>
            </a:endParaRPr>
          </a:p>
        </p:txBody>
      </p:sp>
      <p:sp>
        <p:nvSpPr>
          <p:cNvPr id="61" name="object 61"/>
          <p:cNvSpPr txBox="1"/>
          <p:nvPr/>
        </p:nvSpPr>
        <p:spPr>
          <a:xfrm>
            <a:off x="2187320" y="6045914"/>
            <a:ext cx="327025" cy="259715"/>
          </a:xfrm>
          <a:prstGeom prst="rect">
            <a:avLst/>
          </a:prstGeom>
        </p:spPr>
        <p:txBody>
          <a:bodyPr vert="horz" wrap="square" lIns="0" tIns="0" rIns="0" bIns="0" rtlCol="0">
            <a:spAutoFit/>
          </a:bodyPr>
          <a:lstStyle/>
          <a:p>
            <a:pPr marL="12700">
              <a:lnSpc>
                <a:spcPts val="1850"/>
              </a:lnSpc>
            </a:pPr>
            <a:r>
              <a:rPr sz="1850" spc="-25" dirty="0">
                <a:latin typeface="Calibri"/>
                <a:cs typeface="Calibri"/>
              </a:rPr>
              <a:t>6,6</a:t>
            </a:r>
            <a:endParaRPr sz="1850">
              <a:latin typeface="Calibri"/>
              <a:cs typeface="Calibri"/>
            </a:endParaRPr>
          </a:p>
        </p:txBody>
      </p:sp>
      <p:sp>
        <p:nvSpPr>
          <p:cNvPr id="62" name="object 62"/>
          <p:cNvSpPr txBox="1"/>
          <p:nvPr/>
        </p:nvSpPr>
        <p:spPr>
          <a:xfrm>
            <a:off x="4710176" y="6045914"/>
            <a:ext cx="327660" cy="259715"/>
          </a:xfrm>
          <a:prstGeom prst="rect">
            <a:avLst/>
          </a:prstGeom>
        </p:spPr>
        <p:txBody>
          <a:bodyPr vert="horz" wrap="square" lIns="0" tIns="0" rIns="0" bIns="0" rtlCol="0">
            <a:spAutoFit/>
          </a:bodyPr>
          <a:lstStyle/>
          <a:p>
            <a:pPr marL="12700">
              <a:lnSpc>
                <a:spcPts val="1850"/>
              </a:lnSpc>
            </a:pPr>
            <a:r>
              <a:rPr sz="1850" spc="-25" dirty="0">
                <a:latin typeface="Calibri"/>
                <a:cs typeface="Calibri"/>
              </a:rPr>
              <a:t>7,6</a:t>
            </a:r>
            <a:endParaRPr sz="1850">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5" name="object 15"/>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16" name="object 16"/>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7" name="object 17"/>
          <p:cNvGrpSpPr/>
          <p:nvPr/>
        </p:nvGrpSpPr>
        <p:grpSpPr>
          <a:xfrm>
            <a:off x="121920" y="2459672"/>
            <a:ext cx="11399520" cy="2894965"/>
            <a:chOff x="121920" y="2459672"/>
            <a:chExt cx="11399520" cy="2894965"/>
          </a:xfrm>
        </p:grpSpPr>
        <p:sp>
          <p:nvSpPr>
            <p:cNvPr id="18" name="object 18"/>
            <p:cNvSpPr/>
            <p:nvPr/>
          </p:nvSpPr>
          <p:spPr>
            <a:xfrm>
              <a:off x="5740399" y="2479040"/>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C5DFB4"/>
              </a:solidFill>
            </a:ln>
          </p:spPr>
          <p:txBody>
            <a:bodyPr wrap="square" lIns="0" tIns="0" rIns="0" bIns="0" rtlCol="0"/>
            <a:lstStyle/>
            <a:p>
              <a:endParaRPr/>
            </a:p>
          </p:txBody>
        </p:sp>
        <p:sp>
          <p:nvSpPr>
            <p:cNvPr id="19" name="object 19"/>
            <p:cNvSpPr/>
            <p:nvPr/>
          </p:nvSpPr>
          <p:spPr>
            <a:xfrm>
              <a:off x="5775960" y="2473960"/>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C5DFB4"/>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5933440" y="3098800"/>
              <a:ext cx="152400" cy="152400"/>
            </a:xfrm>
            <a:prstGeom prst="rect">
              <a:avLst/>
            </a:prstGeom>
          </p:spPr>
        </p:pic>
        <p:pic>
          <p:nvPicPr>
            <p:cNvPr id="21" name="object 21"/>
            <p:cNvPicPr/>
            <p:nvPr/>
          </p:nvPicPr>
          <p:blipFill>
            <a:blip r:embed="rId3" cstate="print"/>
            <a:stretch>
              <a:fillRect/>
            </a:stretch>
          </p:blipFill>
          <p:spPr>
            <a:xfrm>
              <a:off x="5923279" y="2692400"/>
              <a:ext cx="152400" cy="152400"/>
            </a:xfrm>
            <a:prstGeom prst="rect">
              <a:avLst/>
            </a:prstGeom>
          </p:spPr>
        </p:pic>
        <p:pic>
          <p:nvPicPr>
            <p:cNvPr id="22" name="object 22"/>
            <p:cNvPicPr/>
            <p:nvPr/>
          </p:nvPicPr>
          <p:blipFill>
            <a:blip r:embed="rId3" cstate="print"/>
            <a:stretch>
              <a:fillRect/>
            </a:stretch>
          </p:blipFill>
          <p:spPr>
            <a:xfrm>
              <a:off x="6187440" y="2692400"/>
              <a:ext cx="152400" cy="152400"/>
            </a:xfrm>
            <a:prstGeom prst="rect">
              <a:avLst/>
            </a:prstGeom>
          </p:spPr>
        </p:pic>
        <p:pic>
          <p:nvPicPr>
            <p:cNvPr id="23" name="object 23"/>
            <p:cNvPicPr/>
            <p:nvPr/>
          </p:nvPicPr>
          <p:blipFill>
            <a:blip r:embed="rId3" cstate="print"/>
            <a:stretch>
              <a:fillRect/>
            </a:stretch>
          </p:blipFill>
          <p:spPr>
            <a:xfrm>
              <a:off x="6187440" y="3088640"/>
              <a:ext cx="152400" cy="162560"/>
            </a:xfrm>
            <a:prstGeom prst="rect">
              <a:avLst/>
            </a:prstGeom>
          </p:spPr>
        </p:pic>
        <p:pic>
          <p:nvPicPr>
            <p:cNvPr id="24" name="object 24"/>
            <p:cNvPicPr/>
            <p:nvPr/>
          </p:nvPicPr>
          <p:blipFill>
            <a:blip r:embed="rId3" cstate="print"/>
            <a:stretch>
              <a:fillRect/>
            </a:stretch>
          </p:blipFill>
          <p:spPr>
            <a:xfrm>
              <a:off x="6746239" y="3098800"/>
              <a:ext cx="152400" cy="152400"/>
            </a:xfrm>
            <a:prstGeom prst="rect">
              <a:avLst/>
            </a:prstGeom>
          </p:spPr>
        </p:pic>
        <p:pic>
          <p:nvPicPr>
            <p:cNvPr id="25" name="object 25"/>
            <p:cNvPicPr/>
            <p:nvPr/>
          </p:nvPicPr>
          <p:blipFill>
            <a:blip r:embed="rId3" cstate="print"/>
            <a:stretch>
              <a:fillRect/>
            </a:stretch>
          </p:blipFill>
          <p:spPr>
            <a:xfrm>
              <a:off x="6736079" y="2692400"/>
              <a:ext cx="152400" cy="152400"/>
            </a:xfrm>
            <a:prstGeom prst="rect">
              <a:avLst/>
            </a:prstGeom>
          </p:spPr>
        </p:pic>
        <p:pic>
          <p:nvPicPr>
            <p:cNvPr id="26" name="object 26"/>
            <p:cNvPicPr/>
            <p:nvPr/>
          </p:nvPicPr>
          <p:blipFill>
            <a:blip r:embed="rId3" cstate="print"/>
            <a:stretch>
              <a:fillRect/>
            </a:stretch>
          </p:blipFill>
          <p:spPr>
            <a:xfrm>
              <a:off x="7000239" y="2692400"/>
              <a:ext cx="152400" cy="152400"/>
            </a:xfrm>
            <a:prstGeom prst="rect">
              <a:avLst/>
            </a:prstGeom>
          </p:spPr>
        </p:pic>
        <p:pic>
          <p:nvPicPr>
            <p:cNvPr id="27" name="object 27"/>
            <p:cNvPicPr/>
            <p:nvPr/>
          </p:nvPicPr>
          <p:blipFill>
            <a:blip r:embed="rId3" cstate="print"/>
            <a:stretch>
              <a:fillRect/>
            </a:stretch>
          </p:blipFill>
          <p:spPr>
            <a:xfrm>
              <a:off x="7000239" y="3088640"/>
              <a:ext cx="152400" cy="162560"/>
            </a:xfrm>
            <a:prstGeom prst="rect">
              <a:avLst/>
            </a:prstGeom>
          </p:spPr>
        </p:pic>
        <p:pic>
          <p:nvPicPr>
            <p:cNvPr id="28" name="object 28"/>
            <p:cNvPicPr/>
            <p:nvPr/>
          </p:nvPicPr>
          <p:blipFill>
            <a:blip r:embed="rId3" cstate="print"/>
            <a:stretch>
              <a:fillRect/>
            </a:stretch>
          </p:blipFill>
          <p:spPr>
            <a:xfrm>
              <a:off x="5933440" y="4114800"/>
              <a:ext cx="152400" cy="152400"/>
            </a:xfrm>
            <a:prstGeom prst="rect">
              <a:avLst/>
            </a:prstGeom>
          </p:spPr>
        </p:pic>
        <p:pic>
          <p:nvPicPr>
            <p:cNvPr id="29" name="object 29"/>
            <p:cNvPicPr/>
            <p:nvPr/>
          </p:nvPicPr>
          <p:blipFill>
            <a:blip r:embed="rId3" cstate="print"/>
            <a:stretch>
              <a:fillRect/>
            </a:stretch>
          </p:blipFill>
          <p:spPr>
            <a:xfrm>
              <a:off x="5923279" y="3708400"/>
              <a:ext cx="152400" cy="152400"/>
            </a:xfrm>
            <a:prstGeom prst="rect">
              <a:avLst/>
            </a:prstGeom>
          </p:spPr>
        </p:pic>
        <p:pic>
          <p:nvPicPr>
            <p:cNvPr id="30" name="object 30"/>
            <p:cNvPicPr/>
            <p:nvPr/>
          </p:nvPicPr>
          <p:blipFill>
            <a:blip r:embed="rId3" cstate="print"/>
            <a:stretch>
              <a:fillRect/>
            </a:stretch>
          </p:blipFill>
          <p:spPr>
            <a:xfrm>
              <a:off x="6187440" y="3708400"/>
              <a:ext cx="152400" cy="152400"/>
            </a:xfrm>
            <a:prstGeom prst="rect">
              <a:avLst/>
            </a:prstGeom>
          </p:spPr>
        </p:pic>
        <p:pic>
          <p:nvPicPr>
            <p:cNvPr id="31" name="object 31"/>
            <p:cNvPicPr/>
            <p:nvPr/>
          </p:nvPicPr>
          <p:blipFill>
            <a:blip r:embed="rId4" cstate="print"/>
            <a:stretch>
              <a:fillRect/>
            </a:stretch>
          </p:blipFill>
          <p:spPr>
            <a:xfrm>
              <a:off x="6187440" y="4104639"/>
              <a:ext cx="152400" cy="162560"/>
            </a:xfrm>
            <a:prstGeom prst="rect">
              <a:avLst/>
            </a:prstGeom>
          </p:spPr>
        </p:pic>
        <p:pic>
          <p:nvPicPr>
            <p:cNvPr id="32" name="object 32"/>
            <p:cNvPicPr/>
            <p:nvPr/>
          </p:nvPicPr>
          <p:blipFill>
            <a:blip r:embed="rId3" cstate="print"/>
            <a:stretch>
              <a:fillRect/>
            </a:stretch>
          </p:blipFill>
          <p:spPr>
            <a:xfrm>
              <a:off x="6746239" y="4114800"/>
              <a:ext cx="152400" cy="152400"/>
            </a:xfrm>
            <a:prstGeom prst="rect">
              <a:avLst/>
            </a:prstGeom>
          </p:spPr>
        </p:pic>
        <p:pic>
          <p:nvPicPr>
            <p:cNvPr id="33" name="object 33"/>
            <p:cNvPicPr/>
            <p:nvPr/>
          </p:nvPicPr>
          <p:blipFill>
            <a:blip r:embed="rId3" cstate="print"/>
            <a:stretch>
              <a:fillRect/>
            </a:stretch>
          </p:blipFill>
          <p:spPr>
            <a:xfrm>
              <a:off x="6736079" y="3708400"/>
              <a:ext cx="152400" cy="152400"/>
            </a:xfrm>
            <a:prstGeom prst="rect">
              <a:avLst/>
            </a:prstGeom>
          </p:spPr>
        </p:pic>
        <p:pic>
          <p:nvPicPr>
            <p:cNvPr id="34" name="object 34"/>
            <p:cNvPicPr/>
            <p:nvPr/>
          </p:nvPicPr>
          <p:blipFill>
            <a:blip r:embed="rId3" cstate="print"/>
            <a:stretch>
              <a:fillRect/>
            </a:stretch>
          </p:blipFill>
          <p:spPr>
            <a:xfrm>
              <a:off x="7000239" y="3708400"/>
              <a:ext cx="152400" cy="152400"/>
            </a:xfrm>
            <a:prstGeom prst="rect">
              <a:avLst/>
            </a:prstGeom>
          </p:spPr>
        </p:pic>
        <p:pic>
          <p:nvPicPr>
            <p:cNvPr id="35" name="object 35"/>
            <p:cNvPicPr/>
            <p:nvPr/>
          </p:nvPicPr>
          <p:blipFill>
            <a:blip r:embed="rId5" cstate="print"/>
            <a:stretch>
              <a:fillRect/>
            </a:stretch>
          </p:blipFill>
          <p:spPr>
            <a:xfrm>
              <a:off x="7000239" y="4104639"/>
              <a:ext cx="152400" cy="162560"/>
            </a:xfrm>
            <a:prstGeom prst="rect">
              <a:avLst/>
            </a:prstGeom>
          </p:spPr>
        </p:pic>
        <p:sp>
          <p:nvSpPr>
            <p:cNvPr id="36" name="object 36"/>
            <p:cNvSpPr/>
            <p:nvPr/>
          </p:nvSpPr>
          <p:spPr>
            <a:xfrm>
              <a:off x="6685279" y="3566160"/>
              <a:ext cx="812800" cy="812800"/>
            </a:xfrm>
            <a:custGeom>
              <a:avLst/>
              <a:gdLst/>
              <a:ahLst/>
              <a:cxnLst/>
              <a:rect l="l" t="t" r="r" b="b"/>
              <a:pathLst>
                <a:path w="812800" h="812800">
                  <a:moveTo>
                    <a:pt x="0" y="0"/>
                  </a:moveTo>
                  <a:lnTo>
                    <a:pt x="812292" y="0"/>
                  </a:lnTo>
                </a:path>
                <a:path w="812800" h="812800">
                  <a:moveTo>
                    <a:pt x="10160" y="812800"/>
                  </a:moveTo>
                  <a:lnTo>
                    <a:pt x="812292" y="812800"/>
                  </a:lnTo>
                </a:path>
                <a:path w="812800" h="812800">
                  <a:moveTo>
                    <a:pt x="812800" y="802639"/>
                  </a:moveTo>
                  <a:lnTo>
                    <a:pt x="812800" y="0"/>
                  </a:lnTo>
                </a:path>
                <a:path w="812800" h="812800">
                  <a:moveTo>
                    <a:pt x="0" y="802639"/>
                  </a:moveTo>
                  <a:lnTo>
                    <a:pt x="0" y="0"/>
                  </a:lnTo>
                </a:path>
              </a:pathLst>
            </a:custGeom>
            <a:ln w="38100">
              <a:solidFill>
                <a:srgbClr val="44536A"/>
              </a:solidFill>
            </a:ln>
          </p:spPr>
          <p:txBody>
            <a:bodyPr wrap="square" lIns="0" tIns="0" rIns="0" bIns="0" rtlCol="0"/>
            <a:lstStyle/>
            <a:p>
              <a:endParaRPr/>
            </a:p>
          </p:txBody>
        </p:sp>
        <p:sp>
          <p:nvSpPr>
            <p:cNvPr id="37" name="object 37"/>
            <p:cNvSpPr/>
            <p:nvPr/>
          </p:nvSpPr>
          <p:spPr>
            <a:xfrm>
              <a:off x="8950960" y="2611120"/>
              <a:ext cx="2560320" cy="2560320"/>
            </a:xfrm>
            <a:custGeom>
              <a:avLst/>
              <a:gdLst/>
              <a:ahLst/>
              <a:cxnLst/>
              <a:rect l="l" t="t" r="r" b="b"/>
              <a:pathLst>
                <a:path w="2560320" h="2560320">
                  <a:moveTo>
                    <a:pt x="2560320" y="0"/>
                  </a:moveTo>
                  <a:lnTo>
                    <a:pt x="0" y="0"/>
                  </a:lnTo>
                  <a:lnTo>
                    <a:pt x="0" y="2560319"/>
                  </a:lnTo>
                  <a:lnTo>
                    <a:pt x="2560320" y="2560319"/>
                  </a:lnTo>
                  <a:lnTo>
                    <a:pt x="2560320" y="0"/>
                  </a:lnTo>
                  <a:close/>
                </a:path>
              </a:pathLst>
            </a:custGeom>
            <a:solidFill>
              <a:srgbClr val="EEEEEE"/>
            </a:solidFill>
          </p:spPr>
          <p:txBody>
            <a:bodyPr wrap="square" lIns="0" tIns="0" rIns="0" bIns="0" rtlCol="0"/>
            <a:lstStyle/>
            <a:p>
              <a:endParaRPr/>
            </a:p>
          </p:txBody>
        </p:sp>
        <p:sp>
          <p:nvSpPr>
            <p:cNvPr id="38" name="object 38"/>
            <p:cNvSpPr/>
            <p:nvPr/>
          </p:nvSpPr>
          <p:spPr>
            <a:xfrm>
              <a:off x="8956039" y="2616200"/>
              <a:ext cx="2560320" cy="2560320"/>
            </a:xfrm>
            <a:custGeom>
              <a:avLst/>
              <a:gdLst/>
              <a:ahLst/>
              <a:cxnLst/>
              <a:rect l="l" t="t" r="r" b="b"/>
              <a:pathLst>
                <a:path w="2560320" h="2560320">
                  <a:moveTo>
                    <a:pt x="0" y="2560320"/>
                  </a:moveTo>
                  <a:lnTo>
                    <a:pt x="2560320" y="2560320"/>
                  </a:lnTo>
                  <a:lnTo>
                    <a:pt x="2560320" y="0"/>
                  </a:lnTo>
                  <a:lnTo>
                    <a:pt x="0" y="0"/>
                  </a:lnTo>
                  <a:lnTo>
                    <a:pt x="0" y="2560320"/>
                  </a:lnTo>
                  <a:close/>
                </a:path>
                <a:path w="2560320" h="2560320">
                  <a:moveTo>
                    <a:pt x="0" y="1280160"/>
                  </a:moveTo>
                  <a:lnTo>
                    <a:pt x="2560319" y="1280160"/>
                  </a:lnTo>
                </a:path>
                <a:path w="2560320" h="2560320">
                  <a:moveTo>
                    <a:pt x="1280159" y="2560320"/>
                  </a:moveTo>
                  <a:lnTo>
                    <a:pt x="1280159" y="0"/>
                  </a:lnTo>
                </a:path>
              </a:pathLst>
            </a:custGeom>
            <a:ln w="9525">
              <a:solidFill>
                <a:srgbClr val="44536A"/>
              </a:solidFill>
            </a:ln>
          </p:spPr>
          <p:txBody>
            <a:bodyPr wrap="square" lIns="0" tIns="0" rIns="0" bIns="0" rtlCol="0"/>
            <a:lstStyle/>
            <a:p>
              <a:endParaRPr/>
            </a:p>
          </p:txBody>
        </p:sp>
        <p:sp>
          <p:nvSpPr>
            <p:cNvPr id="39" name="object 39"/>
            <p:cNvSpPr/>
            <p:nvPr/>
          </p:nvSpPr>
          <p:spPr>
            <a:xfrm>
              <a:off x="10099039" y="4236720"/>
              <a:ext cx="264160" cy="264160"/>
            </a:xfrm>
            <a:custGeom>
              <a:avLst/>
              <a:gdLst/>
              <a:ahLst/>
              <a:cxnLst/>
              <a:rect l="l" t="t" r="r" b="b"/>
              <a:pathLst>
                <a:path w="264159" h="264160">
                  <a:moveTo>
                    <a:pt x="131825" y="0"/>
                  </a:moveTo>
                  <a:lnTo>
                    <a:pt x="90169" y="6730"/>
                  </a:lnTo>
                  <a:lnTo>
                    <a:pt x="53975" y="25399"/>
                  </a:lnTo>
                  <a:lnTo>
                    <a:pt x="25400" y="53974"/>
                  </a:lnTo>
                  <a:lnTo>
                    <a:pt x="6730" y="90169"/>
                  </a:lnTo>
                  <a:lnTo>
                    <a:pt x="0" y="131825"/>
                  </a:lnTo>
                  <a:lnTo>
                    <a:pt x="6730" y="173481"/>
                  </a:lnTo>
                  <a:lnTo>
                    <a:pt x="25400" y="209676"/>
                  </a:lnTo>
                  <a:lnTo>
                    <a:pt x="53975" y="238251"/>
                  </a:lnTo>
                  <a:lnTo>
                    <a:pt x="90169" y="256920"/>
                  </a:lnTo>
                  <a:lnTo>
                    <a:pt x="131825" y="263651"/>
                  </a:lnTo>
                  <a:lnTo>
                    <a:pt x="173481" y="256920"/>
                  </a:lnTo>
                  <a:lnTo>
                    <a:pt x="209676" y="238251"/>
                  </a:lnTo>
                  <a:lnTo>
                    <a:pt x="238251" y="209676"/>
                  </a:lnTo>
                  <a:lnTo>
                    <a:pt x="256920" y="173481"/>
                  </a:lnTo>
                  <a:lnTo>
                    <a:pt x="263651" y="131825"/>
                  </a:lnTo>
                  <a:lnTo>
                    <a:pt x="256920" y="90169"/>
                  </a:lnTo>
                  <a:lnTo>
                    <a:pt x="238251" y="53974"/>
                  </a:lnTo>
                  <a:lnTo>
                    <a:pt x="209676" y="25399"/>
                  </a:lnTo>
                  <a:lnTo>
                    <a:pt x="173481" y="6730"/>
                  </a:lnTo>
                  <a:lnTo>
                    <a:pt x="131825" y="0"/>
                  </a:lnTo>
                  <a:close/>
                </a:path>
              </a:pathLst>
            </a:custGeom>
            <a:solidFill>
              <a:srgbClr val="00FF00"/>
            </a:solidFill>
          </p:spPr>
          <p:txBody>
            <a:bodyPr wrap="square" lIns="0" tIns="0" rIns="0" bIns="0" rtlCol="0"/>
            <a:lstStyle/>
            <a:p>
              <a:endParaRPr/>
            </a:p>
          </p:txBody>
        </p:sp>
        <p:sp>
          <p:nvSpPr>
            <p:cNvPr id="40" name="object 40"/>
            <p:cNvSpPr/>
            <p:nvPr/>
          </p:nvSpPr>
          <p:spPr>
            <a:xfrm>
              <a:off x="9448800" y="3119119"/>
              <a:ext cx="1513840" cy="1574800"/>
            </a:xfrm>
            <a:custGeom>
              <a:avLst/>
              <a:gdLst/>
              <a:ahLst/>
              <a:cxnLst/>
              <a:rect l="l" t="t" r="r" b="b"/>
              <a:pathLst>
                <a:path w="1513840" h="1574800">
                  <a:moveTo>
                    <a:pt x="262763" y="1442466"/>
                  </a:moveTo>
                  <a:lnTo>
                    <a:pt x="256032" y="1400556"/>
                  </a:lnTo>
                  <a:lnTo>
                    <a:pt x="237490" y="1364234"/>
                  </a:lnTo>
                  <a:lnTo>
                    <a:pt x="209042" y="1335532"/>
                  </a:lnTo>
                  <a:lnTo>
                    <a:pt x="172974" y="1316736"/>
                  </a:lnTo>
                  <a:lnTo>
                    <a:pt x="131445" y="1310005"/>
                  </a:lnTo>
                  <a:lnTo>
                    <a:pt x="89916" y="1316736"/>
                  </a:lnTo>
                  <a:lnTo>
                    <a:pt x="53848" y="1335532"/>
                  </a:lnTo>
                  <a:lnTo>
                    <a:pt x="25400" y="1364234"/>
                  </a:lnTo>
                  <a:lnTo>
                    <a:pt x="6731" y="1400556"/>
                  </a:lnTo>
                  <a:lnTo>
                    <a:pt x="0" y="1442466"/>
                  </a:lnTo>
                  <a:lnTo>
                    <a:pt x="6731" y="1484249"/>
                  </a:lnTo>
                  <a:lnTo>
                    <a:pt x="25400" y="1520571"/>
                  </a:lnTo>
                  <a:lnTo>
                    <a:pt x="53848" y="1549273"/>
                  </a:lnTo>
                  <a:lnTo>
                    <a:pt x="89916" y="1568069"/>
                  </a:lnTo>
                  <a:lnTo>
                    <a:pt x="131445" y="1574800"/>
                  </a:lnTo>
                  <a:lnTo>
                    <a:pt x="172974" y="1568069"/>
                  </a:lnTo>
                  <a:lnTo>
                    <a:pt x="209042" y="1549273"/>
                  </a:lnTo>
                  <a:lnTo>
                    <a:pt x="237490" y="1520571"/>
                  </a:lnTo>
                  <a:lnTo>
                    <a:pt x="256032" y="1484249"/>
                  </a:lnTo>
                  <a:lnTo>
                    <a:pt x="262763" y="1442466"/>
                  </a:lnTo>
                  <a:close/>
                </a:path>
                <a:path w="1513840" h="1574800">
                  <a:moveTo>
                    <a:pt x="262763" y="132334"/>
                  </a:moveTo>
                  <a:lnTo>
                    <a:pt x="256032" y="90551"/>
                  </a:lnTo>
                  <a:lnTo>
                    <a:pt x="237490" y="54229"/>
                  </a:lnTo>
                  <a:lnTo>
                    <a:pt x="209042" y="25527"/>
                  </a:lnTo>
                  <a:lnTo>
                    <a:pt x="172974" y="6731"/>
                  </a:lnTo>
                  <a:lnTo>
                    <a:pt x="131445" y="0"/>
                  </a:lnTo>
                  <a:lnTo>
                    <a:pt x="89916" y="6731"/>
                  </a:lnTo>
                  <a:lnTo>
                    <a:pt x="53848" y="25527"/>
                  </a:lnTo>
                  <a:lnTo>
                    <a:pt x="25400" y="54229"/>
                  </a:lnTo>
                  <a:lnTo>
                    <a:pt x="6731" y="90551"/>
                  </a:lnTo>
                  <a:lnTo>
                    <a:pt x="0" y="132334"/>
                  </a:lnTo>
                  <a:lnTo>
                    <a:pt x="6731" y="174244"/>
                  </a:lnTo>
                  <a:lnTo>
                    <a:pt x="25400" y="210566"/>
                  </a:lnTo>
                  <a:lnTo>
                    <a:pt x="53848" y="239268"/>
                  </a:lnTo>
                  <a:lnTo>
                    <a:pt x="89916" y="258064"/>
                  </a:lnTo>
                  <a:lnTo>
                    <a:pt x="131445" y="264795"/>
                  </a:lnTo>
                  <a:lnTo>
                    <a:pt x="172974" y="258064"/>
                  </a:lnTo>
                  <a:lnTo>
                    <a:pt x="209042" y="239268"/>
                  </a:lnTo>
                  <a:lnTo>
                    <a:pt x="237490" y="210566"/>
                  </a:lnTo>
                  <a:lnTo>
                    <a:pt x="256032" y="174244"/>
                  </a:lnTo>
                  <a:lnTo>
                    <a:pt x="262763" y="132334"/>
                  </a:lnTo>
                  <a:close/>
                </a:path>
                <a:path w="1513840" h="1574800">
                  <a:moveTo>
                    <a:pt x="1513713" y="1442466"/>
                  </a:moveTo>
                  <a:lnTo>
                    <a:pt x="1507109" y="1400556"/>
                  </a:lnTo>
                  <a:lnTo>
                    <a:pt x="1488440" y="1364234"/>
                  </a:lnTo>
                  <a:lnTo>
                    <a:pt x="1459992" y="1335532"/>
                  </a:lnTo>
                  <a:lnTo>
                    <a:pt x="1423924" y="1316736"/>
                  </a:lnTo>
                  <a:lnTo>
                    <a:pt x="1382395" y="1310005"/>
                  </a:lnTo>
                  <a:lnTo>
                    <a:pt x="1340866" y="1316736"/>
                  </a:lnTo>
                  <a:lnTo>
                    <a:pt x="1304798" y="1335532"/>
                  </a:lnTo>
                  <a:lnTo>
                    <a:pt x="1276350" y="1364234"/>
                  </a:lnTo>
                  <a:lnTo>
                    <a:pt x="1257681" y="1400556"/>
                  </a:lnTo>
                  <a:lnTo>
                    <a:pt x="1250950" y="1442466"/>
                  </a:lnTo>
                  <a:lnTo>
                    <a:pt x="1257681" y="1484249"/>
                  </a:lnTo>
                  <a:lnTo>
                    <a:pt x="1276350" y="1520571"/>
                  </a:lnTo>
                  <a:lnTo>
                    <a:pt x="1304798" y="1549273"/>
                  </a:lnTo>
                  <a:lnTo>
                    <a:pt x="1340866" y="1568069"/>
                  </a:lnTo>
                  <a:lnTo>
                    <a:pt x="1382395" y="1574800"/>
                  </a:lnTo>
                  <a:lnTo>
                    <a:pt x="1423924" y="1568069"/>
                  </a:lnTo>
                  <a:lnTo>
                    <a:pt x="1459992" y="1549273"/>
                  </a:lnTo>
                  <a:lnTo>
                    <a:pt x="1488440" y="1520571"/>
                  </a:lnTo>
                  <a:lnTo>
                    <a:pt x="1507109" y="1484249"/>
                  </a:lnTo>
                  <a:lnTo>
                    <a:pt x="1513713" y="1442466"/>
                  </a:lnTo>
                  <a:close/>
                </a:path>
              </a:pathLst>
            </a:custGeom>
            <a:solidFill>
              <a:srgbClr val="666666"/>
            </a:solidFill>
          </p:spPr>
          <p:txBody>
            <a:bodyPr wrap="square" lIns="0" tIns="0" rIns="0" bIns="0" rtlCol="0"/>
            <a:lstStyle/>
            <a:p>
              <a:endParaRPr/>
            </a:p>
          </p:txBody>
        </p:sp>
        <p:sp>
          <p:nvSpPr>
            <p:cNvPr id="41" name="object 41"/>
            <p:cNvSpPr/>
            <p:nvPr/>
          </p:nvSpPr>
          <p:spPr>
            <a:xfrm>
              <a:off x="10698479" y="3119120"/>
              <a:ext cx="264160" cy="264160"/>
            </a:xfrm>
            <a:custGeom>
              <a:avLst/>
              <a:gdLst/>
              <a:ahLst/>
              <a:cxnLst/>
              <a:rect l="l" t="t" r="r" b="b"/>
              <a:pathLst>
                <a:path w="264159" h="264160">
                  <a:moveTo>
                    <a:pt x="131825" y="0"/>
                  </a:moveTo>
                  <a:lnTo>
                    <a:pt x="90170" y="6730"/>
                  </a:lnTo>
                  <a:lnTo>
                    <a:pt x="53975" y="25400"/>
                  </a:lnTo>
                  <a:lnTo>
                    <a:pt x="25400" y="53975"/>
                  </a:lnTo>
                  <a:lnTo>
                    <a:pt x="6730" y="90169"/>
                  </a:lnTo>
                  <a:lnTo>
                    <a:pt x="0" y="131825"/>
                  </a:lnTo>
                  <a:lnTo>
                    <a:pt x="6730" y="173481"/>
                  </a:lnTo>
                  <a:lnTo>
                    <a:pt x="25400" y="209676"/>
                  </a:lnTo>
                  <a:lnTo>
                    <a:pt x="53975" y="238251"/>
                  </a:lnTo>
                  <a:lnTo>
                    <a:pt x="90170" y="256920"/>
                  </a:lnTo>
                  <a:lnTo>
                    <a:pt x="131825" y="263651"/>
                  </a:lnTo>
                  <a:lnTo>
                    <a:pt x="173481" y="256920"/>
                  </a:lnTo>
                  <a:lnTo>
                    <a:pt x="209676" y="238251"/>
                  </a:lnTo>
                  <a:lnTo>
                    <a:pt x="238251" y="209676"/>
                  </a:lnTo>
                  <a:lnTo>
                    <a:pt x="256921" y="173481"/>
                  </a:lnTo>
                  <a:lnTo>
                    <a:pt x="263651" y="131825"/>
                  </a:lnTo>
                  <a:lnTo>
                    <a:pt x="256921" y="90169"/>
                  </a:lnTo>
                  <a:lnTo>
                    <a:pt x="238251" y="53975"/>
                  </a:lnTo>
                  <a:lnTo>
                    <a:pt x="209676" y="25400"/>
                  </a:lnTo>
                  <a:lnTo>
                    <a:pt x="173481" y="6730"/>
                  </a:lnTo>
                  <a:lnTo>
                    <a:pt x="131825" y="0"/>
                  </a:lnTo>
                  <a:close/>
                </a:path>
              </a:pathLst>
            </a:custGeom>
            <a:solidFill>
              <a:srgbClr val="C00000"/>
            </a:solidFill>
          </p:spPr>
          <p:txBody>
            <a:bodyPr wrap="square" lIns="0" tIns="0" rIns="0" bIns="0" rtlCol="0"/>
            <a:lstStyle/>
            <a:p>
              <a:endParaRPr/>
            </a:p>
          </p:txBody>
        </p:sp>
        <p:sp>
          <p:nvSpPr>
            <p:cNvPr id="42" name="object 42"/>
            <p:cNvSpPr/>
            <p:nvPr/>
          </p:nvSpPr>
          <p:spPr>
            <a:xfrm>
              <a:off x="7548879" y="2621280"/>
              <a:ext cx="1381760" cy="2550160"/>
            </a:xfrm>
            <a:custGeom>
              <a:avLst/>
              <a:gdLst/>
              <a:ahLst/>
              <a:cxnLst/>
              <a:rect l="l" t="t" r="r" b="b"/>
              <a:pathLst>
                <a:path w="1381759" h="2550160">
                  <a:moveTo>
                    <a:pt x="0" y="903605"/>
                  </a:moveTo>
                  <a:lnTo>
                    <a:pt x="1360931" y="0"/>
                  </a:lnTo>
                </a:path>
                <a:path w="1381759" h="2550160">
                  <a:moveTo>
                    <a:pt x="20320" y="1788160"/>
                  </a:moveTo>
                  <a:lnTo>
                    <a:pt x="1381633" y="2549779"/>
                  </a:lnTo>
                </a:path>
              </a:pathLst>
            </a:custGeom>
            <a:ln w="19050">
              <a:solidFill>
                <a:srgbClr val="44536A"/>
              </a:solidFill>
            </a:ln>
          </p:spPr>
          <p:txBody>
            <a:bodyPr wrap="square" lIns="0" tIns="0" rIns="0" bIns="0" rtlCol="0"/>
            <a:lstStyle/>
            <a:p>
              <a:endParaRPr/>
            </a:p>
          </p:txBody>
        </p:sp>
        <p:pic>
          <p:nvPicPr>
            <p:cNvPr id="43" name="object 43"/>
            <p:cNvPicPr/>
            <p:nvPr/>
          </p:nvPicPr>
          <p:blipFill>
            <a:blip r:embed="rId6" cstate="print"/>
            <a:stretch>
              <a:fillRect/>
            </a:stretch>
          </p:blipFill>
          <p:spPr>
            <a:xfrm>
              <a:off x="121920" y="4907280"/>
              <a:ext cx="7833359" cy="447040"/>
            </a:xfrm>
            <a:prstGeom prst="rect">
              <a:avLst/>
            </a:prstGeom>
          </p:spPr>
        </p:pic>
      </p:grpSp>
      <p:sp>
        <p:nvSpPr>
          <p:cNvPr id="44" name="object 44"/>
          <p:cNvSpPr txBox="1"/>
          <p:nvPr/>
        </p:nvSpPr>
        <p:spPr>
          <a:xfrm>
            <a:off x="6443979" y="1001331"/>
            <a:ext cx="1931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85" dirty="0">
                <a:latin typeface="Calibri"/>
                <a:cs typeface="Calibri"/>
              </a:rPr>
              <a:t> </a:t>
            </a:r>
            <a:r>
              <a:rPr sz="2400" spc="-10" dirty="0">
                <a:latin typeface="Calibri"/>
                <a:cs typeface="Calibri"/>
              </a:rPr>
              <a:t>“snapping”!</a:t>
            </a:r>
            <a:endParaRPr sz="2400">
              <a:latin typeface="Calibri"/>
              <a:cs typeface="Calibri"/>
            </a:endParaRPr>
          </a:p>
        </p:txBody>
      </p:sp>
      <p:sp>
        <p:nvSpPr>
          <p:cNvPr id="45" name="object 45"/>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46" name="object 46"/>
          <p:cNvSpPr txBox="1"/>
          <p:nvPr/>
        </p:nvSpPr>
        <p:spPr>
          <a:xfrm>
            <a:off x="8809608" y="1001331"/>
            <a:ext cx="2974975" cy="2172335"/>
          </a:xfrm>
          <a:prstGeom prst="rect">
            <a:avLst/>
          </a:prstGeom>
        </p:spPr>
        <p:txBody>
          <a:bodyPr vert="horz" wrap="square" lIns="0" tIns="12700" rIns="0" bIns="0" rtlCol="0">
            <a:spAutoFit/>
          </a:bodyPr>
          <a:lstStyle/>
          <a:p>
            <a:pPr marL="38100" marR="304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0" dirty="0">
                <a:latin typeface="Calibri"/>
                <a:cs typeface="Calibri"/>
              </a:rPr>
              <a:t> </a:t>
            </a:r>
            <a:r>
              <a:rPr sz="2400" spc="-10" dirty="0">
                <a:latin typeface="Calibri"/>
                <a:cs typeface="Calibri"/>
              </a:rPr>
              <a:t>points </a:t>
            </a:r>
            <a:r>
              <a:rPr sz="2400" dirty="0">
                <a:latin typeface="Calibri"/>
                <a:cs typeface="Calibri"/>
              </a:rPr>
              <a:t>in</a:t>
            </a:r>
            <a:r>
              <a:rPr sz="2400" spc="-45"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a:p>
            <a:pPr marL="241300">
              <a:lnSpc>
                <a:spcPct val="100000"/>
              </a:lnSpc>
              <a:spcBef>
                <a:spcPts val="1540"/>
              </a:spcBef>
              <a:tabLst>
                <a:tab pos="2071370" algn="l"/>
              </a:tabLst>
            </a:pPr>
            <a:r>
              <a:rPr sz="4800" spc="-30" baseline="11284" dirty="0">
                <a:solidFill>
                  <a:srgbClr val="666666"/>
                </a:solidFill>
                <a:latin typeface="Calibri"/>
                <a:cs typeface="Calibri"/>
              </a:rPr>
              <a:t>f</a:t>
            </a:r>
            <a:r>
              <a:rPr sz="2050" spc="-20" dirty="0">
                <a:solidFill>
                  <a:srgbClr val="666666"/>
                </a:solidFill>
                <a:latin typeface="Calibri"/>
                <a:cs typeface="Calibri"/>
              </a:rPr>
              <a:t>6,5</a:t>
            </a:r>
            <a:r>
              <a:rPr sz="2050" dirty="0">
                <a:solidFill>
                  <a:srgbClr val="666666"/>
                </a:solidFill>
                <a:latin typeface="Calibri"/>
                <a:cs typeface="Calibri"/>
              </a:rPr>
              <a:t>	</a:t>
            </a:r>
            <a:r>
              <a:rPr sz="4800" spc="-30" baseline="11284" dirty="0">
                <a:solidFill>
                  <a:srgbClr val="C00000"/>
                </a:solidFill>
                <a:latin typeface="Calibri"/>
                <a:cs typeface="Calibri"/>
              </a:rPr>
              <a:t>f</a:t>
            </a:r>
            <a:r>
              <a:rPr sz="2050" spc="-20" dirty="0">
                <a:solidFill>
                  <a:srgbClr val="C00000"/>
                </a:solidFill>
                <a:latin typeface="Calibri"/>
                <a:cs typeface="Calibri"/>
              </a:rPr>
              <a:t>7,5</a:t>
            </a:r>
            <a:endParaRPr sz="2050">
              <a:latin typeface="Calibri"/>
              <a:cs typeface="Calibri"/>
            </a:endParaRPr>
          </a:p>
        </p:txBody>
      </p:sp>
      <p:grpSp>
        <p:nvGrpSpPr>
          <p:cNvPr id="47" name="object 47"/>
          <p:cNvGrpSpPr/>
          <p:nvPr/>
        </p:nvGrpSpPr>
        <p:grpSpPr>
          <a:xfrm>
            <a:off x="1880870" y="3371215"/>
            <a:ext cx="8984615" cy="1981835"/>
            <a:chOff x="1880870" y="3371215"/>
            <a:chExt cx="8984615" cy="1981835"/>
          </a:xfrm>
        </p:grpSpPr>
        <p:sp>
          <p:nvSpPr>
            <p:cNvPr id="48" name="object 48"/>
            <p:cNvSpPr/>
            <p:nvPr/>
          </p:nvSpPr>
          <p:spPr>
            <a:xfrm>
              <a:off x="10363200" y="4358640"/>
              <a:ext cx="487680" cy="0"/>
            </a:xfrm>
            <a:custGeom>
              <a:avLst/>
              <a:gdLst/>
              <a:ahLst/>
              <a:cxnLst/>
              <a:rect l="l" t="t" r="r" b="b"/>
              <a:pathLst>
                <a:path w="487679">
                  <a:moveTo>
                    <a:pt x="0" y="0"/>
                  </a:moveTo>
                  <a:lnTo>
                    <a:pt x="487552" y="0"/>
                  </a:lnTo>
                </a:path>
              </a:pathLst>
            </a:custGeom>
            <a:ln w="44450">
              <a:solidFill>
                <a:srgbClr val="EC7C30"/>
              </a:solidFill>
            </a:ln>
          </p:spPr>
          <p:txBody>
            <a:bodyPr wrap="square" lIns="0" tIns="0" rIns="0" bIns="0" rtlCol="0"/>
            <a:lstStyle/>
            <a:p>
              <a:endParaRPr/>
            </a:p>
          </p:txBody>
        </p:sp>
        <p:sp>
          <p:nvSpPr>
            <p:cNvPr id="49" name="object 49"/>
            <p:cNvSpPr/>
            <p:nvPr/>
          </p:nvSpPr>
          <p:spPr>
            <a:xfrm>
              <a:off x="10840720" y="3393440"/>
              <a:ext cx="2540" cy="965200"/>
            </a:xfrm>
            <a:custGeom>
              <a:avLst/>
              <a:gdLst/>
              <a:ahLst/>
              <a:cxnLst/>
              <a:rect l="l" t="t" r="r" b="b"/>
              <a:pathLst>
                <a:path w="2540" h="965200">
                  <a:moveTo>
                    <a:pt x="2539" y="964819"/>
                  </a:moveTo>
                  <a:lnTo>
                    <a:pt x="0" y="0"/>
                  </a:lnTo>
                </a:path>
              </a:pathLst>
            </a:custGeom>
            <a:ln w="44450">
              <a:solidFill>
                <a:srgbClr val="6F2F9F"/>
              </a:solidFill>
            </a:ln>
          </p:spPr>
          <p:txBody>
            <a:bodyPr wrap="square" lIns="0" tIns="0" rIns="0" bIns="0" rtlCol="0"/>
            <a:lstStyle/>
            <a:p>
              <a:endParaRPr/>
            </a:p>
          </p:txBody>
        </p:sp>
        <p:sp>
          <p:nvSpPr>
            <p:cNvPr id="50" name="object 50"/>
            <p:cNvSpPr/>
            <p:nvPr/>
          </p:nvSpPr>
          <p:spPr>
            <a:xfrm>
              <a:off x="2458720" y="4937747"/>
              <a:ext cx="2743200" cy="396240"/>
            </a:xfrm>
            <a:custGeom>
              <a:avLst/>
              <a:gdLst/>
              <a:ahLst/>
              <a:cxnLst/>
              <a:rect l="l" t="t" r="r" b="b"/>
              <a:pathLst>
                <a:path w="2743200" h="396239">
                  <a:moveTo>
                    <a:pt x="0" y="395998"/>
                  </a:moveTo>
                  <a:lnTo>
                    <a:pt x="2743073" y="395998"/>
                  </a:lnTo>
                  <a:lnTo>
                    <a:pt x="2743073" y="0"/>
                  </a:lnTo>
                  <a:lnTo>
                    <a:pt x="0" y="0"/>
                  </a:lnTo>
                  <a:lnTo>
                    <a:pt x="0" y="395998"/>
                  </a:lnTo>
                  <a:close/>
                </a:path>
              </a:pathLst>
            </a:custGeom>
            <a:ln w="38100">
              <a:solidFill>
                <a:srgbClr val="EC7C30"/>
              </a:solidFill>
            </a:ln>
          </p:spPr>
          <p:txBody>
            <a:bodyPr wrap="square" lIns="0" tIns="0" rIns="0" bIns="0" rtlCol="0"/>
            <a:lstStyle/>
            <a:p>
              <a:endParaRPr/>
            </a:p>
          </p:txBody>
        </p:sp>
        <p:sp>
          <p:nvSpPr>
            <p:cNvPr id="51" name="object 51"/>
            <p:cNvSpPr/>
            <p:nvPr/>
          </p:nvSpPr>
          <p:spPr>
            <a:xfrm>
              <a:off x="5252720" y="4927612"/>
              <a:ext cx="2794000" cy="406400"/>
            </a:xfrm>
            <a:custGeom>
              <a:avLst/>
              <a:gdLst/>
              <a:ahLst/>
              <a:cxnLst/>
              <a:rect l="l" t="t" r="r" b="b"/>
              <a:pathLst>
                <a:path w="2794000" h="406400">
                  <a:moveTo>
                    <a:pt x="0" y="406133"/>
                  </a:moveTo>
                  <a:lnTo>
                    <a:pt x="2793873" y="406133"/>
                  </a:lnTo>
                  <a:lnTo>
                    <a:pt x="2793873" y="0"/>
                  </a:lnTo>
                  <a:lnTo>
                    <a:pt x="0" y="0"/>
                  </a:lnTo>
                  <a:lnTo>
                    <a:pt x="0" y="406133"/>
                  </a:lnTo>
                  <a:close/>
                </a:path>
              </a:pathLst>
            </a:custGeom>
            <a:ln w="38100">
              <a:solidFill>
                <a:srgbClr val="6F2F9F"/>
              </a:solidFill>
            </a:ln>
          </p:spPr>
          <p:txBody>
            <a:bodyPr wrap="square" lIns="0" tIns="0" rIns="0" bIns="0" rtlCol="0"/>
            <a:lstStyle/>
            <a:p>
              <a:endParaRPr/>
            </a:p>
          </p:txBody>
        </p:sp>
        <p:sp>
          <p:nvSpPr>
            <p:cNvPr id="52" name="object 52"/>
            <p:cNvSpPr/>
            <p:nvPr/>
          </p:nvSpPr>
          <p:spPr>
            <a:xfrm>
              <a:off x="1899920" y="4937734"/>
              <a:ext cx="508000" cy="396240"/>
            </a:xfrm>
            <a:custGeom>
              <a:avLst/>
              <a:gdLst/>
              <a:ahLst/>
              <a:cxnLst/>
              <a:rect l="l" t="t" r="r" b="b"/>
              <a:pathLst>
                <a:path w="508000" h="396239">
                  <a:moveTo>
                    <a:pt x="0" y="396138"/>
                  </a:moveTo>
                  <a:lnTo>
                    <a:pt x="508000" y="396138"/>
                  </a:lnTo>
                  <a:lnTo>
                    <a:pt x="508000" y="0"/>
                  </a:lnTo>
                  <a:lnTo>
                    <a:pt x="0" y="0"/>
                  </a:lnTo>
                  <a:lnTo>
                    <a:pt x="0" y="396138"/>
                  </a:lnTo>
                  <a:close/>
                </a:path>
              </a:pathLst>
            </a:custGeom>
            <a:ln w="38099">
              <a:solidFill>
                <a:srgbClr val="C00000"/>
              </a:solidFill>
            </a:ln>
          </p:spPr>
          <p:txBody>
            <a:bodyPr wrap="square" lIns="0" tIns="0" rIns="0" bIns="0" rtlCol="0"/>
            <a:lstStyle/>
            <a:p>
              <a:endParaRPr/>
            </a:p>
          </p:txBody>
        </p:sp>
      </p:grpSp>
      <p:sp>
        <p:nvSpPr>
          <p:cNvPr id="53" name="object 53"/>
          <p:cNvSpPr txBox="1"/>
          <p:nvPr/>
        </p:nvSpPr>
        <p:spPr>
          <a:xfrm>
            <a:off x="10942955" y="3395281"/>
            <a:ext cx="414020" cy="391795"/>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6F2F9F"/>
                </a:solidFill>
                <a:latin typeface="Calibri"/>
                <a:cs typeface="Calibri"/>
              </a:rPr>
              <a:t>0.8</a:t>
            </a:r>
            <a:endParaRPr sz="2400">
              <a:latin typeface="Calibri"/>
              <a:cs typeface="Calibri"/>
            </a:endParaRPr>
          </a:p>
        </p:txBody>
      </p:sp>
      <p:sp>
        <p:nvSpPr>
          <p:cNvPr id="54" name="object 54"/>
          <p:cNvSpPr txBox="1"/>
          <p:nvPr/>
        </p:nvSpPr>
        <p:spPr>
          <a:xfrm>
            <a:off x="10153650" y="3584769"/>
            <a:ext cx="976630" cy="1080135"/>
          </a:xfrm>
          <a:prstGeom prst="rect">
            <a:avLst/>
          </a:prstGeom>
        </p:spPr>
        <p:txBody>
          <a:bodyPr vert="horz" wrap="square" lIns="0" tIns="127000" rIns="0" bIns="0" rtlCol="0">
            <a:spAutoFit/>
          </a:bodyPr>
          <a:lstStyle/>
          <a:p>
            <a:pPr algn="ctr">
              <a:lnSpc>
                <a:spcPct val="100000"/>
              </a:lnSpc>
              <a:spcBef>
                <a:spcPts val="1000"/>
              </a:spcBef>
            </a:pPr>
            <a:r>
              <a:rPr sz="4800" b="1" spc="-15" baseline="11284" dirty="0">
                <a:solidFill>
                  <a:srgbClr val="00FF00"/>
                </a:solidFill>
                <a:latin typeface="Calibri"/>
                <a:cs typeface="Calibri"/>
              </a:rPr>
              <a:t>f</a:t>
            </a:r>
            <a:r>
              <a:rPr sz="2050" b="1" spc="-10" dirty="0">
                <a:solidFill>
                  <a:srgbClr val="00FF00"/>
                </a:solidFill>
                <a:latin typeface="Calibri"/>
                <a:cs typeface="Calibri"/>
              </a:rPr>
              <a:t>6.5,5.8</a:t>
            </a:r>
            <a:endParaRPr sz="2050">
              <a:latin typeface="Calibri"/>
              <a:cs typeface="Calibri"/>
            </a:endParaRPr>
          </a:p>
          <a:p>
            <a:pPr marR="43180" algn="ctr">
              <a:lnSpc>
                <a:spcPct val="100000"/>
              </a:lnSpc>
              <a:spcBef>
                <a:spcPts val="680"/>
              </a:spcBef>
            </a:pPr>
            <a:r>
              <a:rPr sz="2400" b="1" spc="-25" dirty="0">
                <a:solidFill>
                  <a:srgbClr val="EC7C30"/>
                </a:solidFill>
                <a:latin typeface="Calibri"/>
                <a:cs typeface="Calibri"/>
              </a:rPr>
              <a:t>0.5</a:t>
            </a:r>
            <a:endParaRPr sz="2400">
              <a:latin typeface="Calibri"/>
              <a:cs typeface="Calibri"/>
            </a:endParaRPr>
          </a:p>
        </p:txBody>
      </p:sp>
      <p:sp>
        <p:nvSpPr>
          <p:cNvPr id="55" name="object 55"/>
          <p:cNvSpPr txBox="1"/>
          <p:nvPr/>
        </p:nvSpPr>
        <p:spPr>
          <a:xfrm>
            <a:off x="10841608" y="4659248"/>
            <a:ext cx="525780" cy="514350"/>
          </a:xfrm>
          <a:prstGeom prst="rect">
            <a:avLst/>
          </a:prstGeom>
        </p:spPr>
        <p:txBody>
          <a:bodyPr vert="horz" wrap="square" lIns="0" tIns="13335" rIns="0" bIns="0" rtlCol="0">
            <a:spAutoFit/>
          </a:bodyPr>
          <a:lstStyle/>
          <a:p>
            <a:pPr marL="38100">
              <a:lnSpc>
                <a:spcPct val="100000"/>
              </a:lnSpc>
              <a:spcBef>
                <a:spcPts val="105"/>
              </a:spcBef>
            </a:pPr>
            <a:r>
              <a:rPr sz="4800" spc="-30" baseline="11284" dirty="0">
                <a:latin typeface="Calibri"/>
                <a:cs typeface="Calibri"/>
              </a:rPr>
              <a:t>f</a:t>
            </a:r>
            <a:r>
              <a:rPr sz="2050" spc="-20" dirty="0">
                <a:latin typeface="Calibri"/>
                <a:cs typeface="Calibri"/>
              </a:rPr>
              <a:t>7,6</a:t>
            </a:r>
            <a:endParaRPr sz="2050">
              <a:latin typeface="Calibri"/>
              <a:cs typeface="Calibri"/>
            </a:endParaRPr>
          </a:p>
        </p:txBody>
      </p:sp>
      <p:sp>
        <p:nvSpPr>
          <p:cNvPr id="56" name="object 56"/>
          <p:cNvSpPr txBox="1"/>
          <p:nvPr/>
        </p:nvSpPr>
        <p:spPr>
          <a:xfrm>
            <a:off x="9014714" y="4633976"/>
            <a:ext cx="520700" cy="514350"/>
          </a:xfrm>
          <a:prstGeom prst="rect">
            <a:avLst/>
          </a:prstGeom>
        </p:spPr>
        <p:txBody>
          <a:bodyPr vert="horz" wrap="square" lIns="0" tIns="13335" rIns="0" bIns="0" rtlCol="0">
            <a:spAutoFit/>
          </a:bodyPr>
          <a:lstStyle/>
          <a:p>
            <a:pPr marL="38100">
              <a:lnSpc>
                <a:spcPct val="100000"/>
              </a:lnSpc>
              <a:spcBef>
                <a:spcPts val="105"/>
              </a:spcBef>
            </a:pPr>
            <a:r>
              <a:rPr sz="4800" spc="-30" baseline="11284" dirty="0">
                <a:latin typeface="Calibri"/>
                <a:cs typeface="Calibri"/>
              </a:rPr>
              <a:t>f</a:t>
            </a:r>
            <a:r>
              <a:rPr sz="2050" spc="-20" dirty="0">
                <a:latin typeface="Calibri"/>
                <a:cs typeface="Calibri"/>
              </a:rPr>
              <a:t>6,6</a:t>
            </a:r>
            <a:endParaRPr sz="2050">
              <a:latin typeface="Calibri"/>
              <a:cs typeface="Calibri"/>
            </a:endParaRPr>
          </a:p>
        </p:txBody>
      </p:sp>
      <p:sp>
        <p:nvSpPr>
          <p:cNvPr id="57" name="object 57"/>
          <p:cNvSpPr txBox="1"/>
          <p:nvPr/>
        </p:nvSpPr>
        <p:spPr>
          <a:xfrm>
            <a:off x="8064500" y="5200078"/>
            <a:ext cx="4040504" cy="1165225"/>
          </a:xfrm>
          <a:prstGeom prst="rect">
            <a:avLst/>
          </a:prstGeom>
        </p:spPr>
        <p:txBody>
          <a:bodyPr vert="horz" wrap="square" lIns="0" tIns="22860" rIns="0" bIns="0" rtlCol="0">
            <a:spAutoFit/>
          </a:bodyPr>
          <a:lstStyle/>
          <a:p>
            <a:pPr marL="38100" marR="30480">
              <a:lnSpc>
                <a:spcPct val="102899"/>
              </a:lnSpc>
              <a:spcBef>
                <a:spcPts val="180"/>
              </a:spcBef>
            </a:pPr>
            <a:r>
              <a:rPr sz="2400" spc="-10" dirty="0">
                <a:latin typeface="Calibri"/>
                <a:cs typeface="Calibri"/>
              </a:rPr>
              <a:t>Feature</a:t>
            </a:r>
            <a:r>
              <a:rPr sz="2400" spc="-225" dirty="0">
                <a:latin typeface="Calibri"/>
                <a:cs typeface="Calibri"/>
              </a:rPr>
              <a:t> </a:t>
            </a:r>
            <a:r>
              <a:rPr sz="2400" dirty="0">
                <a:latin typeface="Calibri"/>
                <a:cs typeface="Calibri"/>
              </a:rPr>
              <a:t>f</a:t>
            </a:r>
            <a:r>
              <a:rPr sz="2400" baseline="-13888" dirty="0">
                <a:latin typeface="Calibri"/>
                <a:cs typeface="Calibri"/>
              </a:rPr>
              <a:t>xy</a:t>
            </a:r>
            <a:r>
              <a:rPr sz="2400" spc="292" baseline="-13888" dirty="0">
                <a:latin typeface="Calibri"/>
                <a:cs typeface="Calibri"/>
              </a:rPr>
              <a:t> </a:t>
            </a:r>
            <a:r>
              <a:rPr sz="2400" dirty="0">
                <a:latin typeface="Calibri"/>
                <a:cs typeface="Calibri"/>
              </a:rPr>
              <a:t>for</a:t>
            </a:r>
            <a:r>
              <a:rPr sz="2400" spc="-10" dirty="0">
                <a:latin typeface="Calibri"/>
                <a:cs typeface="Calibri"/>
              </a:rPr>
              <a:t> </a:t>
            </a:r>
            <a:r>
              <a:rPr sz="2400" dirty="0">
                <a:latin typeface="Calibri"/>
                <a:cs typeface="Calibri"/>
              </a:rPr>
              <a:t>point</a:t>
            </a:r>
            <a:r>
              <a:rPr sz="2400" spc="-220" dirty="0">
                <a:latin typeface="Calibri"/>
                <a:cs typeface="Calibri"/>
              </a:rPr>
              <a:t> </a:t>
            </a:r>
            <a:r>
              <a:rPr sz="2400" dirty="0">
                <a:latin typeface="Calibri"/>
                <a:cs typeface="Calibri"/>
              </a:rPr>
              <a:t>(x,</a:t>
            </a:r>
            <a:r>
              <a:rPr sz="2400" spc="-20" dirty="0">
                <a:latin typeface="Calibri"/>
                <a:cs typeface="Calibri"/>
              </a:rPr>
              <a:t> </a:t>
            </a:r>
            <a:r>
              <a:rPr sz="2400" dirty="0">
                <a:latin typeface="Calibri"/>
                <a:cs typeface="Calibri"/>
              </a:rPr>
              <a:t>y)</a:t>
            </a:r>
            <a:r>
              <a:rPr sz="2400" spc="-65" dirty="0">
                <a:latin typeface="Calibri"/>
                <a:cs typeface="Calibri"/>
              </a:rPr>
              <a:t> </a:t>
            </a:r>
            <a:r>
              <a:rPr sz="2400" dirty="0">
                <a:latin typeface="Calibri"/>
                <a:cs typeface="Calibri"/>
              </a:rPr>
              <a:t>is</a:t>
            </a:r>
            <a:r>
              <a:rPr sz="2400" spc="-40" dirty="0">
                <a:latin typeface="Calibri"/>
                <a:cs typeface="Calibri"/>
              </a:rPr>
              <a:t> </a:t>
            </a:r>
            <a:r>
              <a:rPr sz="2400" spc="-50" dirty="0">
                <a:latin typeface="Calibri"/>
                <a:cs typeface="Calibri"/>
              </a:rPr>
              <a:t>a </a:t>
            </a:r>
            <a:r>
              <a:rPr sz="2400" dirty="0">
                <a:latin typeface="Calibri"/>
                <a:cs typeface="Calibri"/>
              </a:rPr>
              <a:t>linear</a:t>
            </a:r>
            <a:r>
              <a:rPr sz="2400" spc="-5" dirty="0">
                <a:latin typeface="Calibri"/>
                <a:cs typeface="Calibri"/>
              </a:rPr>
              <a:t> </a:t>
            </a:r>
            <a:r>
              <a:rPr sz="2400" dirty="0">
                <a:latin typeface="Calibri"/>
                <a:cs typeface="Calibri"/>
              </a:rPr>
              <a:t>combination</a:t>
            </a:r>
            <a:r>
              <a:rPr sz="2400" spc="-190" dirty="0">
                <a:latin typeface="Calibri"/>
                <a:cs typeface="Calibri"/>
              </a:rPr>
              <a:t> </a:t>
            </a:r>
            <a:r>
              <a:rPr sz="2400" dirty="0">
                <a:latin typeface="Calibri"/>
                <a:cs typeface="Calibri"/>
              </a:rPr>
              <a:t>of</a:t>
            </a:r>
            <a:r>
              <a:rPr sz="2400" spc="35" dirty="0">
                <a:latin typeface="Calibri"/>
                <a:cs typeface="Calibri"/>
              </a:rPr>
              <a:t> </a:t>
            </a:r>
            <a:r>
              <a:rPr sz="2400" spc="-10" dirty="0">
                <a:latin typeface="Calibri"/>
                <a:cs typeface="Calibri"/>
              </a:rPr>
              <a:t>features </a:t>
            </a:r>
            <a:r>
              <a:rPr sz="2400" dirty="0">
                <a:latin typeface="Calibri"/>
                <a:cs typeface="Calibri"/>
              </a:rPr>
              <a:t>at</a:t>
            </a:r>
            <a:r>
              <a:rPr sz="2400" spc="-135" dirty="0">
                <a:latin typeface="Calibri"/>
                <a:cs typeface="Calibri"/>
              </a:rPr>
              <a:t> </a:t>
            </a:r>
            <a:r>
              <a:rPr sz="2400" dirty="0">
                <a:latin typeface="Calibri"/>
                <a:cs typeface="Calibri"/>
              </a:rPr>
              <a:t>its</a:t>
            </a:r>
            <a:r>
              <a:rPr sz="2400" spc="-70" dirty="0">
                <a:latin typeface="Calibri"/>
                <a:cs typeface="Calibri"/>
              </a:rPr>
              <a:t> </a:t>
            </a:r>
            <a:r>
              <a:rPr sz="2400" dirty="0">
                <a:latin typeface="Calibri"/>
                <a:cs typeface="Calibri"/>
              </a:rPr>
              <a:t>four</a:t>
            </a:r>
            <a:r>
              <a:rPr sz="2400" spc="-45" dirty="0">
                <a:latin typeface="Calibri"/>
                <a:cs typeface="Calibri"/>
              </a:rPr>
              <a:t> </a:t>
            </a:r>
            <a:r>
              <a:rPr sz="2400" dirty="0">
                <a:latin typeface="Calibri"/>
                <a:cs typeface="Calibri"/>
              </a:rPr>
              <a:t>neighboring</a:t>
            </a:r>
            <a:r>
              <a:rPr sz="2400" spc="-140" dirty="0">
                <a:latin typeface="Calibri"/>
                <a:cs typeface="Calibri"/>
              </a:rPr>
              <a:t> </a:t>
            </a:r>
            <a:r>
              <a:rPr sz="2400" dirty="0">
                <a:latin typeface="Calibri"/>
                <a:cs typeface="Calibri"/>
              </a:rPr>
              <a:t>grid</a:t>
            </a:r>
            <a:r>
              <a:rPr sz="2400" spc="5" dirty="0">
                <a:latin typeface="Calibri"/>
                <a:cs typeface="Calibri"/>
              </a:rPr>
              <a:t> </a:t>
            </a:r>
            <a:r>
              <a:rPr sz="2400" spc="-10" dirty="0">
                <a:latin typeface="Calibri"/>
                <a:cs typeface="Calibri"/>
              </a:rPr>
              <a:t>cells:</a:t>
            </a:r>
            <a:endParaRPr sz="2400">
              <a:latin typeface="Calibri"/>
              <a:cs typeface="Calibri"/>
            </a:endParaRPr>
          </a:p>
        </p:txBody>
      </p:sp>
      <p:sp>
        <p:nvSpPr>
          <p:cNvPr id="58" name="object 58"/>
          <p:cNvSpPr txBox="1"/>
          <p:nvPr/>
        </p:nvSpPr>
        <p:spPr>
          <a:xfrm>
            <a:off x="795337" y="5341937"/>
            <a:ext cx="5909310" cy="453390"/>
          </a:xfrm>
          <a:prstGeom prst="rect">
            <a:avLst/>
          </a:prstGeom>
        </p:spPr>
        <p:txBody>
          <a:bodyPr vert="horz" wrap="square" lIns="0" tIns="13335" rIns="0" bIns="0" rtlCol="0">
            <a:spAutoFit/>
          </a:bodyPr>
          <a:lstStyle/>
          <a:p>
            <a:pPr marL="38100">
              <a:lnSpc>
                <a:spcPct val="100000"/>
              </a:lnSpc>
              <a:spcBef>
                <a:spcPts val="105"/>
              </a:spcBef>
            </a:pPr>
            <a:r>
              <a:rPr sz="2800" b="1" dirty="0">
                <a:solidFill>
                  <a:srgbClr val="00FF00"/>
                </a:solidFill>
                <a:latin typeface="Calibri"/>
                <a:cs typeface="Calibri"/>
              </a:rPr>
              <a:t>f</a:t>
            </a:r>
            <a:r>
              <a:rPr sz="2775" b="1" baseline="-15015" dirty="0">
                <a:solidFill>
                  <a:srgbClr val="00FF00"/>
                </a:solidFill>
                <a:latin typeface="Calibri"/>
                <a:cs typeface="Calibri"/>
              </a:rPr>
              <a:t>6.5,5.8</a:t>
            </a:r>
            <a:r>
              <a:rPr sz="2775" b="1" spc="270" baseline="-15015" dirty="0">
                <a:solidFill>
                  <a:srgbClr val="00FF00"/>
                </a:solidFill>
                <a:latin typeface="Calibri"/>
                <a:cs typeface="Calibri"/>
              </a:rPr>
              <a:t> </a:t>
            </a:r>
            <a:r>
              <a:rPr sz="2800" dirty="0">
                <a:latin typeface="Calibri"/>
                <a:cs typeface="Calibri"/>
              </a:rPr>
              <a:t>=</a:t>
            </a:r>
            <a:r>
              <a:rPr sz="2800" spc="65" dirty="0">
                <a:latin typeface="Calibri"/>
                <a:cs typeface="Calibri"/>
              </a:rPr>
              <a:t> </a:t>
            </a:r>
            <a:r>
              <a:rPr sz="2800" dirty="0">
                <a:latin typeface="Calibri"/>
                <a:cs typeface="Calibri"/>
              </a:rPr>
              <a:t>(f</a:t>
            </a:r>
            <a:r>
              <a:rPr sz="2775" baseline="-15015" dirty="0">
                <a:latin typeface="Calibri"/>
                <a:cs typeface="Calibri"/>
              </a:rPr>
              <a:t>6,5</a:t>
            </a:r>
            <a:r>
              <a:rPr sz="2775" spc="-89" baseline="-15015" dirty="0">
                <a:latin typeface="Calibri"/>
                <a:cs typeface="Calibri"/>
              </a:rPr>
              <a:t> </a:t>
            </a:r>
            <a:r>
              <a:rPr sz="2800" dirty="0">
                <a:latin typeface="Calibri"/>
                <a:cs typeface="Calibri"/>
              </a:rPr>
              <a:t>*</a:t>
            </a:r>
            <a:r>
              <a:rPr sz="2800" spc="-20" dirty="0">
                <a:latin typeface="Calibri"/>
                <a:cs typeface="Calibri"/>
              </a:rPr>
              <a:t> </a:t>
            </a:r>
            <a:r>
              <a:rPr sz="2800" dirty="0">
                <a:latin typeface="Calibri"/>
                <a:cs typeface="Calibri"/>
              </a:rPr>
              <a:t>0.5</a:t>
            </a:r>
            <a:r>
              <a:rPr sz="2800" spc="45"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0.2)</a:t>
            </a:r>
            <a:r>
              <a:rPr sz="2800" spc="50"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a:t>
            </a:r>
            <a:r>
              <a:rPr sz="2800" dirty="0">
                <a:solidFill>
                  <a:srgbClr val="C00000"/>
                </a:solidFill>
                <a:latin typeface="Calibri"/>
                <a:cs typeface="Calibri"/>
              </a:rPr>
              <a:t>f</a:t>
            </a:r>
            <a:r>
              <a:rPr sz="2775" baseline="-15015" dirty="0">
                <a:solidFill>
                  <a:srgbClr val="C00000"/>
                </a:solidFill>
                <a:latin typeface="Calibri"/>
                <a:cs typeface="Calibri"/>
              </a:rPr>
              <a:t>7,5</a:t>
            </a:r>
            <a:r>
              <a:rPr sz="2775" spc="-104" baseline="-15015" dirty="0">
                <a:solidFill>
                  <a:srgbClr val="C00000"/>
                </a:solidFill>
                <a:latin typeface="Calibri"/>
                <a:cs typeface="Calibri"/>
              </a:rPr>
              <a:t> </a:t>
            </a:r>
            <a:r>
              <a:rPr sz="2800" dirty="0">
                <a:latin typeface="Calibri"/>
                <a:cs typeface="Calibri"/>
              </a:rPr>
              <a:t>*</a:t>
            </a:r>
            <a:r>
              <a:rPr sz="2800" spc="-15" dirty="0">
                <a:latin typeface="Calibri"/>
                <a:cs typeface="Calibri"/>
              </a:rPr>
              <a:t> </a:t>
            </a:r>
            <a:r>
              <a:rPr sz="2800" b="1" dirty="0">
                <a:solidFill>
                  <a:srgbClr val="EC7C30"/>
                </a:solidFill>
                <a:latin typeface="Calibri"/>
                <a:cs typeface="Calibri"/>
              </a:rPr>
              <a:t>0.5</a:t>
            </a:r>
            <a:r>
              <a:rPr sz="2800" b="1" spc="45" dirty="0">
                <a:solidFill>
                  <a:srgbClr val="EC7C30"/>
                </a:solidFill>
                <a:latin typeface="Calibri"/>
                <a:cs typeface="Calibri"/>
              </a:rPr>
              <a:t> </a:t>
            </a:r>
            <a:r>
              <a:rPr sz="2800" dirty="0">
                <a:latin typeface="Calibri"/>
                <a:cs typeface="Calibri"/>
              </a:rPr>
              <a:t>*</a:t>
            </a:r>
            <a:r>
              <a:rPr sz="2800" spc="65" dirty="0">
                <a:latin typeface="Calibri"/>
                <a:cs typeface="Calibri"/>
              </a:rPr>
              <a:t> </a:t>
            </a:r>
            <a:r>
              <a:rPr sz="2800" b="1" spc="-20" dirty="0">
                <a:solidFill>
                  <a:srgbClr val="6F2F9F"/>
                </a:solidFill>
                <a:latin typeface="Calibri"/>
                <a:cs typeface="Calibri"/>
              </a:rPr>
              <a:t>0.2</a:t>
            </a:r>
            <a:r>
              <a:rPr sz="2800" spc="-20" dirty="0">
                <a:latin typeface="Calibri"/>
                <a:cs typeface="Calibri"/>
              </a:rPr>
              <a:t>)</a:t>
            </a:r>
            <a:endParaRPr sz="2800">
              <a:latin typeface="Calibri"/>
              <a:cs typeface="Calibri"/>
            </a:endParaRPr>
          </a:p>
        </p:txBody>
      </p:sp>
      <p:sp>
        <p:nvSpPr>
          <p:cNvPr id="59" name="object 59"/>
          <p:cNvSpPr txBox="1"/>
          <p:nvPr/>
        </p:nvSpPr>
        <p:spPr>
          <a:xfrm>
            <a:off x="1712341" y="5765800"/>
            <a:ext cx="3021330" cy="453390"/>
          </a:xfrm>
          <a:prstGeom prst="rect">
            <a:avLst/>
          </a:prstGeom>
        </p:spPr>
        <p:txBody>
          <a:bodyPr vert="horz" wrap="square" lIns="0" tIns="13335" rIns="0" bIns="0" rtlCol="0">
            <a:spAutoFit/>
          </a:bodyPr>
          <a:lstStyle/>
          <a:p>
            <a:pPr marL="12700">
              <a:lnSpc>
                <a:spcPct val="100000"/>
              </a:lnSpc>
              <a:spcBef>
                <a:spcPts val="105"/>
              </a:spcBef>
              <a:tabLst>
                <a:tab pos="841375" algn="l"/>
              </a:tabLst>
            </a:pPr>
            <a:r>
              <a:rPr sz="2800" dirty="0">
                <a:latin typeface="Calibri"/>
                <a:cs typeface="Calibri"/>
              </a:rPr>
              <a:t>+</a:t>
            </a:r>
            <a:r>
              <a:rPr sz="2800" spc="-120" dirty="0">
                <a:latin typeface="Calibri"/>
                <a:cs typeface="Calibri"/>
              </a:rPr>
              <a:t> </a:t>
            </a:r>
            <a:r>
              <a:rPr sz="2800" spc="-35" dirty="0">
                <a:latin typeface="Calibri"/>
                <a:cs typeface="Calibri"/>
              </a:rPr>
              <a:t>(f</a:t>
            </a:r>
            <a:r>
              <a:rPr sz="2800" dirty="0">
                <a:latin typeface="Calibri"/>
                <a:cs typeface="Calibri"/>
              </a:rPr>
              <a:t>	*</a:t>
            </a:r>
            <a:r>
              <a:rPr sz="2800" spc="-20" dirty="0">
                <a:latin typeface="Calibri"/>
                <a:cs typeface="Calibri"/>
              </a:rPr>
              <a:t> </a:t>
            </a:r>
            <a:r>
              <a:rPr sz="2800" dirty="0">
                <a:latin typeface="Calibri"/>
                <a:cs typeface="Calibri"/>
              </a:rPr>
              <a:t>0.5</a:t>
            </a:r>
            <a:r>
              <a:rPr sz="2800" spc="45" dirty="0">
                <a:latin typeface="Calibri"/>
                <a:cs typeface="Calibri"/>
              </a:rPr>
              <a:t> </a:t>
            </a:r>
            <a:r>
              <a:rPr sz="2800" dirty="0">
                <a:latin typeface="Calibri"/>
                <a:cs typeface="Calibri"/>
              </a:rPr>
              <a:t>*</a:t>
            </a:r>
            <a:r>
              <a:rPr sz="2800" spc="-15" dirty="0">
                <a:latin typeface="Calibri"/>
                <a:cs typeface="Calibri"/>
              </a:rPr>
              <a:t> </a:t>
            </a:r>
            <a:r>
              <a:rPr sz="2800" dirty="0">
                <a:latin typeface="Calibri"/>
                <a:cs typeface="Calibri"/>
              </a:rPr>
              <a:t>0.8)</a:t>
            </a:r>
            <a:r>
              <a:rPr sz="2800" spc="-30" dirty="0">
                <a:latin typeface="Calibri"/>
                <a:cs typeface="Calibri"/>
              </a:rPr>
              <a:t> </a:t>
            </a:r>
            <a:r>
              <a:rPr sz="2800" dirty="0">
                <a:latin typeface="Calibri"/>
                <a:cs typeface="Calibri"/>
              </a:rPr>
              <a:t>+</a:t>
            </a:r>
            <a:r>
              <a:rPr sz="2800" spc="-15" dirty="0">
                <a:latin typeface="Calibri"/>
                <a:cs typeface="Calibri"/>
              </a:rPr>
              <a:t> </a:t>
            </a:r>
            <a:r>
              <a:rPr sz="2800" spc="-25" dirty="0">
                <a:latin typeface="Calibri"/>
                <a:cs typeface="Calibri"/>
              </a:rPr>
              <a:t>(f</a:t>
            </a:r>
            <a:endParaRPr sz="2800">
              <a:latin typeface="Calibri"/>
              <a:cs typeface="Calibri"/>
            </a:endParaRPr>
          </a:p>
        </p:txBody>
      </p:sp>
      <p:sp>
        <p:nvSpPr>
          <p:cNvPr id="60" name="object 60"/>
          <p:cNvSpPr txBox="1"/>
          <p:nvPr/>
        </p:nvSpPr>
        <p:spPr>
          <a:xfrm>
            <a:off x="2187320" y="5987415"/>
            <a:ext cx="2850515" cy="306705"/>
          </a:xfrm>
          <a:prstGeom prst="rect">
            <a:avLst/>
          </a:prstGeom>
        </p:spPr>
        <p:txBody>
          <a:bodyPr vert="horz" wrap="square" lIns="0" tIns="11430" rIns="0" bIns="0" rtlCol="0">
            <a:spAutoFit/>
          </a:bodyPr>
          <a:lstStyle/>
          <a:p>
            <a:pPr marL="12700">
              <a:lnSpc>
                <a:spcPct val="100000"/>
              </a:lnSpc>
              <a:spcBef>
                <a:spcPts val="90"/>
              </a:spcBef>
              <a:tabLst>
                <a:tab pos="2534920" algn="l"/>
              </a:tabLst>
            </a:pPr>
            <a:r>
              <a:rPr sz="1850" spc="-25" dirty="0">
                <a:latin typeface="Calibri"/>
                <a:cs typeface="Calibri"/>
              </a:rPr>
              <a:t>6,6</a:t>
            </a:r>
            <a:r>
              <a:rPr sz="1850" dirty="0">
                <a:latin typeface="Calibri"/>
                <a:cs typeface="Calibri"/>
              </a:rPr>
              <a:t>	</a:t>
            </a:r>
            <a:r>
              <a:rPr sz="1850" spc="-25" dirty="0">
                <a:latin typeface="Calibri"/>
                <a:cs typeface="Calibri"/>
              </a:rPr>
              <a:t>7,6</a:t>
            </a:r>
            <a:endParaRPr sz="1850">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5" name="object 15"/>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16" name="object 16"/>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7" name="object 17"/>
          <p:cNvGrpSpPr/>
          <p:nvPr/>
        </p:nvGrpSpPr>
        <p:grpSpPr>
          <a:xfrm>
            <a:off x="121920" y="2459672"/>
            <a:ext cx="11399520" cy="2894965"/>
            <a:chOff x="121920" y="2459672"/>
            <a:chExt cx="11399520" cy="2894965"/>
          </a:xfrm>
        </p:grpSpPr>
        <p:sp>
          <p:nvSpPr>
            <p:cNvPr id="18" name="object 18"/>
            <p:cNvSpPr/>
            <p:nvPr/>
          </p:nvSpPr>
          <p:spPr>
            <a:xfrm>
              <a:off x="5740399" y="2479040"/>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C5DFB4"/>
              </a:solidFill>
            </a:ln>
          </p:spPr>
          <p:txBody>
            <a:bodyPr wrap="square" lIns="0" tIns="0" rIns="0" bIns="0" rtlCol="0"/>
            <a:lstStyle/>
            <a:p>
              <a:endParaRPr/>
            </a:p>
          </p:txBody>
        </p:sp>
        <p:sp>
          <p:nvSpPr>
            <p:cNvPr id="19" name="object 19"/>
            <p:cNvSpPr/>
            <p:nvPr/>
          </p:nvSpPr>
          <p:spPr>
            <a:xfrm>
              <a:off x="5775960" y="2473960"/>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C5DFB4"/>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5933440" y="3098800"/>
              <a:ext cx="152400" cy="152400"/>
            </a:xfrm>
            <a:prstGeom prst="rect">
              <a:avLst/>
            </a:prstGeom>
          </p:spPr>
        </p:pic>
        <p:pic>
          <p:nvPicPr>
            <p:cNvPr id="21" name="object 21"/>
            <p:cNvPicPr/>
            <p:nvPr/>
          </p:nvPicPr>
          <p:blipFill>
            <a:blip r:embed="rId3" cstate="print"/>
            <a:stretch>
              <a:fillRect/>
            </a:stretch>
          </p:blipFill>
          <p:spPr>
            <a:xfrm>
              <a:off x="5923279" y="2692400"/>
              <a:ext cx="152400" cy="152400"/>
            </a:xfrm>
            <a:prstGeom prst="rect">
              <a:avLst/>
            </a:prstGeom>
          </p:spPr>
        </p:pic>
        <p:pic>
          <p:nvPicPr>
            <p:cNvPr id="22" name="object 22"/>
            <p:cNvPicPr/>
            <p:nvPr/>
          </p:nvPicPr>
          <p:blipFill>
            <a:blip r:embed="rId3" cstate="print"/>
            <a:stretch>
              <a:fillRect/>
            </a:stretch>
          </p:blipFill>
          <p:spPr>
            <a:xfrm>
              <a:off x="6187440" y="2692400"/>
              <a:ext cx="152400" cy="152400"/>
            </a:xfrm>
            <a:prstGeom prst="rect">
              <a:avLst/>
            </a:prstGeom>
          </p:spPr>
        </p:pic>
        <p:pic>
          <p:nvPicPr>
            <p:cNvPr id="23" name="object 23"/>
            <p:cNvPicPr/>
            <p:nvPr/>
          </p:nvPicPr>
          <p:blipFill>
            <a:blip r:embed="rId3" cstate="print"/>
            <a:stretch>
              <a:fillRect/>
            </a:stretch>
          </p:blipFill>
          <p:spPr>
            <a:xfrm>
              <a:off x="6187440" y="3088640"/>
              <a:ext cx="152400" cy="162560"/>
            </a:xfrm>
            <a:prstGeom prst="rect">
              <a:avLst/>
            </a:prstGeom>
          </p:spPr>
        </p:pic>
        <p:pic>
          <p:nvPicPr>
            <p:cNvPr id="24" name="object 24"/>
            <p:cNvPicPr/>
            <p:nvPr/>
          </p:nvPicPr>
          <p:blipFill>
            <a:blip r:embed="rId3" cstate="print"/>
            <a:stretch>
              <a:fillRect/>
            </a:stretch>
          </p:blipFill>
          <p:spPr>
            <a:xfrm>
              <a:off x="6746239" y="3098800"/>
              <a:ext cx="152400" cy="152400"/>
            </a:xfrm>
            <a:prstGeom prst="rect">
              <a:avLst/>
            </a:prstGeom>
          </p:spPr>
        </p:pic>
        <p:pic>
          <p:nvPicPr>
            <p:cNvPr id="25" name="object 25"/>
            <p:cNvPicPr/>
            <p:nvPr/>
          </p:nvPicPr>
          <p:blipFill>
            <a:blip r:embed="rId3" cstate="print"/>
            <a:stretch>
              <a:fillRect/>
            </a:stretch>
          </p:blipFill>
          <p:spPr>
            <a:xfrm>
              <a:off x="6736079" y="2692400"/>
              <a:ext cx="152400" cy="152400"/>
            </a:xfrm>
            <a:prstGeom prst="rect">
              <a:avLst/>
            </a:prstGeom>
          </p:spPr>
        </p:pic>
        <p:pic>
          <p:nvPicPr>
            <p:cNvPr id="26" name="object 26"/>
            <p:cNvPicPr/>
            <p:nvPr/>
          </p:nvPicPr>
          <p:blipFill>
            <a:blip r:embed="rId3" cstate="print"/>
            <a:stretch>
              <a:fillRect/>
            </a:stretch>
          </p:blipFill>
          <p:spPr>
            <a:xfrm>
              <a:off x="7000239" y="2692400"/>
              <a:ext cx="152400" cy="152400"/>
            </a:xfrm>
            <a:prstGeom prst="rect">
              <a:avLst/>
            </a:prstGeom>
          </p:spPr>
        </p:pic>
        <p:pic>
          <p:nvPicPr>
            <p:cNvPr id="27" name="object 27"/>
            <p:cNvPicPr/>
            <p:nvPr/>
          </p:nvPicPr>
          <p:blipFill>
            <a:blip r:embed="rId3" cstate="print"/>
            <a:stretch>
              <a:fillRect/>
            </a:stretch>
          </p:blipFill>
          <p:spPr>
            <a:xfrm>
              <a:off x="7000239" y="3088640"/>
              <a:ext cx="152400" cy="162560"/>
            </a:xfrm>
            <a:prstGeom prst="rect">
              <a:avLst/>
            </a:prstGeom>
          </p:spPr>
        </p:pic>
        <p:pic>
          <p:nvPicPr>
            <p:cNvPr id="28" name="object 28"/>
            <p:cNvPicPr/>
            <p:nvPr/>
          </p:nvPicPr>
          <p:blipFill>
            <a:blip r:embed="rId3" cstate="print"/>
            <a:stretch>
              <a:fillRect/>
            </a:stretch>
          </p:blipFill>
          <p:spPr>
            <a:xfrm>
              <a:off x="5933440" y="4114800"/>
              <a:ext cx="152400" cy="152400"/>
            </a:xfrm>
            <a:prstGeom prst="rect">
              <a:avLst/>
            </a:prstGeom>
          </p:spPr>
        </p:pic>
        <p:pic>
          <p:nvPicPr>
            <p:cNvPr id="29" name="object 29"/>
            <p:cNvPicPr/>
            <p:nvPr/>
          </p:nvPicPr>
          <p:blipFill>
            <a:blip r:embed="rId3" cstate="print"/>
            <a:stretch>
              <a:fillRect/>
            </a:stretch>
          </p:blipFill>
          <p:spPr>
            <a:xfrm>
              <a:off x="5923279" y="3708400"/>
              <a:ext cx="152400" cy="152400"/>
            </a:xfrm>
            <a:prstGeom prst="rect">
              <a:avLst/>
            </a:prstGeom>
          </p:spPr>
        </p:pic>
        <p:pic>
          <p:nvPicPr>
            <p:cNvPr id="30" name="object 30"/>
            <p:cNvPicPr/>
            <p:nvPr/>
          </p:nvPicPr>
          <p:blipFill>
            <a:blip r:embed="rId3" cstate="print"/>
            <a:stretch>
              <a:fillRect/>
            </a:stretch>
          </p:blipFill>
          <p:spPr>
            <a:xfrm>
              <a:off x="6187440" y="3708400"/>
              <a:ext cx="152400" cy="152400"/>
            </a:xfrm>
            <a:prstGeom prst="rect">
              <a:avLst/>
            </a:prstGeom>
          </p:spPr>
        </p:pic>
        <p:pic>
          <p:nvPicPr>
            <p:cNvPr id="31" name="object 31"/>
            <p:cNvPicPr/>
            <p:nvPr/>
          </p:nvPicPr>
          <p:blipFill>
            <a:blip r:embed="rId4" cstate="print"/>
            <a:stretch>
              <a:fillRect/>
            </a:stretch>
          </p:blipFill>
          <p:spPr>
            <a:xfrm>
              <a:off x="6187440" y="4104639"/>
              <a:ext cx="152400" cy="162560"/>
            </a:xfrm>
            <a:prstGeom prst="rect">
              <a:avLst/>
            </a:prstGeom>
          </p:spPr>
        </p:pic>
        <p:pic>
          <p:nvPicPr>
            <p:cNvPr id="32" name="object 32"/>
            <p:cNvPicPr/>
            <p:nvPr/>
          </p:nvPicPr>
          <p:blipFill>
            <a:blip r:embed="rId3" cstate="print"/>
            <a:stretch>
              <a:fillRect/>
            </a:stretch>
          </p:blipFill>
          <p:spPr>
            <a:xfrm>
              <a:off x="6746239" y="4114800"/>
              <a:ext cx="152400" cy="152400"/>
            </a:xfrm>
            <a:prstGeom prst="rect">
              <a:avLst/>
            </a:prstGeom>
          </p:spPr>
        </p:pic>
        <p:pic>
          <p:nvPicPr>
            <p:cNvPr id="33" name="object 33"/>
            <p:cNvPicPr/>
            <p:nvPr/>
          </p:nvPicPr>
          <p:blipFill>
            <a:blip r:embed="rId3" cstate="print"/>
            <a:stretch>
              <a:fillRect/>
            </a:stretch>
          </p:blipFill>
          <p:spPr>
            <a:xfrm>
              <a:off x="6736079" y="3708400"/>
              <a:ext cx="152400" cy="152400"/>
            </a:xfrm>
            <a:prstGeom prst="rect">
              <a:avLst/>
            </a:prstGeom>
          </p:spPr>
        </p:pic>
        <p:pic>
          <p:nvPicPr>
            <p:cNvPr id="34" name="object 34"/>
            <p:cNvPicPr/>
            <p:nvPr/>
          </p:nvPicPr>
          <p:blipFill>
            <a:blip r:embed="rId3" cstate="print"/>
            <a:stretch>
              <a:fillRect/>
            </a:stretch>
          </p:blipFill>
          <p:spPr>
            <a:xfrm>
              <a:off x="7000239" y="3708400"/>
              <a:ext cx="152400" cy="152400"/>
            </a:xfrm>
            <a:prstGeom prst="rect">
              <a:avLst/>
            </a:prstGeom>
          </p:spPr>
        </p:pic>
        <p:pic>
          <p:nvPicPr>
            <p:cNvPr id="35" name="object 35"/>
            <p:cNvPicPr/>
            <p:nvPr/>
          </p:nvPicPr>
          <p:blipFill>
            <a:blip r:embed="rId5" cstate="print"/>
            <a:stretch>
              <a:fillRect/>
            </a:stretch>
          </p:blipFill>
          <p:spPr>
            <a:xfrm>
              <a:off x="7000239" y="4104639"/>
              <a:ext cx="152400" cy="162560"/>
            </a:xfrm>
            <a:prstGeom prst="rect">
              <a:avLst/>
            </a:prstGeom>
          </p:spPr>
        </p:pic>
        <p:sp>
          <p:nvSpPr>
            <p:cNvPr id="36" name="object 36"/>
            <p:cNvSpPr/>
            <p:nvPr/>
          </p:nvSpPr>
          <p:spPr>
            <a:xfrm>
              <a:off x="6685279" y="3566160"/>
              <a:ext cx="812800" cy="812800"/>
            </a:xfrm>
            <a:custGeom>
              <a:avLst/>
              <a:gdLst/>
              <a:ahLst/>
              <a:cxnLst/>
              <a:rect l="l" t="t" r="r" b="b"/>
              <a:pathLst>
                <a:path w="812800" h="812800">
                  <a:moveTo>
                    <a:pt x="0" y="0"/>
                  </a:moveTo>
                  <a:lnTo>
                    <a:pt x="812292" y="0"/>
                  </a:lnTo>
                </a:path>
                <a:path w="812800" h="812800">
                  <a:moveTo>
                    <a:pt x="10160" y="812800"/>
                  </a:moveTo>
                  <a:lnTo>
                    <a:pt x="812292" y="812800"/>
                  </a:lnTo>
                </a:path>
                <a:path w="812800" h="812800">
                  <a:moveTo>
                    <a:pt x="812800" y="802639"/>
                  </a:moveTo>
                  <a:lnTo>
                    <a:pt x="812800" y="0"/>
                  </a:lnTo>
                </a:path>
                <a:path w="812800" h="812800">
                  <a:moveTo>
                    <a:pt x="0" y="802639"/>
                  </a:moveTo>
                  <a:lnTo>
                    <a:pt x="0" y="0"/>
                  </a:lnTo>
                </a:path>
              </a:pathLst>
            </a:custGeom>
            <a:ln w="38100">
              <a:solidFill>
                <a:srgbClr val="44536A"/>
              </a:solidFill>
            </a:ln>
          </p:spPr>
          <p:txBody>
            <a:bodyPr wrap="square" lIns="0" tIns="0" rIns="0" bIns="0" rtlCol="0"/>
            <a:lstStyle/>
            <a:p>
              <a:endParaRPr/>
            </a:p>
          </p:txBody>
        </p:sp>
        <p:sp>
          <p:nvSpPr>
            <p:cNvPr id="37" name="object 37"/>
            <p:cNvSpPr/>
            <p:nvPr/>
          </p:nvSpPr>
          <p:spPr>
            <a:xfrm>
              <a:off x="8950960" y="2611120"/>
              <a:ext cx="2560320" cy="2560320"/>
            </a:xfrm>
            <a:custGeom>
              <a:avLst/>
              <a:gdLst/>
              <a:ahLst/>
              <a:cxnLst/>
              <a:rect l="l" t="t" r="r" b="b"/>
              <a:pathLst>
                <a:path w="2560320" h="2560320">
                  <a:moveTo>
                    <a:pt x="2560320" y="0"/>
                  </a:moveTo>
                  <a:lnTo>
                    <a:pt x="0" y="0"/>
                  </a:lnTo>
                  <a:lnTo>
                    <a:pt x="0" y="2560319"/>
                  </a:lnTo>
                  <a:lnTo>
                    <a:pt x="2560320" y="2560319"/>
                  </a:lnTo>
                  <a:lnTo>
                    <a:pt x="2560320" y="0"/>
                  </a:lnTo>
                  <a:close/>
                </a:path>
              </a:pathLst>
            </a:custGeom>
            <a:solidFill>
              <a:srgbClr val="EEEEEE"/>
            </a:solidFill>
          </p:spPr>
          <p:txBody>
            <a:bodyPr wrap="square" lIns="0" tIns="0" rIns="0" bIns="0" rtlCol="0"/>
            <a:lstStyle/>
            <a:p>
              <a:endParaRPr/>
            </a:p>
          </p:txBody>
        </p:sp>
        <p:sp>
          <p:nvSpPr>
            <p:cNvPr id="38" name="object 38"/>
            <p:cNvSpPr/>
            <p:nvPr/>
          </p:nvSpPr>
          <p:spPr>
            <a:xfrm>
              <a:off x="8956039" y="2616200"/>
              <a:ext cx="2560320" cy="2560320"/>
            </a:xfrm>
            <a:custGeom>
              <a:avLst/>
              <a:gdLst/>
              <a:ahLst/>
              <a:cxnLst/>
              <a:rect l="l" t="t" r="r" b="b"/>
              <a:pathLst>
                <a:path w="2560320" h="2560320">
                  <a:moveTo>
                    <a:pt x="0" y="2560320"/>
                  </a:moveTo>
                  <a:lnTo>
                    <a:pt x="2560320" y="2560320"/>
                  </a:lnTo>
                  <a:lnTo>
                    <a:pt x="2560320" y="0"/>
                  </a:lnTo>
                  <a:lnTo>
                    <a:pt x="0" y="0"/>
                  </a:lnTo>
                  <a:lnTo>
                    <a:pt x="0" y="2560320"/>
                  </a:lnTo>
                  <a:close/>
                </a:path>
                <a:path w="2560320" h="2560320">
                  <a:moveTo>
                    <a:pt x="0" y="1280160"/>
                  </a:moveTo>
                  <a:lnTo>
                    <a:pt x="2560319" y="1280160"/>
                  </a:lnTo>
                </a:path>
                <a:path w="2560320" h="2560320">
                  <a:moveTo>
                    <a:pt x="1280159" y="2560320"/>
                  </a:moveTo>
                  <a:lnTo>
                    <a:pt x="1280159" y="0"/>
                  </a:lnTo>
                </a:path>
              </a:pathLst>
            </a:custGeom>
            <a:ln w="9525">
              <a:solidFill>
                <a:srgbClr val="44536A"/>
              </a:solidFill>
            </a:ln>
          </p:spPr>
          <p:txBody>
            <a:bodyPr wrap="square" lIns="0" tIns="0" rIns="0" bIns="0" rtlCol="0"/>
            <a:lstStyle/>
            <a:p>
              <a:endParaRPr/>
            </a:p>
          </p:txBody>
        </p:sp>
        <p:sp>
          <p:nvSpPr>
            <p:cNvPr id="39" name="object 39"/>
            <p:cNvSpPr/>
            <p:nvPr/>
          </p:nvSpPr>
          <p:spPr>
            <a:xfrm>
              <a:off x="10099039" y="4236720"/>
              <a:ext cx="264160" cy="264160"/>
            </a:xfrm>
            <a:custGeom>
              <a:avLst/>
              <a:gdLst/>
              <a:ahLst/>
              <a:cxnLst/>
              <a:rect l="l" t="t" r="r" b="b"/>
              <a:pathLst>
                <a:path w="264159" h="264160">
                  <a:moveTo>
                    <a:pt x="131825" y="0"/>
                  </a:moveTo>
                  <a:lnTo>
                    <a:pt x="90169" y="6730"/>
                  </a:lnTo>
                  <a:lnTo>
                    <a:pt x="53975" y="25399"/>
                  </a:lnTo>
                  <a:lnTo>
                    <a:pt x="25400" y="53974"/>
                  </a:lnTo>
                  <a:lnTo>
                    <a:pt x="6730" y="90169"/>
                  </a:lnTo>
                  <a:lnTo>
                    <a:pt x="0" y="131825"/>
                  </a:lnTo>
                  <a:lnTo>
                    <a:pt x="6730" y="173481"/>
                  </a:lnTo>
                  <a:lnTo>
                    <a:pt x="25400" y="209676"/>
                  </a:lnTo>
                  <a:lnTo>
                    <a:pt x="53975" y="238251"/>
                  </a:lnTo>
                  <a:lnTo>
                    <a:pt x="90169" y="256920"/>
                  </a:lnTo>
                  <a:lnTo>
                    <a:pt x="131825" y="263651"/>
                  </a:lnTo>
                  <a:lnTo>
                    <a:pt x="173481" y="256920"/>
                  </a:lnTo>
                  <a:lnTo>
                    <a:pt x="209676" y="238251"/>
                  </a:lnTo>
                  <a:lnTo>
                    <a:pt x="238251" y="209676"/>
                  </a:lnTo>
                  <a:lnTo>
                    <a:pt x="256920" y="173481"/>
                  </a:lnTo>
                  <a:lnTo>
                    <a:pt x="263651" y="131825"/>
                  </a:lnTo>
                  <a:lnTo>
                    <a:pt x="256920" y="90169"/>
                  </a:lnTo>
                  <a:lnTo>
                    <a:pt x="238251" y="53974"/>
                  </a:lnTo>
                  <a:lnTo>
                    <a:pt x="209676" y="25399"/>
                  </a:lnTo>
                  <a:lnTo>
                    <a:pt x="173481" y="6730"/>
                  </a:lnTo>
                  <a:lnTo>
                    <a:pt x="131825" y="0"/>
                  </a:lnTo>
                  <a:close/>
                </a:path>
              </a:pathLst>
            </a:custGeom>
            <a:solidFill>
              <a:srgbClr val="00FF00"/>
            </a:solidFill>
          </p:spPr>
          <p:txBody>
            <a:bodyPr wrap="square" lIns="0" tIns="0" rIns="0" bIns="0" rtlCol="0"/>
            <a:lstStyle/>
            <a:p>
              <a:endParaRPr/>
            </a:p>
          </p:txBody>
        </p:sp>
        <p:sp>
          <p:nvSpPr>
            <p:cNvPr id="40" name="object 40"/>
            <p:cNvSpPr/>
            <p:nvPr/>
          </p:nvSpPr>
          <p:spPr>
            <a:xfrm>
              <a:off x="9448800" y="3119120"/>
              <a:ext cx="264160" cy="264160"/>
            </a:xfrm>
            <a:custGeom>
              <a:avLst/>
              <a:gdLst/>
              <a:ahLst/>
              <a:cxnLst/>
              <a:rect l="l" t="t" r="r" b="b"/>
              <a:pathLst>
                <a:path w="264159" h="264160">
                  <a:moveTo>
                    <a:pt x="131825" y="0"/>
                  </a:moveTo>
                  <a:lnTo>
                    <a:pt x="90170" y="6730"/>
                  </a:lnTo>
                  <a:lnTo>
                    <a:pt x="53975" y="25400"/>
                  </a:lnTo>
                  <a:lnTo>
                    <a:pt x="25400" y="53975"/>
                  </a:lnTo>
                  <a:lnTo>
                    <a:pt x="6730" y="90169"/>
                  </a:lnTo>
                  <a:lnTo>
                    <a:pt x="0" y="131825"/>
                  </a:lnTo>
                  <a:lnTo>
                    <a:pt x="6730" y="173481"/>
                  </a:lnTo>
                  <a:lnTo>
                    <a:pt x="25400" y="209676"/>
                  </a:lnTo>
                  <a:lnTo>
                    <a:pt x="53975" y="238251"/>
                  </a:lnTo>
                  <a:lnTo>
                    <a:pt x="90170" y="256920"/>
                  </a:lnTo>
                  <a:lnTo>
                    <a:pt x="131825" y="263651"/>
                  </a:lnTo>
                  <a:lnTo>
                    <a:pt x="173481" y="256920"/>
                  </a:lnTo>
                  <a:lnTo>
                    <a:pt x="209676" y="238251"/>
                  </a:lnTo>
                  <a:lnTo>
                    <a:pt x="238251" y="209676"/>
                  </a:lnTo>
                  <a:lnTo>
                    <a:pt x="256921" y="173481"/>
                  </a:lnTo>
                  <a:lnTo>
                    <a:pt x="263651" y="131825"/>
                  </a:lnTo>
                  <a:lnTo>
                    <a:pt x="256921" y="90169"/>
                  </a:lnTo>
                  <a:lnTo>
                    <a:pt x="238251" y="53975"/>
                  </a:lnTo>
                  <a:lnTo>
                    <a:pt x="209676" y="25400"/>
                  </a:lnTo>
                  <a:lnTo>
                    <a:pt x="173481" y="6730"/>
                  </a:lnTo>
                  <a:lnTo>
                    <a:pt x="131825" y="0"/>
                  </a:lnTo>
                  <a:close/>
                </a:path>
              </a:pathLst>
            </a:custGeom>
            <a:solidFill>
              <a:srgbClr val="666666"/>
            </a:solidFill>
          </p:spPr>
          <p:txBody>
            <a:bodyPr wrap="square" lIns="0" tIns="0" rIns="0" bIns="0" rtlCol="0"/>
            <a:lstStyle/>
            <a:p>
              <a:endParaRPr/>
            </a:p>
          </p:txBody>
        </p:sp>
        <p:sp>
          <p:nvSpPr>
            <p:cNvPr id="41" name="object 41"/>
            <p:cNvSpPr/>
            <p:nvPr/>
          </p:nvSpPr>
          <p:spPr>
            <a:xfrm>
              <a:off x="9448800" y="4429760"/>
              <a:ext cx="264160" cy="264160"/>
            </a:xfrm>
            <a:custGeom>
              <a:avLst/>
              <a:gdLst/>
              <a:ahLst/>
              <a:cxnLst/>
              <a:rect l="l" t="t" r="r" b="b"/>
              <a:pathLst>
                <a:path w="264159" h="264160">
                  <a:moveTo>
                    <a:pt x="131825" y="0"/>
                  </a:moveTo>
                  <a:lnTo>
                    <a:pt x="90170" y="6731"/>
                  </a:lnTo>
                  <a:lnTo>
                    <a:pt x="53975" y="25400"/>
                  </a:lnTo>
                  <a:lnTo>
                    <a:pt x="25400" y="53975"/>
                  </a:lnTo>
                  <a:lnTo>
                    <a:pt x="6730" y="90169"/>
                  </a:lnTo>
                  <a:lnTo>
                    <a:pt x="0" y="131825"/>
                  </a:lnTo>
                  <a:lnTo>
                    <a:pt x="6730" y="173481"/>
                  </a:lnTo>
                  <a:lnTo>
                    <a:pt x="25400" y="209676"/>
                  </a:lnTo>
                  <a:lnTo>
                    <a:pt x="53975" y="238251"/>
                  </a:lnTo>
                  <a:lnTo>
                    <a:pt x="90170" y="256920"/>
                  </a:lnTo>
                  <a:lnTo>
                    <a:pt x="131825" y="263651"/>
                  </a:lnTo>
                  <a:lnTo>
                    <a:pt x="173481" y="256920"/>
                  </a:lnTo>
                  <a:lnTo>
                    <a:pt x="209676" y="238251"/>
                  </a:lnTo>
                  <a:lnTo>
                    <a:pt x="238251" y="209676"/>
                  </a:lnTo>
                  <a:lnTo>
                    <a:pt x="256921" y="173481"/>
                  </a:lnTo>
                  <a:lnTo>
                    <a:pt x="263651" y="131825"/>
                  </a:lnTo>
                  <a:lnTo>
                    <a:pt x="256921" y="90169"/>
                  </a:lnTo>
                  <a:lnTo>
                    <a:pt x="238251" y="53975"/>
                  </a:lnTo>
                  <a:lnTo>
                    <a:pt x="209676" y="25400"/>
                  </a:lnTo>
                  <a:lnTo>
                    <a:pt x="173481" y="6731"/>
                  </a:lnTo>
                  <a:lnTo>
                    <a:pt x="131825" y="0"/>
                  </a:lnTo>
                  <a:close/>
                </a:path>
              </a:pathLst>
            </a:custGeom>
            <a:solidFill>
              <a:srgbClr val="C00000"/>
            </a:solidFill>
          </p:spPr>
          <p:txBody>
            <a:bodyPr wrap="square" lIns="0" tIns="0" rIns="0" bIns="0" rtlCol="0"/>
            <a:lstStyle/>
            <a:p>
              <a:endParaRPr/>
            </a:p>
          </p:txBody>
        </p:sp>
        <p:sp>
          <p:nvSpPr>
            <p:cNvPr id="42" name="object 42"/>
            <p:cNvSpPr/>
            <p:nvPr/>
          </p:nvSpPr>
          <p:spPr>
            <a:xfrm>
              <a:off x="10698480" y="3119119"/>
              <a:ext cx="264160" cy="1574800"/>
            </a:xfrm>
            <a:custGeom>
              <a:avLst/>
              <a:gdLst/>
              <a:ahLst/>
              <a:cxnLst/>
              <a:rect l="l" t="t" r="r" b="b"/>
              <a:pathLst>
                <a:path w="264159" h="1574800">
                  <a:moveTo>
                    <a:pt x="263652" y="1442466"/>
                  </a:moveTo>
                  <a:lnTo>
                    <a:pt x="256921" y="1400556"/>
                  </a:lnTo>
                  <a:lnTo>
                    <a:pt x="238252" y="1364234"/>
                  </a:lnTo>
                  <a:lnTo>
                    <a:pt x="209677" y="1335532"/>
                  </a:lnTo>
                  <a:lnTo>
                    <a:pt x="173482" y="1316736"/>
                  </a:lnTo>
                  <a:lnTo>
                    <a:pt x="131826" y="1310005"/>
                  </a:lnTo>
                  <a:lnTo>
                    <a:pt x="90170" y="1316736"/>
                  </a:lnTo>
                  <a:lnTo>
                    <a:pt x="53975" y="1335532"/>
                  </a:lnTo>
                  <a:lnTo>
                    <a:pt x="25400" y="1364234"/>
                  </a:lnTo>
                  <a:lnTo>
                    <a:pt x="6731" y="1400556"/>
                  </a:lnTo>
                  <a:lnTo>
                    <a:pt x="0" y="1442466"/>
                  </a:lnTo>
                  <a:lnTo>
                    <a:pt x="6731" y="1484249"/>
                  </a:lnTo>
                  <a:lnTo>
                    <a:pt x="25400" y="1520571"/>
                  </a:lnTo>
                  <a:lnTo>
                    <a:pt x="53975" y="1549273"/>
                  </a:lnTo>
                  <a:lnTo>
                    <a:pt x="90170" y="1568069"/>
                  </a:lnTo>
                  <a:lnTo>
                    <a:pt x="131826" y="1574800"/>
                  </a:lnTo>
                  <a:lnTo>
                    <a:pt x="173482" y="1568069"/>
                  </a:lnTo>
                  <a:lnTo>
                    <a:pt x="209677" y="1549273"/>
                  </a:lnTo>
                  <a:lnTo>
                    <a:pt x="238252" y="1520571"/>
                  </a:lnTo>
                  <a:lnTo>
                    <a:pt x="256921" y="1484249"/>
                  </a:lnTo>
                  <a:lnTo>
                    <a:pt x="263652" y="1442466"/>
                  </a:lnTo>
                  <a:close/>
                </a:path>
                <a:path w="264159" h="1574800">
                  <a:moveTo>
                    <a:pt x="263652" y="132334"/>
                  </a:moveTo>
                  <a:lnTo>
                    <a:pt x="256921" y="90551"/>
                  </a:lnTo>
                  <a:lnTo>
                    <a:pt x="238252" y="54229"/>
                  </a:lnTo>
                  <a:lnTo>
                    <a:pt x="209677" y="25527"/>
                  </a:lnTo>
                  <a:lnTo>
                    <a:pt x="173482" y="6731"/>
                  </a:lnTo>
                  <a:lnTo>
                    <a:pt x="131826" y="0"/>
                  </a:lnTo>
                  <a:lnTo>
                    <a:pt x="90170" y="6731"/>
                  </a:lnTo>
                  <a:lnTo>
                    <a:pt x="53975" y="25527"/>
                  </a:lnTo>
                  <a:lnTo>
                    <a:pt x="25400" y="54229"/>
                  </a:lnTo>
                  <a:lnTo>
                    <a:pt x="6731" y="90551"/>
                  </a:lnTo>
                  <a:lnTo>
                    <a:pt x="0" y="132334"/>
                  </a:lnTo>
                  <a:lnTo>
                    <a:pt x="6731" y="174244"/>
                  </a:lnTo>
                  <a:lnTo>
                    <a:pt x="25400" y="210566"/>
                  </a:lnTo>
                  <a:lnTo>
                    <a:pt x="53975" y="239268"/>
                  </a:lnTo>
                  <a:lnTo>
                    <a:pt x="90170" y="258064"/>
                  </a:lnTo>
                  <a:lnTo>
                    <a:pt x="131826" y="264795"/>
                  </a:lnTo>
                  <a:lnTo>
                    <a:pt x="173482" y="258064"/>
                  </a:lnTo>
                  <a:lnTo>
                    <a:pt x="209677" y="239268"/>
                  </a:lnTo>
                  <a:lnTo>
                    <a:pt x="238252" y="210566"/>
                  </a:lnTo>
                  <a:lnTo>
                    <a:pt x="256921" y="174244"/>
                  </a:lnTo>
                  <a:lnTo>
                    <a:pt x="263652" y="132334"/>
                  </a:lnTo>
                  <a:close/>
                </a:path>
              </a:pathLst>
            </a:custGeom>
            <a:solidFill>
              <a:srgbClr val="666666"/>
            </a:solidFill>
          </p:spPr>
          <p:txBody>
            <a:bodyPr wrap="square" lIns="0" tIns="0" rIns="0" bIns="0" rtlCol="0"/>
            <a:lstStyle/>
            <a:p>
              <a:endParaRPr/>
            </a:p>
          </p:txBody>
        </p:sp>
        <p:sp>
          <p:nvSpPr>
            <p:cNvPr id="43" name="object 43"/>
            <p:cNvSpPr/>
            <p:nvPr/>
          </p:nvSpPr>
          <p:spPr>
            <a:xfrm>
              <a:off x="7548879" y="2621280"/>
              <a:ext cx="1381760" cy="2550160"/>
            </a:xfrm>
            <a:custGeom>
              <a:avLst/>
              <a:gdLst/>
              <a:ahLst/>
              <a:cxnLst/>
              <a:rect l="l" t="t" r="r" b="b"/>
              <a:pathLst>
                <a:path w="1381759" h="2550160">
                  <a:moveTo>
                    <a:pt x="0" y="903605"/>
                  </a:moveTo>
                  <a:lnTo>
                    <a:pt x="1360931" y="0"/>
                  </a:lnTo>
                </a:path>
                <a:path w="1381759" h="2550160">
                  <a:moveTo>
                    <a:pt x="20320" y="1788160"/>
                  </a:moveTo>
                  <a:lnTo>
                    <a:pt x="1381633" y="2549779"/>
                  </a:lnTo>
                </a:path>
              </a:pathLst>
            </a:custGeom>
            <a:ln w="19050">
              <a:solidFill>
                <a:srgbClr val="44536A"/>
              </a:solidFill>
            </a:ln>
          </p:spPr>
          <p:txBody>
            <a:bodyPr wrap="square" lIns="0" tIns="0" rIns="0" bIns="0" rtlCol="0"/>
            <a:lstStyle/>
            <a:p>
              <a:endParaRPr/>
            </a:p>
          </p:txBody>
        </p:sp>
        <p:pic>
          <p:nvPicPr>
            <p:cNvPr id="44" name="object 44"/>
            <p:cNvPicPr/>
            <p:nvPr/>
          </p:nvPicPr>
          <p:blipFill>
            <a:blip r:embed="rId6" cstate="print"/>
            <a:stretch>
              <a:fillRect/>
            </a:stretch>
          </p:blipFill>
          <p:spPr>
            <a:xfrm>
              <a:off x="121920" y="4907280"/>
              <a:ext cx="7833359" cy="447040"/>
            </a:xfrm>
            <a:prstGeom prst="rect">
              <a:avLst/>
            </a:prstGeom>
          </p:spPr>
        </p:pic>
        <p:sp>
          <p:nvSpPr>
            <p:cNvPr id="45" name="object 45"/>
            <p:cNvSpPr/>
            <p:nvPr/>
          </p:nvSpPr>
          <p:spPr>
            <a:xfrm>
              <a:off x="9570720" y="4257039"/>
              <a:ext cx="10160" cy="172720"/>
            </a:xfrm>
            <a:custGeom>
              <a:avLst/>
              <a:gdLst/>
              <a:ahLst/>
              <a:cxnLst/>
              <a:rect l="l" t="t" r="r" b="b"/>
              <a:pathLst>
                <a:path w="10159" h="172720">
                  <a:moveTo>
                    <a:pt x="0" y="172339"/>
                  </a:moveTo>
                  <a:lnTo>
                    <a:pt x="10159" y="0"/>
                  </a:lnTo>
                </a:path>
              </a:pathLst>
            </a:custGeom>
            <a:ln w="44449">
              <a:solidFill>
                <a:srgbClr val="6F2F9F"/>
              </a:solidFill>
            </a:ln>
          </p:spPr>
          <p:txBody>
            <a:bodyPr wrap="square" lIns="0" tIns="0" rIns="0" bIns="0" rtlCol="0"/>
            <a:lstStyle/>
            <a:p>
              <a:endParaRPr/>
            </a:p>
          </p:txBody>
        </p:sp>
      </p:grpSp>
      <p:sp>
        <p:nvSpPr>
          <p:cNvPr id="46" name="object 46"/>
          <p:cNvSpPr txBox="1"/>
          <p:nvPr/>
        </p:nvSpPr>
        <p:spPr>
          <a:xfrm>
            <a:off x="6443979" y="1001331"/>
            <a:ext cx="1931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85" dirty="0">
                <a:latin typeface="Calibri"/>
                <a:cs typeface="Calibri"/>
              </a:rPr>
              <a:t> </a:t>
            </a:r>
            <a:r>
              <a:rPr sz="2400" spc="-10" dirty="0">
                <a:latin typeface="Calibri"/>
                <a:cs typeface="Calibri"/>
              </a:rPr>
              <a:t>“snapping”!</a:t>
            </a:r>
            <a:endParaRPr sz="2400">
              <a:latin typeface="Calibri"/>
              <a:cs typeface="Calibri"/>
            </a:endParaRPr>
          </a:p>
        </p:txBody>
      </p:sp>
      <p:sp>
        <p:nvSpPr>
          <p:cNvPr id="47" name="object 47"/>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48" name="object 48"/>
          <p:cNvSpPr txBox="1"/>
          <p:nvPr/>
        </p:nvSpPr>
        <p:spPr>
          <a:xfrm>
            <a:off x="8804656" y="1001331"/>
            <a:ext cx="2974975" cy="2172335"/>
          </a:xfrm>
          <a:prstGeom prst="rect">
            <a:avLst/>
          </a:prstGeom>
        </p:spPr>
        <p:txBody>
          <a:bodyPr vert="horz" wrap="square" lIns="0" tIns="12700" rIns="0" bIns="0" rtlCol="0">
            <a:spAutoFit/>
          </a:bodyPr>
          <a:lstStyle/>
          <a:p>
            <a:pPr marL="38100" marR="304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5" dirty="0">
                <a:latin typeface="Calibri"/>
                <a:cs typeface="Calibri"/>
              </a:rPr>
              <a:t> </a:t>
            </a:r>
            <a:r>
              <a:rPr sz="2400" spc="-10" dirty="0">
                <a:latin typeface="Calibri"/>
                <a:cs typeface="Calibri"/>
              </a:rPr>
              <a:t>points </a:t>
            </a:r>
            <a:r>
              <a:rPr sz="2400" dirty="0">
                <a:latin typeface="Calibri"/>
                <a:cs typeface="Calibri"/>
              </a:rPr>
              <a:t>in</a:t>
            </a:r>
            <a:r>
              <a:rPr sz="2400" spc="-50"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a:p>
            <a:pPr marL="250825">
              <a:lnSpc>
                <a:spcPct val="100000"/>
              </a:lnSpc>
              <a:spcBef>
                <a:spcPts val="1540"/>
              </a:spcBef>
              <a:tabLst>
                <a:tab pos="2071370" algn="l"/>
              </a:tabLst>
            </a:pPr>
            <a:r>
              <a:rPr sz="4800" spc="-30" baseline="11284" dirty="0">
                <a:solidFill>
                  <a:srgbClr val="666666"/>
                </a:solidFill>
                <a:latin typeface="Calibri"/>
                <a:cs typeface="Calibri"/>
              </a:rPr>
              <a:t>f</a:t>
            </a:r>
            <a:r>
              <a:rPr sz="2050" spc="-20" dirty="0">
                <a:solidFill>
                  <a:srgbClr val="666666"/>
                </a:solidFill>
                <a:latin typeface="Calibri"/>
                <a:cs typeface="Calibri"/>
              </a:rPr>
              <a:t>6,5</a:t>
            </a:r>
            <a:r>
              <a:rPr sz="2050" dirty="0">
                <a:solidFill>
                  <a:srgbClr val="666666"/>
                </a:solidFill>
                <a:latin typeface="Calibri"/>
                <a:cs typeface="Calibri"/>
              </a:rPr>
              <a:t>	</a:t>
            </a:r>
            <a:r>
              <a:rPr sz="4800" spc="-30" baseline="11284" dirty="0">
                <a:solidFill>
                  <a:srgbClr val="666666"/>
                </a:solidFill>
                <a:latin typeface="Calibri"/>
                <a:cs typeface="Calibri"/>
              </a:rPr>
              <a:t>f</a:t>
            </a:r>
            <a:r>
              <a:rPr sz="2050" spc="-20" dirty="0">
                <a:solidFill>
                  <a:srgbClr val="666666"/>
                </a:solidFill>
                <a:latin typeface="Calibri"/>
                <a:cs typeface="Calibri"/>
              </a:rPr>
              <a:t>7,5</a:t>
            </a:r>
            <a:endParaRPr sz="2050">
              <a:latin typeface="Calibri"/>
              <a:cs typeface="Calibri"/>
            </a:endParaRPr>
          </a:p>
        </p:txBody>
      </p:sp>
      <p:sp>
        <p:nvSpPr>
          <p:cNvPr id="49" name="object 49"/>
          <p:cNvSpPr txBox="1"/>
          <p:nvPr/>
        </p:nvSpPr>
        <p:spPr>
          <a:xfrm>
            <a:off x="10166984" y="3687445"/>
            <a:ext cx="953769" cy="514350"/>
          </a:xfrm>
          <a:prstGeom prst="rect">
            <a:avLst/>
          </a:prstGeom>
        </p:spPr>
        <p:txBody>
          <a:bodyPr vert="horz" wrap="square" lIns="0" tIns="13335" rIns="0" bIns="0" rtlCol="0">
            <a:spAutoFit/>
          </a:bodyPr>
          <a:lstStyle/>
          <a:p>
            <a:pPr marL="38100">
              <a:lnSpc>
                <a:spcPct val="100000"/>
              </a:lnSpc>
              <a:spcBef>
                <a:spcPts val="105"/>
              </a:spcBef>
            </a:pPr>
            <a:r>
              <a:rPr sz="4800" b="1" spc="-15" baseline="11284" dirty="0">
                <a:solidFill>
                  <a:srgbClr val="00FF00"/>
                </a:solidFill>
                <a:latin typeface="Calibri"/>
                <a:cs typeface="Calibri"/>
              </a:rPr>
              <a:t>f</a:t>
            </a:r>
            <a:r>
              <a:rPr sz="2050" b="1" spc="-10" dirty="0">
                <a:solidFill>
                  <a:srgbClr val="00FF00"/>
                </a:solidFill>
                <a:latin typeface="Calibri"/>
                <a:cs typeface="Calibri"/>
              </a:rPr>
              <a:t>6.5,5.8</a:t>
            </a:r>
            <a:endParaRPr sz="2050">
              <a:latin typeface="Calibri"/>
              <a:cs typeface="Calibri"/>
            </a:endParaRPr>
          </a:p>
        </p:txBody>
      </p:sp>
      <p:sp>
        <p:nvSpPr>
          <p:cNvPr id="50" name="object 50"/>
          <p:cNvSpPr txBox="1"/>
          <p:nvPr/>
        </p:nvSpPr>
        <p:spPr>
          <a:xfrm>
            <a:off x="9017889" y="3809365"/>
            <a:ext cx="1024255" cy="1338580"/>
          </a:xfrm>
          <a:prstGeom prst="rect">
            <a:avLst/>
          </a:prstGeom>
        </p:spPr>
        <p:txBody>
          <a:bodyPr vert="horz" wrap="square" lIns="0" tIns="13335" rIns="0" bIns="0" rtlCol="0">
            <a:spAutoFit/>
          </a:bodyPr>
          <a:lstStyle/>
          <a:p>
            <a:pPr marL="38100">
              <a:lnSpc>
                <a:spcPct val="100000"/>
              </a:lnSpc>
              <a:spcBef>
                <a:spcPts val="105"/>
              </a:spcBef>
              <a:tabLst>
                <a:tab pos="597535" algn="l"/>
              </a:tabLst>
            </a:pPr>
            <a:r>
              <a:rPr sz="3600" b="1" spc="-37" baseline="-21990" dirty="0">
                <a:solidFill>
                  <a:srgbClr val="6F2F9F"/>
                </a:solidFill>
                <a:latin typeface="Calibri"/>
                <a:cs typeface="Calibri"/>
              </a:rPr>
              <a:t>0.2</a:t>
            </a:r>
            <a:r>
              <a:rPr sz="3600" b="1" baseline="-21990" dirty="0">
                <a:solidFill>
                  <a:srgbClr val="6F2F9F"/>
                </a:solidFill>
                <a:latin typeface="Calibri"/>
                <a:cs typeface="Calibri"/>
              </a:rPr>
              <a:t>	</a:t>
            </a:r>
            <a:r>
              <a:rPr sz="2400" b="1" u="heavy" spc="-25" dirty="0">
                <a:solidFill>
                  <a:srgbClr val="EC7C30"/>
                </a:solidFill>
                <a:uFill>
                  <a:solidFill>
                    <a:srgbClr val="EC7C30"/>
                  </a:solidFill>
                </a:uFill>
                <a:latin typeface="Calibri"/>
                <a:cs typeface="Calibri"/>
              </a:rPr>
              <a:t>0.5</a:t>
            </a:r>
            <a:endParaRPr sz="2400">
              <a:latin typeface="Calibri"/>
              <a:cs typeface="Calibri"/>
            </a:endParaRPr>
          </a:p>
          <a:p>
            <a:pPr>
              <a:lnSpc>
                <a:spcPct val="100000"/>
              </a:lnSpc>
              <a:spcBef>
                <a:spcPts val="5"/>
              </a:spcBef>
            </a:pPr>
            <a:endParaRPr sz="2950">
              <a:latin typeface="Calibri"/>
              <a:cs typeface="Calibri"/>
            </a:endParaRPr>
          </a:p>
          <a:p>
            <a:pPr marL="38100">
              <a:lnSpc>
                <a:spcPct val="100000"/>
              </a:lnSpc>
            </a:pPr>
            <a:r>
              <a:rPr sz="4800" spc="-30" baseline="12152" dirty="0">
                <a:solidFill>
                  <a:srgbClr val="C00000"/>
                </a:solidFill>
                <a:latin typeface="Calibri"/>
                <a:cs typeface="Calibri"/>
              </a:rPr>
              <a:t>f</a:t>
            </a:r>
            <a:r>
              <a:rPr sz="2050" spc="-20" dirty="0">
                <a:solidFill>
                  <a:srgbClr val="C00000"/>
                </a:solidFill>
                <a:latin typeface="Calibri"/>
                <a:cs typeface="Calibri"/>
              </a:rPr>
              <a:t>6,6</a:t>
            </a:r>
            <a:endParaRPr sz="2050">
              <a:latin typeface="Calibri"/>
              <a:cs typeface="Calibri"/>
            </a:endParaRPr>
          </a:p>
        </p:txBody>
      </p:sp>
      <p:sp>
        <p:nvSpPr>
          <p:cNvPr id="51" name="object 51"/>
          <p:cNvSpPr txBox="1"/>
          <p:nvPr/>
        </p:nvSpPr>
        <p:spPr>
          <a:xfrm>
            <a:off x="10838180" y="4633912"/>
            <a:ext cx="525780" cy="513715"/>
          </a:xfrm>
          <a:prstGeom prst="rect">
            <a:avLst/>
          </a:prstGeom>
        </p:spPr>
        <p:txBody>
          <a:bodyPr vert="horz" wrap="square" lIns="0" tIns="12700" rIns="0" bIns="0" rtlCol="0">
            <a:spAutoFit/>
          </a:bodyPr>
          <a:lstStyle/>
          <a:p>
            <a:pPr marL="38100">
              <a:lnSpc>
                <a:spcPct val="100000"/>
              </a:lnSpc>
              <a:spcBef>
                <a:spcPts val="100"/>
              </a:spcBef>
            </a:pPr>
            <a:r>
              <a:rPr sz="4800" spc="-30" baseline="11284" dirty="0">
                <a:latin typeface="Calibri"/>
                <a:cs typeface="Calibri"/>
              </a:rPr>
              <a:t>f</a:t>
            </a:r>
            <a:r>
              <a:rPr sz="2050" spc="-20" dirty="0">
                <a:latin typeface="Calibri"/>
                <a:cs typeface="Calibri"/>
              </a:rPr>
              <a:t>7,6</a:t>
            </a:r>
            <a:endParaRPr sz="2050">
              <a:latin typeface="Calibri"/>
              <a:cs typeface="Calibri"/>
            </a:endParaRPr>
          </a:p>
        </p:txBody>
      </p:sp>
      <p:grpSp>
        <p:nvGrpSpPr>
          <p:cNvPr id="52" name="object 52"/>
          <p:cNvGrpSpPr/>
          <p:nvPr/>
        </p:nvGrpSpPr>
        <p:grpSpPr>
          <a:xfrm>
            <a:off x="1880870" y="4908562"/>
            <a:ext cx="6184900" cy="444500"/>
            <a:chOff x="1880870" y="4908562"/>
            <a:chExt cx="6184900" cy="444500"/>
          </a:xfrm>
        </p:grpSpPr>
        <p:sp>
          <p:nvSpPr>
            <p:cNvPr id="53" name="object 53"/>
            <p:cNvSpPr/>
            <p:nvPr/>
          </p:nvSpPr>
          <p:spPr>
            <a:xfrm>
              <a:off x="2458720" y="4937747"/>
              <a:ext cx="2743200" cy="396240"/>
            </a:xfrm>
            <a:custGeom>
              <a:avLst/>
              <a:gdLst/>
              <a:ahLst/>
              <a:cxnLst/>
              <a:rect l="l" t="t" r="r" b="b"/>
              <a:pathLst>
                <a:path w="2743200" h="396239">
                  <a:moveTo>
                    <a:pt x="0" y="395998"/>
                  </a:moveTo>
                  <a:lnTo>
                    <a:pt x="2743073" y="395998"/>
                  </a:lnTo>
                  <a:lnTo>
                    <a:pt x="2743073" y="0"/>
                  </a:lnTo>
                  <a:lnTo>
                    <a:pt x="0" y="0"/>
                  </a:lnTo>
                  <a:lnTo>
                    <a:pt x="0" y="395998"/>
                  </a:lnTo>
                  <a:close/>
                </a:path>
              </a:pathLst>
            </a:custGeom>
            <a:ln w="38100">
              <a:solidFill>
                <a:srgbClr val="EC7C30"/>
              </a:solidFill>
            </a:ln>
          </p:spPr>
          <p:txBody>
            <a:bodyPr wrap="square" lIns="0" tIns="0" rIns="0" bIns="0" rtlCol="0"/>
            <a:lstStyle/>
            <a:p>
              <a:endParaRPr/>
            </a:p>
          </p:txBody>
        </p:sp>
        <p:sp>
          <p:nvSpPr>
            <p:cNvPr id="54" name="object 54"/>
            <p:cNvSpPr/>
            <p:nvPr/>
          </p:nvSpPr>
          <p:spPr>
            <a:xfrm>
              <a:off x="5252720" y="4927612"/>
              <a:ext cx="2794000" cy="406400"/>
            </a:xfrm>
            <a:custGeom>
              <a:avLst/>
              <a:gdLst/>
              <a:ahLst/>
              <a:cxnLst/>
              <a:rect l="l" t="t" r="r" b="b"/>
              <a:pathLst>
                <a:path w="2794000" h="406400">
                  <a:moveTo>
                    <a:pt x="0" y="406133"/>
                  </a:moveTo>
                  <a:lnTo>
                    <a:pt x="2793873" y="406133"/>
                  </a:lnTo>
                  <a:lnTo>
                    <a:pt x="2793873" y="0"/>
                  </a:lnTo>
                  <a:lnTo>
                    <a:pt x="0" y="0"/>
                  </a:lnTo>
                  <a:lnTo>
                    <a:pt x="0" y="406133"/>
                  </a:lnTo>
                  <a:close/>
                </a:path>
              </a:pathLst>
            </a:custGeom>
            <a:ln w="38100">
              <a:solidFill>
                <a:srgbClr val="6F2F9F"/>
              </a:solidFill>
            </a:ln>
          </p:spPr>
          <p:txBody>
            <a:bodyPr wrap="square" lIns="0" tIns="0" rIns="0" bIns="0" rtlCol="0"/>
            <a:lstStyle/>
            <a:p>
              <a:endParaRPr/>
            </a:p>
          </p:txBody>
        </p:sp>
        <p:sp>
          <p:nvSpPr>
            <p:cNvPr id="55" name="object 55"/>
            <p:cNvSpPr/>
            <p:nvPr/>
          </p:nvSpPr>
          <p:spPr>
            <a:xfrm>
              <a:off x="1899920" y="4937734"/>
              <a:ext cx="508000" cy="396240"/>
            </a:xfrm>
            <a:custGeom>
              <a:avLst/>
              <a:gdLst/>
              <a:ahLst/>
              <a:cxnLst/>
              <a:rect l="l" t="t" r="r" b="b"/>
              <a:pathLst>
                <a:path w="508000" h="396239">
                  <a:moveTo>
                    <a:pt x="0" y="396138"/>
                  </a:moveTo>
                  <a:lnTo>
                    <a:pt x="508000" y="396138"/>
                  </a:lnTo>
                  <a:lnTo>
                    <a:pt x="508000" y="0"/>
                  </a:lnTo>
                  <a:lnTo>
                    <a:pt x="0" y="0"/>
                  </a:lnTo>
                  <a:lnTo>
                    <a:pt x="0" y="396138"/>
                  </a:lnTo>
                  <a:close/>
                </a:path>
              </a:pathLst>
            </a:custGeom>
            <a:ln w="38099">
              <a:solidFill>
                <a:srgbClr val="C00000"/>
              </a:solidFill>
            </a:ln>
          </p:spPr>
          <p:txBody>
            <a:bodyPr wrap="square" lIns="0" tIns="0" rIns="0" bIns="0" rtlCol="0"/>
            <a:lstStyle/>
            <a:p>
              <a:endParaRPr/>
            </a:p>
          </p:txBody>
        </p:sp>
      </p:grpSp>
      <p:sp>
        <p:nvSpPr>
          <p:cNvPr id="56" name="object 56"/>
          <p:cNvSpPr txBox="1"/>
          <p:nvPr/>
        </p:nvSpPr>
        <p:spPr>
          <a:xfrm>
            <a:off x="8094980" y="5304551"/>
            <a:ext cx="3989704" cy="1063625"/>
          </a:xfrm>
          <a:prstGeom prst="rect">
            <a:avLst/>
          </a:prstGeom>
        </p:spPr>
        <p:txBody>
          <a:bodyPr vert="horz" wrap="square" lIns="0" tIns="0" rIns="0" bIns="0" rtlCol="0">
            <a:spAutoFit/>
          </a:bodyPr>
          <a:lstStyle/>
          <a:p>
            <a:pPr marL="12700">
              <a:lnSpc>
                <a:spcPts val="2380"/>
              </a:lnSpc>
            </a:pPr>
            <a:r>
              <a:rPr sz="2400" spc="-10" dirty="0">
                <a:latin typeface="Calibri"/>
                <a:cs typeface="Calibri"/>
              </a:rPr>
              <a:t>Feature</a:t>
            </a:r>
            <a:r>
              <a:rPr sz="2400" spc="-215" dirty="0">
                <a:latin typeface="Calibri"/>
                <a:cs typeface="Calibri"/>
              </a:rPr>
              <a:t> </a:t>
            </a:r>
            <a:r>
              <a:rPr sz="2400" dirty="0">
                <a:latin typeface="Calibri"/>
                <a:cs typeface="Calibri"/>
              </a:rPr>
              <a:t>f</a:t>
            </a:r>
            <a:r>
              <a:rPr sz="2400" baseline="-13888" dirty="0">
                <a:latin typeface="Calibri"/>
                <a:cs typeface="Calibri"/>
              </a:rPr>
              <a:t>xy</a:t>
            </a:r>
            <a:r>
              <a:rPr sz="2400" spc="60" baseline="-13888" dirty="0">
                <a:latin typeface="Calibri"/>
                <a:cs typeface="Calibri"/>
              </a:rPr>
              <a:t> </a:t>
            </a:r>
            <a:r>
              <a:rPr sz="2400" spc="-30" dirty="0">
                <a:latin typeface="Calibri"/>
                <a:cs typeface="Calibri"/>
              </a:rPr>
              <a:t>for</a:t>
            </a:r>
            <a:r>
              <a:rPr sz="2400" spc="-75" dirty="0">
                <a:latin typeface="Calibri"/>
                <a:cs typeface="Calibri"/>
              </a:rPr>
              <a:t> </a:t>
            </a:r>
            <a:r>
              <a:rPr sz="2400" dirty="0">
                <a:latin typeface="Calibri"/>
                <a:cs typeface="Calibri"/>
              </a:rPr>
              <a:t>point</a:t>
            </a:r>
            <a:r>
              <a:rPr sz="2400" spc="-125" dirty="0">
                <a:latin typeface="Calibri"/>
                <a:cs typeface="Calibri"/>
              </a:rPr>
              <a:t> </a:t>
            </a:r>
            <a:r>
              <a:rPr sz="2400" dirty="0">
                <a:latin typeface="Calibri"/>
                <a:cs typeface="Calibri"/>
              </a:rPr>
              <a:t>(x,</a:t>
            </a:r>
            <a:r>
              <a:rPr sz="2400" spc="-5" dirty="0">
                <a:latin typeface="Calibri"/>
                <a:cs typeface="Calibri"/>
              </a:rPr>
              <a:t> </a:t>
            </a:r>
            <a:r>
              <a:rPr sz="2400" dirty="0">
                <a:latin typeface="Calibri"/>
                <a:cs typeface="Calibri"/>
              </a:rPr>
              <a:t>y)</a:t>
            </a:r>
            <a:r>
              <a:rPr sz="2400" spc="30" dirty="0">
                <a:latin typeface="Calibri"/>
                <a:cs typeface="Calibri"/>
              </a:rPr>
              <a:t> </a:t>
            </a:r>
            <a:r>
              <a:rPr sz="2400" dirty="0">
                <a:latin typeface="Calibri"/>
                <a:cs typeface="Calibri"/>
              </a:rPr>
              <a:t>is</a:t>
            </a:r>
            <a:r>
              <a:rPr sz="2400" spc="-2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5"/>
              </a:spcBef>
            </a:pPr>
            <a:r>
              <a:rPr sz="2400" dirty="0">
                <a:latin typeface="Calibri"/>
                <a:cs typeface="Calibri"/>
              </a:rPr>
              <a:t>linear</a:t>
            </a:r>
            <a:r>
              <a:rPr sz="2400" spc="-5" dirty="0">
                <a:latin typeface="Calibri"/>
                <a:cs typeface="Calibri"/>
              </a:rPr>
              <a:t> </a:t>
            </a:r>
            <a:r>
              <a:rPr sz="2400" dirty="0">
                <a:latin typeface="Calibri"/>
                <a:cs typeface="Calibri"/>
              </a:rPr>
              <a:t>combination</a:t>
            </a:r>
            <a:r>
              <a:rPr sz="2400" spc="-190" dirty="0">
                <a:latin typeface="Calibri"/>
                <a:cs typeface="Calibri"/>
              </a:rPr>
              <a:t> </a:t>
            </a:r>
            <a:r>
              <a:rPr sz="2400" dirty="0">
                <a:latin typeface="Calibri"/>
                <a:cs typeface="Calibri"/>
              </a:rPr>
              <a:t>of</a:t>
            </a:r>
            <a:r>
              <a:rPr sz="2400" spc="35" dirty="0">
                <a:latin typeface="Calibri"/>
                <a:cs typeface="Calibri"/>
              </a:rPr>
              <a:t> </a:t>
            </a:r>
            <a:r>
              <a:rPr sz="2400" spc="-10" dirty="0">
                <a:latin typeface="Calibri"/>
                <a:cs typeface="Calibri"/>
              </a:rPr>
              <a:t>features</a:t>
            </a:r>
            <a:endParaRPr sz="2400">
              <a:latin typeface="Calibri"/>
              <a:cs typeface="Calibri"/>
            </a:endParaRPr>
          </a:p>
          <a:p>
            <a:pPr marL="12700">
              <a:lnSpc>
                <a:spcPct val="100000"/>
              </a:lnSpc>
            </a:pPr>
            <a:r>
              <a:rPr sz="2400" dirty="0">
                <a:latin typeface="Calibri"/>
                <a:cs typeface="Calibri"/>
              </a:rPr>
              <a:t>at</a:t>
            </a:r>
            <a:r>
              <a:rPr sz="2400" spc="-135" dirty="0">
                <a:latin typeface="Calibri"/>
                <a:cs typeface="Calibri"/>
              </a:rPr>
              <a:t> </a:t>
            </a:r>
            <a:r>
              <a:rPr sz="2400" dirty="0">
                <a:latin typeface="Calibri"/>
                <a:cs typeface="Calibri"/>
              </a:rPr>
              <a:t>its</a:t>
            </a:r>
            <a:r>
              <a:rPr sz="2400" spc="-70" dirty="0">
                <a:latin typeface="Calibri"/>
                <a:cs typeface="Calibri"/>
              </a:rPr>
              <a:t> </a:t>
            </a:r>
            <a:r>
              <a:rPr sz="2400" dirty="0">
                <a:latin typeface="Calibri"/>
                <a:cs typeface="Calibri"/>
              </a:rPr>
              <a:t>four</a:t>
            </a:r>
            <a:r>
              <a:rPr sz="2400" spc="-45" dirty="0">
                <a:latin typeface="Calibri"/>
                <a:cs typeface="Calibri"/>
              </a:rPr>
              <a:t> </a:t>
            </a:r>
            <a:r>
              <a:rPr sz="2400" dirty="0">
                <a:latin typeface="Calibri"/>
                <a:cs typeface="Calibri"/>
              </a:rPr>
              <a:t>neighboring</a:t>
            </a:r>
            <a:r>
              <a:rPr sz="2400" spc="-140" dirty="0">
                <a:latin typeface="Calibri"/>
                <a:cs typeface="Calibri"/>
              </a:rPr>
              <a:t> </a:t>
            </a:r>
            <a:r>
              <a:rPr sz="2400" dirty="0">
                <a:latin typeface="Calibri"/>
                <a:cs typeface="Calibri"/>
              </a:rPr>
              <a:t>grid</a:t>
            </a:r>
            <a:r>
              <a:rPr sz="2400" spc="5" dirty="0">
                <a:latin typeface="Calibri"/>
                <a:cs typeface="Calibri"/>
              </a:rPr>
              <a:t> </a:t>
            </a:r>
            <a:r>
              <a:rPr sz="2400" spc="-10" dirty="0">
                <a:latin typeface="Calibri"/>
                <a:cs typeface="Calibri"/>
              </a:rPr>
              <a:t>cells:</a:t>
            </a:r>
            <a:endParaRPr sz="2400">
              <a:latin typeface="Calibri"/>
              <a:cs typeface="Calibri"/>
            </a:endParaRPr>
          </a:p>
        </p:txBody>
      </p:sp>
      <p:sp>
        <p:nvSpPr>
          <p:cNvPr id="57" name="object 57"/>
          <p:cNvSpPr txBox="1"/>
          <p:nvPr/>
        </p:nvSpPr>
        <p:spPr>
          <a:xfrm>
            <a:off x="825817" y="5437266"/>
            <a:ext cx="5890260" cy="868044"/>
          </a:xfrm>
          <a:prstGeom prst="rect">
            <a:avLst/>
          </a:prstGeom>
        </p:spPr>
        <p:txBody>
          <a:bodyPr vert="horz" wrap="square" lIns="0" tIns="0" rIns="0" bIns="0" rtlCol="0">
            <a:spAutoFit/>
          </a:bodyPr>
          <a:lstStyle/>
          <a:p>
            <a:pPr marR="46990" algn="r">
              <a:lnSpc>
                <a:spcPts val="2750"/>
              </a:lnSpc>
            </a:pPr>
            <a:r>
              <a:rPr sz="2800" b="1" dirty="0">
                <a:solidFill>
                  <a:srgbClr val="00FF00"/>
                </a:solidFill>
                <a:latin typeface="Calibri"/>
                <a:cs typeface="Calibri"/>
              </a:rPr>
              <a:t>f</a:t>
            </a:r>
            <a:r>
              <a:rPr sz="2775" b="1" baseline="-15015" dirty="0">
                <a:solidFill>
                  <a:srgbClr val="00FF00"/>
                </a:solidFill>
                <a:latin typeface="Calibri"/>
                <a:cs typeface="Calibri"/>
              </a:rPr>
              <a:t>6.5,5.8</a:t>
            </a:r>
            <a:r>
              <a:rPr sz="2775" b="1" spc="277" baseline="-15015" dirty="0">
                <a:solidFill>
                  <a:srgbClr val="00FF00"/>
                </a:solidFill>
                <a:latin typeface="Calibri"/>
                <a:cs typeface="Calibri"/>
              </a:rPr>
              <a:t> </a:t>
            </a:r>
            <a:r>
              <a:rPr sz="2800" dirty="0">
                <a:latin typeface="Calibri"/>
                <a:cs typeface="Calibri"/>
              </a:rPr>
              <a:t>=</a:t>
            </a:r>
            <a:r>
              <a:rPr sz="2800" spc="75" dirty="0">
                <a:latin typeface="Calibri"/>
                <a:cs typeface="Calibri"/>
              </a:rPr>
              <a:t> </a:t>
            </a:r>
            <a:r>
              <a:rPr sz="2800" dirty="0">
                <a:latin typeface="Calibri"/>
                <a:cs typeface="Calibri"/>
              </a:rPr>
              <a:t>(f</a:t>
            </a:r>
            <a:r>
              <a:rPr sz="2775" baseline="-15015" dirty="0">
                <a:latin typeface="Calibri"/>
                <a:cs typeface="Calibri"/>
              </a:rPr>
              <a:t>6,5</a:t>
            </a:r>
            <a:r>
              <a:rPr sz="2775" spc="-89" baseline="-15015"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0.5</a:t>
            </a:r>
            <a:r>
              <a:rPr sz="2800" spc="50"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0.2)</a:t>
            </a:r>
            <a:r>
              <a:rPr sz="2800" spc="55" dirty="0">
                <a:latin typeface="Calibri"/>
                <a:cs typeface="Calibri"/>
              </a:rPr>
              <a:t> </a:t>
            </a:r>
            <a:r>
              <a:rPr sz="2800" dirty="0">
                <a:latin typeface="Calibri"/>
                <a:cs typeface="Calibri"/>
              </a:rPr>
              <a:t>+</a:t>
            </a:r>
            <a:r>
              <a:rPr sz="2800" spc="-5" dirty="0">
                <a:latin typeface="Calibri"/>
                <a:cs typeface="Calibri"/>
              </a:rPr>
              <a:t> </a:t>
            </a:r>
            <a:r>
              <a:rPr sz="2800" dirty="0">
                <a:latin typeface="Calibri"/>
                <a:cs typeface="Calibri"/>
              </a:rPr>
              <a:t>(f</a:t>
            </a:r>
            <a:r>
              <a:rPr sz="2775" baseline="-15015" dirty="0">
                <a:latin typeface="Calibri"/>
                <a:cs typeface="Calibri"/>
              </a:rPr>
              <a:t>7,5</a:t>
            </a:r>
            <a:r>
              <a:rPr sz="2775" spc="-82" baseline="-15015"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0.5</a:t>
            </a:r>
            <a:r>
              <a:rPr sz="2800" spc="50" dirty="0">
                <a:latin typeface="Calibri"/>
                <a:cs typeface="Calibri"/>
              </a:rPr>
              <a:t> </a:t>
            </a:r>
            <a:r>
              <a:rPr sz="2800" dirty="0">
                <a:latin typeface="Calibri"/>
                <a:cs typeface="Calibri"/>
              </a:rPr>
              <a:t>*</a:t>
            </a:r>
            <a:r>
              <a:rPr sz="2800" spc="-10" dirty="0">
                <a:latin typeface="Calibri"/>
                <a:cs typeface="Calibri"/>
              </a:rPr>
              <a:t> </a:t>
            </a:r>
            <a:r>
              <a:rPr sz="2800" spc="-20" dirty="0">
                <a:latin typeface="Calibri"/>
                <a:cs typeface="Calibri"/>
              </a:rPr>
              <a:t>0.2)</a:t>
            </a:r>
            <a:endParaRPr sz="2800">
              <a:latin typeface="Calibri"/>
              <a:cs typeface="Calibri"/>
            </a:endParaRPr>
          </a:p>
          <a:p>
            <a:pPr marR="5080" algn="r">
              <a:lnSpc>
                <a:spcPts val="3350"/>
              </a:lnSpc>
            </a:pPr>
            <a:r>
              <a:rPr sz="2800" dirty="0">
                <a:latin typeface="Calibri"/>
                <a:cs typeface="Calibri"/>
              </a:rPr>
              <a:t>+</a:t>
            </a:r>
            <a:r>
              <a:rPr sz="2800" spc="45" dirty="0">
                <a:latin typeface="Calibri"/>
                <a:cs typeface="Calibri"/>
              </a:rPr>
              <a:t> </a:t>
            </a:r>
            <a:r>
              <a:rPr sz="2800" dirty="0">
                <a:latin typeface="Calibri"/>
                <a:cs typeface="Calibri"/>
              </a:rPr>
              <a:t>(</a:t>
            </a:r>
            <a:r>
              <a:rPr sz="2800" dirty="0">
                <a:solidFill>
                  <a:srgbClr val="C00000"/>
                </a:solidFill>
                <a:latin typeface="Calibri"/>
                <a:cs typeface="Calibri"/>
              </a:rPr>
              <a:t>f</a:t>
            </a:r>
            <a:r>
              <a:rPr sz="2775" baseline="-22522" dirty="0">
                <a:solidFill>
                  <a:srgbClr val="C00000"/>
                </a:solidFill>
                <a:latin typeface="Calibri"/>
                <a:cs typeface="Calibri"/>
              </a:rPr>
              <a:t>6,6</a:t>
            </a:r>
            <a:r>
              <a:rPr sz="2775" spc="37" baseline="-22522" dirty="0">
                <a:solidFill>
                  <a:srgbClr val="C00000"/>
                </a:solidFill>
                <a:latin typeface="Calibri"/>
                <a:cs typeface="Calibri"/>
              </a:rPr>
              <a:t> </a:t>
            </a:r>
            <a:r>
              <a:rPr sz="2800" dirty="0">
                <a:latin typeface="Calibri"/>
                <a:cs typeface="Calibri"/>
              </a:rPr>
              <a:t>*</a:t>
            </a:r>
            <a:r>
              <a:rPr sz="2800" spc="50" dirty="0">
                <a:latin typeface="Calibri"/>
                <a:cs typeface="Calibri"/>
              </a:rPr>
              <a:t> </a:t>
            </a:r>
            <a:r>
              <a:rPr sz="2800" b="1" dirty="0">
                <a:solidFill>
                  <a:srgbClr val="EC7C30"/>
                </a:solidFill>
                <a:latin typeface="Calibri"/>
                <a:cs typeface="Calibri"/>
              </a:rPr>
              <a:t>0.5</a:t>
            </a:r>
            <a:r>
              <a:rPr sz="2800" b="1" spc="20" dirty="0">
                <a:solidFill>
                  <a:srgbClr val="EC7C30"/>
                </a:solidFill>
                <a:latin typeface="Calibri"/>
                <a:cs typeface="Calibri"/>
              </a:rPr>
              <a:t> </a:t>
            </a:r>
            <a:r>
              <a:rPr sz="2800" dirty="0">
                <a:latin typeface="Calibri"/>
                <a:cs typeface="Calibri"/>
              </a:rPr>
              <a:t>*</a:t>
            </a:r>
            <a:r>
              <a:rPr sz="2800" spc="-30" dirty="0">
                <a:latin typeface="Calibri"/>
                <a:cs typeface="Calibri"/>
              </a:rPr>
              <a:t> </a:t>
            </a:r>
            <a:r>
              <a:rPr sz="2800" b="1" dirty="0">
                <a:solidFill>
                  <a:srgbClr val="6F2F9F"/>
                </a:solidFill>
                <a:latin typeface="Calibri"/>
                <a:cs typeface="Calibri"/>
              </a:rPr>
              <a:t>0.8</a:t>
            </a:r>
            <a:r>
              <a:rPr sz="2800" dirty="0">
                <a:latin typeface="Calibri"/>
                <a:cs typeface="Calibri"/>
              </a:rPr>
              <a:t>)</a:t>
            </a:r>
            <a:r>
              <a:rPr sz="2800" spc="20" dirty="0">
                <a:latin typeface="Calibri"/>
                <a:cs typeface="Calibri"/>
              </a:rPr>
              <a:t> </a:t>
            </a:r>
            <a:r>
              <a:rPr sz="2800" dirty="0">
                <a:latin typeface="Calibri"/>
                <a:cs typeface="Calibri"/>
              </a:rPr>
              <a:t>+</a:t>
            </a:r>
            <a:r>
              <a:rPr sz="2800" spc="-25" dirty="0">
                <a:latin typeface="Calibri"/>
                <a:cs typeface="Calibri"/>
              </a:rPr>
              <a:t> </a:t>
            </a:r>
            <a:r>
              <a:rPr sz="2800" dirty="0">
                <a:latin typeface="Calibri"/>
                <a:cs typeface="Calibri"/>
              </a:rPr>
              <a:t>(f</a:t>
            </a:r>
            <a:r>
              <a:rPr sz="2775" baseline="-22522" dirty="0">
                <a:latin typeface="Calibri"/>
                <a:cs typeface="Calibri"/>
              </a:rPr>
              <a:t>7,6</a:t>
            </a:r>
            <a:r>
              <a:rPr sz="2775" spc="37" baseline="-22522" dirty="0">
                <a:latin typeface="Calibri"/>
                <a:cs typeface="Calibri"/>
              </a:rPr>
              <a:t> </a:t>
            </a:r>
            <a:r>
              <a:rPr sz="2800" dirty="0">
                <a:latin typeface="Calibri"/>
                <a:cs typeface="Calibri"/>
              </a:rPr>
              <a:t>*</a:t>
            </a:r>
            <a:r>
              <a:rPr sz="2800" spc="-35" dirty="0">
                <a:latin typeface="Calibri"/>
                <a:cs typeface="Calibri"/>
              </a:rPr>
              <a:t> </a:t>
            </a:r>
            <a:r>
              <a:rPr sz="2800" dirty="0">
                <a:latin typeface="Calibri"/>
                <a:cs typeface="Calibri"/>
              </a:rPr>
              <a:t>0.5</a:t>
            </a:r>
            <a:r>
              <a:rPr sz="2800" spc="30" dirty="0">
                <a:latin typeface="Calibri"/>
                <a:cs typeface="Calibri"/>
              </a:rPr>
              <a:t> </a:t>
            </a:r>
            <a:r>
              <a:rPr sz="2800" dirty="0">
                <a:latin typeface="Calibri"/>
                <a:cs typeface="Calibri"/>
              </a:rPr>
              <a:t>*</a:t>
            </a:r>
            <a:r>
              <a:rPr sz="2800" spc="-35" dirty="0">
                <a:latin typeface="Calibri"/>
                <a:cs typeface="Calibri"/>
              </a:rPr>
              <a:t> </a:t>
            </a:r>
            <a:r>
              <a:rPr sz="2800" spc="-20" dirty="0">
                <a:latin typeface="Calibri"/>
                <a:cs typeface="Calibri"/>
              </a:rPr>
              <a:t>0.8)</a:t>
            </a:r>
            <a:endParaRPr sz="2800">
              <a:latin typeface="Calibri"/>
              <a:cs typeface="Calibri"/>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5" name="object 15"/>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16" name="object 16"/>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7" name="object 17"/>
          <p:cNvGrpSpPr/>
          <p:nvPr/>
        </p:nvGrpSpPr>
        <p:grpSpPr>
          <a:xfrm>
            <a:off x="121920" y="2459672"/>
            <a:ext cx="11399520" cy="2894965"/>
            <a:chOff x="121920" y="2459672"/>
            <a:chExt cx="11399520" cy="2894965"/>
          </a:xfrm>
        </p:grpSpPr>
        <p:sp>
          <p:nvSpPr>
            <p:cNvPr id="18" name="object 18"/>
            <p:cNvSpPr/>
            <p:nvPr/>
          </p:nvSpPr>
          <p:spPr>
            <a:xfrm>
              <a:off x="5740399" y="2479040"/>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C5DFB4"/>
              </a:solidFill>
            </a:ln>
          </p:spPr>
          <p:txBody>
            <a:bodyPr wrap="square" lIns="0" tIns="0" rIns="0" bIns="0" rtlCol="0"/>
            <a:lstStyle/>
            <a:p>
              <a:endParaRPr/>
            </a:p>
          </p:txBody>
        </p:sp>
        <p:sp>
          <p:nvSpPr>
            <p:cNvPr id="19" name="object 19"/>
            <p:cNvSpPr/>
            <p:nvPr/>
          </p:nvSpPr>
          <p:spPr>
            <a:xfrm>
              <a:off x="5775960" y="2473960"/>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C5DFB4"/>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5933440" y="3098800"/>
              <a:ext cx="152400" cy="152400"/>
            </a:xfrm>
            <a:prstGeom prst="rect">
              <a:avLst/>
            </a:prstGeom>
          </p:spPr>
        </p:pic>
        <p:pic>
          <p:nvPicPr>
            <p:cNvPr id="21" name="object 21"/>
            <p:cNvPicPr/>
            <p:nvPr/>
          </p:nvPicPr>
          <p:blipFill>
            <a:blip r:embed="rId3" cstate="print"/>
            <a:stretch>
              <a:fillRect/>
            </a:stretch>
          </p:blipFill>
          <p:spPr>
            <a:xfrm>
              <a:off x="5923279" y="2692400"/>
              <a:ext cx="152400" cy="152400"/>
            </a:xfrm>
            <a:prstGeom prst="rect">
              <a:avLst/>
            </a:prstGeom>
          </p:spPr>
        </p:pic>
        <p:pic>
          <p:nvPicPr>
            <p:cNvPr id="22" name="object 22"/>
            <p:cNvPicPr/>
            <p:nvPr/>
          </p:nvPicPr>
          <p:blipFill>
            <a:blip r:embed="rId3" cstate="print"/>
            <a:stretch>
              <a:fillRect/>
            </a:stretch>
          </p:blipFill>
          <p:spPr>
            <a:xfrm>
              <a:off x="6187440" y="2692400"/>
              <a:ext cx="152400" cy="152400"/>
            </a:xfrm>
            <a:prstGeom prst="rect">
              <a:avLst/>
            </a:prstGeom>
          </p:spPr>
        </p:pic>
        <p:pic>
          <p:nvPicPr>
            <p:cNvPr id="23" name="object 23"/>
            <p:cNvPicPr/>
            <p:nvPr/>
          </p:nvPicPr>
          <p:blipFill>
            <a:blip r:embed="rId3" cstate="print"/>
            <a:stretch>
              <a:fillRect/>
            </a:stretch>
          </p:blipFill>
          <p:spPr>
            <a:xfrm>
              <a:off x="6187440" y="3088640"/>
              <a:ext cx="152400" cy="162560"/>
            </a:xfrm>
            <a:prstGeom prst="rect">
              <a:avLst/>
            </a:prstGeom>
          </p:spPr>
        </p:pic>
        <p:pic>
          <p:nvPicPr>
            <p:cNvPr id="24" name="object 24"/>
            <p:cNvPicPr/>
            <p:nvPr/>
          </p:nvPicPr>
          <p:blipFill>
            <a:blip r:embed="rId3" cstate="print"/>
            <a:stretch>
              <a:fillRect/>
            </a:stretch>
          </p:blipFill>
          <p:spPr>
            <a:xfrm>
              <a:off x="6746239" y="3098800"/>
              <a:ext cx="152400" cy="152400"/>
            </a:xfrm>
            <a:prstGeom prst="rect">
              <a:avLst/>
            </a:prstGeom>
          </p:spPr>
        </p:pic>
        <p:pic>
          <p:nvPicPr>
            <p:cNvPr id="25" name="object 25"/>
            <p:cNvPicPr/>
            <p:nvPr/>
          </p:nvPicPr>
          <p:blipFill>
            <a:blip r:embed="rId3" cstate="print"/>
            <a:stretch>
              <a:fillRect/>
            </a:stretch>
          </p:blipFill>
          <p:spPr>
            <a:xfrm>
              <a:off x="6736079" y="2692400"/>
              <a:ext cx="152400" cy="152400"/>
            </a:xfrm>
            <a:prstGeom prst="rect">
              <a:avLst/>
            </a:prstGeom>
          </p:spPr>
        </p:pic>
        <p:pic>
          <p:nvPicPr>
            <p:cNvPr id="26" name="object 26"/>
            <p:cNvPicPr/>
            <p:nvPr/>
          </p:nvPicPr>
          <p:blipFill>
            <a:blip r:embed="rId3" cstate="print"/>
            <a:stretch>
              <a:fillRect/>
            </a:stretch>
          </p:blipFill>
          <p:spPr>
            <a:xfrm>
              <a:off x="7000239" y="2692400"/>
              <a:ext cx="152400" cy="152400"/>
            </a:xfrm>
            <a:prstGeom prst="rect">
              <a:avLst/>
            </a:prstGeom>
          </p:spPr>
        </p:pic>
        <p:pic>
          <p:nvPicPr>
            <p:cNvPr id="27" name="object 27"/>
            <p:cNvPicPr/>
            <p:nvPr/>
          </p:nvPicPr>
          <p:blipFill>
            <a:blip r:embed="rId3" cstate="print"/>
            <a:stretch>
              <a:fillRect/>
            </a:stretch>
          </p:blipFill>
          <p:spPr>
            <a:xfrm>
              <a:off x="7000239" y="3088640"/>
              <a:ext cx="152400" cy="162560"/>
            </a:xfrm>
            <a:prstGeom prst="rect">
              <a:avLst/>
            </a:prstGeom>
          </p:spPr>
        </p:pic>
        <p:pic>
          <p:nvPicPr>
            <p:cNvPr id="28" name="object 28"/>
            <p:cNvPicPr/>
            <p:nvPr/>
          </p:nvPicPr>
          <p:blipFill>
            <a:blip r:embed="rId3" cstate="print"/>
            <a:stretch>
              <a:fillRect/>
            </a:stretch>
          </p:blipFill>
          <p:spPr>
            <a:xfrm>
              <a:off x="5933440" y="4114800"/>
              <a:ext cx="152400" cy="152400"/>
            </a:xfrm>
            <a:prstGeom prst="rect">
              <a:avLst/>
            </a:prstGeom>
          </p:spPr>
        </p:pic>
        <p:pic>
          <p:nvPicPr>
            <p:cNvPr id="29" name="object 29"/>
            <p:cNvPicPr/>
            <p:nvPr/>
          </p:nvPicPr>
          <p:blipFill>
            <a:blip r:embed="rId3" cstate="print"/>
            <a:stretch>
              <a:fillRect/>
            </a:stretch>
          </p:blipFill>
          <p:spPr>
            <a:xfrm>
              <a:off x="5923279" y="3708400"/>
              <a:ext cx="152400" cy="152400"/>
            </a:xfrm>
            <a:prstGeom prst="rect">
              <a:avLst/>
            </a:prstGeom>
          </p:spPr>
        </p:pic>
        <p:pic>
          <p:nvPicPr>
            <p:cNvPr id="30" name="object 30"/>
            <p:cNvPicPr/>
            <p:nvPr/>
          </p:nvPicPr>
          <p:blipFill>
            <a:blip r:embed="rId3" cstate="print"/>
            <a:stretch>
              <a:fillRect/>
            </a:stretch>
          </p:blipFill>
          <p:spPr>
            <a:xfrm>
              <a:off x="6187440" y="3708400"/>
              <a:ext cx="152400" cy="152400"/>
            </a:xfrm>
            <a:prstGeom prst="rect">
              <a:avLst/>
            </a:prstGeom>
          </p:spPr>
        </p:pic>
        <p:pic>
          <p:nvPicPr>
            <p:cNvPr id="31" name="object 31"/>
            <p:cNvPicPr/>
            <p:nvPr/>
          </p:nvPicPr>
          <p:blipFill>
            <a:blip r:embed="rId4" cstate="print"/>
            <a:stretch>
              <a:fillRect/>
            </a:stretch>
          </p:blipFill>
          <p:spPr>
            <a:xfrm>
              <a:off x="6187440" y="4104639"/>
              <a:ext cx="152400" cy="162560"/>
            </a:xfrm>
            <a:prstGeom prst="rect">
              <a:avLst/>
            </a:prstGeom>
          </p:spPr>
        </p:pic>
        <p:pic>
          <p:nvPicPr>
            <p:cNvPr id="32" name="object 32"/>
            <p:cNvPicPr/>
            <p:nvPr/>
          </p:nvPicPr>
          <p:blipFill>
            <a:blip r:embed="rId3" cstate="print"/>
            <a:stretch>
              <a:fillRect/>
            </a:stretch>
          </p:blipFill>
          <p:spPr>
            <a:xfrm>
              <a:off x="6746239" y="4114800"/>
              <a:ext cx="152400" cy="152400"/>
            </a:xfrm>
            <a:prstGeom prst="rect">
              <a:avLst/>
            </a:prstGeom>
          </p:spPr>
        </p:pic>
        <p:pic>
          <p:nvPicPr>
            <p:cNvPr id="33" name="object 33"/>
            <p:cNvPicPr/>
            <p:nvPr/>
          </p:nvPicPr>
          <p:blipFill>
            <a:blip r:embed="rId3" cstate="print"/>
            <a:stretch>
              <a:fillRect/>
            </a:stretch>
          </p:blipFill>
          <p:spPr>
            <a:xfrm>
              <a:off x="6736079" y="3708400"/>
              <a:ext cx="152400" cy="152400"/>
            </a:xfrm>
            <a:prstGeom prst="rect">
              <a:avLst/>
            </a:prstGeom>
          </p:spPr>
        </p:pic>
        <p:pic>
          <p:nvPicPr>
            <p:cNvPr id="34" name="object 34"/>
            <p:cNvPicPr/>
            <p:nvPr/>
          </p:nvPicPr>
          <p:blipFill>
            <a:blip r:embed="rId3" cstate="print"/>
            <a:stretch>
              <a:fillRect/>
            </a:stretch>
          </p:blipFill>
          <p:spPr>
            <a:xfrm>
              <a:off x="7000239" y="3708400"/>
              <a:ext cx="152400" cy="152400"/>
            </a:xfrm>
            <a:prstGeom prst="rect">
              <a:avLst/>
            </a:prstGeom>
          </p:spPr>
        </p:pic>
        <p:pic>
          <p:nvPicPr>
            <p:cNvPr id="35" name="object 35"/>
            <p:cNvPicPr/>
            <p:nvPr/>
          </p:nvPicPr>
          <p:blipFill>
            <a:blip r:embed="rId5" cstate="print"/>
            <a:stretch>
              <a:fillRect/>
            </a:stretch>
          </p:blipFill>
          <p:spPr>
            <a:xfrm>
              <a:off x="7000239" y="4104639"/>
              <a:ext cx="152400" cy="162560"/>
            </a:xfrm>
            <a:prstGeom prst="rect">
              <a:avLst/>
            </a:prstGeom>
          </p:spPr>
        </p:pic>
        <p:sp>
          <p:nvSpPr>
            <p:cNvPr id="36" name="object 36"/>
            <p:cNvSpPr/>
            <p:nvPr/>
          </p:nvSpPr>
          <p:spPr>
            <a:xfrm>
              <a:off x="6685279" y="3566160"/>
              <a:ext cx="812800" cy="812800"/>
            </a:xfrm>
            <a:custGeom>
              <a:avLst/>
              <a:gdLst/>
              <a:ahLst/>
              <a:cxnLst/>
              <a:rect l="l" t="t" r="r" b="b"/>
              <a:pathLst>
                <a:path w="812800" h="812800">
                  <a:moveTo>
                    <a:pt x="0" y="0"/>
                  </a:moveTo>
                  <a:lnTo>
                    <a:pt x="812292" y="0"/>
                  </a:lnTo>
                </a:path>
                <a:path w="812800" h="812800">
                  <a:moveTo>
                    <a:pt x="10160" y="812800"/>
                  </a:moveTo>
                  <a:lnTo>
                    <a:pt x="812292" y="812800"/>
                  </a:lnTo>
                </a:path>
                <a:path w="812800" h="812800">
                  <a:moveTo>
                    <a:pt x="812800" y="802639"/>
                  </a:moveTo>
                  <a:lnTo>
                    <a:pt x="812800" y="0"/>
                  </a:lnTo>
                </a:path>
                <a:path w="812800" h="812800">
                  <a:moveTo>
                    <a:pt x="0" y="802639"/>
                  </a:moveTo>
                  <a:lnTo>
                    <a:pt x="0" y="0"/>
                  </a:lnTo>
                </a:path>
              </a:pathLst>
            </a:custGeom>
            <a:ln w="38100">
              <a:solidFill>
                <a:srgbClr val="44536A"/>
              </a:solidFill>
            </a:ln>
          </p:spPr>
          <p:txBody>
            <a:bodyPr wrap="square" lIns="0" tIns="0" rIns="0" bIns="0" rtlCol="0"/>
            <a:lstStyle/>
            <a:p>
              <a:endParaRPr/>
            </a:p>
          </p:txBody>
        </p:sp>
        <p:sp>
          <p:nvSpPr>
            <p:cNvPr id="37" name="object 37"/>
            <p:cNvSpPr/>
            <p:nvPr/>
          </p:nvSpPr>
          <p:spPr>
            <a:xfrm>
              <a:off x="8950960" y="2611120"/>
              <a:ext cx="2560320" cy="2560320"/>
            </a:xfrm>
            <a:custGeom>
              <a:avLst/>
              <a:gdLst/>
              <a:ahLst/>
              <a:cxnLst/>
              <a:rect l="l" t="t" r="r" b="b"/>
              <a:pathLst>
                <a:path w="2560320" h="2560320">
                  <a:moveTo>
                    <a:pt x="2560320" y="0"/>
                  </a:moveTo>
                  <a:lnTo>
                    <a:pt x="0" y="0"/>
                  </a:lnTo>
                  <a:lnTo>
                    <a:pt x="0" y="2560319"/>
                  </a:lnTo>
                  <a:lnTo>
                    <a:pt x="2560320" y="2560319"/>
                  </a:lnTo>
                  <a:lnTo>
                    <a:pt x="2560320" y="0"/>
                  </a:lnTo>
                  <a:close/>
                </a:path>
              </a:pathLst>
            </a:custGeom>
            <a:solidFill>
              <a:srgbClr val="EEEEEE"/>
            </a:solidFill>
          </p:spPr>
          <p:txBody>
            <a:bodyPr wrap="square" lIns="0" tIns="0" rIns="0" bIns="0" rtlCol="0"/>
            <a:lstStyle/>
            <a:p>
              <a:endParaRPr/>
            </a:p>
          </p:txBody>
        </p:sp>
        <p:sp>
          <p:nvSpPr>
            <p:cNvPr id="38" name="object 38"/>
            <p:cNvSpPr/>
            <p:nvPr/>
          </p:nvSpPr>
          <p:spPr>
            <a:xfrm>
              <a:off x="8956039" y="2616200"/>
              <a:ext cx="2560320" cy="2560320"/>
            </a:xfrm>
            <a:custGeom>
              <a:avLst/>
              <a:gdLst/>
              <a:ahLst/>
              <a:cxnLst/>
              <a:rect l="l" t="t" r="r" b="b"/>
              <a:pathLst>
                <a:path w="2560320" h="2560320">
                  <a:moveTo>
                    <a:pt x="0" y="2560320"/>
                  </a:moveTo>
                  <a:lnTo>
                    <a:pt x="2560320" y="2560320"/>
                  </a:lnTo>
                  <a:lnTo>
                    <a:pt x="2560320" y="0"/>
                  </a:lnTo>
                  <a:lnTo>
                    <a:pt x="0" y="0"/>
                  </a:lnTo>
                  <a:lnTo>
                    <a:pt x="0" y="2560320"/>
                  </a:lnTo>
                  <a:close/>
                </a:path>
                <a:path w="2560320" h="2560320">
                  <a:moveTo>
                    <a:pt x="0" y="1280160"/>
                  </a:moveTo>
                  <a:lnTo>
                    <a:pt x="2560319" y="1280160"/>
                  </a:lnTo>
                </a:path>
                <a:path w="2560320" h="2560320">
                  <a:moveTo>
                    <a:pt x="1280159" y="2560320"/>
                  </a:moveTo>
                  <a:lnTo>
                    <a:pt x="1280159" y="0"/>
                  </a:lnTo>
                </a:path>
              </a:pathLst>
            </a:custGeom>
            <a:ln w="9525">
              <a:solidFill>
                <a:srgbClr val="44536A"/>
              </a:solidFill>
            </a:ln>
          </p:spPr>
          <p:txBody>
            <a:bodyPr wrap="square" lIns="0" tIns="0" rIns="0" bIns="0" rtlCol="0"/>
            <a:lstStyle/>
            <a:p>
              <a:endParaRPr/>
            </a:p>
          </p:txBody>
        </p:sp>
        <p:sp>
          <p:nvSpPr>
            <p:cNvPr id="39" name="object 39"/>
            <p:cNvSpPr/>
            <p:nvPr/>
          </p:nvSpPr>
          <p:spPr>
            <a:xfrm>
              <a:off x="10099039" y="4236720"/>
              <a:ext cx="264160" cy="264160"/>
            </a:xfrm>
            <a:custGeom>
              <a:avLst/>
              <a:gdLst/>
              <a:ahLst/>
              <a:cxnLst/>
              <a:rect l="l" t="t" r="r" b="b"/>
              <a:pathLst>
                <a:path w="264159" h="264160">
                  <a:moveTo>
                    <a:pt x="131825" y="0"/>
                  </a:moveTo>
                  <a:lnTo>
                    <a:pt x="90169" y="6730"/>
                  </a:lnTo>
                  <a:lnTo>
                    <a:pt x="53975" y="25399"/>
                  </a:lnTo>
                  <a:lnTo>
                    <a:pt x="25400" y="53974"/>
                  </a:lnTo>
                  <a:lnTo>
                    <a:pt x="6730" y="90169"/>
                  </a:lnTo>
                  <a:lnTo>
                    <a:pt x="0" y="131825"/>
                  </a:lnTo>
                  <a:lnTo>
                    <a:pt x="6730" y="173481"/>
                  </a:lnTo>
                  <a:lnTo>
                    <a:pt x="25400" y="209676"/>
                  </a:lnTo>
                  <a:lnTo>
                    <a:pt x="53975" y="238251"/>
                  </a:lnTo>
                  <a:lnTo>
                    <a:pt x="90169" y="256920"/>
                  </a:lnTo>
                  <a:lnTo>
                    <a:pt x="131825" y="263651"/>
                  </a:lnTo>
                  <a:lnTo>
                    <a:pt x="173481" y="256920"/>
                  </a:lnTo>
                  <a:lnTo>
                    <a:pt x="209676" y="238251"/>
                  </a:lnTo>
                  <a:lnTo>
                    <a:pt x="238251" y="209676"/>
                  </a:lnTo>
                  <a:lnTo>
                    <a:pt x="256920" y="173481"/>
                  </a:lnTo>
                  <a:lnTo>
                    <a:pt x="263651" y="131825"/>
                  </a:lnTo>
                  <a:lnTo>
                    <a:pt x="256920" y="90169"/>
                  </a:lnTo>
                  <a:lnTo>
                    <a:pt x="238251" y="53974"/>
                  </a:lnTo>
                  <a:lnTo>
                    <a:pt x="209676" y="25399"/>
                  </a:lnTo>
                  <a:lnTo>
                    <a:pt x="173481" y="6730"/>
                  </a:lnTo>
                  <a:lnTo>
                    <a:pt x="131825" y="0"/>
                  </a:lnTo>
                  <a:close/>
                </a:path>
              </a:pathLst>
            </a:custGeom>
            <a:solidFill>
              <a:srgbClr val="00FF00"/>
            </a:solidFill>
          </p:spPr>
          <p:txBody>
            <a:bodyPr wrap="square" lIns="0" tIns="0" rIns="0" bIns="0" rtlCol="0"/>
            <a:lstStyle/>
            <a:p>
              <a:endParaRPr/>
            </a:p>
          </p:txBody>
        </p:sp>
        <p:sp>
          <p:nvSpPr>
            <p:cNvPr id="40" name="object 40"/>
            <p:cNvSpPr/>
            <p:nvPr/>
          </p:nvSpPr>
          <p:spPr>
            <a:xfrm>
              <a:off x="9448800" y="3119119"/>
              <a:ext cx="264160" cy="1574800"/>
            </a:xfrm>
            <a:custGeom>
              <a:avLst/>
              <a:gdLst/>
              <a:ahLst/>
              <a:cxnLst/>
              <a:rect l="l" t="t" r="r" b="b"/>
              <a:pathLst>
                <a:path w="264159" h="1574800">
                  <a:moveTo>
                    <a:pt x="263652" y="1442466"/>
                  </a:moveTo>
                  <a:lnTo>
                    <a:pt x="256921" y="1400556"/>
                  </a:lnTo>
                  <a:lnTo>
                    <a:pt x="238252" y="1364234"/>
                  </a:lnTo>
                  <a:lnTo>
                    <a:pt x="209677" y="1335532"/>
                  </a:lnTo>
                  <a:lnTo>
                    <a:pt x="173482" y="1316736"/>
                  </a:lnTo>
                  <a:lnTo>
                    <a:pt x="131826" y="1310005"/>
                  </a:lnTo>
                  <a:lnTo>
                    <a:pt x="90170" y="1316736"/>
                  </a:lnTo>
                  <a:lnTo>
                    <a:pt x="53975" y="1335532"/>
                  </a:lnTo>
                  <a:lnTo>
                    <a:pt x="25400" y="1364234"/>
                  </a:lnTo>
                  <a:lnTo>
                    <a:pt x="6731" y="1400556"/>
                  </a:lnTo>
                  <a:lnTo>
                    <a:pt x="0" y="1442466"/>
                  </a:lnTo>
                  <a:lnTo>
                    <a:pt x="6731" y="1484249"/>
                  </a:lnTo>
                  <a:lnTo>
                    <a:pt x="25400" y="1520571"/>
                  </a:lnTo>
                  <a:lnTo>
                    <a:pt x="53975" y="1549273"/>
                  </a:lnTo>
                  <a:lnTo>
                    <a:pt x="90170" y="1568069"/>
                  </a:lnTo>
                  <a:lnTo>
                    <a:pt x="131826" y="1574800"/>
                  </a:lnTo>
                  <a:lnTo>
                    <a:pt x="173482" y="1568069"/>
                  </a:lnTo>
                  <a:lnTo>
                    <a:pt x="209677" y="1549273"/>
                  </a:lnTo>
                  <a:lnTo>
                    <a:pt x="238252" y="1520571"/>
                  </a:lnTo>
                  <a:lnTo>
                    <a:pt x="256921" y="1484249"/>
                  </a:lnTo>
                  <a:lnTo>
                    <a:pt x="263652" y="1442466"/>
                  </a:lnTo>
                  <a:close/>
                </a:path>
                <a:path w="264159" h="1574800">
                  <a:moveTo>
                    <a:pt x="263652" y="132334"/>
                  </a:moveTo>
                  <a:lnTo>
                    <a:pt x="256921" y="90551"/>
                  </a:lnTo>
                  <a:lnTo>
                    <a:pt x="238252" y="54229"/>
                  </a:lnTo>
                  <a:lnTo>
                    <a:pt x="209677" y="25527"/>
                  </a:lnTo>
                  <a:lnTo>
                    <a:pt x="173482" y="6731"/>
                  </a:lnTo>
                  <a:lnTo>
                    <a:pt x="131826" y="0"/>
                  </a:lnTo>
                  <a:lnTo>
                    <a:pt x="90170" y="6731"/>
                  </a:lnTo>
                  <a:lnTo>
                    <a:pt x="53975" y="25527"/>
                  </a:lnTo>
                  <a:lnTo>
                    <a:pt x="25400" y="54229"/>
                  </a:lnTo>
                  <a:lnTo>
                    <a:pt x="6731" y="90551"/>
                  </a:lnTo>
                  <a:lnTo>
                    <a:pt x="0" y="132334"/>
                  </a:lnTo>
                  <a:lnTo>
                    <a:pt x="6731" y="174244"/>
                  </a:lnTo>
                  <a:lnTo>
                    <a:pt x="25400" y="210566"/>
                  </a:lnTo>
                  <a:lnTo>
                    <a:pt x="53975" y="239268"/>
                  </a:lnTo>
                  <a:lnTo>
                    <a:pt x="90170" y="258064"/>
                  </a:lnTo>
                  <a:lnTo>
                    <a:pt x="131826" y="264795"/>
                  </a:lnTo>
                  <a:lnTo>
                    <a:pt x="173482" y="258064"/>
                  </a:lnTo>
                  <a:lnTo>
                    <a:pt x="209677" y="239268"/>
                  </a:lnTo>
                  <a:lnTo>
                    <a:pt x="238252" y="210566"/>
                  </a:lnTo>
                  <a:lnTo>
                    <a:pt x="256921" y="174244"/>
                  </a:lnTo>
                  <a:lnTo>
                    <a:pt x="263652" y="132334"/>
                  </a:lnTo>
                  <a:close/>
                </a:path>
              </a:pathLst>
            </a:custGeom>
            <a:solidFill>
              <a:srgbClr val="666666"/>
            </a:solidFill>
          </p:spPr>
          <p:txBody>
            <a:bodyPr wrap="square" lIns="0" tIns="0" rIns="0" bIns="0" rtlCol="0"/>
            <a:lstStyle/>
            <a:p>
              <a:endParaRPr/>
            </a:p>
          </p:txBody>
        </p:sp>
        <p:sp>
          <p:nvSpPr>
            <p:cNvPr id="41" name="object 41"/>
            <p:cNvSpPr/>
            <p:nvPr/>
          </p:nvSpPr>
          <p:spPr>
            <a:xfrm>
              <a:off x="10698479" y="4429760"/>
              <a:ext cx="264160" cy="264160"/>
            </a:xfrm>
            <a:custGeom>
              <a:avLst/>
              <a:gdLst/>
              <a:ahLst/>
              <a:cxnLst/>
              <a:rect l="l" t="t" r="r" b="b"/>
              <a:pathLst>
                <a:path w="264159" h="264160">
                  <a:moveTo>
                    <a:pt x="131825" y="0"/>
                  </a:moveTo>
                  <a:lnTo>
                    <a:pt x="90170" y="6731"/>
                  </a:lnTo>
                  <a:lnTo>
                    <a:pt x="53975" y="25400"/>
                  </a:lnTo>
                  <a:lnTo>
                    <a:pt x="25400" y="53975"/>
                  </a:lnTo>
                  <a:lnTo>
                    <a:pt x="6730" y="90169"/>
                  </a:lnTo>
                  <a:lnTo>
                    <a:pt x="0" y="131825"/>
                  </a:lnTo>
                  <a:lnTo>
                    <a:pt x="6730" y="173481"/>
                  </a:lnTo>
                  <a:lnTo>
                    <a:pt x="25400" y="209676"/>
                  </a:lnTo>
                  <a:lnTo>
                    <a:pt x="53975" y="238251"/>
                  </a:lnTo>
                  <a:lnTo>
                    <a:pt x="90170" y="256920"/>
                  </a:lnTo>
                  <a:lnTo>
                    <a:pt x="131825" y="263651"/>
                  </a:lnTo>
                  <a:lnTo>
                    <a:pt x="173481" y="256920"/>
                  </a:lnTo>
                  <a:lnTo>
                    <a:pt x="209676" y="238251"/>
                  </a:lnTo>
                  <a:lnTo>
                    <a:pt x="238251" y="209676"/>
                  </a:lnTo>
                  <a:lnTo>
                    <a:pt x="256921" y="173481"/>
                  </a:lnTo>
                  <a:lnTo>
                    <a:pt x="263651" y="131825"/>
                  </a:lnTo>
                  <a:lnTo>
                    <a:pt x="256921" y="90169"/>
                  </a:lnTo>
                  <a:lnTo>
                    <a:pt x="238251" y="53975"/>
                  </a:lnTo>
                  <a:lnTo>
                    <a:pt x="209676" y="25400"/>
                  </a:lnTo>
                  <a:lnTo>
                    <a:pt x="173481" y="6731"/>
                  </a:lnTo>
                  <a:lnTo>
                    <a:pt x="131825" y="0"/>
                  </a:lnTo>
                  <a:close/>
                </a:path>
              </a:pathLst>
            </a:custGeom>
            <a:solidFill>
              <a:srgbClr val="C00000"/>
            </a:solidFill>
          </p:spPr>
          <p:txBody>
            <a:bodyPr wrap="square" lIns="0" tIns="0" rIns="0" bIns="0" rtlCol="0"/>
            <a:lstStyle/>
            <a:p>
              <a:endParaRPr/>
            </a:p>
          </p:txBody>
        </p:sp>
        <p:sp>
          <p:nvSpPr>
            <p:cNvPr id="42" name="object 42"/>
            <p:cNvSpPr/>
            <p:nvPr/>
          </p:nvSpPr>
          <p:spPr>
            <a:xfrm>
              <a:off x="10698479" y="3119120"/>
              <a:ext cx="264160" cy="264160"/>
            </a:xfrm>
            <a:custGeom>
              <a:avLst/>
              <a:gdLst/>
              <a:ahLst/>
              <a:cxnLst/>
              <a:rect l="l" t="t" r="r" b="b"/>
              <a:pathLst>
                <a:path w="264159" h="264160">
                  <a:moveTo>
                    <a:pt x="131825" y="0"/>
                  </a:moveTo>
                  <a:lnTo>
                    <a:pt x="90170" y="6730"/>
                  </a:lnTo>
                  <a:lnTo>
                    <a:pt x="53975" y="25400"/>
                  </a:lnTo>
                  <a:lnTo>
                    <a:pt x="25400" y="53975"/>
                  </a:lnTo>
                  <a:lnTo>
                    <a:pt x="6730" y="90169"/>
                  </a:lnTo>
                  <a:lnTo>
                    <a:pt x="0" y="131825"/>
                  </a:lnTo>
                  <a:lnTo>
                    <a:pt x="6730" y="173481"/>
                  </a:lnTo>
                  <a:lnTo>
                    <a:pt x="25400" y="209676"/>
                  </a:lnTo>
                  <a:lnTo>
                    <a:pt x="53975" y="238251"/>
                  </a:lnTo>
                  <a:lnTo>
                    <a:pt x="90170" y="256920"/>
                  </a:lnTo>
                  <a:lnTo>
                    <a:pt x="131825" y="263651"/>
                  </a:lnTo>
                  <a:lnTo>
                    <a:pt x="173481" y="256920"/>
                  </a:lnTo>
                  <a:lnTo>
                    <a:pt x="209676" y="238251"/>
                  </a:lnTo>
                  <a:lnTo>
                    <a:pt x="238251" y="209676"/>
                  </a:lnTo>
                  <a:lnTo>
                    <a:pt x="256921" y="173481"/>
                  </a:lnTo>
                  <a:lnTo>
                    <a:pt x="263651" y="131825"/>
                  </a:lnTo>
                  <a:lnTo>
                    <a:pt x="256921" y="90169"/>
                  </a:lnTo>
                  <a:lnTo>
                    <a:pt x="238251" y="53975"/>
                  </a:lnTo>
                  <a:lnTo>
                    <a:pt x="209676" y="25400"/>
                  </a:lnTo>
                  <a:lnTo>
                    <a:pt x="173481" y="6730"/>
                  </a:lnTo>
                  <a:lnTo>
                    <a:pt x="131825" y="0"/>
                  </a:lnTo>
                  <a:close/>
                </a:path>
              </a:pathLst>
            </a:custGeom>
            <a:solidFill>
              <a:srgbClr val="666666"/>
            </a:solidFill>
          </p:spPr>
          <p:txBody>
            <a:bodyPr wrap="square" lIns="0" tIns="0" rIns="0" bIns="0" rtlCol="0"/>
            <a:lstStyle/>
            <a:p>
              <a:endParaRPr/>
            </a:p>
          </p:txBody>
        </p:sp>
        <p:sp>
          <p:nvSpPr>
            <p:cNvPr id="43" name="object 43"/>
            <p:cNvSpPr/>
            <p:nvPr/>
          </p:nvSpPr>
          <p:spPr>
            <a:xfrm>
              <a:off x="7548879" y="2621280"/>
              <a:ext cx="1381760" cy="2550160"/>
            </a:xfrm>
            <a:custGeom>
              <a:avLst/>
              <a:gdLst/>
              <a:ahLst/>
              <a:cxnLst/>
              <a:rect l="l" t="t" r="r" b="b"/>
              <a:pathLst>
                <a:path w="1381759" h="2550160">
                  <a:moveTo>
                    <a:pt x="0" y="903605"/>
                  </a:moveTo>
                  <a:lnTo>
                    <a:pt x="1360931" y="0"/>
                  </a:lnTo>
                </a:path>
                <a:path w="1381759" h="2550160">
                  <a:moveTo>
                    <a:pt x="20320" y="1788160"/>
                  </a:moveTo>
                  <a:lnTo>
                    <a:pt x="1381633" y="2549779"/>
                  </a:lnTo>
                </a:path>
              </a:pathLst>
            </a:custGeom>
            <a:ln w="19050">
              <a:solidFill>
                <a:srgbClr val="44536A"/>
              </a:solidFill>
            </a:ln>
          </p:spPr>
          <p:txBody>
            <a:bodyPr wrap="square" lIns="0" tIns="0" rIns="0" bIns="0" rtlCol="0"/>
            <a:lstStyle/>
            <a:p>
              <a:endParaRPr/>
            </a:p>
          </p:txBody>
        </p:sp>
        <p:pic>
          <p:nvPicPr>
            <p:cNvPr id="44" name="object 44"/>
            <p:cNvPicPr/>
            <p:nvPr/>
          </p:nvPicPr>
          <p:blipFill>
            <a:blip r:embed="rId6" cstate="print"/>
            <a:stretch>
              <a:fillRect/>
            </a:stretch>
          </p:blipFill>
          <p:spPr>
            <a:xfrm>
              <a:off x="121920" y="4907280"/>
              <a:ext cx="7833359" cy="447040"/>
            </a:xfrm>
            <a:prstGeom prst="rect">
              <a:avLst/>
            </a:prstGeom>
          </p:spPr>
        </p:pic>
        <p:sp>
          <p:nvSpPr>
            <p:cNvPr id="45" name="object 45"/>
            <p:cNvSpPr/>
            <p:nvPr/>
          </p:nvSpPr>
          <p:spPr>
            <a:xfrm>
              <a:off x="10273664" y="4643120"/>
              <a:ext cx="465455" cy="0"/>
            </a:xfrm>
            <a:custGeom>
              <a:avLst/>
              <a:gdLst/>
              <a:ahLst/>
              <a:cxnLst/>
              <a:rect l="l" t="t" r="r" b="b"/>
              <a:pathLst>
                <a:path w="465454">
                  <a:moveTo>
                    <a:pt x="0" y="0"/>
                  </a:moveTo>
                  <a:lnTo>
                    <a:pt x="465327" y="0"/>
                  </a:lnTo>
                </a:path>
              </a:pathLst>
            </a:custGeom>
            <a:ln w="44450">
              <a:solidFill>
                <a:srgbClr val="EC7C30"/>
              </a:solidFill>
            </a:ln>
          </p:spPr>
          <p:txBody>
            <a:bodyPr wrap="square" lIns="0" tIns="0" rIns="0" bIns="0" rtlCol="0"/>
            <a:lstStyle/>
            <a:p>
              <a:endParaRPr/>
            </a:p>
          </p:txBody>
        </p:sp>
        <p:sp>
          <p:nvSpPr>
            <p:cNvPr id="46" name="object 46"/>
            <p:cNvSpPr/>
            <p:nvPr/>
          </p:nvSpPr>
          <p:spPr>
            <a:xfrm>
              <a:off x="10241279" y="4480560"/>
              <a:ext cx="10160" cy="172720"/>
            </a:xfrm>
            <a:custGeom>
              <a:avLst/>
              <a:gdLst/>
              <a:ahLst/>
              <a:cxnLst/>
              <a:rect l="l" t="t" r="r" b="b"/>
              <a:pathLst>
                <a:path w="10159" h="172720">
                  <a:moveTo>
                    <a:pt x="0" y="172338"/>
                  </a:moveTo>
                  <a:lnTo>
                    <a:pt x="10160" y="0"/>
                  </a:lnTo>
                </a:path>
              </a:pathLst>
            </a:custGeom>
            <a:ln w="44450">
              <a:solidFill>
                <a:srgbClr val="6F2F9F"/>
              </a:solidFill>
            </a:ln>
          </p:spPr>
          <p:txBody>
            <a:bodyPr wrap="square" lIns="0" tIns="0" rIns="0" bIns="0" rtlCol="0"/>
            <a:lstStyle/>
            <a:p>
              <a:endParaRPr/>
            </a:p>
          </p:txBody>
        </p:sp>
      </p:grpSp>
      <p:sp>
        <p:nvSpPr>
          <p:cNvPr id="47" name="object 47"/>
          <p:cNvSpPr txBox="1"/>
          <p:nvPr/>
        </p:nvSpPr>
        <p:spPr>
          <a:xfrm>
            <a:off x="6443979" y="1001331"/>
            <a:ext cx="193484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95" dirty="0">
                <a:latin typeface="Calibri"/>
                <a:cs typeface="Calibri"/>
              </a:rPr>
              <a:t> </a:t>
            </a:r>
            <a:r>
              <a:rPr sz="2400" spc="-10" dirty="0">
                <a:latin typeface="Calibri"/>
                <a:cs typeface="Calibri"/>
              </a:rPr>
              <a:t>“snapping”!</a:t>
            </a:r>
            <a:endParaRPr sz="2400">
              <a:latin typeface="Calibri"/>
              <a:cs typeface="Calibri"/>
            </a:endParaRPr>
          </a:p>
        </p:txBody>
      </p:sp>
      <p:sp>
        <p:nvSpPr>
          <p:cNvPr id="48" name="object 48"/>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49" name="object 49"/>
          <p:cNvSpPr txBox="1"/>
          <p:nvPr/>
        </p:nvSpPr>
        <p:spPr>
          <a:xfrm>
            <a:off x="9019793" y="4634229"/>
            <a:ext cx="525780" cy="514350"/>
          </a:xfrm>
          <a:prstGeom prst="rect">
            <a:avLst/>
          </a:prstGeom>
        </p:spPr>
        <p:txBody>
          <a:bodyPr vert="horz" wrap="square" lIns="0" tIns="13335" rIns="0" bIns="0" rtlCol="0">
            <a:spAutoFit/>
          </a:bodyPr>
          <a:lstStyle/>
          <a:p>
            <a:pPr marL="38100">
              <a:lnSpc>
                <a:spcPct val="100000"/>
              </a:lnSpc>
              <a:spcBef>
                <a:spcPts val="105"/>
              </a:spcBef>
            </a:pPr>
            <a:r>
              <a:rPr sz="4800" spc="-30" baseline="11284" dirty="0">
                <a:latin typeface="Calibri"/>
                <a:cs typeface="Calibri"/>
              </a:rPr>
              <a:t>f</a:t>
            </a:r>
            <a:r>
              <a:rPr sz="2050" spc="-20" dirty="0">
                <a:latin typeface="Calibri"/>
                <a:cs typeface="Calibri"/>
              </a:rPr>
              <a:t>6,6</a:t>
            </a:r>
            <a:endParaRPr sz="2050">
              <a:latin typeface="Calibri"/>
              <a:cs typeface="Calibri"/>
            </a:endParaRPr>
          </a:p>
        </p:txBody>
      </p:sp>
      <p:sp>
        <p:nvSpPr>
          <p:cNvPr id="50" name="object 50"/>
          <p:cNvSpPr txBox="1"/>
          <p:nvPr/>
        </p:nvSpPr>
        <p:spPr>
          <a:xfrm>
            <a:off x="8809608" y="1001331"/>
            <a:ext cx="2974975" cy="2172335"/>
          </a:xfrm>
          <a:prstGeom prst="rect">
            <a:avLst/>
          </a:prstGeom>
        </p:spPr>
        <p:txBody>
          <a:bodyPr vert="horz" wrap="square" lIns="0" tIns="12700" rIns="0" bIns="0" rtlCol="0">
            <a:spAutoFit/>
          </a:bodyPr>
          <a:lstStyle/>
          <a:p>
            <a:pPr marL="38100" marR="304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0" dirty="0">
                <a:latin typeface="Calibri"/>
                <a:cs typeface="Calibri"/>
              </a:rPr>
              <a:t> </a:t>
            </a:r>
            <a:r>
              <a:rPr sz="2400" spc="-10" dirty="0">
                <a:latin typeface="Calibri"/>
                <a:cs typeface="Calibri"/>
              </a:rPr>
              <a:t>points </a:t>
            </a:r>
            <a:r>
              <a:rPr sz="2400" dirty="0">
                <a:latin typeface="Calibri"/>
                <a:cs typeface="Calibri"/>
              </a:rPr>
              <a:t>in</a:t>
            </a:r>
            <a:r>
              <a:rPr sz="2400" spc="-45"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a:p>
            <a:pPr marL="241300">
              <a:lnSpc>
                <a:spcPct val="100000"/>
              </a:lnSpc>
              <a:spcBef>
                <a:spcPts val="1540"/>
              </a:spcBef>
              <a:tabLst>
                <a:tab pos="2071370" algn="l"/>
              </a:tabLst>
            </a:pPr>
            <a:r>
              <a:rPr sz="4800" spc="-30" baseline="11284" dirty="0">
                <a:solidFill>
                  <a:srgbClr val="666666"/>
                </a:solidFill>
                <a:latin typeface="Calibri"/>
                <a:cs typeface="Calibri"/>
              </a:rPr>
              <a:t>f</a:t>
            </a:r>
            <a:r>
              <a:rPr sz="2050" spc="-20" dirty="0">
                <a:solidFill>
                  <a:srgbClr val="666666"/>
                </a:solidFill>
                <a:latin typeface="Calibri"/>
                <a:cs typeface="Calibri"/>
              </a:rPr>
              <a:t>6,5</a:t>
            </a:r>
            <a:r>
              <a:rPr sz="2050" dirty="0">
                <a:solidFill>
                  <a:srgbClr val="666666"/>
                </a:solidFill>
                <a:latin typeface="Calibri"/>
                <a:cs typeface="Calibri"/>
              </a:rPr>
              <a:t>	</a:t>
            </a:r>
            <a:r>
              <a:rPr sz="4800" spc="-30" baseline="11284" dirty="0">
                <a:solidFill>
                  <a:srgbClr val="666666"/>
                </a:solidFill>
                <a:latin typeface="Calibri"/>
                <a:cs typeface="Calibri"/>
              </a:rPr>
              <a:t>f</a:t>
            </a:r>
            <a:r>
              <a:rPr sz="2050" spc="-20" dirty="0">
                <a:solidFill>
                  <a:srgbClr val="666666"/>
                </a:solidFill>
                <a:latin typeface="Calibri"/>
                <a:cs typeface="Calibri"/>
              </a:rPr>
              <a:t>7,5</a:t>
            </a:r>
            <a:endParaRPr sz="2050">
              <a:latin typeface="Calibri"/>
              <a:cs typeface="Calibri"/>
            </a:endParaRPr>
          </a:p>
        </p:txBody>
      </p:sp>
      <p:sp>
        <p:nvSpPr>
          <p:cNvPr id="51" name="object 51"/>
          <p:cNvSpPr txBox="1"/>
          <p:nvPr/>
        </p:nvSpPr>
        <p:spPr>
          <a:xfrm>
            <a:off x="10166350" y="3698875"/>
            <a:ext cx="951230" cy="514350"/>
          </a:xfrm>
          <a:prstGeom prst="rect">
            <a:avLst/>
          </a:prstGeom>
        </p:spPr>
        <p:txBody>
          <a:bodyPr vert="horz" wrap="square" lIns="0" tIns="13335" rIns="0" bIns="0" rtlCol="0">
            <a:spAutoFit/>
          </a:bodyPr>
          <a:lstStyle/>
          <a:p>
            <a:pPr marL="38100">
              <a:lnSpc>
                <a:spcPct val="100000"/>
              </a:lnSpc>
              <a:spcBef>
                <a:spcPts val="105"/>
              </a:spcBef>
            </a:pPr>
            <a:r>
              <a:rPr sz="4800" b="1" spc="-15" baseline="11284" dirty="0">
                <a:solidFill>
                  <a:srgbClr val="00FF00"/>
                </a:solidFill>
                <a:latin typeface="Calibri"/>
                <a:cs typeface="Calibri"/>
              </a:rPr>
              <a:t>f</a:t>
            </a:r>
            <a:r>
              <a:rPr sz="2050" b="1" spc="-10" dirty="0">
                <a:solidFill>
                  <a:srgbClr val="00FF00"/>
                </a:solidFill>
                <a:latin typeface="Calibri"/>
                <a:cs typeface="Calibri"/>
              </a:rPr>
              <a:t>6.5,5.8</a:t>
            </a:r>
            <a:endParaRPr sz="2050">
              <a:latin typeface="Calibri"/>
              <a:cs typeface="Calibri"/>
            </a:endParaRPr>
          </a:p>
        </p:txBody>
      </p:sp>
      <p:sp>
        <p:nvSpPr>
          <p:cNvPr id="52" name="object 52"/>
          <p:cNvSpPr txBox="1"/>
          <p:nvPr/>
        </p:nvSpPr>
        <p:spPr>
          <a:xfrm>
            <a:off x="10280650" y="4545965"/>
            <a:ext cx="1084580" cy="514350"/>
          </a:xfrm>
          <a:prstGeom prst="rect">
            <a:avLst/>
          </a:prstGeom>
        </p:spPr>
        <p:txBody>
          <a:bodyPr vert="horz" wrap="square" lIns="0" tIns="13335" rIns="0" bIns="0" rtlCol="0">
            <a:spAutoFit/>
          </a:bodyPr>
          <a:lstStyle/>
          <a:p>
            <a:pPr marL="38100">
              <a:lnSpc>
                <a:spcPct val="100000"/>
              </a:lnSpc>
              <a:spcBef>
                <a:spcPts val="105"/>
              </a:spcBef>
              <a:tabLst>
                <a:tab pos="596900" algn="l"/>
              </a:tabLst>
            </a:pPr>
            <a:r>
              <a:rPr sz="2400" b="1" spc="-25" dirty="0">
                <a:solidFill>
                  <a:srgbClr val="EC7C30"/>
                </a:solidFill>
                <a:latin typeface="Calibri"/>
                <a:cs typeface="Calibri"/>
              </a:rPr>
              <a:t>0.5</a:t>
            </a:r>
            <a:r>
              <a:rPr sz="2400" b="1" dirty="0">
                <a:solidFill>
                  <a:srgbClr val="EC7C30"/>
                </a:solidFill>
                <a:latin typeface="Calibri"/>
                <a:cs typeface="Calibri"/>
              </a:rPr>
              <a:t>	</a:t>
            </a:r>
            <a:r>
              <a:rPr sz="3200" spc="-20" dirty="0">
                <a:solidFill>
                  <a:srgbClr val="C00000"/>
                </a:solidFill>
                <a:latin typeface="Calibri"/>
                <a:cs typeface="Calibri"/>
              </a:rPr>
              <a:t>f</a:t>
            </a:r>
            <a:r>
              <a:rPr sz="3075" spc="-30" baseline="-14905" dirty="0">
                <a:solidFill>
                  <a:srgbClr val="C00000"/>
                </a:solidFill>
                <a:latin typeface="Calibri"/>
                <a:cs typeface="Calibri"/>
              </a:rPr>
              <a:t>7,6</a:t>
            </a:r>
            <a:endParaRPr sz="3075" baseline="-14905">
              <a:latin typeface="Calibri"/>
              <a:cs typeface="Calibri"/>
            </a:endParaRPr>
          </a:p>
        </p:txBody>
      </p:sp>
      <p:sp>
        <p:nvSpPr>
          <p:cNvPr id="53" name="object 53"/>
          <p:cNvSpPr txBox="1"/>
          <p:nvPr/>
        </p:nvSpPr>
        <p:spPr>
          <a:xfrm>
            <a:off x="9750043" y="4379277"/>
            <a:ext cx="414655" cy="391795"/>
          </a:xfrm>
          <a:prstGeom prst="rect">
            <a:avLst/>
          </a:prstGeom>
        </p:spPr>
        <p:txBody>
          <a:bodyPr vert="horz" wrap="square" lIns="0" tIns="12700" rIns="0" bIns="0" rtlCol="0">
            <a:spAutoFit/>
          </a:bodyPr>
          <a:lstStyle/>
          <a:p>
            <a:pPr marL="12700">
              <a:lnSpc>
                <a:spcPct val="100000"/>
              </a:lnSpc>
              <a:spcBef>
                <a:spcPts val="100"/>
              </a:spcBef>
            </a:pPr>
            <a:r>
              <a:rPr sz="2400" b="1" spc="-25" dirty="0">
                <a:solidFill>
                  <a:srgbClr val="6F2F9F"/>
                </a:solidFill>
                <a:latin typeface="Calibri"/>
                <a:cs typeface="Calibri"/>
              </a:rPr>
              <a:t>0.2</a:t>
            </a:r>
            <a:endParaRPr sz="2400">
              <a:latin typeface="Calibri"/>
              <a:cs typeface="Calibri"/>
            </a:endParaRPr>
          </a:p>
        </p:txBody>
      </p:sp>
      <p:grpSp>
        <p:nvGrpSpPr>
          <p:cNvPr id="54" name="object 54"/>
          <p:cNvGrpSpPr/>
          <p:nvPr/>
        </p:nvGrpSpPr>
        <p:grpSpPr>
          <a:xfrm>
            <a:off x="1880870" y="4908562"/>
            <a:ext cx="6184900" cy="444500"/>
            <a:chOff x="1880870" y="4908562"/>
            <a:chExt cx="6184900" cy="444500"/>
          </a:xfrm>
        </p:grpSpPr>
        <p:sp>
          <p:nvSpPr>
            <p:cNvPr id="55" name="object 55"/>
            <p:cNvSpPr/>
            <p:nvPr/>
          </p:nvSpPr>
          <p:spPr>
            <a:xfrm>
              <a:off x="2458720" y="4937747"/>
              <a:ext cx="2743200" cy="396240"/>
            </a:xfrm>
            <a:custGeom>
              <a:avLst/>
              <a:gdLst/>
              <a:ahLst/>
              <a:cxnLst/>
              <a:rect l="l" t="t" r="r" b="b"/>
              <a:pathLst>
                <a:path w="2743200" h="396239">
                  <a:moveTo>
                    <a:pt x="0" y="395998"/>
                  </a:moveTo>
                  <a:lnTo>
                    <a:pt x="2743073" y="395998"/>
                  </a:lnTo>
                  <a:lnTo>
                    <a:pt x="2743073" y="0"/>
                  </a:lnTo>
                  <a:lnTo>
                    <a:pt x="0" y="0"/>
                  </a:lnTo>
                  <a:lnTo>
                    <a:pt x="0" y="395998"/>
                  </a:lnTo>
                  <a:close/>
                </a:path>
              </a:pathLst>
            </a:custGeom>
            <a:ln w="38100">
              <a:solidFill>
                <a:srgbClr val="EC7C30"/>
              </a:solidFill>
            </a:ln>
          </p:spPr>
          <p:txBody>
            <a:bodyPr wrap="square" lIns="0" tIns="0" rIns="0" bIns="0" rtlCol="0"/>
            <a:lstStyle/>
            <a:p>
              <a:endParaRPr/>
            </a:p>
          </p:txBody>
        </p:sp>
        <p:sp>
          <p:nvSpPr>
            <p:cNvPr id="56" name="object 56"/>
            <p:cNvSpPr/>
            <p:nvPr/>
          </p:nvSpPr>
          <p:spPr>
            <a:xfrm>
              <a:off x="5252720" y="4927612"/>
              <a:ext cx="2794000" cy="406400"/>
            </a:xfrm>
            <a:custGeom>
              <a:avLst/>
              <a:gdLst/>
              <a:ahLst/>
              <a:cxnLst/>
              <a:rect l="l" t="t" r="r" b="b"/>
              <a:pathLst>
                <a:path w="2794000" h="406400">
                  <a:moveTo>
                    <a:pt x="0" y="406133"/>
                  </a:moveTo>
                  <a:lnTo>
                    <a:pt x="2793873" y="406133"/>
                  </a:lnTo>
                  <a:lnTo>
                    <a:pt x="2793873" y="0"/>
                  </a:lnTo>
                  <a:lnTo>
                    <a:pt x="0" y="0"/>
                  </a:lnTo>
                  <a:lnTo>
                    <a:pt x="0" y="406133"/>
                  </a:lnTo>
                  <a:close/>
                </a:path>
              </a:pathLst>
            </a:custGeom>
            <a:ln w="38100">
              <a:solidFill>
                <a:srgbClr val="6F2F9F"/>
              </a:solidFill>
            </a:ln>
          </p:spPr>
          <p:txBody>
            <a:bodyPr wrap="square" lIns="0" tIns="0" rIns="0" bIns="0" rtlCol="0"/>
            <a:lstStyle/>
            <a:p>
              <a:endParaRPr/>
            </a:p>
          </p:txBody>
        </p:sp>
        <p:sp>
          <p:nvSpPr>
            <p:cNvPr id="57" name="object 57"/>
            <p:cNvSpPr/>
            <p:nvPr/>
          </p:nvSpPr>
          <p:spPr>
            <a:xfrm>
              <a:off x="1899920" y="4937734"/>
              <a:ext cx="508000" cy="396240"/>
            </a:xfrm>
            <a:custGeom>
              <a:avLst/>
              <a:gdLst/>
              <a:ahLst/>
              <a:cxnLst/>
              <a:rect l="l" t="t" r="r" b="b"/>
              <a:pathLst>
                <a:path w="508000" h="396239">
                  <a:moveTo>
                    <a:pt x="0" y="396138"/>
                  </a:moveTo>
                  <a:lnTo>
                    <a:pt x="508000" y="396138"/>
                  </a:lnTo>
                  <a:lnTo>
                    <a:pt x="508000" y="0"/>
                  </a:lnTo>
                  <a:lnTo>
                    <a:pt x="0" y="0"/>
                  </a:lnTo>
                  <a:lnTo>
                    <a:pt x="0" y="396138"/>
                  </a:lnTo>
                  <a:close/>
                </a:path>
              </a:pathLst>
            </a:custGeom>
            <a:ln w="38099">
              <a:solidFill>
                <a:srgbClr val="C00000"/>
              </a:solidFill>
            </a:ln>
          </p:spPr>
          <p:txBody>
            <a:bodyPr wrap="square" lIns="0" tIns="0" rIns="0" bIns="0" rtlCol="0"/>
            <a:lstStyle/>
            <a:p>
              <a:endParaRPr/>
            </a:p>
          </p:txBody>
        </p:sp>
      </p:grpSp>
      <p:sp>
        <p:nvSpPr>
          <p:cNvPr id="58" name="object 58"/>
          <p:cNvSpPr txBox="1"/>
          <p:nvPr/>
        </p:nvSpPr>
        <p:spPr>
          <a:xfrm>
            <a:off x="8094980" y="5304551"/>
            <a:ext cx="3989704" cy="1063625"/>
          </a:xfrm>
          <a:prstGeom prst="rect">
            <a:avLst/>
          </a:prstGeom>
        </p:spPr>
        <p:txBody>
          <a:bodyPr vert="horz" wrap="square" lIns="0" tIns="0" rIns="0" bIns="0" rtlCol="0">
            <a:spAutoFit/>
          </a:bodyPr>
          <a:lstStyle/>
          <a:p>
            <a:pPr marL="12700">
              <a:lnSpc>
                <a:spcPts val="2380"/>
              </a:lnSpc>
            </a:pPr>
            <a:r>
              <a:rPr sz="2400" spc="-10" dirty="0">
                <a:latin typeface="Calibri"/>
                <a:cs typeface="Calibri"/>
              </a:rPr>
              <a:t>Feature</a:t>
            </a:r>
            <a:r>
              <a:rPr sz="2400" spc="-215" dirty="0">
                <a:latin typeface="Calibri"/>
                <a:cs typeface="Calibri"/>
              </a:rPr>
              <a:t> </a:t>
            </a:r>
            <a:r>
              <a:rPr sz="2400" dirty="0">
                <a:latin typeface="Calibri"/>
                <a:cs typeface="Calibri"/>
              </a:rPr>
              <a:t>f</a:t>
            </a:r>
            <a:r>
              <a:rPr sz="2400" baseline="-13888" dirty="0">
                <a:latin typeface="Calibri"/>
                <a:cs typeface="Calibri"/>
              </a:rPr>
              <a:t>xy</a:t>
            </a:r>
            <a:r>
              <a:rPr sz="2400" spc="60" baseline="-13888" dirty="0">
                <a:latin typeface="Calibri"/>
                <a:cs typeface="Calibri"/>
              </a:rPr>
              <a:t> </a:t>
            </a:r>
            <a:r>
              <a:rPr sz="2400" spc="-30" dirty="0">
                <a:latin typeface="Calibri"/>
                <a:cs typeface="Calibri"/>
              </a:rPr>
              <a:t>for</a:t>
            </a:r>
            <a:r>
              <a:rPr sz="2400" spc="-75" dirty="0">
                <a:latin typeface="Calibri"/>
                <a:cs typeface="Calibri"/>
              </a:rPr>
              <a:t> </a:t>
            </a:r>
            <a:r>
              <a:rPr sz="2400" dirty="0">
                <a:latin typeface="Calibri"/>
                <a:cs typeface="Calibri"/>
              </a:rPr>
              <a:t>point</a:t>
            </a:r>
            <a:r>
              <a:rPr sz="2400" spc="-125" dirty="0">
                <a:latin typeface="Calibri"/>
                <a:cs typeface="Calibri"/>
              </a:rPr>
              <a:t> </a:t>
            </a:r>
            <a:r>
              <a:rPr sz="2400" dirty="0">
                <a:latin typeface="Calibri"/>
                <a:cs typeface="Calibri"/>
              </a:rPr>
              <a:t>(x,</a:t>
            </a:r>
            <a:r>
              <a:rPr sz="2400" spc="-5" dirty="0">
                <a:latin typeface="Calibri"/>
                <a:cs typeface="Calibri"/>
              </a:rPr>
              <a:t> </a:t>
            </a:r>
            <a:r>
              <a:rPr sz="2400" dirty="0">
                <a:latin typeface="Calibri"/>
                <a:cs typeface="Calibri"/>
              </a:rPr>
              <a:t>y)</a:t>
            </a:r>
            <a:r>
              <a:rPr sz="2400" spc="30" dirty="0">
                <a:latin typeface="Calibri"/>
                <a:cs typeface="Calibri"/>
              </a:rPr>
              <a:t> </a:t>
            </a:r>
            <a:r>
              <a:rPr sz="2400" dirty="0">
                <a:latin typeface="Calibri"/>
                <a:cs typeface="Calibri"/>
              </a:rPr>
              <a:t>is</a:t>
            </a:r>
            <a:r>
              <a:rPr sz="2400" spc="-20" dirty="0">
                <a:latin typeface="Calibri"/>
                <a:cs typeface="Calibri"/>
              </a:rPr>
              <a:t> </a:t>
            </a:r>
            <a:r>
              <a:rPr sz="2400" spc="-50" dirty="0">
                <a:latin typeface="Calibri"/>
                <a:cs typeface="Calibri"/>
              </a:rPr>
              <a:t>a</a:t>
            </a:r>
            <a:endParaRPr sz="2400">
              <a:latin typeface="Calibri"/>
              <a:cs typeface="Calibri"/>
            </a:endParaRPr>
          </a:p>
          <a:p>
            <a:pPr marL="12700">
              <a:lnSpc>
                <a:spcPct val="100000"/>
              </a:lnSpc>
              <a:spcBef>
                <a:spcPts val="5"/>
              </a:spcBef>
            </a:pPr>
            <a:r>
              <a:rPr sz="2400" dirty="0">
                <a:latin typeface="Calibri"/>
                <a:cs typeface="Calibri"/>
              </a:rPr>
              <a:t>linear</a:t>
            </a:r>
            <a:r>
              <a:rPr sz="2400" spc="-5" dirty="0">
                <a:latin typeface="Calibri"/>
                <a:cs typeface="Calibri"/>
              </a:rPr>
              <a:t> </a:t>
            </a:r>
            <a:r>
              <a:rPr sz="2400" dirty="0">
                <a:latin typeface="Calibri"/>
                <a:cs typeface="Calibri"/>
              </a:rPr>
              <a:t>combination</a:t>
            </a:r>
            <a:r>
              <a:rPr sz="2400" spc="-190" dirty="0">
                <a:latin typeface="Calibri"/>
                <a:cs typeface="Calibri"/>
              </a:rPr>
              <a:t> </a:t>
            </a:r>
            <a:r>
              <a:rPr sz="2400" dirty="0">
                <a:latin typeface="Calibri"/>
                <a:cs typeface="Calibri"/>
              </a:rPr>
              <a:t>of</a:t>
            </a:r>
            <a:r>
              <a:rPr sz="2400" spc="35" dirty="0">
                <a:latin typeface="Calibri"/>
                <a:cs typeface="Calibri"/>
              </a:rPr>
              <a:t> </a:t>
            </a:r>
            <a:r>
              <a:rPr sz="2400" spc="-10" dirty="0">
                <a:latin typeface="Calibri"/>
                <a:cs typeface="Calibri"/>
              </a:rPr>
              <a:t>features</a:t>
            </a:r>
            <a:endParaRPr sz="2400">
              <a:latin typeface="Calibri"/>
              <a:cs typeface="Calibri"/>
            </a:endParaRPr>
          </a:p>
          <a:p>
            <a:pPr marL="12700">
              <a:lnSpc>
                <a:spcPct val="100000"/>
              </a:lnSpc>
            </a:pPr>
            <a:r>
              <a:rPr sz="2400" dirty="0">
                <a:latin typeface="Calibri"/>
                <a:cs typeface="Calibri"/>
              </a:rPr>
              <a:t>at</a:t>
            </a:r>
            <a:r>
              <a:rPr sz="2400" spc="-135" dirty="0">
                <a:latin typeface="Calibri"/>
                <a:cs typeface="Calibri"/>
              </a:rPr>
              <a:t> </a:t>
            </a:r>
            <a:r>
              <a:rPr sz="2400" dirty="0">
                <a:latin typeface="Calibri"/>
                <a:cs typeface="Calibri"/>
              </a:rPr>
              <a:t>its</a:t>
            </a:r>
            <a:r>
              <a:rPr sz="2400" spc="-70" dirty="0">
                <a:latin typeface="Calibri"/>
                <a:cs typeface="Calibri"/>
              </a:rPr>
              <a:t> </a:t>
            </a:r>
            <a:r>
              <a:rPr sz="2400" dirty="0">
                <a:latin typeface="Calibri"/>
                <a:cs typeface="Calibri"/>
              </a:rPr>
              <a:t>four</a:t>
            </a:r>
            <a:r>
              <a:rPr sz="2400" spc="-45" dirty="0">
                <a:latin typeface="Calibri"/>
                <a:cs typeface="Calibri"/>
              </a:rPr>
              <a:t> </a:t>
            </a:r>
            <a:r>
              <a:rPr sz="2400" dirty="0">
                <a:latin typeface="Calibri"/>
                <a:cs typeface="Calibri"/>
              </a:rPr>
              <a:t>neighboring</a:t>
            </a:r>
            <a:r>
              <a:rPr sz="2400" spc="-140" dirty="0">
                <a:latin typeface="Calibri"/>
                <a:cs typeface="Calibri"/>
              </a:rPr>
              <a:t> </a:t>
            </a:r>
            <a:r>
              <a:rPr sz="2400" dirty="0">
                <a:latin typeface="Calibri"/>
                <a:cs typeface="Calibri"/>
              </a:rPr>
              <a:t>grid</a:t>
            </a:r>
            <a:r>
              <a:rPr sz="2400" spc="5" dirty="0">
                <a:latin typeface="Calibri"/>
                <a:cs typeface="Calibri"/>
              </a:rPr>
              <a:t> </a:t>
            </a:r>
            <a:r>
              <a:rPr sz="2400" spc="-10" dirty="0">
                <a:latin typeface="Calibri"/>
                <a:cs typeface="Calibri"/>
              </a:rPr>
              <a:t>cells:</a:t>
            </a:r>
            <a:endParaRPr sz="2400">
              <a:latin typeface="Calibri"/>
              <a:cs typeface="Calibri"/>
            </a:endParaRPr>
          </a:p>
        </p:txBody>
      </p:sp>
      <p:sp>
        <p:nvSpPr>
          <p:cNvPr id="59" name="object 59"/>
          <p:cNvSpPr txBox="1"/>
          <p:nvPr/>
        </p:nvSpPr>
        <p:spPr>
          <a:xfrm>
            <a:off x="825817" y="5437266"/>
            <a:ext cx="5890260" cy="868044"/>
          </a:xfrm>
          <a:prstGeom prst="rect">
            <a:avLst/>
          </a:prstGeom>
        </p:spPr>
        <p:txBody>
          <a:bodyPr vert="horz" wrap="square" lIns="0" tIns="0" rIns="0" bIns="0" rtlCol="0">
            <a:spAutoFit/>
          </a:bodyPr>
          <a:lstStyle/>
          <a:p>
            <a:pPr marR="46990" algn="r">
              <a:lnSpc>
                <a:spcPts val="2750"/>
              </a:lnSpc>
            </a:pPr>
            <a:r>
              <a:rPr sz="2800" b="1" dirty="0">
                <a:solidFill>
                  <a:srgbClr val="00FF00"/>
                </a:solidFill>
                <a:latin typeface="Calibri"/>
                <a:cs typeface="Calibri"/>
              </a:rPr>
              <a:t>f</a:t>
            </a:r>
            <a:r>
              <a:rPr sz="2775" b="1" baseline="-15015" dirty="0">
                <a:solidFill>
                  <a:srgbClr val="00FF00"/>
                </a:solidFill>
                <a:latin typeface="Calibri"/>
                <a:cs typeface="Calibri"/>
              </a:rPr>
              <a:t>6.5,5.8</a:t>
            </a:r>
            <a:r>
              <a:rPr sz="2775" b="1" spc="277" baseline="-15015" dirty="0">
                <a:solidFill>
                  <a:srgbClr val="00FF00"/>
                </a:solidFill>
                <a:latin typeface="Calibri"/>
                <a:cs typeface="Calibri"/>
              </a:rPr>
              <a:t> </a:t>
            </a:r>
            <a:r>
              <a:rPr sz="2800" dirty="0">
                <a:latin typeface="Calibri"/>
                <a:cs typeface="Calibri"/>
              </a:rPr>
              <a:t>=</a:t>
            </a:r>
            <a:r>
              <a:rPr sz="2800" spc="75" dirty="0">
                <a:latin typeface="Calibri"/>
                <a:cs typeface="Calibri"/>
              </a:rPr>
              <a:t> </a:t>
            </a:r>
            <a:r>
              <a:rPr sz="2800" dirty="0">
                <a:latin typeface="Calibri"/>
                <a:cs typeface="Calibri"/>
              </a:rPr>
              <a:t>(f</a:t>
            </a:r>
            <a:r>
              <a:rPr sz="2775" baseline="-15015" dirty="0">
                <a:latin typeface="Calibri"/>
                <a:cs typeface="Calibri"/>
              </a:rPr>
              <a:t>6,5</a:t>
            </a:r>
            <a:r>
              <a:rPr sz="2775" spc="-89" baseline="-15015"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0.5</a:t>
            </a:r>
            <a:r>
              <a:rPr sz="2800" spc="50"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0.2)</a:t>
            </a:r>
            <a:r>
              <a:rPr sz="2800" spc="55" dirty="0">
                <a:latin typeface="Calibri"/>
                <a:cs typeface="Calibri"/>
              </a:rPr>
              <a:t> </a:t>
            </a:r>
            <a:r>
              <a:rPr sz="2800" dirty="0">
                <a:latin typeface="Calibri"/>
                <a:cs typeface="Calibri"/>
              </a:rPr>
              <a:t>+</a:t>
            </a:r>
            <a:r>
              <a:rPr sz="2800" spc="-5" dirty="0">
                <a:latin typeface="Calibri"/>
                <a:cs typeface="Calibri"/>
              </a:rPr>
              <a:t> </a:t>
            </a:r>
            <a:r>
              <a:rPr sz="2800" dirty="0">
                <a:latin typeface="Calibri"/>
                <a:cs typeface="Calibri"/>
              </a:rPr>
              <a:t>(f</a:t>
            </a:r>
            <a:r>
              <a:rPr sz="2775" baseline="-15015" dirty="0">
                <a:latin typeface="Calibri"/>
                <a:cs typeface="Calibri"/>
              </a:rPr>
              <a:t>7,5</a:t>
            </a:r>
            <a:r>
              <a:rPr sz="2775" spc="-82" baseline="-15015" dirty="0">
                <a:latin typeface="Calibri"/>
                <a:cs typeface="Calibri"/>
              </a:rPr>
              <a:t> </a:t>
            </a:r>
            <a:r>
              <a:rPr sz="2800" dirty="0">
                <a:latin typeface="Calibri"/>
                <a:cs typeface="Calibri"/>
              </a:rPr>
              <a:t>*</a:t>
            </a:r>
            <a:r>
              <a:rPr sz="2800" spc="-10" dirty="0">
                <a:latin typeface="Calibri"/>
                <a:cs typeface="Calibri"/>
              </a:rPr>
              <a:t> </a:t>
            </a:r>
            <a:r>
              <a:rPr sz="2800" dirty="0">
                <a:latin typeface="Calibri"/>
                <a:cs typeface="Calibri"/>
              </a:rPr>
              <a:t>0.5</a:t>
            </a:r>
            <a:r>
              <a:rPr sz="2800" spc="50" dirty="0">
                <a:latin typeface="Calibri"/>
                <a:cs typeface="Calibri"/>
              </a:rPr>
              <a:t> </a:t>
            </a:r>
            <a:r>
              <a:rPr sz="2800" dirty="0">
                <a:latin typeface="Calibri"/>
                <a:cs typeface="Calibri"/>
              </a:rPr>
              <a:t>*</a:t>
            </a:r>
            <a:r>
              <a:rPr sz="2800" spc="-10" dirty="0">
                <a:latin typeface="Calibri"/>
                <a:cs typeface="Calibri"/>
              </a:rPr>
              <a:t> </a:t>
            </a:r>
            <a:r>
              <a:rPr sz="2800" spc="-20" dirty="0">
                <a:latin typeface="Calibri"/>
                <a:cs typeface="Calibri"/>
              </a:rPr>
              <a:t>0.2)</a:t>
            </a:r>
            <a:endParaRPr sz="2800">
              <a:latin typeface="Calibri"/>
              <a:cs typeface="Calibri"/>
            </a:endParaRPr>
          </a:p>
          <a:p>
            <a:pPr marR="5080" algn="r">
              <a:lnSpc>
                <a:spcPts val="3350"/>
              </a:lnSpc>
            </a:pPr>
            <a:r>
              <a:rPr sz="2800" dirty="0">
                <a:latin typeface="Calibri"/>
                <a:cs typeface="Calibri"/>
              </a:rPr>
              <a:t>+</a:t>
            </a:r>
            <a:r>
              <a:rPr sz="2800" spc="45" dirty="0">
                <a:latin typeface="Calibri"/>
                <a:cs typeface="Calibri"/>
              </a:rPr>
              <a:t> </a:t>
            </a:r>
            <a:r>
              <a:rPr sz="2800" dirty="0">
                <a:latin typeface="Calibri"/>
                <a:cs typeface="Calibri"/>
              </a:rPr>
              <a:t>(</a:t>
            </a:r>
            <a:r>
              <a:rPr sz="2800" dirty="0">
                <a:solidFill>
                  <a:srgbClr val="C00000"/>
                </a:solidFill>
                <a:latin typeface="Calibri"/>
                <a:cs typeface="Calibri"/>
              </a:rPr>
              <a:t>f</a:t>
            </a:r>
            <a:r>
              <a:rPr sz="2775" baseline="-22522" dirty="0">
                <a:solidFill>
                  <a:srgbClr val="C00000"/>
                </a:solidFill>
                <a:latin typeface="Calibri"/>
                <a:cs typeface="Calibri"/>
              </a:rPr>
              <a:t>6,6</a:t>
            </a:r>
            <a:r>
              <a:rPr sz="2775" spc="37" baseline="-22522" dirty="0">
                <a:solidFill>
                  <a:srgbClr val="C00000"/>
                </a:solidFill>
                <a:latin typeface="Calibri"/>
                <a:cs typeface="Calibri"/>
              </a:rPr>
              <a:t> </a:t>
            </a:r>
            <a:r>
              <a:rPr sz="2800" dirty="0">
                <a:latin typeface="Calibri"/>
                <a:cs typeface="Calibri"/>
              </a:rPr>
              <a:t>*</a:t>
            </a:r>
            <a:r>
              <a:rPr sz="2800" spc="50" dirty="0">
                <a:latin typeface="Calibri"/>
                <a:cs typeface="Calibri"/>
              </a:rPr>
              <a:t> </a:t>
            </a:r>
            <a:r>
              <a:rPr sz="2800" b="1" dirty="0">
                <a:solidFill>
                  <a:srgbClr val="EC7C30"/>
                </a:solidFill>
                <a:latin typeface="Calibri"/>
                <a:cs typeface="Calibri"/>
              </a:rPr>
              <a:t>0.5</a:t>
            </a:r>
            <a:r>
              <a:rPr sz="2800" b="1" spc="20" dirty="0">
                <a:solidFill>
                  <a:srgbClr val="EC7C30"/>
                </a:solidFill>
                <a:latin typeface="Calibri"/>
                <a:cs typeface="Calibri"/>
              </a:rPr>
              <a:t> </a:t>
            </a:r>
            <a:r>
              <a:rPr sz="2800" dirty="0">
                <a:latin typeface="Calibri"/>
                <a:cs typeface="Calibri"/>
              </a:rPr>
              <a:t>*</a:t>
            </a:r>
            <a:r>
              <a:rPr sz="2800" spc="-30" dirty="0">
                <a:latin typeface="Calibri"/>
                <a:cs typeface="Calibri"/>
              </a:rPr>
              <a:t> </a:t>
            </a:r>
            <a:r>
              <a:rPr sz="2800" b="1" dirty="0">
                <a:solidFill>
                  <a:srgbClr val="6F2F9F"/>
                </a:solidFill>
                <a:latin typeface="Calibri"/>
                <a:cs typeface="Calibri"/>
              </a:rPr>
              <a:t>0.8</a:t>
            </a:r>
            <a:r>
              <a:rPr sz="2800" dirty="0">
                <a:latin typeface="Calibri"/>
                <a:cs typeface="Calibri"/>
              </a:rPr>
              <a:t>)</a:t>
            </a:r>
            <a:r>
              <a:rPr sz="2800" spc="20" dirty="0">
                <a:latin typeface="Calibri"/>
                <a:cs typeface="Calibri"/>
              </a:rPr>
              <a:t> </a:t>
            </a:r>
            <a:r>
              <a:rPr sz="2800" dirty="0">
                <a:latin typeface="Calibri"/>
                <a:cs typeface="Calibri"/>
              </a:rPr>
              <a:t>+</a:t>
            </a:r>
            <a:r>
              <a:rPr sz="2800" spc="-25" dirty="0">
                <a:latin typeface="Calibri"/>
                <a:cs typeface="Calibri"/>
              </a:rPr>
              <a:t> </a:t>
            </a:r>
            <a:r>
              <a:rPr sz="2800" dirty="0">
                <a:latin typeface="Calibri"/>
                <a:cs typeface="Calibri"/>
              </a:rPr>
              <a:t>(f</a:t>
            </a:r>
            <a:r>
              <a:rPr sz="2775" baseline="-22522" dirty="0">
                <a:latin typeface="Calibri"/>
                <a:cs typeface="Calibri"/>
              </a:rPr>
              <a:t>7,6</a:t>
            </a:r>
            <a:r>
              <a:rPr sz="2775" spc="37" baseline="-22522" dirty="0">
                <a:latin typeface="Calibri"/>
                <a:cs typeface="Calibri"/>
              </a:rPr>
              <a:t> </a:t>
            </a:r>
            <a:r>
              <a:rPr sz="2800" dirty="0">
                <a:latin typeface="Calibri"/>
                <a:cs typeface="Calibri"/>
              </a:rPr>
              <a:t>*</a:t>
            </a:r>
            <a:r>
              <a:rPr sz="2800" spc="-35" dirty="0">
                <a:latin typeface="Calibri"/>
                <a:cs typeface="Calibri"/>
              </a:rPr>
              <a:t> </a:t>
            </a:r>
            <a:r>
              <a:rPr sz="2800" dirty="0">
                <a:latin typeface="Calibri"/>
                <a:cs typeface="Calibri"/>
              </a:rPr>
              <a:t>0.5</a:t>
            </a:r>
            <a:r>
              <a:rPr sz="2800" spc="30" dirty="0">
                <a:latin typeface="Calibri"/>
                <a:cs typeface="Calibri"/>
              </a:rPr>
              <a:t> </a:t>
            </a:r>
            <a:r>
              <a:rPr sz="2800" dirty="0">
                <a:latin typeface="Calibri"/>
                <a:cs typeface="Calibri"/>
              </a:rPr>
              <a:t>*</a:t>
            </a:r>
            <a:r>
              <a:rPr sz="2800" spc="-35" dirty="0">
                <a:latin typeface="Calibri"/>
                <a:cs typeface="Calibri"/>
              </a:rPr>
              <a:t> </a:t>
            </a:r>
            <a:r>
              <a:rPr sz="2800" spc="-20" dirty="0">
                <a:latin typeface="Calibri"/>
                <a:cs typeface="Calibri"/>
              </a:rPr>
              <a:t>0.8)</a:t>
            </a:r>
            <a:endParaRPr sz="2800">
              <a:latin typeface="Calibri"/>
              <a:cs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 w="3556000" h="3088640">
                  <a:moveTo>
                    <a:pt x="0" y="2682240"/>
                  </a:moveTo>
                  <a:lnTo>
                    <a:pt x="3311525" y="2682240"/>
                  </a:lnTo>
                </a:path>
                <a:path w="3556000" h="3088640">
                  <a:moveTo>
                    <a:pt x="822960" y="243839"/>
                  </a:moveTo>
                  <a:lnTo>
                    <a:pt x="822960" y="3088640"/>
                  </a:lnTo>
                </a:path>
                <a:path w="3556000" h="3088640">
                  <a:moveTo>
                    <a:pt x="1229360" y="243839"/>
                  </a:moveTo>
                  <a:lnTo>
                    <a:pt x="1229360" y="3088640"/>
                  </a:lnTo>
                </a:path>
                <a:path w="3556000" h="3088640">
                  <a:moveTo>
                    <a:pt x="1635760" y="243839"/>
                  </a:moveTo>
                  <a:lnTo>
                    <a:pt x="1635760" y="3088640"/>
                  </a:lnTo>
                </a:path>
                <a:path w="3556000" h="3088640">
                  <a:moveTo>
                    <a:pt x="2042160" y="243839"/>
                  </a:moveTo>
                  <a:lnTo>
                    <a:pt x="2042160" y="3088640"/>
                  </a:lnTo>
                </a:path>
                <a:path w="3556000" h="3088640">
                  <a:moveTo>
                    <a:pt x="2448560" y="243839"/>
                  </a:moveTo>
                  <a:lnTo>
                    <a:pt x="2448560" y="3088640"/>
                  </a:lnTo>
                </a:path>
                <a:path w="3556000" h="3088640">
                  <a:moveTo>
                    <a:pt x="2854960" y="243839"/>
                  </a:moveTo>
                  <a:lnTo>
                    <a:pt x="2854960" y="3088640"/>
                  </a:lnTo>
                </a:path>
                <a:path w="3556000" h="3088640">
                  <a:moveTo>
                    <a:pt x="0" y="2275840"/>
                  </a:moveTo>
                  <a:lnTo>
                    <a:pt x="3311525" y="2275840"/>
                  </a:lnTo>
                </a:path>
                <a:path w="3556000" h="3088640">
                  <a:moveTo>
                    <a:pt x="0" y="1869439"/>
                  </a:moveTo>
                  <a:lnTo>
                    <a:pt x="3311525" y="1869439"/>
                  </a:lnTo>
                </a:path>
                <a:path w="3556000" h="3088640">
                  <a:moveTo>
                    <a:pt x="0" y="1463039"/>
                  </a:moveTo>
                  <a:lnTo>
                    <a:pt x="3311525" y="1463039"/>
                  </a:lnTo>
                </a:path>
                <a:path w="3556000" h="3088640">
                  <a:moveTo>
                    <a:pt x="0" y="1056639"/>
                  </a:moveTo>
                  <a:lnTo>
                    <a:pt x="3311525" y="1056639"/>
                  </a:lnTo>
                </a:path>
                <a:path w="3556000" h="3088640">
                  <a:moveTo>
                    <a:pt x="0" y="650239"/>
                  </a:moveTo>
                  <a:lnTo>
                    <a:pt x="3311525" y="650239"/>
                  </a:lnTo>
                </a:path>
              </a:pathLst>
            </a:custGeom>
            <a:ln w="9525">
              <a:solidFill>
                <a:srgbClr val="44536A"/>
              </a:solidFill>
            </a:ln>
          </p:spPr>
          <p:txBody>
            <a:bodyPr wrap="square" lIns="0" tIns="0" rIns="0" bIns="0" rtlCol="0"/>
            <a:lstStyle/>
            <a:p>
              <a:endParaRPr/>
            </a:p>
          </p:txBody>
        </p:sp>
        <p:sp>
          <p:nvSpPr>
            <p:cNvPr id="11" name="object 11"/>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12" name="object 12"/>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13" name="object 13"/>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14" name="object 14"/>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15" name="object 15"/>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16" name="object 16"/>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17" name="object 17"/>
          <p:cNvGrpSpPr/>
          <p:nvPr/>
        </p:nvGrpSpPr>
        <p:grpSpPr>
          <a:xfrm>
            <a:off x="121920" y="2459989"/>
            <a:ext cx="11399520" cy="2894330"/>
            <a:chOff x="121920" y="2459989"/>
            <a:chExt cx="11399520" cy="2894330"/>
          </a:xfrm>
        </p:grpSpPr>
        <p:sp>
          <p:nvSpPr>
            <p:cNvPr id="18" name="object 18"/>
            <p:cNvSpPr/>
            <p:nvPr/>
          </p:nvSpPr>
          <p:spPr>
            <a:xfrm>
              <a:off x="5740399" y="2479039"/>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C5DFB4"/>
              </a:solidFill>
            </a:ln>
          </p:spPr>
          <p:txBody>
            <a:bodyPr wrap="square" lIns="0" tIns="0" rIns="0" bIns="0" rtlCol="0"/>
            <a:lstStyle/>
            <a:p>
              <a:endParaRPr/>
            </a:p>
          </p:txBody>
        </p:sp>
        <p:sp>
          <p:nvSpPr>
            <p:cNvPr id="19" name="object 19"/>
            <p:cNvSpPr/>
            <p:nvPr/>
          </p:nvSpPr>
          <p:spPr>
            <a:xfrm>
              <a:off x="5775960" y="2473959"/>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C5DFB4"/>
              </a:solidFill>
            </a:ln>
          </p:spPr>
          <p:txBody>
            <a:bodyPr wrap="square" lIns="0" tIns="0" rIns="0" bIns="0" rtlCol="0"/>
            <a:lstStyle/>
            <a:p>
              <a:endParaRPr/>
            </a:p>
          </p:txBody>
        </p:sp>
        <p:pic>
          <p:nvPicPr>
            <p:cNvPr id="20" name="object 20"/>
            <p:cNvPicPr/>
            <p:nvPr/>
          </p:nvPicPr>
          <p:blipFill>
            <a:blip r:embed="rId3" cstate="print"/>
            <a:stretch>
              <a:fillRect/>
            </a:stretch>
          </p:blipFill>
          <p:spPr>
            <a:xfrm>
              <a:off x="5933440" y="3098799"/>
              <a:ext cx="152400" cy="152400"/>
            </a:xfrm>
            <a:prstGeom prst="rect">
              <a:avLst/>
            </a:prstGeom>
          </p:spPr>
        </p:pic>
        <p:pic>
          <p:nvPicPr>
            <p:cNvPr id="21" name="object 21"/>
            <p:cNvPicPr/>
            <p:nvPr/>
          </p:nvPicPr>
          <p:blipFill>
            <a:blip r:embed="rId3" cstate="print"/>
            <a:stretch>
              <a:fillRect/>
            </a:stretch>
          </p:blipFill>
          <p:spPr>
            <a:xfrm>
              <a:off x="5923279" y="2692399"/>
              <a:ext cx="152400" cy="152400"/>
            </a:xfrm>
            <a:prstGeom prst="rect">
              <a:avLst/>
            </a:prstGeom>
          </p:spPr>
        </p:pic>
        <p:pic>
          <p:nvPicPr>
            <p:cNvPr id="22" name="object 22"/>
            <p:cNvPicPr/>
            <p:nvPr/>
          </p:nvPicPr>
          <p:blipFill>
            <a:blip r:embed="rId3" cstate="print"/>
            <a:stretch>
              <a:fillRect/>
            </a:stretch>
          </p:blipFill>
          <p:spPr>
            <a:xfrm>
              <a:off x="6187440" y="2692399"/>
              <a:ext cx="152400" cy="152400"/>
            </a:xfrm>
            <a:prstGeom prst="rect">
              <a:avLst/>
            </a:prstGeom>
          </p:spPr>
        </p:pic>
        <p:pic>
          <p:nvPicPr>
            <p:cNvPr id="23" name="object 23"/>
            <p:cNvPicPr/>
            <p:nvPr/>
          </p:nvPicPr>
          <p:blipFill>
            <a:blip r:embed="rId3" cstate="print"/>
            <a:stretch>
              <a:fillRect/>
            </a:stretch>
          </p:blipFill>
          <p:spPr>
            <a:xfrm>
              <a:off x="6187440" y="3088639"/>
              <a:ext cx="152400" cy="162560"/>
            </a:xfrm>
            <a:prstGeom prst="rect">
              <a:avLst/>
            </a:prstGeom>
          </p:spPr>
        </p:pic>
        <p:pic>
          <p:nvPicPr>
            <p:cNvPr id="24" name="object 24"/>
            <p:cNvPicPr/>
            <p:nvPr/>
          </p:nvPicPr>
          <p:blipFill>
            <a:blip r:embed="rId3" cstate="print"/>
            <a:stretch>
              <a:fillRect/>
            </a:stretch>
          </p:blipFill>
          <p:spPr>
            <a:xfrm>
              <a:off x="6746239" y="3098799"/>
              <a:ext cx="152400" cy="152400"/>
            </a:xfrm>
            <a:prstGeom prst="rect">
              <a:avLst/>
            </a:prstGeom>
          </p:spPr>
        </p:pic>
        <p:pic>
          <p:nvPicPr>
            <p:cNvPr id="25" name="object 25"/>
            <p:cNvPicPr/>
            <p:nvPr/>
          </p:nvPicPr>
          <p:blipFill>
            <a:blip r:embed="rId3" cstate="print"/>
            <a:stretch>
              <a:fillRect/>
            </a:stretch>
          </p:blipFill>
          <p:spPr>
            <a:xfrm>
              <a:off x="6736079" y="2692399"/>
              <a:ext cx="152400" cy="152400"/>
            </a:xfrm>
            <a:prstGeom prst="rect">
              <a:avLst/>
            </a:prstGeom>
          </p:spPr>
        </p:pic>
        <p:pic>
          <p:nvPicPr>
            <p:cNvPr id="26" name="object 26"/>
            <p:cNvPicPr/>
            <p:nvPr/>
          </p:nvPicPr>
          <p:blipFill>
            <a:blip r:embed="rId3" cstate="print"/>
            <a:stretch>
              <a:fillRect/>
            </a:stretch>
          </p:blipFill>
          <p:spPr>
            <a:xfrm>
              <a:off x="7000239" y="2692399"/>
              <a:ext cx="152400" cy="152400"/>
            </a:xfrm>
            <a:prstGeom prst="rect">
              <a:avLst/>
            </a:prstGeom>
          </p:spPr>
        </p:pic>
        <p:pic>
          <p:nvPicPr>
            <p:cNvPr id="27" name="object 27"/>
            <p:cNvPicPr/>
            <p:nvPr/>
          </p:nvPicPr>
          <p:blipFill>
            <a:blip r:embed="rId3" cstate="print"/>
            <a:stretch>
              <a:fillRect/>
            </a:stretch>
          </p:blipFill>
          <p:spPr>
            <a:xfrm>
              <a:off x="7000239" y="3088639"/>
              <a:ext cx="152400" cy="162560"/>
            </a:xfrm>
            <a:prstGeom prst="rect">
              <a:avLst/>
            </a:prstGeom>
          </p:spPr>
        </p:pic>
        <p:pic>
          <p:nvPicPr>
            <p:cNvPr id="28" name="object 28"/>
            <p:cNvPicPr/>
            <p:nvPr/>
          </p:nvPicPr>
          <p:blipFill>
            <a:blip r:embed="rId3" cstate="print"/>
            <a:stretch>
              <a:fillRect/>
            </a:stretch>
          </p:blipFill>
          <p:spPr>
            <a:xfrm>
              <a:off x="5933440" y="4114800"/>
              <a:ext cx="152400" cy="152400"/>
            </a:xfrm>
            <a:prstGeom prst="rect">
              <a:avLst/>
            </a:prstGeom>
          </p:spPr>
        </p:pic>
        <p:pic>
          <p:nvPicPr>
            <p:cNvPr id="29" name="object 29"/>
            <p:cNvPicPr/>
            <p:nvPr/>
          </p:nvPicPr>
          <p:blipFill>
            <a:blip r:embed="rId3" cstate="print"/>
            <a:stretch>
              <a:fillRect/>
            </a:stretch>
          </p:blipFill>
          <p:spPr>
            <a:xfrm>
              <a:off x="5923279" y="3708400"/>
              <a:ext cx="152400" cy="152400"/>
            </a:xfrm>
            <a:prstGeom prst="rect">
              <a:avLst/>
            </a:prstGeom>
          </p:spPr>
        </p:pic>
        <p:pic>
          <p:nvPicPr>
            <p:cNvPr id="30" name="object 30"/>
            <p:cNvPicPr/>
            <p:nvPr/>
          </p:nvPicPr>
          <p:blipFill>
            <a:blip r:embed="rId3" cstate="print"/>
            <a:stretch>
              <a:fillRect/>
            </a:stretch>
          </p:blipFill>
          <p:spPr>
            <a:xfrm>
              <a:off x="6187440" y="3708400"/>
              <a:ext cx="152400" cy="152400"/>
            </a:xfrm>
            <a:prstGeom prst="rect">
              <a:avLst/>
            </a:prstGeom>
          </p:spPr>
        </p:pic>
        <p:pic>
          <p:nvPicPr>
            <p:cNvPr id="31" name="object 31"/>
            <p:cNvPicPr/>
            <p:nvPr/>
          </p:nvPicPr>
          <p:blipFill>
            <a:blip r:embed="rId4" cstate="print"/>
            <a:stretch>
              <a:fillRect/>
            </a:stretch>
          </p:blipFill>
          <p:spPr>
            <a:xfrm>
              <a:off x="6187440" y="4104639"/>
              <a:ext cx="152400" cy="162560"/>
            </a:xfrm>
            <a:prstGeom prst="rect">
              <a:avLst/>
            </a:prstGeom>
          </p:spPr>
        </p:pic>
        <p:pic>
          <p:nvPicPr>
            <p:cNvPr id="32" name="object 32"/>
            <p:cNvPicPr/>
            <p:nvPr/>
          </p:nvPicPr>
          <p:blipFill>
            <a:blip r:embed="rId3" cstate="print"/>
            <a:stretch>
              <a:fillRect/>
            </a:stretch>
          </p:blipFill>
          <p:spPr>
            <a:xfrm>
              <a:off x="6746239" y="4114800"/>
              <a:ext cx="152400" cy="152400"/>
            </a:xfrm>
            <a:prstGeom prst="rect">
              <a:avLst/>
            </a:prstGeom>
          </p:spPr>
        </p:pic>
        <p:pic>
          <p:nvPicPr>
            <p:cNvPr id="33" name="object 33"/>
            <p:cNvPicPr/>
            <p:nvPr/>
          </p:nvPicPr>
          <p:blipFill>
            <a:blip r:embed="rId3" cstate="print"/>
            <a:stretch>
              <a:fillRect/>
            </a:stretch>
          </p:blipFill>
          <p:spPr>
            <a:xfrm>
              <a:off x="6736079" y="3708400"/>
              <a:ext cx="152400" cy="152400"/>
            </a:xfrm>
            <a:prstGeom prst="rect">
              <a:avLst/>
            </a:prstGeom>
          </p:spPr>
        </p:pic>
        <p:pic>
          <p:nvPicPr>
            <p:cNvPr id="34" name="object 34"/>
            <p:cNvPicPr/>
            <p:nvPr/>
          </p:nvPicPr>
          <p:blipFill>
            <a:blip r:embed="rId3" cstate="print"/>
            <a:stretch>
              <a:fillRect/>
            </a:stretch>
          </p:blipFill>
          <p:spPr>
            <a:xfrm>
              <a:off x="7000239" y="3708400"/>
              <a:ext cx="152400" cy="152400"/>
            </a:xfrm>
            <a:prstGeom prst="rect">
              <a:avLst/>
            </a:prstGeom>
          </p:spPr>
        </p:pic>
        <p:pic>
          <p:nvPicPr>
            <p:cNvPr id="35" name="object 35"/>
            <p:cNvPicPr/>
            <p:nvPr/>
          </p:nvPicPr>
          <p:blipFill>
            <a:blip r:embed="rId5" cstate="print"/>
            <a:stretch>
              <a:fillRect/>
            </a:stretch>
          </p:blipFill>
          <p:spPr>
            <a:xfrm>
              <a:off x="7000239" y="4104639"/>
              <a:ext cx="152400" cy="162560"/>
            </a:xfrm>
            <a:prstGeom prst="rect">
              <a:avLst/>
            </a:prstGeom>
          </p:spPr>
        </p:pic>
        <p:sp>
          <p:nvSpPr>
            <p:cNvPr id="36" name="object 36"/>
            <p:cNvSpPr/>
            <p:nvPr/>
          </p:nvSpPr>
          <p:spPr>
            <a:xfrm>
              <a:off x="6685279" y="3566159"/>
              <a:ext cx="812800" cy="812800"/>
            </a:xfrm>
            <a:custGeom>
              <a:avLst/>
              <a:gdLst/>
              <a:ahLst/>
              <a:cxnLst/>
              <a:rect l="l" t="t" r="r" b="b"/>
              <a:pathLst>
                <a:path w="812800" h="812800">
                  <a:moveTo>
                    <a:pt x="0" y="0"/>
                  </a:moveTo>
                  <a:lnTo>
                    <a:pt x="812292" y="0"/>
                  </a:lnTo>
                </a:path>
                <a:path w="812800" h="812800">
                  <a:moveTo>
                    <a:pt x="10160" y="812800"/>
                  </a:moveTo>
                  <a:lnTo>
                    <a:pt x="812292" y="812800"/>
                  </a:lnTo>
                </a:path>
                <a:path w="812800" h="812800">
                  <a:moveTo>
                    <a:pt x="812800" y="802639"/>
                  </a:moveTo>
                  <a:lnTo>
                    <a:pt x="812800" y="0"/>
                  </a:lnTo>
                </a:path>
                <a:path w="812800" h="812800">
                  <a:moveTo>
                    <a:pt x="0" y="802639"/>
                  </a:moveTo>
                  <a:lnTo>
                    <a:pt x="0" y="0"/>
                  </a:lnTo>
                </a:path>
              </a:pathLst>
            </a:custGeom>
            <a:ln w="38100">
              <a:solidFill>
                <a:srgbClr val="44536A"/>
              </a:solidFill>
            </a:ln>
          </p:spPr>
          <p:txBody>
            <a:bodyPr wrap="square" lIns="0" tIns="0" rIns="0" bIns="0" rtlCol="0"/>
            <a:lstStyle/>
            <a:p>
              <a:endParaRPr/>
            </a:p>
          </p:txBody>
        </p:sp>
        <p:sp>
          <p:nvSpPr>
            <p:cNvPr id="37" name="object 37"/>
            <p:cNvSpPr/>
            <p:nvPr/>
          </p:nvSpPr>
          <p:spPr>
            <a:xfrm>
              <a:off x="8950960" y="2611119"/>
              <a:ext cx="2560320" cy="2560320"/>
            </a:xfrm>
            <a:custGeom>
              <a:avLst/>
              <a:gdLst/>
              <a:ahLst/>
              <a:cxnLst/>
              <a:rect l="l" t="t" r="r" b="b"/>
              <a:pathLst>
                <a:path w="2560320" h="2560320">
                  <a:moveTo>
                    <a:pt x="2560320" y="0"/>
                  </a:moveTo>
                  <a:lnTo>
                    <a:pt x="0" y="0"/>
                  </a:lnTo>
                  <a:lnTo>
                    <a:pt x="0" y="2560319"/>
                  </a:lnTo>
                  <a:lnTo>
                    <a:pt x="2560320" y="2560319"/>
                  </a:lnTo>
                  <a:lnTo>
                    <a:pt x="2560320" y="0"/>
                  </a:lnTo>
                  <a:close/>
                </a:path>
              </a:pathLst>
            </a:custGeom>
            <a:solidFill>
              <a:srgbClr val="EEEEEE"/>
            </a:solidFill>
          </p:spPr>
          <p:txBody>
            <a:bodyPr wrap="square" lIns="0" tIns="0" rIns="0" bIns="0" rtlCol="0"/>
            <a:lstStyle/>
            <a:p>
              <a:endParaRPr/>
            </a:p>
          </p:txBody>
        </p:sp>
        <p:sp>
          <p:nvSpPr>
            <p:cNvPr id="38" name="object 38"/>
            <p:cNvSpPr/>
            <p:nvPr/>
          </p:nvSpPr>
          <p:spPr>
            <a:xfrm>
              <a:off x="8956039" y="2616199"/>
              <a:ext cx="2560320" cy="2560320"/>
            </a:xfrm>
            <a:custGeom>
              <a:avLst/>
              <a:gdLst/>
              <a:ahLst/>
              <a:cxnLst/>
              <a:rect l="l" t="t" r="r" b="b"/>
              <a:pathLst>
                <a:path w="2560320" h="2560320">
                  <a:moveTo>
                    <a:pt x="0" y="2560320"/>
                  </a:moveTo>
                  <a:lnTo>
                    <a:pt x="2560320" y="2560320"/>
                  </a:lnTo>
                  <a:lnTo>
                    <a:pt x="2560320" y="0"/>
                  </a:lnTo>
                  <a:lnTo>
                    <a:pt x="0" y="0"/>
                  </a:lnTo>
                  <a:lnTo>
                    <a:pt x="0" y="2560320"/>
                  </a:lnTo>
                  <a:close/>
                </a:path>
                <a:path w="2560320" h="2560320">
                  <a:moveTo>
                    <a:pt x="0" y="1280160"/>
                  </a:moveTo>
                  <a:lnTo>
                    <a:pt x="2560319" y="1280160"/>
                  </a:lnTo>
                </a:path>
                <a:path w="2560320" h="2560320">
                  <a:moveTo>
                    <a:pt x="1280159" y="2560320"/>
                  </a:moveTo>
                  <a:lnTo>
                    <a:pt x="1280159" y="0"/>
                  </a:lnTo>
                </a:path>
              </a:pathLst>
            </a:custGeom>
            <a:ln w="9525">
              <a:solidFill>
                <a:srgbClr val="44536A"/>
              </a:solidFill>
            </a:ln>
          </p:spPr>
          <p:txBody>
            <a:bodyPr wrap="square" lIns="0" tIns="0" rIns="0" bIns="0" rtlCol="0"/>
            <a:lstStyle/>
            <a:p>
              <a:endParaRPr/>
            </a:p>
          </p:txBody>
        </p:sp>
        <p:sp>
          <p:nvSpPr>
            <p:cNvPr id="39" name="object 39"/>
            <p:cNvSpPr/>
            <p:nvPr/>
          </p:nvSpPr>
          <p:spPr>
            <a:xfrm>
              <a:off x="10099039" y="4236719"/>
              <a:ext cx="264160" cy="264160"/>
            </a:xfrm>
            <a:custGeom>
              <a:avLst/>
              <a:gdLst/>
              <a:ahLst/>
              <a:cxnLst/>
              <a:rect l="l" t="t" r="r" b="b"/>
              <a:pathLst>
                <a:path w="264159" h="264160">
                  <a:moveTo>
                    <a:pt x="131825" y="0"/>
                  </a:moveTo>
                  <a:lnTo>
                    <a:pt x="90169" y="6730"/>
                  </a:lnTo>
                  <a:lnTo>
                    <a:pt x="53975" y="25399"/>
                  </a:lnTo>
                  <a:lnTo>
                    <a:pt x="25400" y="53974"/>
                  </a:lnTo>
                  <a:lnTo>
                    <a:pt x="6730" y="90169"/>
                  </a:lnTo>
                  <a:lnTo>
                    <a:pt x="0" y="131825"/>
                  </a:lnTo>
                  <a:lnTo>
                    <a:pt x="6730" y="173481"/>
                  </a:lnTo>
                  <a:lnTo>
                    <a:pt x="25400" y="209676"/>
                  </a:lnTo>
                  <a:lnTo>
                    <a:pt x="53975" y="238251"/>
                  </a:lnTo>
                  <a:lnTo>
                    <a:pt x="90169" y="256920"/>
                  </a:lnTo>
                  <a:lnTo>
                    <a:pt x="131825" y="263651"/>
                  </a:lnTo>
                  <a:lnTo>
                    <a:pt x="173481" y="256920"/>
                  </a:lnTo>
                  <a:lnTo>
                    <a:pt x="209676" y="238251"/>
                  </a:lnTo>
                  <a:lnTo>
                    <a:pt x="238251" y="209676"/>
                  </a:lnTo>
                  <a:lnTo>
                    <a:pt x="256920" y="173481"/>
                  </a:lnTo>
                  <a:lnTo>
                    <a:pt x="263651" y="131825"/>
                  </a:lnTo>
                  <a:lnTo>
                    <a:pt x="256920" y="90169"/>
                  </a:lnTo>
                  <a:lnTo>
                    <a:pt x="238251" y="53974"/>
                  </a:lnTo>
                  <a:lnTo>
                    <a:pt x="209676" y="25399"/>
                  </a:lnTo>
                  <a:lnTo>
                    <a:pt x="173481" y="6730"/>
                  </a:lnTo>
                  <a:lnTo>
                    <a:pt x="131825" y="0"/>
                  </a:lnTo>
                  <a:close/>
                </a:path>
              </a:pathLst>
            </a:custGeom>
            <a:solidFill>
              <a:srgbClr val="00FF00"/>
            </a:solidFill>
          </p:spPr>
          <p:txBody>
            <a:bodyPr wrap="square" lIns="0" tIns="0" rIns="0" bIns="0" rtlCol="0"/>
            <a:lstStyle/>
            <a:p>
              <a:endParaRPr/>
            </a:p>
          </p:txBody>
        </p:sp>
        <p:sp>
          <p:nvSpPr>
            <p:cNvPr id="40" name="object 40"/>
            <p:cNvSpPr/>
            <p:nvPr/>
          </p:nvSpPr>
          <p:spPr>
            <a:xfrm>
              <a:off x="9448800" y="3119119"/>
              <a:ext cx="1513840" cy="1574800"/>
            </a:xfrm>
            <a:custGeom>
              <a:avLst/>
              <a:gdLst/>
              <a:ahLst/>
              <a:cxnLst/>
              <a:rect l="l" t="t" r="r" b="b"/>
              <a:pathLst>
                <a:path w="1513840" h="1574800">
                  <a:moveTo>
                    <a:pt x="262763" y="1442466"/>
                  </a:moveTo>
                  <a:lnTo>
                    <a:pt x="256032" y="1400556"/>
                  </a:lnTo>
                  <a:lnTo>
                    <a:pt x="237490" y="1364234"/>
                  </a:lnTo>
                  <a:lnTo>
                    <a:pt x="209042" y="1335532"/>
                  </a:lnTo>
                  <a:lnTo>
                    <a:pt x="172974" y="1316736"/>
                  </a:lnTo>
                  <a:lnTo>
                    <a:pt x="131445" y="1310005"/>
                  </a:lnTo>
                  <a:lnTo>
                    <a:pt x="89916" y="1316736"/>
                  </a:lnTo>
                  <a:lnTo>
                    <a:pt x="53848" y="1335532"/>
                  </a:lnTo>
                  <a:lnTo>
                    <a:pt x="25400" y="1364234"/>
                  </a:lnTo>
                  <a:lnTo>
                    <a:pt x="6731" y="1400556"/>
                  </a:lnTo>
                  <a:lnTo>
                    <a:pt x="0" y="1442466"/>
                  </a:lnTo>
                  <a:lnTo>
                    <a:pt x="6731" y="1484249"/>
                  </a:lnTo>
                  <a:lnTo>
                    <a:pt x="25400" y="1520571"/>
                  </a:lnTo>
                  <a:lnTo>
                    <a:pt x="53848" y="1549273"/>
                  </a:lnTo>
                  <a:lnTo>
                    <a:pt x="89916" y="1568069"/>
                  </a:lnTo>
                  <a:lnTo>
                    <a:pt x="131445" y="1574800"/>
                  </a:lnTo>
                  <a:lnTo>
                    <a:pt x="172974" y="1568069"/>
                  </a:lnTo>
                  <a:lnTo>
                    <a:pt x="209042" y="1549273"/>
                  </a:lnTo>
                  <a:lnTo>
                    <a:pt x="237490" y="1520571"/>
                  </a:lnTo>
                  <a:lnTo>
                    <a:pt x="256032" y="1484249"/>
                  </a:lnTo>
                  <a:lnTo>
                    <a:pt x="262763" y="1442466"/>
                  </a:lnTo>
                  <a:close/>
                </a:path>
                <a:path w="1513840" h="1574800">
                  <a:moveTo>
                    <a:pt x="262763" y="132334"/>
                  </a:moveTo>
                  <a:lnTo>
                    <a:pt x="256032" y="90551"/>
                  </a:lnTo>
                  <a:lnTo>
                    <a:pt x="237490" y="54229"/>
                  </a:lnTo>
                  <a:lnTo>
                    <a:pt x="209042" y="25527"/>
                  </a:lnTo>
                  <a:lnTo>
                    <a:pt x="172974" y="6731"/>
                  </a:lnTo>
                  <a:lnTo>
                    <a:pt x="131445" y="0"/>
                  </a:lnTo>
                  <a:lnTo>
                    <a:pt x="89916" y="6731"/>
                  </a:lnTo>
                  <a:lnTo>
                    <a:pt x="53848" y="25527"/>
                  </a:lnTo>
                  <a:lnTo>
                    <a:pt x="25400" y="54229"/>
                  </a:lnTo>
                  <a:lnTo>
                    <a:pt x="6731" y="90551"/>
                  </a:lnTo>
                  <a:lnTo>
                    <a:pt x="0" y="132334"/>
                  </a:lnTo>
                  <a:lnTo>
                    <a:pt x="6731" y="174244"/>
                  </a:lnTo>
                  <a:lnTo>
                    <a:pt x="25400" y="210566"/>
                  </a:lnTo>
                  <a:lnTo>
                    <a:pt x="53848" y="239268"/>
                  </a:lnTo>
                  <a:lnTo>
                    <a:pt x="89916" y="258064"/>
                  </a:lnTo>
                  <a:lnTo>
                    <a:pt x="131445" y="264795"/>
                  </a:lnTo>
                  <a:lnTo>
                    <a:pt x="172974" y="258064"/>
                  </a:lnTo>
                  <a:lnTo>
                    <a:pt x="209042" y="239268"/>
                  </a:lnTo>
                  <a:lnTo>
                    <a:pt x="237490" y="210566"/>
                  </a:lnTo>
                  <a:lnTo>
                    <a:pt x="256032" y="174244"/>
                  </a:lnTo>
                  <a:lnTo>
                    <a:pt x="262763" y="132334"/>
                  </a:lnTo>
                  <a:close/>
                </a:path>
                <a:path w="1513840" h="1574800">
                  <a:moveTo>
                    <a:pt x="1513713" y="1442466"/>
                  </a:moveTo>
                  <a:lnTo>
                    <a:pt x="1507109" y="1400556"/>
                  </a:lnTo>
                  <a:lnTo>
                    <a:pt x="1488440" y="1364234"/>
                  </a:lnTo>
                  <a:lnTo>
                    <a:pt x="1459992" y="1335532"/>
                  </a:lnTo>
                  <a:lnTo>
                    <a:pt x="1423924" y="1316736"/>
                  </a:lnTo>
                  <a:lnTo>
                    <a:pt x="1382395" y="1310005"/>
                  </a:lnTo>
                  <a:lnTo>
                    <a:pt x="1340866" y="1316736"/>
                  </a:lnTo>
                  <a:lnTo>
                    <a:pt x="1304798" y="1335532"/>
                  </a:lnTo>
                  <a:lnTo>
                    <a:pt x="1276350" y="1364234"/>
                  </a:lnTo>
                  <a:lnTo>
                    <a:pt x="1257681" y="1400556"/>
                  </a:lnTo>
                  <a:lnTo>
                    <a:pt x="1250950" y="1442466"/>
                  </a:lnTo>
                  <a:lnTo>
                    <a:pt x="1257681" y="1484249"/>
                  </a:lnTo>
                  <a:lnTo>
                    <a:pt x="1276350" y="1520571"/>
                  </a:lnTo>
                  <a:lnTo>
                    <a:pt x="1304798" y="1549273"/>
                  </a:lnTo>
                  <a:lnTo>
                    <a:pt x="1340866" y="1568069"/>
                  </a:lnTo>
                  <a:lnTo>
                    <a:pt x="1382395" y="1574800"/>
                  </a:lnTo>
                  <a:lnTo>
                    <a:pt x="1423924" y="1568069"/>
                  </a:lnTo>
                  <a:lnTo>
                    <a:pt x="1459992" y="1549273"/>
                  </a:lnTo>
                  <a:lnTo>
                    <a:pt x="1488440" y="1520571"/>
                  </a:lnTo>
                  <a:lnTo>
                    <a:pt x="1507109" y="1484249"/>
                  </a:lnTo>
                  <a:lnTo>
                    <a:pt x="1513713" y="1442466"/>
                  </a:lnTo>
                  <a:close/>
                </a:path>
                <a:path w="1513840" h="1574800">
                  <a:moveTo>
                    <a:pt x="1513713" y="132334"/>
                  </a:moveTo>
                  <a:lnTo>
                    <a:pt x="1507109" y="90551"/>
                  </a:lnTo>
                  <a:lnTo>
                    <a:pt x="1488440" y="54229"/>
                  </a:lnTo>
                  <a:lnTo>
                    <a:pt x="1459992" y="25527"/>
                  </a:lnTo>
                  <a:lnTo>
                    <a:pt x="1423924" y="6731"/>
                  </a:lnTo>
                  <a:lnTo>
                    <a:pt x="1382395" y="0"/>
                  </a:lnTo>
                  <a:lnTo>
                    <a:pt x="1340866" y="6731"/>
                  </a:lnTo>
                  <a:lnTo>
                    <a:pt x="1304798" y="25527"/>
                  </a:lnTo>
                  <a:lnTo>
                    <a:pt x="1276350" y="54229"/>
                  </a:lnTo>
                  <a:lnTo>
                    <a:pt x="1257681" y="90551"/>
                  </a:lnTo>
                  <a:lnTo>
                    <a:pt x="1250950" y="132334"/>
                  </a:lnTo>
                  <a:lnTo>
                    <a:pt x="1257681" y="174244"/>
                  </a:lnTo>
                  <a:lnTo>
                    <a:pt x="1276350" y="210566"/>
                  </a:lnTo>
                  <a:lnTo>
                    <a:pt x="1304798" y="239268"/>
                  </a:lnTo>
                  <a:lnTo>
                    <a:pt x="1340866" y="258064"/>
                  </a:lnTo>
                  <a:lnTo>
                    <a:pt x="1382395" y="264795"/>
                  </a:lnTo>
                  <a:lnTo>
                    <a:pt x="1423924" y="258064"/>
                  </a:lnTo>
                  <a:lnTo>
                    <a:pt x="1459992" y="239268"/>
                  </a:lnTo>
                  <a:lnTo>
                    <a:pt x="1488440" y="210566"/>
                  </a:lnTo>
                  <a:lnTo>
                    <a:pt x="1507109" y="174244"/>
                  </a:lnTo>
                  <a:lnTo>
                    <a:pt x="1513713" y="132334"/>
                  </a:lnTo>
                  <a:close/>
                </a:path>
              </a:pathLst>
            </a:custGeom>
            <a:solidFill>
              <a:srgbClr val="666666"/>
            </a:solidFill>
          </p:spPr>
          <p:txBody>
            <a:bodyPr wrap="square" lIns="0" tIns="0" rIns="0" bIns="0" rtlCol="0"/>
            <a:lstStyle/>
            <a:p>
              <a:endParaRPr/>
            </a:p>
          </p:txBody>
        </p:sp>
        <p:sp>
          <p:nvSpPr>
            <p:cNvPr id="41" name="object 41"/>
            <p:cNvSpPr/>
            <p:nvPr/>
          </p:nvSpPr>
          <p:spPr>
            <a:xfrm>
              <a:off x="7548879" y="2621279"/>
              <a:ext cx="1381760" cy="2550160"/>
            </a:xfrm>
            <a:custGeom>
              <a:avLst/>
              <a:gdLst/>
              <a:ahLst/>
              <a:cxnLst/>
              <a:rect l="l" t="t" r="r" b="b"/>
              <a:pathLst>
                <a:path w="1381759" h="2550160">
                  <a:moveTo>
                    <a:pt x="0" y="903605"/>
                  </a:moveTo>
                  <a:lnTo>
                    <a:pt x="1360931" y="0"/>
                  </a:lnTo>
                </a:path>
                <a:path w="1381759" h="2550160">
                  <a:moveTo>
                    <a:pt x="20320" y="1788160"/>
                  </a:moveTo>
                  <a:lnTo>
                    <a:pt x="1381633" y="2549779"/>
                  </a:lnTo>
                </a:path>
              </a:pathLst>
            </a:custGeom>
            <a:ln w="19050">
              <a:solidFill>
                <a:srgbClr val="44536A"/>
              </a:solidFill>
            </a:ln>
          </p:spPr>
          <p:txBody>
            <a:bodyPr wrap="square" lIns="0" tIns="0" rIns="0" bIns="0" rtlCol="0"/>
            <a:lstStyle/>
            <a:p>
              <a:endParaRPr/>
            </a:p>
          </p:txBody>
        </p:sp>
        <p:pic>
          <p:nvPicPr>
            <p:cNvPr id="42" name="object 42"/>
            <p:cNvPicPr/>
            <p:nvPr/>
          </p:nvPicPr>
          <p:blipFill>
            <a:blip r:embed="rId6" cstate="print"/>
            <a:stretch>
              <a:fillRect/>
            </a:stretch>
          </p:blipFill>
          <p:spPr>
            <a:xfrm>
              <a:off x="121920" y="4907279"/>
              <a:ext cx="7833359" cy="447040"/>
            </a:xfrm>
            <a:prstGeom prst="rect">
              <a:avLst/>
            </a:prstGeom>
          </p:spPr>
        </p:pic>
      </p:grpSp>
      <p:sp>
        <p:nvSpPr>
          <p:cNvPr id="43" name="object 43"/>
          <p:cNvSpPr txBox="1"/>
          <p:nvPr/>
        </p:nvSpPr>
        <p:spPr>
          <a:xfrm>
            <a:off x="6443979" y="1001331"/>
            <a:ext cx="1931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85" dirty="0">
                <a:latin typeface="Calibri"/>
                <a:cs typeface="Calibri"/>
              </a:rPr>
              <a:t> </a:t>
            </a:r>
            <a:r>
              <a:rPr sz="2400" spc="-10" dirty="0">
                <a:latin typeface="Calibri"/>
                <a:cs typeface="Calibri"/>
              </a:rPr>
              <a:t>“snapping”!</a:t>
            </a:r>
            <a:endParaRPr sz="2400">
              <a:latin typeface="Calibri"/>
              <a:cs typeface="Calibri"/>
            </a:endParaRPr>
          </a:p>
        </p:txBody>
      </p:sp>
      <p:sp>
        <p:nvSpPr>
          <p:cNvPr id="44" name="object 44"/>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45" name="object 45"/>
          <p:cNvSpPr txBox="1"/>
          <p:nvPr/>
        </p:nvSpPr>
        <p:spPr>
          <a:xfrm>
            <a:off x="8054340" y="4507328"/>
            <a:ext cx="4065270" cy="1850389"/>
          </a:xfrm>
          <a:prstGeom prst="rect">
            <a:avLst/>
          </a:prstGeom>
        </p:spPr>
        <p:txBody>
          <a:bodyPr vert="horz" wrap="square" lIns="0" tIns="149225" rIns="0" bIns="0" rtlCol="0">
            <a:spAutoFit/>
          </a:bodyPr>
          <a:lstStyle/>
          <a:p>
            <a:pPr marL="996315">
              <a:lnSpc>
                <a:spcPct val="100000"/>
              </a:lnSpc>
              <a:spcBef>
                <a:spcPts val="1175"/>
              </a:spcBef>
              <a:tabLst>
                <a:tab pos="2826385" algn="l"/>
              </a:tabLst>
            </a:pPr>
            <a:r>
              <a:rPr sz="4800" spc="-30" baseline="12152" dirty="0">
                <a:latin typeface="Calibri"/>
                <a:cs typeface="Calibri"/>
              </a:rPr>
              <a:t>f</a:t>
            </a:r>
            <a:r>
              <a:rPr sz="2050" spc="-20" dirty="0">
                <a:latin typeface="Calibri"/>
                <a:cs typeface="Calibri"/>
              </a:rPr>
              <a:t>6,6</a:t>
            </a:r>
            <a:r>
              <a:rPr sz="2050" dirty="0">
                <a:latin typeface="Calibri"/>
                <a:cs typeface="Calibri"/>
              </a:rPr>
              <a:t>	</a:t>
            </a:r>
            <a:r>
              <a:rPr sz="4800" spc="-30" baseline="11284" dirty="0">
                <a:latin typeface="Calibri"/>
                <a:cs typeface="Calibri"/>
              </a:rPr>
              <a:t>f</a:t>
            </a:r>
            <a:r>
              <a:rPr sz="2050" spc="-20" dirty="0">
                <a:latin typeface="Calibri"/>
                <a:cs typeface="Calibri"/>
              </a:rPr>
              <a:t>7,6</a:t>
            </a:r>
            <a:endParaRPr sz="2050">
              <a:latin typeface="Calibri"/>
              <a:cs typeface="Calibri"/>
            </a:endParaRPr>
          </a:p>
          <a:p>
            <a:pPr marL="50800" marR="43180">
              <a:lnSpc>
                <a:spcPct val="100000"/>
              </a:lnSpc>
              <a:spcBef>
                <a:spcPts val="805"/>
              </a:spcBef>
            </a:pPr>
            <a:r>
              <a:rPr sz="2400" spc="-10" dirty="0">
                <a:latin typeface="Calibri"/>
                <a:cs typeface="Calibri"/>
              </a:rPr>
              <a:t>Feature</a:t>
            </a:r>
            <a:r>
              <a:rPr sz="2400" spc="-215" dirty="0">
                <a:latin typeface="Calibri"/>
                <a:cs typeface="Calibri"/>
              </a:rPr>
              <a:t> </a:t>
            </a:r>
            <a:r>
              <a:rPr sz="2400" dirty="0">
                <a:latin typeface="Calibri"/>
                <a:cs typeface="Calibri"/>
              </a:rPr>
              <a:t>f</a:t>
            </a:r>
            <a:r>
              <a:rPr sz="2400" baseline="-13888" dirty="0">
                <a:latin typeface="Calibri"/>
                <a:cs typeface="Calibri"/>
              </a:rPr>
              <a:t>xy</a:t>
            </a:r>
            <a:r>
              <a:rPr sz="2400" spc="60" baseline="-13888" dirty="0">
                <a:latin typeface="Calibri"/>
                <a:cs typeface="Calibri"/>
              </a:rPr>
              <a:t> </a:t>
            </a:r>
            <a:r>
              <a:rPr sz="2400" spc="-30" dirty="0">
                <a:latin typeface="Calibri"/>
                <a:cs typeface="Calibri"/>
              </a:rPr>
              <a:t>for</a:t>
            </a:r>
            <a:r>
              <a:rPr sz="2400" spc="-75" dirty="0">
                <a:latin typeface="Calibri"/>
                <a:cs typeface="Calibri"/>
              </a:rPr>
              <a:t> </a:t>
            </a:r>
            <a:r>
              <a:rPr sz="2400" dirty="0">
                <a:latin typeface="Calibri"/>
                <a:cs typeface="Calibri"/>
              </a:rPr>
              <a:t>point</a:t>
            </a:r>
            <a:r>
              <a:rPr sz="2400" spc="-125" dirty="0">
                <a:latin typeface="Calibri"/>
                <a:cs typeface="Calibri"/>
              </a:rPr>
              <a:t> </a:t>
            </a:r>
            <a:r>
              <a:rPr sz="2400" dirty="0">
                <a:latin typeface="Calibri"/>
                <a:cs typeface="Calibri"/>
              </a:rPr>
              <a:t>(x,</a:t>
            </a:r>
            <a:r>
              <a:rPr sz="2400" spc="-5" dirty="0">
                <a:latin typeface="Calibri"/>
                <a:cs typeface="Calibri"/>
              </a:rPr>
              <a:t> </a:t>
            </a:r>
            <a:r>
              <a:rPr sz="2400" dirty="0">
                <a:latin typeface="Calibri"/>
                <a:cs typeface="Calibri"/>
              </a:rPr>
              <a:t>y)</a:t>
            </a:r>
            <a:r>
              <a:rPr sz="2400" spc="30" dirty="0">
                <a:latin typeface="Calibri"/>
                <a:cs typeface="Calibri"/>
              </a:rPr>
              <a:t> </a:t>
            </a:r>
            <a:r>
              <a:rPr sz="2400" dirty="0">
                <a:latin typeface="Calibri"/>
                <a:cs typeface="Calibri"/>
              </a:rPr>
              <a:t>is</a:t>
            </a:r>
            <a:r>
              <a:rPr sz="2400" spc="-20" dirty="0">
                <a:latin typeface="Calibri"/>
                <a:cs typeface="Calibri"/>
              </a:rPr>
              <a:t> </a:t>
            </a:r>
            <a:r>
              <a:rPr sz="2400" spc="-50" dirty="0">
                <a:latin typeface="Calibri"/>
                <a:cs typeface="Calibri"/>
              </a:rPr>
              <a:t>a </a:t>
            </a:r>
            <a:r>
              <a:rPr sz="2400" dirty="0">
                <a:latin typeface="Calibri"/>
                <a:cs typeface="Calibri"/>
              </a:rPr>
              <a:t>linear</a:t>
            </a:r>
            <a:r>
              <a:rPr sz="2400" spc="-15" dirty="0">
                <a:latin typeface="Calibri"/>
                <a:cs typeface="Calibri"/>
              </a:rPr>
              <a:t> </a:t>
            </a:r>
            <a:r>
              <a:rPr sz="2400" dirty="0">
                <a:latin typeface="Calibri"/>
                <a:cs typeface="Calibri"/>
              </a:rPr>
              <a:t>combination</a:t>
            </a:r>
            <a:r>
              <a:rPr sz="2400" spc="-190" dirty="0">
                <a:latin typeface="Calibri"/>
                <a:cs typeface="Calibri"/>
              </a:rPr>
              <a:t> </a:t>
            </a:r>
            <a:r>
              <a:rPr sz="2400" dirty="0">
                <a:latin typeface="Calibri"/>
                <a:cs typeface="Calibri"/>
              </a:rPr>
              <a:t>of</a:t>
            </a:r>
            <a:r>
              <a:rPr sz="2400" spc="30" dirty="0">
                <a:latin typeface="Calibri"/>
                <a:cs typeface="Calibri"/>
              </a:rPr>
              <a:t> </a:t>
            </a:r>
            <a:r>
              <a:rPr sz="2400" spc="-10" dirty="0">
                <a:latin typeface="Calibri"/>
                <a:cs typeface="Calibri"/>
              </a:rPr>
              <a:t>features </a:t>
            </a:r>
            <a:r>
              <a:rPr sz="2400" dirty="0">
                <a:latin typeface="Calibri"/>
                <a:cs typeface="Calibri"/>
              </a:rPr>
              <a:t>at</a:t>
            </a:r>
            <a:r>
              <a:rPr sz="2400" spc="-120" dirty="0">
                <a:latin typeface="Calibri"/>
                <a:cs typeface="Calibri"/>
              </a:rPr>
              <a:t> </a:t>
            </a:r>
            <a:r>
              <a:rPr sz="2400" dirty="0">
                <a:latin typeface="Calibri"/>
                <a:cs typeface="Calibri"/>
              </a:rPr>
              <a:t>its</a:t>
            </a:r>
            <a:r>
              <a:rPr sz="2400" spc="-65" dirty="0">
                <a:latin typeface="Calibri"/>
                <a:cs typeface="Calibri"/>
              </a:rPr>
              <a:t> </a:t>
            </a:r>
            <a:r>
              <a:rPr sz="2400" dirty="0">
                <a:latin typeface="Calibri"/>
                <a:cs typeface="Calibri"/>
              </a:rPr>
              <a:t>four</a:t>
            </a:r>
            <a:r>
              <a:rPr sz="2400" spc="-45" dirty="0">
                <a:latin typeface="Calibri"/>
                <a:cs typeface="Calibri"/>
              </a:rPr>
              <a:t> </a:t>
            </a:r>
            <a:r>
              <a:rPr sz="2400" dirty="0">
                <a:latin typeface="Calibri"/>
                <a:cs typeface="Calibri"/>
              </a:rPr>
              <a:t>neighboring</a:t>
            </a:r>
            <a:r>
              <a:rPr sz="2400" spc="-135" dirty="0">
                <a:latin typeface="Calibri"/>
                <a:cs typeface="Calibri"/>
              </a:rPr>
              <a:t> </a:t>
            </a:r>
            <a:r>
              <a:rPr sz="2400" dirty="0">
                <a:latin typeface="Calibri"/>
                <a:cs typeface="Calibri"/>
              </a:rPr>
              <a:t>grid</a:t>
            </a:r>
            <a:r>
              <a:rPr sz="2400" spc="5" dirty="0">
                <a:latin typeface="Calibri"/>
                <a:cs typeface="Calibri"/>
              </a:rPr>
              <a:t> </a:t>
            </a:r>
            <a:r>
              <a:rPr sz="2400" spc="-10" dirty="0">
                <a:latin typeface="Calibri"/>
                <a:cs typeface="Calibri"/>
              </a:rPr>
              <a:t>cells:</a:t>
            </a:r>
            <a:endParaRPr sz="2400">
              <a:latin typeface="Calibri"/>
              <a:cs typeface="Calibri"/>
            </a:endParaRPr>
          </a:p>
        </p:txBody>
      </p:sp>
      <p:sp>
        <p:nvSpPr>
          <p:cNvPr id="46" name="object 46"/>
          <p:cNvSpPr txBox="1"/>
          <p:nvPr/>
        </p:nvSpPr>
        <p:spPr>
          <a:xfrm>
            <a:off x="8809608" y="1001331"/>
            <a:ext cx="2974975" cy="2172335"/>
          </a:xfrm>
          <a:prstGeom prst="rect">
            <a:avLst/>
          </a:prstGeom>
        </p:spPr>
        <p:txBody>
          <a:bodyPr vert="horz" wrap="square" lIns="0" tIns="12700" rIns="0" bIns="0" rtlCol="0">
            <a:spAutoFit/>
          </a:bodyPr>
          <a:lstStyle/>
          <a:p>
            <a:pPr marL="38100" marR="304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0" dirty="0">
                <a:latin typeface="Calibri"/>
                <a:cs typeface="Calibri"/>
              </a:rPr>
              <a:t> </a:t>
            </a:r>
            <a:r>
              <a:rPr sz="2400" spc="-10" dirty="0">
                <a:latin typeface="Calibri"/>
                <a:cs typeface="Calibri"/>
              </a:rPr>
              <a:t>points </a:t>
            </a:r>
            <a:r>
              <a:rPr sz="2400" dirty="0">
                <a:latin typeface="Calibri"/>
                <a:cs typeface="Calibri"/>
              </a:rPr>
              <a:t>in</a:t>
            </a:r>
            <a:r>
              <a:rPr sz="2400" spc="-45"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a:p>
            <a:pPr marL="241300">
              <a:lnSpc>
                <a:spcPct val="100000"/>
              </a:lnSpc>
              <a:spcBef>
                <a:spcPts val="1540"/>
              </a:spcBef>
              <a:tabLst>
                <a:tab pos="2071370" algn="l"/>
              </a:tabLst>
            </a:pPr>
            <a:r>
              <a:rPr sz="4800" spc="-30" baseline="11284" dirty="0">
                <a:latin typeface="Calibri"/>
                <a:cs typeface="Calibri"/>
              </a:rPr>
              <a:t>f</a:t>
            </a:r>
            <a:r>
              <a:rPr sz="2050" spc="-20" dirty="0">
                <a:latin typeface="Calibri"/>
                <a:cs typeface="Calibri"/>
              </a:rPr>
              <a:t>6,5</a:t>
            </a:r>
            <a:r>
              <a:rPr sz="2050" dirty="0">
                <a:latin typeface="Calibri"/>
                <a:cs typeface="Calibri"/>
              </a:rPr>
              <a:t>	</a:t>
            </a:r>
            <a:r>
              <a:rPr sz="4800" spc="-30" baseline="11284" dirty="0">
                <a:latin typeface="Calibri"/>
                <a:cs typeface="Calibri"/>
              </a:rPr>
              <a:t>f</a:t>
            </a:r>
            <a:r>
              <a:rPr sz="2050" spc="-20" dirty="0">
                <a:latin typeface="Calibri"/>
                <a:cs typeface="Calibri"/>
              </a:rPr>
              <a:t>7,5</a:t>
            </a:r>
            <a:endParaRPr sz="2050">
              <a:latin typeface="Calibri"/>
              <a:cs typeface="Calibri"/>
            </a:endParaRPr>
          </a:p>
        </p:txBody>
      </p:sp>
      <p:sp>
        <p:nvSpPr>
          <p:cNvPr id="47" name="object 47"/>
          <p:cNvSpPr txBox="1"/>
          <p:nvPr/>
        </p:nvSpPr>
        <p:spPr>
          <a:xfrm>
            <a:off x="10166350" y="3698875"/>
            <a:ext cx="951230" cy="514350"/>
          </a:xfrm>
          <a:prstGeom prst="rect">
            <a:avLst/>
          </a:prstGeom>
        </p:spPr>
        <p:txBody>
          <a:bodyPr vert="horz" wrap="square" lIns="0" tIns="13335" rIns="0" bIns="0" rtlCol="0">
            <a:spAutoFit/>
          </a:bodyPr>
          <a:lstStyle/>
          <a:p>
            <a:pPr marL="38100">
              <a:lnSpc>
                <a:spcPct val="100000"/>
              </a:lnSpc>
              <a:spcBef>
                <a:spcPts val="105"/>
              </a:spcBef>
            </a:pPr>
            <a:r>
              <a:rPr sz="4800" b="1" spc="-15" baseline="11284" dirty="0">
                <a:solidFill>
                  <a:srgbClr val="00FF00"/>
                </a:solidFill>
                <a:latin typeface="Calibri"/>
                <a:cs typeface="Calibri"/>
              </a:rPr>
              <a:t>f</a:t>
            </a:r>
            <a:r>
              <a:rPr sz="2050" b="1" spc="-10" dirty="0">
                <a:solidFill>
                  <a:srgbClr val="00FF00"/>
                </a:solidFill>
                <a:latin typeface="Calibri"/>
                <a:cs typeface="Calibri"/>
              </a:rPr>
              <a:t>6.5,5.8</a:t>
            </a:r>
            <a:endParaRPr sz="2050">
              <a:latin typeface="Calibri"/>
              <a:cs typeface="Calibri"/>
            </a:endParaRPr>
          </a:p>
        </p:txBody>
      </p:sp>
      <p:sp>
        <p:nvSpPr>
          <p:cNvPr id="48" name="object 48"/>
          <p:cNvSpPr txBox="1"/>
          <p:nvPr/>
        </p:nvSpPr>
        <p:spPr>
          <a:xfrm>
            <a:off x="470534" y="5478145"/>
            <a:ext cx="7270115" cy="702945"/>
          </a:xfrm>
          <a:prstGeom prst="rect">
            <a:avLst/>
          </a:prstGeom>
        </p:spPr>
        <p:txBody>
          <a:bodyPr vert="horz" wrap="square" lIns="0" tIns="11430" rIns="0" bIns="0" rtlCol="0">
            <a:spAutoFit/>
          </a:bodyPr>
          <a:lstStyle/>
          <a:p>
            <a:pPr marL="12700">
              <a:lnSpc>
                <a:spcPts val="2670"/>
              </a:lnSpc>
              <a:spcBef>
                <a:spcPts val="90"/>
              </a:spcBef>
            </a:pPr>
            <a:r>
              <a:rPr sz="2250" spc="-10" dirty="0">
                <a:latin typeface="Calibri"/>
                <a:cs typeface="Calibri"/>
              </a:rPr>
              <a:t>This</a:t>
            </a:r>
            <a:r>
              <a:rPr sz="2250" spc="-65" dirty="0">
                <a:latin typeface="Calibri"/>
                <a:cs typeface="Calibri"/>
              </a:rPr>
              <a:t> </a:t>
            </a:r>
            <a:r>
              <a:rPr sz="2250" dirty="0">
                <a:latin typeface="Calibri"/>
                <a:cs typeface="Calibri"/>
              </a:rPr>
              <a:t>is</a:t>
            </a:r>
            <a:r>
              <a:rPr sz="2250" spc="10" dirty="0">
                <a:latin typeface="Calibri"/>
                <a:cs typeface="Calibri"/>
              </a:rPr>
              <a:t> </a:t>
            </a:r>
            <a:r>
              <a:rPr sz="2250" spc="-40" dirty="0">
                <a:latin typeface="Calibri"/>
                <a:cs typeface="Calibri"/>
              </a:rPr>
              <a:t>differentiable!</a:t>
            </a:r>
            <a:r>
              <a:rPr sz="2250" spc="-155" dirty="0">
                <a:latin typeface="Calibri"/>
                <a:cs typeface="Calibri"/>
              </a:rPr>
              <a:t> </a:t>
            </a:r>
            <a:r>
              <a:rPr sz="2250" spc="-30" dirty="0">
                <a:latin typeface="Calibri"/>
                <a:cs typeface="Calibri"/>
              </a:rPr>
              <a:t>Upstream</a:t>
            </a:r>
            <a:r>
              <a:rPr sz="2250" spc="-114" dirty="0">
                <a:latin typeface="Calibri"/>
                <a:cs typeface="Calibri"/>
              </a:rPr>
              <a:t> </a:t>
            </a:r>
            <a:r>
              <a:rPr sz="2250" spc="-50" dirty="0">
                <a:latin typeface="Calibri"/>
                <a:cs typeface="Calibri"/>
              </a:rPr>
              <a:t>gradient</a:t>
            </a:r>
            <a:r>
              <a:rPr sz="2250" spc="-210" dirty="0">
                <a:latin typeface="Calibri"/>
                <a:cs typeface="Calibri"/>
              </a:rPr>
              <a:t> </a:t>
            </a:r>
            <a:r>
              <a:rPr sz="2250" spc="-30" dirty="0">
                <a:latin typeface="Calibri"/>
                <a:cs typeface="Calibri"/>
              </a:rPr>
              <a:t>for</a:t>
            </a:r>
            <a:r>
              <a:rPr sz="2250" spc="-140" dirty="0">
                <a:latin typeface="Calibri"/>
                <a:cs typeface="Calibri"/>
              </a:rPr>
              <a:t> </a:t>
            </a:r>
            <a:r>
              <a:rPr sz="2250" spc="-25" dirty="0">
                <a:latin typeface="Calibri"/>
                <a:cs typeface="Calibri"/>
              </a:rPr>
              <a:t>sampled</a:t>
            </a:r>
            <a:r>
              <a:rPr sz="2250" spc="-35" dirty="0">
                <a:latin typeface="Calibri"/>
                <a:cs typeface="Calibri"/>
              </a:rPr>
              <a:t> </a:t>
            </a:r>
            <a:r>
              <a:rPr sz="2250" spc="-40" dirty="0">
                <a:latin typeface="Calibri"/>
                <a:cs typeface="Calibri"/>
              </a:rPr>
              <a:t>feature</a:t>
            </a:r>
            <a:r>
              <a:rPr sz="2250" spc="-155" dirty="0">
                <a:latin typeface="Calibri"/>
                <a:cs typeface="Calibri"/>
              </a:rPr>
              <a:t> </a:t>
            </a:r>
            <a:r>
              <a:rPr sz="2250" spc="-20" dirty="0">
                <a:latin typeface="Calibri"/>
                <a:cs typeface="Calibri"/>
              </a:rPr>
              <a:t>will</a:t>
            </a:r>
            <a:endParaRPr sz="2250">
              <a:latin typeface="Calibri"/>
              <a:cs typeface="Calibri"/>
            </a:endParaRPr>
          </a:p>
          <a:p>
            <a:pPr marL="12700">
              <a:lnSpc>
                <a:spcPts val="2670"/>
              </a:lnSpc>
            </a:pPr>
            <a:r>
              <a:rPr sz="2250" spc="-10" dirty="0">
                <a:latin typeface="Calibri"/>
                <a:cs typeface="Calibri"/>
              </a:rPr>
              <a:t>flow</a:t>
            </a:r>
            <a:r>
              <a:rPr sz="2250" spc="-70" dirty="0">
                <a:latin typeface="Calibri"/>
                <a:cs typeface="Calibri"/>
              </a:rPr>
              <a:t> </a:t>
            </a:r>
            <a:r>
              <a:rPr sz="2250" spc="-10" dirty="0">
                <a:latin typeface="Calibri"/>
                <a:cs typeface="Calibri"/>
              </a:rPr>
              <a:t>backwardinto</a:t>
            </a:r>
            <a:r>
              <a:rPr sz="2250" spc="-140" dirty="0">
                <a:latin typeface="Calibri"/>
                <a:cs typeface="Calibri"/>
              </a:rPr>
              <a:t> </a:t>
            </a:r>
            <a:r>
              <a:rPr sz="2250" spc="-25" dirty="0">
                <a:latin typeface="Calibri"/>
                <a:cs typeface="Calibri"/>
              </a:rPr>
              <a:t>each</a:t>
            </a:r>
            <a:r>
              <a:rPr sz="2250" spc="-130" dirty="0">
                <a:latin typeface="Calibri"/>
                <a:cs typeface="Calibri"/>
              </a:rPr>
              <a:t> </a:t>
            </a:r>
            <a:r>
              <a:rPr sz="2250" dirty="0">
                <a:latin typeface="Calibri"/>
                <a:cs typeface="Calibri"/>
              </a:rPr>
              <a:t>of</a:t>
            </a:r>
            <a:r>
              <a:rPr sz="2250" spc="65" dirty="0">
                <a:latin typeface="Calibri"/>
                <a:cs typeface="Calibri"/>
              </a:rPr>
              <a:t> </a:t>
            </a:r>
            <a:r>
              <a:rPr sz="2250" spc="-20" dirty="0">
                <a:latin typeface="Calibri"/>
                <a:cs typeface="Calibri"/>
              </a:rPr>
              <a:t>the</a:t>
            </a:r>
            <a:r>
              <a:rPr sz="2250" spc="-70" dirty="0">
                <a:latin typeface="Calibri"/>
                <a:cs typeface="Calibri"/>
              </a:rPr>
              <a:t> </a:t>
            </a:r>
            <a:r>
              <a:rPr sz="2250" spc="-20" dirty="0">
                <a:latin typeface="Calibri"/>
                <a:cs typeface="Calibri"/>
              </a:rPr>
              <a:t>four</a:t>
            </a:r>
            <a:r>
              <a:rPr sz="2250" spc="-135" dirty="0">
                <a:latin typeface="Calibri"/>
                <a:cs typeface="Calibri"/>
              </a:rPr>
              <a:t> </a:t>
            </a:r>
            <a:r>
              <a:rPr sz="2250" spc="-30" dirty="0">
                <a:latin typeface="Calibri"/>
                <a:cs typeface="Calibri"/>
              </a:rPr>
              <a:t>nearest-</a:t>
            </a:r>
            <a:r>
              <a:rPr sz="2250" spc="-50" dirty="0">
                <a:latin typeface="Calibri"/>
                <a:cs typeface="Calibri"/>
              </a:rPr>
              <a:t>neighbor</a:t>
            </a:r>
            <a:r>
              <a:rPr sz="2250" spc="-55" dirty="0">
                <a:latin typeface="Calibri"/>
                <a:cs typeface="Calibri"/>
              </a:rPr>
              <a:t> </a:t>
            </a:r>
            <a:r>
              <a:rPr sz="2250" spc="-10" dirty="0">
                <a:latin typeface="Calibri"/>
                <a:cs typeface="Calibri"/>
              </a:rPr>
              <a:t>gridpoints</a:t>
            </a:r>
            <a:endParaRPr sz="225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597535" marR="5080">
              <a:lnSpc>
                <a:spcPct val="100000"/>
              </a:lnSpc>
              <a:spcBef>
                <a:spcPts val="105"/>
              </a:spcBef>
            </a:pPr>
            <a:r>
              <a:rPr dirty="0"/>
              <a:t>Object</a:t>
            </a:r>
            <a:r>
              <a:rPr spc="-40" dirty="0"/>
              <a:t> </a:t>
            </a:r>
            <a:r>
              <a:rPr spc="-20" dirty="0"/>
              <a:t>Detection: </a:t>
            </a:r>
            <a:r>
              <a:rPr spc="-10" dirty="0"/>
              <a:t>Challenges</a:t>
            </a:r>
          </a:p>
        </p:txBody>
      </p:sp>
      <p:pic>
        <p:nvPicPr>
          <p:cNvPr id="3" name="object 3"/>
          <p:cNvPicPr/>
          <p:nvPr/>
        </p:nvPicPr>
        <p:blipFill>
          <a:blip r:embed="rId2" cstate="print"/>
          <a:stretch>
            <a:fillRect/>
          </a:stretch>
        </p:blipFill>
        <p:spPr>
          <a:xfrm>
            <a:off x="6390640" y="1371600"/>
            <a:ext cx="5323840" cy="4572000"/>
          </a:xfrm>
          <a:prstGeom prst="rect">
            <a:avLst/>
          </a:prstGeom>
        </p:spPr>
      </p:pic>
      <p:sp>
        <p:nvSpPr>
          <p:cNvPr id="4" name="object 4"/>
          <p:cNvSpPr txBox="1"/>
          <p:nvPr/>
        </p:nvSpPr>
        <p:spPr>
          <a:xfrm>
            <a:off x="237172" y="1981199"/>
            <a:ext cx="5887085" cy="3434715"/>
          </a:xfrm>
          <a:prstGeom prst="rect">
            <a:avLst/>
          </a:prstGeom>
        </p:spPr>
        <p:txBody>
          <a:bodyPr vert="horz" wrap="square" lIns="0" tIns="34290" rIns="0" bIns="0" rtlCol="0">
            <a:spAutoFit/>
          </a:bodyPr>
          <a:lstStyle/>
          <a:p>
            <a:pPr marL="358140" marR="5080" indent="-346075" algn="just">
              <a:lnSpc>
                <a:spcPts val="3290"/>
              </a:lnSpc>
              <a:spcBef>
                <a:spcPts val="270"/>
              </a:spcBef>
              <a:buFont typeface="Calibri"/>
              <a:buChar char="-"/>
              <a:tabLst>
                <a:tab pos="358775" algn="l"/>
              </a:tabLst>
            </a:pPr>
            <a:r>
              <a:rPr sz="2800" b="1" dirty="0">
                <a:latin typeface="Calibri"/>
                <a:cs typeface="Calibri"/>
              </a:rPr>
              <a:t>Multiple</a:t>
            </a:r>
            <a:r>
              <a:rPr sz="2800" b="1" spc="-170" dirty="0">
                <a:latin typeface="Calibri"/>
                <a:cs typeface="Calibri"/>
              </a:rPr>
              <a:t> </a:t>
            </a:r>
            <a:r>
              <a:rPr sz="2800" b="1" dirty="0">
                <a:latin typeface="Calibri"/>
                <a:cs typeface="Calibri"/>
              </a:rPr>
              <a:t>outputs</a:t>
            </a:r>
            <a:r>
              <a:rPr sz="2800" dirty="0">
                <a:latin typeface="Calibri"/>
                <a:cs typeface="Calibri"/>
              </a:rPr>
              <a:t>:</a:t>
            </a:r>
            <a:r>
              <a:rPr sz="2800" spc="-95" dirty="0">
                <a:latin typeface="Calibri"/>
                <a:cs typeface="Calibri"/>
              </a:rPr>
              <a:t> </a:t>
            </a:r>
            <a:r>
              <a:rPr sz="2800" dirty="0">
                <a:latin typeface="Calibri"/>
                <a:cs typeface="Calibri"/>
              </a:rPr>
              <a:t>Need</a:t>
            </a:r>
            <a:r>
              <a:rPr sz="2800" spc="90" dirty="0">
                <a:latin typeface="Calibri"/>
                <a:cs typeface="Calibri"/>
              </a:rPr>
              <a:t> </a:t>
            </a:r>
            <a:r>
              <a:rPr sz="2800" dirty="0">
                <a:latin typeface="Calibri"/>
                <a:cs typeface="Calibri"/>
              </a:rPr>
              <a:t>to</a:t>
            </a:r>
            <a:r>
              <a:rPr sz="2800" spc="-75" dirty="0">
                <a:latin typeface="Calibri"/>
                <a:cs typeface="Calibri"/>
              </a:rPr>
              <a:t> </a:t>
            </a:r>
            <a:r>
              <a:rPr sz="2800" spc="-10" dirty="0">
                <a:latin typeface="Calibri"/>
                <a:cs typeface="Calibri"/>
              </a:rPr>
              <a:t>output </a:t>
            </a:r>
            <a:r>
              <a:rPr sz="2800" dirty="0">
                <a:latin typeface="Calibri"/>
                <a:cs typeface="Calibri"/>
              </a:rPr>
              <a:t>variable</a:t>
            </a:r>
            <a:r>
              <a:rPr sz="2800" spc="-150" dirty="0">
                <a:latin typeface="Calibri"/>
                <a:cs typeface="Calibri"/>
              </a:rPr>
              <a:t> </a:t>
            </a:r>
            <a:r>
              <a:rPr sz="2800" dirty="0">
                <a:latin typeface="Calibri"/>
                <a:cs typeface="Calibri"/>
              </a:rPr>
              <a:t>numbers</a:t>
            </a:r>
            <a:r>
              <a:rPr sz="2800" spc="-20" dirty="0">
                <a:latin typeface="Calibri"/>
                <a:cs typeface="Calibri"/>
              </a:rPr>
              <a:t> </a:t>
            </a:r>
            <a:r>
              <a:rPr sz="2800" dirty="0">
                <a:latin typeface="Calibri"/>
                <a:cs typeface="Calibri"/>
              </a:rPr>
              <a:t>of</a:t>
            </a:r>
            <a:r>
              <a:rPr sz="2800" spc="-155" dirty="0">
                <a:latin typeface="Calibri"/>
                <a:cs typeface="Calibri"/>
              </a:rPr>
              <a:t> </a:t>
            </a:r>
            <a:r>
              <a:rPr sz="2800" dirty="0">
                <a:latin typeface="Calibri"/>
                <a:cs typeface="Calibri"/>
              </a:rPr>
              <a:t>objects</a:t>
            </a:r>
            <a:r>
              <a:rPr sz="2800" spc="-5" dirty="0">
                <a:latin typeface="Calibri"/>
                <a:cs typeface="Calibri"/>
              </a:rPr>
              <a:t> </a:t>
            </a:r>
            <a:r>
              <a:rPr sz="2800" dirty="0">
                <a:latin typeface="Calibri"/>
                <a:cs typeface="Calibri"/>
              </a:rPr>
              <a:t>per</a:t>
            </a:r>
            <a:r>
              <a:rPr sz="2800" spc="-45" dirty="0">
                <a:latin typeface="Calibri"/>
                <a:cs typeface="Calibri"/>
              </a:rPr>
              <a:t> </a:t>
            </a:r>
            <a:r>
              <a:rPr sz="2800" spc="-10" dirty="0">
                <a:latin typeface="Calibri"/>
                <a:cs typeface="Calibri"/>
              </a:rPr>
              <a:t>image</a:t>
            </a:r>
            <a:endParaRPr sz="2800">
              <a:latin typeface="Calibri"/>
              <a:cs typeface="Calibri"/>
            </a:endParaRPr>
          </a:p>
          <a:p>
            <a:pPr marL="358140" indent="-346075" algn="just">
              <a:lnSpc>
                <a:spcPts val="3180"/>
              </a:lnSpc>
              <a:buFont typeface="Calibri"/>
              <a:buChar char="-"/>
              <a:tabLst>
                <a:tab pos="358775" algn="l"/>
              </a:tabLst>
            </a:pPr>
            <a:r>
              <a:rPr sz="2800" b="1" dirty="0">
                <a:latin typeface="Calibri"/>
                <a:cs typeface="Calibri"/>
              </a:rPr>
              <a:t>Multiple</a:t>
            </a:r>
            <a:r>
              <a:rPr sz="2800" b="1" spc="-195" dirty="0">
                <a:latin typeface="Calibri"/>
                <a:cs typeface="Calibri"/>
              </a:rPr>
              <a:t> </a:t>
            </a:r>
            <a:r>
              <a:rPr sz="2800" b="1" dirty="0">
                <a:latin typeface="Calibri"/>
                <a:cs typeface="Calibri"/>
              </a:rPr>
              <a:t>types</a:t>
            </a:r>
            <a:r>
              <a:rPr sz="2800" b="1" spc="-40" dirty="0">
                <a:latin typeface="Calibri"/>
                <a:cs typeface="Calibri"/>
              </a:rPr>
              <a:t> </a:t>
            </a:r>
            <a:r>
              <a:rPr sz="2800" b="1" dirty="0">
                <a:latin typeface="Calibri"/>
                <a:cs typeface="Calibri"/>
              </a:rPr>
              <a:t>of</a:t>
            </a:r>
            <a:r>
              <a:rPr sz="2800" b="1" spc="50" dirty="0">
                <a:latin typeface="Calibri"/>
                <a:cs typeface="Calibri"/>
              </a:rPr>
              <a:t> </a:t>
            </a:r>
            <a:r>
              <a:rPr sz="2800" b="1" dirty="0">
                <a:latin typeface="Calibri"/>
                <a:cs typeface="Calibri"/>
              </a:rPr>
              <a:t>output</a:t>
            </a:r>
            <a:r>
              <a:rPr sz="2800" dirty="0">
                <a:latin typeface="Calibri"/>
                <a:cs typeface="Calibri"/>
              </a:rPr>
              <a:t>:</a:t>
            </a:r>
            <a:r>
              <a:rPr sz="2800" spc="-70" dirty="0">
                <a:latin typeface="Calibri"/>
                <a:cs typeface="Calibri"/>
              </a:rPr>
              <a:t> </a:t>
            </a:r>
            <a:r>
              <a:rPr sz="2800" dirty="0">
                <a:latin typeface="Calibri"/>
                <a:cs typeface="Calibri"/>
              </a:rPr>
              <a:t>Need</a:t>
            </a:r>
            <a:r>
              <a:rPr sz="2800" spc="5" dirty="0">
                <a:latin typeface="Calibri"/>
                <a:cs typeface="Calibri"/>
              </a:rPr>
              <a:t> </a:t>
            </a:r>
            <a:r>
              <a:rPr sz="2800" spc="-25" dirty="0">
                <a:latin typeface="Calibri"/>
                <a:cs typeface="Calibri"/>
              </a:rPr>
              <a:t>to</a:t>
            </a:r>
            <a:endParaRPr sz="2800">
              <a:latin typeface="Calibri"/>
              <a:cs typeface="Calibri"/>
            </a:endParaRPr>
          </a:p>
          <a:p>
            <a:pPr marL="358140" marR="38100" algn="just">
              <a:lnSpc>
                <a:spcPct val="100000"/>
              </a:lnSpc>
              <a:spcBef>
                <a:spcPts val="85"/>
              </a:spcBef>
            </a:pPr>
            <a:r>
              <a:rPr sz="2800" spc="-10" dirty="0">
                <a:latin typeface="Calibri"/>
                <a:cs typeface="Calibri"/>
              </a:rPr>
              <a:t>predict</a:t>
            </a:r>
            <a:r>
              <a:rPr sz="2800" spc="-95" dirty="0">
                <a:latin typeface="Calibri"/>
                <a:cs typeface="Calibri"/>
              </a:rPr>
              <a:t> </a:t>
            </a:r>
            <a:r>
              <a:rPr sz="2800" dirty="0">
                <a:latin typeface="Calibri"/>
                <a:cs typeface="Calibri"/>
              </a:rPr>
              <a:t>”what”</a:t>
            </a:r>
            <a:r>
              <a:rPr sz="2800" spc="-30" dirty="0">
                <a:latin typeface="Calibri"/>
                <a:cs typeface="Calibri"/>
              </a:rPr>
              <a:t> </a:t>
            </a:r>
            <a:r>
              <a:rPr sz="2800" spc="-20" dirty="0">
                <a:latin typeface="Calibri"/>
                <a:cs typeface="Calibri"/>
              </a:rPr>
              <a:t>(category</a:t>
            </a:r>
            <a:r>
              <a:rPr sz="2800" spc="-135" dirty="0">
                <a:latin typeface="Calibri"/>
                <a:cs typeface="Calibri"/>
              </a:rPr>
              <a:t> </a:t>
            </a:r>
            <a:r>
              <a:rPr sz="2800" dirty="0">
                <a:latin typeface="Calibri"/>
                <a:cs typeface="Calibri"/>
              </a:rPr>
              <a:t>label)</a:t>
            </a:r>
            <a:r>
              <a:rPr sz="2800" spc="60" dirty="0">
                <a:latin typeface="Calibri"/>
                <a:cs typeface="Calibri"/>
              </a:rPr>
              <a:t> </a:t>
            </a:r>
            <a:r>
              <a:rPr sz="2800" dirty="0">
                <a:latin typeface="Calibri"/>
                <a:cs typeface="Calibri"/>
              </a:rPr>
              <a:t>as</a:t>
            </a:r>
            <a:r>
              <a:rPr sz="2800" spc="-30" dirty="0">
                <a:latin typeface="Calibri"/>
                <a:cs typeface="Calibri"/>
              </a:rPr>
              <a:t> </a:t>
            </a:r>
            <a:r>
              <a:rPr sz="2800" spc="-20" dirty="0">
                <a:latin typeface="Calibri"/>
                <a:cs typeface="Calibri"/>
              </a:rPr>
              <a:t>well </a:t>
            </a:r>
            <a:r>
              <a:rPr sz="2800" dirty="0">
                <a:latin typeface="Calibri"/>
                <a:cs typeface="Calibri"/>
              </a:rPr>
              <a:t>as</a:t>
            </a:r>
            <a:r>
              <a:rPr sz="2800" spc="-140" dirty="0">
                <a:latin typeface="Calibri"/>
                <a:cs typeface="Calibri"/>
              </a:rPr>
              <a:t> </a:t>
            </a:r>
            <a:r>
              <a:rPr sz="2800" dirty="0">
                <a:latin typeface="Calibri"/>
                <a:cs typeface="Calibri"/>
              </a:rPr>
              <a:t>“where”</a:t>
            </a:r>
            <a:r>
              <a:rPr sz="2800" spc="-70" dirty="0">
                <a:latin typeface="Calibri"/>
                <a:cs typeface="Calibri"/>
              </a:rPr>
              <a:t> </a:t>
            </a:r>
            <a:r>
              <a:rPr sz="2800" dirty="0">
                <a:latin typeface="Calibri"/>
                <a:cs typeface="Calibri"/>
              </a:rPr>
              <a:t>(bounding</a:t>
            </a:r>
            <a:r>
              <a:rPr sz="2800" spc="35" dirty="0">
                <a:latin typeface="Calibri"/>
                <a:cs typeface="Calibri"/>
              </a:rPr>
              <a:t> </a:t>
            </a:r>
            <a:r>
              <a:rPr sz="2800" spc="-20" dirty="0">
                <a:latin typeface="Calibri"/>
                <a:cs typeface="Calibri"/>
              </a:rPr>
              <a:t>box)</a:t>
            </a:r>
            <a:endParaRPr sz="2800">
              <a:latin typeface="Calibri"/>
              <a:cs typeface="Calibri"/>
            </a:endParaRPr>
          </a:p>
          <a:p>
            <a:pPr marL="358140" marR="276860" indent="-346075" algn="just">
              <a:lnSpc>
                <a:spcPct val="99000"/>
              </a:lnSpc>
              <a:spcBef>
                <a:spcPts val="125"/>
              </a:spcBef>
              <a:buFont typeface="Calibri"/>
              <a:buChar char="-"/>
              <a:tabLst>
                <a:tab pos="358775" algn="l"/>
              </a:tabLst>
            </a:pPr>
            <a:r>
              <a:rPr sz="2800" b="1" dirty="0">
                <a:latin typeface="Calibri"/>
                <a:cs typeface="Calibri"/>
              </a:rPr>
              <a:t>Large</a:t>
            </a:r>
            <a:r>
              <a:rPr sz="2800" b="1" spc="-155" dirty="0">
                <a:latin typeface="Calibri"/>
                <a:cs typeface="Calibri"/>
              </a:rPr>
              <a:t> </a:t>
            </a:r>
            <a:r>
              <a:rPr sz="2800" b="1" dirty="0">
                <a:latin typeface="Calibri"/>
                <a:cs typeface="Calibri"/>
              </a:rPr>
              <a:t>images</a:t>
            </a:r>
            <a:r>
              <a:rPr sz="2800" dirty="0">
                <a:latin typeface="Calibri"/>
                <a:cs typeface="Calibri"/>
              </a:rPr>
              <a:t>:</a:t>
            </a:r>
            <a:r>
              <a:rPr sz="2800" spc="-114" dirty="0">
                <a:latin typeface="Calibri"/>
                <a:cs typeface="Calibri"/>
              </a:rPr>
              <a:t> </a:t>
            </a:r>
            <a:r>
              <a:rPr sz="2800" spc="-10" dirty="0">
                <a:latin typeface="Calibri"/>
                <a:cs typeface="Calibri"/>
              </a:rPr>
              <a:t>Classification</a:t>
            </a:r>
            <a:r>
              <a:rPr sz="2800" spc="-145" dirty="0">
                <a:latin typeface="Calibri"/>
                <a:cs typeface="Calibri"/>
              </a:rPr>
              <a:t> </a:t>
            </a:r>
            <a:r>
              <a:rPr sz="2800" dirty="0">
                <a:latin typeface="Calibri"/>
                <a:cs typeface="Calibri"/>
              </a:rPr>
              <a:t>works</a:t>
            </a:r>
            <a:r>
              <a:rPr sz="2800" spc="-55" dirty="0">
                <a:latin typeface="Calibri"/>
                <a:cs typeface="Calibri"/>
              </a:rPr>
              <a:t> </a:t>
            </a:r>
            <a:r>
              <a:rPr sz="2800" spc="-25" dirty="0">
                <a:latin typeface="Calibri"/>
                <a:cs typeface="Calibri"/>
              </a:rPr>
              <a:t>at </a:t>
            </a:r>
            <a:r>
              <a:rPr sz="2800" dirty="0">
                <a:latin typeface="Calibri"/>
                <a:cs typeface="Calibri"/>
              </a:rPr>
              <a:t>224x224;</a:t>
            </a:r>
            <a:r>
              <a:rPr sz="2800" spc="-150" dirty="0">
                <a:latin typeface="Calibri"/>
                <a:cs typeface="Calibri"/>
              </a:rPr>
              <a:t> </a:t>
            </a:r>
            <a:r>
              <a:rPr sz="2800" dirty="0">
                <a:latin typeface="Calibri"/>
                <a:cs typeface="Calibri"/>
              </a:rPr>
              <a:t>need</a:t>
            </a:r>
            <a:r>
              <a:rPr sz="2800" spc="65" dirty="0">
                <a:latin typeface="Calibri"/>
                <a:cs typeface="Calibri"/>
              </a:rPr>
              <a:t> </a:t>
            </a:r>
            <a:r>
              <a:rPr sz="2800" dirty="0">
                <a:latin typeface="Calibri"/>
                <a:cs typeface="Calibri"/>
              </a:rPr>
              <a:t>higher</a:t>
            </a:r>
            <a:r>
              <a:rPr sz="2800" spc="-5" dirty="0">
                <a:latin typeface="Calibri"/>
                <a:cs typeface="Calibri"/>
              </a:rPr>
              <a:t> </a:t>
            </a:r>
            <a:r>
              <a:rPr sz="2800" spc="-10" dirty="0">
                <a:latin typeface="Calibri"/>
                <a:cs typeface="Calibri"/>
              </a:rPr>
              <a:t>resolution</a:t>
            </a:r>
            <a:r>
              <a:rPr sz="2800" spc="-65" dirty="0">
                <a:latin typeface="Calibri"/>
                <a:cs typeface="Calibri"/>
              </a:rPr>
              <a:t> </a:t>
            </a:r>
            <a:r>
              <a:rPr sz="2800" spc="-25" dirty="0">
                <a:latin typeface="Calibri"/>
                <a:cs typeface="Calibri"/>
              </a:rPr>
              <a:t>for </a:t>
            </a:r>
            <a:r>
              <a:rPr sz="2800" spc="-10" dirty="0">
                <a:latin typeface="Calibri"/>
                <a:cs typeface="Calibri"/>
              </a:rPr>
              <a:t>detection,</a:t>
            </a:r>
            <a:r>
              <a:rPr sz="2800" spc="-100" dirty="0">
                <a:latin typeface="Calibri"/>
                <a:cs typeface="Calibri"/>
              </a:rPr>
              <a:t> </a:t>
            </a:r>
            <a:r>
              <a:rPr sz="2800" dirty="0">
                <a:latin typeface="Calibri"/>
                <a:cs typeface="Calibri"/>
              </a:rPr>
              <a:t>often</a:t>
            </a:r>
            <a:r>
              <a:rPr sz="2800" spc="-150" dirty="0">
                <a:latin typeface="Calibri"/>
                <a:cs typeface="Calibri"/>
              </a:rPr>
              <a:t> </a:t>
            </a:r>
            <a:r>
              <a:rPr sz="2800" spc="-10" dirty="0">
                <a:latin typeface="Calibri"/>
                <a:cs typeface="Calibri"/>
              </a:rPr>
              <a:t>~800x600</a:t>
            </a:r>
            <a:endParaRPr sz="2800">
              <a:latin typeface="Calibri"/>
              <a:cs typeface="Calibri"/>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062855" cy="1368425"/>
          </a:xfrm>
          <a:prstGeom prst="rect">
            <a:avLst/>
          </a:prstGeom>
        </p:spPr>
        <p:txBody>
          <a:bodyPr vert="horz" wrap="square" lIns="0" tIns="13335" rIns="0" bIns="0" rtlCol="0">
            <a:spAutoFit/>
          </a:bodyPr>
          <a:lstStyle/>
          <a:p>
            <a:pPr marL="12700" marR="5080">
              <a:lnSpc>
                <a:spcPct val="100000"/>
              </a:lnSpc>
              <a:spcBef>
                <a:spcPts val="105"/>
              </a:spcBef>
            </a:pPr>
            <a:r>
              <a:rPr spc="-10" dirty="0"/>
              <a:t>Cropping</a:t>
            </a:r>
            <a:r>
              <a:rPr spc="-240" dirty="0"/>
              <a:t> </a:t>
            </a:r>
            <a:r>
              <a:rPr spc="-20" dirty="0"/>
              <a:t>Features:</a:t>
            </a:r>
            <a:r>
              <a:rPr spc="-150" dirty="0"/>
              <a:t> </a:t>
            </a:r>
            <a:r>
              <a:rPr spc="-25" dirty="0"/>
              <a:t>RoI </a:t>
            </a:r>
            <a:r>
              <a:rPr spc="-10" dirty="0"/>
              <a:t>Align</a:t>
            </a:r>
          </a:p>
        </p:txBody>
      </p:sp>
      <p:grpSp>
        <p:nvGrpSpPr>
          <p:cNvPr id="3" name="object 3"/>
          <p:cNvGrpSpPr/>
          <p:nvPr/>
        </p:nvGrpSpPr>
        <p:grpSpPr>
          <a:xfrm>
            <a:off x="182879" y="1056639"/>
            <a:ext cx="8015605" cy="3769360"/>
            <a:chOff x="182879" y="1056639"/>
            <a:chExt cx="8015605" cy="3769360"/>
          </a:xfrm>
        </p:grpSpPr>
        <p:sp>
          <p:nvSpPr>
            <p:cNvPr id="4" name="object 4"/>
            <p:cNvSpPr/>
            <p:nvPr/>
          </p:nvSpPr>
          <p:spPr>
            <a:xfrm>
              <a:off x="927099" y="1209801"/>
              <a:ext cx="1117600" cy="50800"/>
            </a:xfrm>
            <a:custGeom>
              <a:avLst/>
              <a:gdLst/>
              <a:ahLst/>
              <a:cxnLst/>
              <a:rect l="l" t="t" r="r" b="b"/>
              <a:pathLst>
                <a:path w="1117600" h="50800">
                  <a:moveTo>
                    <a:pt x="1117600" y="0"/>
                  </a:moveTo>
                  <a:lnTo>
                    <a:pt x="0" y="0"/>
                  </a:lnTo>
                  <a:lnTo>
                    <a:pt x="0" y="50800"/>
                  </a:lnTo>
                  <a:lnTo>
                    <a:pt x="1117600" y="50800"/>
                  </a:lnTo>
                  <a:lnTo>
                    <a:pt x="1117600" y="0"/>
                  </a:lnTo>
                  <a:close/>
                </a:path>
              </a:pathLst>
            </a:custGeom>
            <a:solidFill>
              <a:srgbClr val="000000"/>
            </a:solidFill>
          </p:spPr>
          <p:txBody>
            <a:bodyPr wrap="square" lIns="0" tIns="0" rIns="0" bIns="0" rtlCol="0"/>
            <a:lstStyle/>
            <a:p>
              <a:endParaRPr/>
            </a:p>
          </p:txBody>
        </p:sp>
        <p:pic>
          <p:nvPicPr>
            <p:cNvPr id="5" name="object 5"/>
            <p:cNvPicPr/>
            <p:nvPr/>
          </p:nvPicPr>
          <p:blipFill>
            <a:blip r:embed="rId2" cstate="print"/>
            <a:stretch>
              <a:fillRect/>
            </a:stretch>
          </p:blipFill>
          <p:spPr>
            <a:xfrm>
              <a:off x="182879" y="1950719"/>
              <a:ext cx="3312160" cy="2875279"/>
            </a:xfrm>
            <a:prstGeom prst="rect">
              <a:avLst/>
            </a:prstGeom>
          </p:spPr>
        </p:pic>
        <p:sp>
          <p:nvSpPr>
            <p:cNvPr id="6" name="object 6"/>
            <p:cNvSpPr/>
            <p:nvPr/>
          </p:nvSpPr>
          <p:spPr>
            <a:xfrm>
              <a:off x="1371599" y="2479039"/>
              <a:ext cx="1614805" cy="2021839"/>
            </a:xfrm>
            <a:custGeom>
              <a:avLst/>
              <a:gdLst/>
              <a:ahLst/>
              <a:cxnLst/>
              <a:rect l="l" t="t" r="r" b="b"/>
              <a:pathLst>
                <a:path w="1614805" h="2021839">
                  <a:moveTo>
                    <a:pt x="0" y="2021331"/>
                  </a:moveTo>
                  <a:lnTo>
                    <a:pt x="1614805" y="2021331"/>
                  </a:lnTo>
                  <a:lnTo>
                    <a:pt x="1614805" y="0"/>
                  </a:lnTo>
                  <a:lnTo>
                    <a:pt x="0" y="0"/>
                  </a:lnTo>
                  <a:lnTo>
                    <a:pt x="0" y="2021331"/>
                  </a:lnTo>
                  <a:close/>
                </a:path>
              </a:pathLst>
            </a:custGeom>
            <a:ln w="38099">
              <a:solidFill>
                <a:srgbClr val="00FF00"/>
              </a:solidFill>
            </a:ln>
          </p:spPr>
          <p:txBody>
            <a:bodyPr wrap="square" lIns="0" tIns="0" rIns="0" bIns="0" rtlCol="0"/>
            <a:lstStyle/>
            <a:p>
              <a:endParaRPr/>
            </a:p>
          </p:txBody>
        </p:sp>
        <p:sp>
          <p:nvSpPr>
            <p:cNvPr id="7" name="object 7"/>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8" name="object 8"/>
            <p:cNvSpPr/>
            <p:nvPr/>
          </p:nvSpPr>
          <p:spPr>
            <a:xfrm>
              <a:off x="7945120"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9" name="object 9"/>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10" name="object 10"/>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 w="3556000" h="3088640">
                  <a:moveTo>
                    <a:pt x="3309619" y="246379"/>
                  </a:moveTo>
                  <a:lnTo>
                    <a:pt x="3309619" y="3088259"/>
                  </a:lnTo>
                </a:path>
                <a:path w="3556000" h="3088640">
                  <a:moveTo>
                    <a:pt x="406400" y="233679"/>
                  </a:moveTo>
                  <a:lnTo>
                    <a:pt x="406400" y="3068192"/>
                  </a:lnTo>
                </a:path>
              </a:pathLst>
            </a:custGeom>
            <a:ln w="9525">
              <a:solidFill>
                <a:srgbClr val="44536A"/>
              </a:solidFill>
            </a:ln>
          </p:spPr>
          <p:txBody>
            <a:bodyPr wrap="square" lIns="0" tIns="0" rIns="0" bIns="0" rtlCol="0"/>
            <a:lstStyle/>
            <a:p>
              <a:endParaRPr/>
            </a:p>
          </p:txBody>
        </p:sp>
        <p:sp>
          <p:nvSpPr>
            <p:cNvPr id="11" name="object 11"/>
            <p:cNvSpPr/>
            <p:nvPr/>
          </p:nvSpPr>
          <p:spPr>
            <a:xfrm>
              <a:off x="4638039" y="4404360"/>
              <a:ext cx="1137920" cy="0"/>
            </a:xfrm>
            <a:custGeom>
              <a:avLst/>
              <a:gdLst/>
              <a:ahLst/>
              <a:cxnLst/>
              <a:rect l="l" t="t" r="r" b="b"/>
              <a:pathLst>
                <a:path w="1137920">
                  <a:moveTo>
                    <a:pt x="0" y="0"/>
                  </a:moveTo>
                  <a:lnTo>
                    <a:pt x="1137665" y="0"/>
                  </a:lnTo>
                </a:path>
              </a:pathLst>
            </a:custGeom>
            <a:ln w="9526">
              <a:solidFill>
                <a:srgbClr val="44536A"/>
              </a:solidFill>
            </a:ln>
          </p:spPr>
          <p:txBody>
            <a:bodyPr wrap="square" lIns="0" tIns="0" rIns="0" bIns="0" rtlCol="0"/>
            <a:lstStyle/>
            <a:p>
              <a:endParaRPr/>
            </a:p>
          </p:txBody>
        </p:sp>
        <p:sp>
          <p:nvSpPr>
            <p:cNvPr id="12" name="object 12"/>
            <p:cNvSpPr/>
            <p:nvPr/>
          </p:nvSpPr>
          <p:spPr>
            <a:xfrm>
              <a:off x="6549199" y="4399596"/>
              <a:ext cx="0" cy="9525"/>
            </a:xfrm>
            <a:custGeom>
              <a:avLst/>
              <a:gdLst/>
              <a:ahLst/>
              <a:cxnLst/>
              <a:rect l="l" t="t" r="r" b="b"/>
              <a:pathLst>
                <a:path h="9525">
                  <a:moveTo>
                    <a:pt x="0" y="0"/>
                  </a:moveTo>
                  <a:lnTo>
                    <a:pt x="0" y="9526"/>
                  </a:lnTo>
                </a:path>
              </a:pathLst>
            </a:custGeom>
            <a:ln w="8000">
              <a:solidFill>
                <a:srgbClr val="44536A"/>
              </a:solidFill>
            </a:ln>
          </p:spPr>
          <p:txBody>
            <a:bodyPr wrap="square" lIns="0" tIns="0" rIns="0" bIns="0" rtlCol="0"/>
            <a:lstStyle/>
            <a:p>
              <a:endParaRPr/>
            </a:p>
          </p:txBody>
        </p:sp>
        <p:sp>
          <p:nvSpPr>
            <p:cNvPr id="13" name="object 13"/>
            <p:cNvSpPr/>
            <p:nvPr/>
          </p:nvSpPr>
          <p:spPr>
            <a:xfrm>
              <a:off x="7328153" y="4404360"/>
              <a:ext cx="621665" cy="0"/>
            </a:xfrm>
            <a:custGeom>
              <a:avLst/>
              <a:gdLst/>
              <a:ahLst/>
              <a:cxnLst/>
              <a:rect l="l" t="t" r="r" b="b"/>
              <a:pathLst>
                <a:path w="621665">
                  <a:moveTo>
                    <a:pt x="0" y="0"/>
                  </a:moveTo>
                  <a:lnTo>
                    <a:pt x="621411" y="0"/>
                  </a:lnTo>
                </a:path>
              </a:pathLst>
            </a:custGeom>
            <a:ln w="9526">
              <a:solidFill>
                <a:srgbClr val="44536A"/>
              </a:solidFill>
            </a:ln>
          </p:spPr>
          <p:txBody>
            <a:bodyPr wrap="square" lIns="0" tIns="0" rIns="0" bIns="0" rtlCol="0"/>
            <a:lstStyle/>
            <a:p>
              <a:endParaRPr/>
            </a:p>
          </p:txBody>
        </p:sp>
        <p:sp>
          <p:nvSpPr>
            <p:cNvPr id="14" name="object 14"/>
            <p:cNvSpPr/>
            <p:nvPr/>
          </p:nvSpPr>
          <p:spPr>
            <a:xfrm>
              <a:off x="5461000" y="1965959"/>
              <a:ext cx="0" cy="2844800"/>
            </a:xfrm>
            <a:custGeom>
              <a:avLst/>
              <a:gdLst/>
              <a:ahLst/>
              <a:cxnLst/>
              <a:rect l="l" t="t" r="r" b="b"/>
              <a:pathLst>
                <a:path h="2844800">
                  <a:moveTo>
                    <a:pt x="0" y="0"/>
                  </a:moveTo>
                  <a:lnTo>
                    <a:pt x="0" y="2844800"/>
                  </a:lnTo>
                </a:path>
              </a:pathLst>
            </a:custGeom>
            <a:ln w="9525">
              <a:solidFill>
                <a:srgbClr val="44536A"/>
              </a:solidFill>
            </a:ln>
          </p:spPr>
          <p:txBody>
            <a:bodyPr wrap="square" lIns="0" tIns="0" rIns="0" bIns="0" rtlCol="0"/>
            <a:lstStyle/>
            <a:p>
              <a:endParaRPr/>
            </a:p>
          </p:txBody>
        </p:sp>
        <p:sp>
          <p:nvSpPr>
            <p:cNvPr id="15" name="object 15"/>
            <p:cNvSpPr/>
            <p:nvPr/>
          </p:nvSpPr>
          <p:spPr>
            <a:xfrm>
              <a:off x="5867400" y="4499482"/>
              <a:ext cx="0" cy="311785"/>
            </a:xfrm>
            <a:custGeom>
              <a:avLst/>
              <a:gdLst/>
              <a:ahLst/>
              <a:cxnLst/>
              <a:rect l="l" t="t" r="r" b="b"/>
              <a:pathLst>
                <a:path h="311785">
                  <a:moveTo>
                    <a:pt x="0" y="0"/>
                  </a:moveTo>
                  <a:lnTo>
                    <a:pt x="0" y="311277"/>
                  </a:lnTo>
                </a:path>
              </a:pathLst>
            </a:custGeom>
            <a:ln w="9526">
              <a:solidFill>
                <a:srgbClr val="44536A"/>
              </a:solidFill>
            </a:ln>
          </p:spPr>
          <p:txBody>
            <a:bodyPr wrap="square" lIns="0" tIns="0" rIns="0" bIns="0" rtlCol="0"/>
            <a:lstStyle/>
            <a:p>
              <a:endParaRPr/>
            </a:p>
          </p:txBody>
        </p:sp>
        <p:sp>
          <p:nvSpPr>
            <p:cNvPr id="16" name="object 16"/>
            <p:cNvSpPr/>
            <p:nvPr/>
          </p:nvSpPr>
          <p:spPr>
            <a:xfrm>
              <a:off x="5867400" y="1965959"/>
              <a:ext cx="0" cy="1549400"/>
            </a:xfrm>
            <a:custGeom>
              <a:avLst/>
              <a:gdLst/>
              <a:ahLst/>
              <a:cxnLst/>
              <a:rect l="l" t="t" r="r" b="b"/>
              <a:pathLst>
                <a:path h="1549400">
                  <a:moveTo>
                    <a:pt x="0" y="1521967"/>
                  </a:moveTo>
                  <a:lnTo>
                    <a:pt x="0" y="1549361"/>
                  </a:lnTo>
                </a:path>
                <a:path h="1549400">
                  <a:moveTo>
                    <a:pt x="0" y="0"/>
                  </a:moveTo>
                  <a:lnTo>
                    <a:pt x="0" y="533412"/>
                  </a:lnTo>
                </a:path>
              </a:pathLst>
            </a:custGeom>
            <a:ln w="9526">
              <a:solidFill>
                <a:srgbClr val="44536A"/>
              </a:solidFill>
            </a:ln>
          </p:spPr>
          <p:txBody>
            <a:bodyPr wrap="square" lIns="0" tIns="0" rIns="0" bIns="0" rtlCol="0"/>
            <a:lstStyle/>
            <a:p>
              <a:endParaRPr/>
            </a:p>
          </p:txBody>
        </p:sp>
        <p:sp>
          <p:nvSpPr>
            <p:cNvPr id="17" name="object 17"/>
            <p:cNvSpPr/>
            <p:nvPr/>
          </p:nvSpPr>
          <p:spPr>
            <a:xfrm>
              <a:off x="6273672" y="4499482"/>
              <a:ext cx="0" cy="311785"/>
            </a:xfrm>
            <a:custGeom>
              <a:avLst/>
              <a:gdLst/>
              <a:ahLst/>
              <a:cxnLst/>
              <a:rect l="l" t="t" r="r" b="b"/>
              <a:pathLst>
                <a:path h="311785">
                  <a:moveTo>
                    <a:pt x="0" y="0"/>
                  </a:moveTo>
                  <a:lnTo>
                    <a:pt x="0" y="311277"/>
                  </a:lnTo>
                </a:path>
              </a:pathLst>
            </a:custGeom>
            <a:ln w="9526">
              <a:solidFill>
                <a:srgbClr val="44536A"/>
              </a:solidFill>
            </a:ln>
          </p:spPr>
          <p:txBody>
            <a:bodyPr wrap="square" lIns="0" tIns="0" rIns="0" bIns="0" rtlCol="0"/>
            <a:lstStyle/>
            <a:p>
              <a:endParaRPr/>
            </a:p>
          </p:txBody>
        </p:sp>
        <p:sp>
          <p:nvSpPr>
            <p:cNvPr id="18" name="object 18"/>
            <p:cNvSpPr/>
            <p:nvPr/>
          </p:nvSpPr>
          <p:spPr>
            <a:xfrm>
              <a:off x="6273672" y="1965959"/>
              <a:ext cx="0" cy="1549400"/>
            </a:xfrm>
            <a:custGeom>
              <a:avLst/>
              <a:gdLst/>
              <a:ahLst/>
              <a:cxnLst/>
              <a:rect l="l" t="t" r="r" b="b"/>
              <a:pathLst>
                <a:path h="1549400">
                  <a:moveTo>
                    <a:pt x="0" y="1521967"/>
                  </a:moveTo>
                  <a:lnTo>
                    <a:pt x="0" y="1549361"/>
                  </a:lnTo>
                </a:path>
                <a:path h="1549400">
                  <a:moveTo>
                    <a:pt x="0" y="0"/>
                  </a:moveTo>
                  <a:lnTo>
                    <a:pt x="0" y="533412"/>
                  </a:lnTo>
                </a:path>
              </a:pathLst>
            </a:custGeom>
            <a:ln w="9526">
              <a:solidFill>
                <a:srgbClr val="44536A"/>
              </a:solidFill>
            </a:ln>
          </p:spPr>
          <p:txBody>
            <a:bodyPr wrap="square" lIns="0" tIns="0" rIns="0" bIns="0" rtlCol="0"/>
            <a:lstStyle/>
            <a:p>
              <a:endParaRPr/>
            </a:p>
          </p:txBody>
        </p:sp>
        <p:sp>
          <p:nvSpPr>
            <p:cNvPr id="19" name="object 19"/>
            <p:cNvSpPr/>
            <p:nvPr/>
          </p:nvSpPr>
          <p:spPr>
            <a:xfrm>
              <a:off x="6679945" y="4492751"/>
              <a:ext cx="0" cy="318135"/>
            </a:xfrm>
            <a:custGeom>
              <a:avLst/>
              <a:gdLst/>
              <a:ahLst/>
              <a:cxnLst/>
              <a:rect l="l" t="t" r="r" b="b"/>
              <a:pathLst>
                <a:path h="318135">
                  <a:moveTo>
                    <a:pt x="0" y="0"/>
                  </a:moveTo>
                  <a:lnTo>
                    <a:pt x="0" y="318008"/>
                  </a:lnTo>
                </a:path>
              </a:pathLst>
            </a:custGeom>
            <a:ln w="9526">
              <a:solidFill>
                <a:srgbClr val="44536A"/>
              </a:solidFill>
            </a:ln>
          </p:spPr>
          <p:txBody>
            <a:bodyPr wrap="square" lIns="0" tIns="0" rIns="0" bIns="0" rtlCol="0"/>
            <a:lstStyle/>
            <a:p>
              <a:endParaRPr/>
            </a:p>
          </p:txBody>
        </p:sp>
        <p:sp>
          <p:nvSpPr>
            <p:cNvPr id="20" name="object 20"/>
            <p:cNvSpPr/>
            <p:nvPr/>
          </p:nvSpPr>
          <p:spPr>
            <a:xfrm>
              <a:off x="6679945" y="1965959"/>
              <a:ext cx="0" cy="1539240"/>
            </a:xfrm>
            <a:custGeom>
              <a:avLst/>
              <a:gdLst/>
              <a:ahLst/>
              <a:cxnLst/>
              <a:rect l="l" t="t" r="r" b="b"/>
              <a:pathLst>
                <a:path h="1539239">
                  <a:moveTo>
                    <a:pt x="0" y="1526286"/>
                  </a:moveTo>
                  <a:lnTo>
                    <a:pt x="0" y="1539201"/>
                  </a:lnTo>
                </a:path>
                <a:path h="1539239">
                  <a:moveTo>
                    <a:pt x="0" y="0"/>
                  </a:moveTo>
                  <a:lnTo>
                    <a:pt x="0" y="543521"/>
                  </a:lnTo>
                </a:path>
              </a:pathLst>
            </a:custGeom>
            <a:ln w="9526">
              <a:solidFill>
                <a:srgbClr val="44536A"/>
              </a:solidFill>
            </a:ln>
          </p:spPr>
          <p:txBody>
            <a:bodyPr wrap="square" lIns="0" tIns="0" rIns="0" bIns="0" rtlCol="0"/>
            <a:lstStyle/>
            <a:p>
              <a:endParaRPr/>
            </a:p>
          </p:txBody>
        </p:sp>
        <p:sp>
          <p:nvSpPr>
            <p:cNvPr id="21" name="object 21"/>
            <p:cNvSpPr/>
            <p:nvPr/>
          </p:nvSpPr>
          <p:spPr>
            <a:xfrm>
              <a:off x="7086219" y="4492751"/>
              <a:ext cx="0" cy="318135"/>
            </a:xfrm>
            <a:custGeom>
              <a:avLst/>
              <a:gdLst/>
              <a:ahLst/>
              <a:cxnLst/>
              <a:rect l="l" t="t" r="r" b="b"/>
              <a:pathLst>
                <a:path h="318135">
                  <a:moveTo>
                    <a:pt x="0" y="0"/>
                  </a:moveTo>
                  <a:lnTo>
                    <a:pt x="0" y="318008"/>
                  </a:lnTo>
                </a:path>
              </a:pathLst>
            </a:custGeom>
            <a:ln w="9526">
              <a:solidFill>
                <a:srgbClr val="44536A"/>
              </a:solidFill>
            </a:ln>
          </p:spPr>
          <p:txBody>
            <a:bodyPr wrap="square" lIns="0" tIns="0" rIns="0" bIns="0" rtlCol="0"/>
            <a:lstStyle/>
            <a:p>
              <a:endParaRPr/>
            </a:p>
          </p:txBody>
        </p:sp>
        <p:sp>
          <p:nvSpPr>
            <p:cNvPr id="22" name="object 22"/>
            <p:cNvSpPr/>
            <p:nvPr/>
          </p:nvSpPr>
          <p:spPr>
            <a:xfrm>
              <a:off x="7086219" y="1965959"/>
              <a:ext cx="0" cy="1539240"/>
            </a:xfrm>
            <a:custGeom>
              <a:avLst/>
              <a:gdLst/>
              <a:ahLst/>
              <a:cxnLst/>
              <a:rect l="l" t="t" r="r" b="b"/>
              <a:pathLst>
                <a:path h="1539239">
                  <a:moveTo>
                    <a:pt x="0" y="1526286"/>
                  </a:moveTo>
                  <a:lnTo>
                    <a:pt x="0" y="1539201"/>
                  </a:lnTo>
                </a:path>
                <a:path h="1539239">
                  <a:moveTo>
                    <a:pt x="0" y="0"/>
                  </a:moveTo>
                  <a:lnTo>
                    <a:pt x="0" y="543521"/>
                  </a:lnTo>
                </a:path>
              </a:pathLst>
            </a:custGeom>
            <a:ln w="9526">
              <a:solidFill>
                <a:srgbClr val="44536A"/>
              </a:solidFill>
            </a:ln>
          </p:spPr>
          <p:txBody>
            <a:bodyPr wrap="square" lIns="0" tIns="0" rIns="0" bIns="0" rtlCol="0"/>
            <a:lstStyle/>
            <a:p>
              <a:endParaRPr/>
            </a:p>
          </p:txBody>
        </p:sp>
        <p:sp>
          <p:nvSpPr>
            <p:cNvPr id="23" name="object 23"/>
            <p:cNvSpPr/>
            <p:nvPr/>
          </p:nvSpPr>
          <p:spPr>
            <a:xfrm>
              <a:off x="7492999" y="1965959"/>
              <a:ext cx="0" cy="2844800"/>
            </a:xfrm>
            <a:custGeom>
              <a:avLst/>
              <a:gdLst/>
              <a:ahLst/>
              <a:cxnLst/>
              <a:rect l="l" t="t" r="r" b="b"/>
              <a:pathLst>
                <a:path h="2844800">
                  <a:moveTo>
                    <a:pt x="0" y="0"/>
                  </a:moveTo>
                  <a:lnTo>
                    <a:pt x="0" y="2844800"/>
                  </a:lnTo>
                </a:path>
              </a:pathLst>
            </a:custGeom>
            <a:ln w="9525">
              <a:solidFill>
                <a:srgbClr val="44536A"/>
              </a:solidFill>
            </a:ln>
          </p:spPr>
          <p:txBody>
            <a:bodyPr wrap="square" lIns="0" tIns="0" rIns="0" bIns="0" rtlCol="0"/>
            <a:lstStyle/>
            <a:p>
              <a:endParaRPr/>
            </a:p>
          </p:txBody>
        </p:sp>
        <p:sp>
          <p:nvSpPr>
            <p:cNvPr id="24" name="object 24"/>
            <p:cNvSpPr/>
            <p:nvPr/>
          </p:nvSpPr>
          <p:spPr>
            <a:xfrm>
              <a:off x="4638039" y="3997579"/>
              <a:ext cx="1137920" cy="0"/>
            </a:xfrm>
            <a:custGeom>
              <a:avLst/>
              <a:gdLst/>
              <a:ahLst/>
              <a:cxnLst/>
              <a:rect l="l" t="t" r="r" b="b"/>
              <a:pathLst>
                <a:path w="1137920">
                  <a:moveTo>
                    <a:pt x="0" y="0"/>
                  </a:moveTo>
                  <a:lnTo>
                    <a:pt x="1137665" y="0"/>
                  </a:lnTo>
                </a:path>
              </a:pathLst>
            </a:custGeom>
            <a:ln w="9526">
              <a:solidFill>
                <a:srgbClr val="44536A"/>
              </a:solidFill>
            </a:ln>
          </p:spPr>
          <p:txBody>
            <a:bodyPr wrap="square" lIns="0" tIns="0" rIns="0" bIns="0" rtlCol="0"/>
            <a:lstStyle/>
            <a:p>
              <a:endParaRPr/>
            </a:p>
          </p:txBody>
        </p:sp>
        <p:sp>
          <p:nvSpPr>
            <p:cNvPr id="25" name="object 25"/>
            <p:cNvSpPr/>
            <p:nvPr/>
          </p:nvSpPr>
          <p:spPr>
            <a:xfrm>
              <a:off x="6549199" y="3992815"/>
              <a:ext cx="0" cy="9525"/>
            </a:xfrm>
            <a:custGeom>
              <a:avLst/>
              <a:gdLst/>
              <a:ahLst/>
              <a:cxnLst/>
              <a:rect l="l" t="t" r="r" b="b"/>
              <a:pathLst>
                <a:path h="9525">
                  <a:moveTo>
                    <a:pt x="0" y="0"/>
                  </a:moveTo>
                  <a:lnTo>
                    <a:pt x="0" y="9526"/>
                  </a:lnTo>
                </a:path>
              </a:pathLst>
            </a:custGeom>
            <a:ln w="8000">
              <a:solidFill>
                <a:srgbClr val="44536A"/>
              </a:solidFill>
            </a:ln>
          </p:spPr>
          <p:txBody>
            <a:bodyPr wrap="square" lIns="0" tIns="0" rIns="0" bIns="0" rtlCol="0"/>
            <a:lstStyle/>
            <a:p>
              <a:endParaRPr/>
            </a:p>
          </p:txBody>
        </p:sp>
        <p:sp>
          <p:nvSpPr>
            <p:cNvPr id="26" name="object 26"/>
            <p:cNvSpPr/>
            <p:nvPr/>
          </p:nvSpPr>
          <p:spPr>
            <a:xfrm>
              <a:off x="4638039" y="3591305"/>
              <a:ext cx="3311525" cy="406400"/>
            </a:xfrm>
            <a:custGeom>
              <a:avLst/>
              <a:gdLst/>
              <a:ahLst/>
              <a:cxnLst/>
              <a:rect l="l" t="t" r="r" b="b"/>
              <a:pathLst>
                <a:path w="3311525" h="406400">
                  <a:moveTo>
                    <a:pt x="2690114" y="406273"/>
                  </a:moveTo>
                  <a:lnTo>
                    <a:pt x="3311525" y="406273"/>
                  </a:lnTo>
                </a:path>
                <a:path w="3311525" h="406400">
                  <a:moveTo>
                    <a:pt x="0" y="0"/>
                  </a:moveTo>
                  <a:lnTo>
                    <a:pt x="1137665" y="0"/>
                  </a:lnTo>
                </a:path>
              </a:pathLst>
            </a:custGeom>
            <a:ln w="9526">
              <a:solidFill>
                <a:srgbClr val="44536A"/>
              </a:solidFill>
            </a:ln>
          </p:spPr>
          <p:txBody>
            <a:bodyPr wrap="square" lIns="0" tIns="0" rIns="0" bIns="0" rtlCol="0"/>
            <a:lstStyle/>
            <a:p>
              <a:endParaRPr/>
            </a:p>
          </p:txBody>
        </p:sp>
        <p:sp>
          <p:nvSpPr>
            <p:cNvPr id="27" name="object 27"/>
            <p:cNvSpPr/>
            <p:nvPr/>
          </p:nvSpPr>
          <p:spPr>
            <a:xfrm>
              <a:off x="6549199" y="3586542"/>
              <a:ext cx="0" cy="9525"/>
            </a:xfrm>
            <a:custGeom>
              <a:avLst/>
              <a:gdLst/>
              <a:ahLst/>
              <a:cxnLst/>
              <a:rect l="l" t="t" r="r" b="b"/>
              <a:pathLst>
                <a:path h="9525">
                  <a:moveTo>
                    <a:pt x="0" y="0"/>
                  </a:moveTo>
                  <a:lnTo>
                    <a:pt x="0" y="9526"/>
                  </a:lnTo>
                </a:path>
              </a:pathLst>
            </a:custGeom>
            <a:ln w="8000">
              <a:solidFill>
                <a:srgbClr val="44536A"/>
              </a:solidFill>
            </a:ln>
          </p:spPr>
          <p:txBody>
            <a:bodyPr wrap="square" lIns="0" tIns="0" rIns="0" bIns="0" rtlCol="0"/>
            <a:lstStyle/>
            <a:p>
              <a:endParaRPr/>
            </a:p>
          </p:txBody>
        </p:sp>
        <p:sp>
          <p:nvSpPr>
            <p:cNvPr id="28" name="object 28"/>
            <p:cNvSpPr/>
            <p:nvPr/>
          </p:nvSpPr>
          <p:spPr>
            <a:xfrm>
              <a:off x="4638039" y="3185032"/>
              <a:ext cx="3311525" cy="406400"/>
            </a:xfrm>
            <a:custGeom>
              <a:avLst/>
              <a:gdLst/>
              <a:ahLst/>
              <a:cxnLst/>
              <a:rect l="l" t="t" r="r" b="b"/>
              <a:pathLst>
                <a:path w="3311525" h="406400">
                  <a:moveTo>
                    <a:pt x="2690114" y="406272"/>
                  </a:moveTo>
                  <a:lnTo>
                    <a:pt x="3311525" y="406272"/>
                  </a:lnTo>
                </a:path>
                <a:path w="3311525" h="406400">
                  <a:moveTo>
                    <a:pt x="0" y="0"/>
                  </a:moveTo>
                  <a:lnTo>
                    <a:pt x="1129664" y="0"/>
                  </a:lnTo>
                </a:path>
              </a:pathLst>
            </a:custGeom>
            <a:ln w="9526">
              <a:solidFill>
                <a:srgbClr val="44536A"/>
              </a:solidFill>
            </a:ln>
          </p:spPr>
          <p:txBody>
            <a:bodyPr wrap="square" lIns="0" tIns="0" rIns="0" bIns="0" rtlCol="0"/>
            <a:lstStyle/>
            <a:p>
              <a:endParaRPr/>
            </a:p>
          </p:txBody>
        </p:sp>
        <p:sp>
          <p:nvSpPr>
            <p:cNvPr id="29" name="object 29"/>
            <p:cNvSpPr/>
            <p:nvPr/>
          </p:nvSpPr>
          <p:spPr>
            <a:xfrm>
              <a:off x="6568757" y="3180270"/>
              <a:ext cx="0" cy="9525"/>
            </a:xfrm>
            <a:custGeom>
              <a:avLst/>
              <a:gdLst/>
              <a:ahLst/>
              <a:cxnLst/>
              <a:rect l="l" t="t" r="r" b="b"/>
              <a:pathLst>
                <a:path h="9525">
                  <a:moveTo>
                    <a:pt x="0" y="0"/>
                  </a:moveTo>
                  <a:lnTo>
                    <a:pt x="0" y="9526"/>
                  </a:lnTo>
                </a:path>
              </a:pathLst>
            </a:custGeom>
            <a:ln w="9525">
              <a:solidFill>
                <a:srgbClr val="44536A"/>
              </a:solidFill>
            </a:ln>
          </p:spPr>
          <p:txBody>
            <a:bodyPr wrap="square" lIns="0" tIns="0" rIns="0" bIns="0" rtlCol="0"/>
            <a:lstStyle/>
            <a:p>
              <a:endParaRPr/>
            </a:p>
          </p:txBody>
        </p:sp>
        <p:sp>
          <p:nvSpPr>
            <p:cNvPr id="30" name="object 30"/>
            <p:cNvSpPr/>
            <p:nvPr/>
          </p:nvSpPr>
          <p:spPr>
            <a:xfrm>
              <a:off x="4638039" y="2778760"/>
              <a:ext cx="3311525" cy="406400"/>
            </a:xfrm>
            <a:custGeom>
              <a:avLst/>
              <a:gdLst/>
              <a:ahLst/>
              <a:cxnLst/>
              <a:rect l="l" t="t" r="r" b="b"/>
              <a:pathLst>
                <a:path w="3311525" h="406400">
                  <a:moveTo>
                    <a:pt x="2705100" y="406273"/>
                  </a:moveTo>
                  <a:lnTo>
                    <a:pt x="3311525" y="406273"/>
                  </a:lnTo>
                </a:path>
                <a:path w="3311525" h="406400">
                  <a:moveTo>
                    <a:pt x="0" y="0"/>
                  </a:moveTo>
                  <a:lnTo>
                    <a:pt x="1129664" y="0"/>
                  </a:lnTo>
                </a:path>
              </a:pathLst>
            </a:custGeom>
            <a:ln w="9526">
              <a:solidFill>
                <a:srgbClr val="44536A"/>
              </a:solidFill>
            </a:ln>
          </p:spPr>
          <p:txBody>
            <a:bodyPr wrap="square" lIns="0" tIns="0" rIns="0" bIns="0" rtlCol="0"/>
            <a:lstStyle/>
            <a:p>
              <a:endParaRPr/>
            </a:p>
          </p:txBody>
        </p:sp>
        <p:sp>
          <p:nvSpPr>
            <p:cNvPr id="31" name="object 31"/>
            <p:cNvSpPr/>
            <p:nvPr/>
          </p:nvSpPr>
          <p:spPr>
            <a:xfrm>
              <a:off x="6568757" y="2773996"/>
              <a:ext cx="0" cy="9525"/>
            </a:xfrm>
            <a:custGeom>
              <a:avLst/>
              <a:gdLst/>
              <a:ahLst/>
              <a:cxnLst/>
              <a:rect l="l" t="t" r="r" b="b"/>
              <a:pathLst>
                <a:path h="9525">
                  <a:moveTo>
                    <a:pt x="0" y="0"/>
                  </a:moveTo>
                  <a:lnTo>
                    <a:pt x="0" y="9526"/>
                  </a:lnTo>
                </a:path>
              </a:pathLst>
            </a:custGeom>
            <a:ln w="9525">
              <a:solidFill>
                <a:srgbClr val="44536A"/>
              </a:solidFill>
            </a:ln>
          </p:spPr>
          <p:txBody>
            <a:bodyPr wrap="square" lIns="0" tIns="0" rIns="0" bIns="0" rtlCol="0"/>
            <a:lstStyle/>
            <a:p>
              <a:endParaRPr/>
            </a:p>
          </p:txBody>
        </p:sp>
        <p:sp>
          <p:nvSpPr>
            <p:cNvPr id="32" name="object 32"/>
            <p:cNvSpPr/>
            <p:nvPr/>
          </p:nvSpPr>
          <p:spPr>
            <a:xfrm>
              <a:off x="7343139" y="2778760"/>
              <a:ext cx="606425" cy="0"/>
            </a:xfrm>
            <a:custGeom>
              <a:avLst/>
              <a:gdLst/>
              <a:ahLst/>
              <a:cxnLst/>
              <a:rect l="l" t="t" r="r" b="b"/>
              <a:pathLst>
                <a:path w="606425">
                  <a:moveTo>
                    <a:pt x="0" y="0"/>
                  </a:moveTo>
                  <a:lnTo>
                    <a:pt x="606425" y="0"/>
                  </a:lnTo>
                </a:path>
              </a:pathLst>
            </a:custGeom>
            <a:ln w="9526">
              <a:solidFill>
                <a:srgbClr val="44536A"/>
              </a:solidFill>
            </a:ln>
          </p:spPr>
          <p:txBody>
            <a:bodyPr wrap="square" lIns="0" tIns="0" rIns="0" bIns="0" rtlCol="0"/>
            <a:lstStyle/>
            <a:p>
              <a:endParaRPr/>
            </a:p>
          </p:txBody>
        </p:sp>
        <p:sp>
          <p:nvSpPr>
            <p:cNvPr id="33" name="object 33"/>
            <p:cNvSpPr/>
            <p:nvPr/>
          </p:nvSpPr>
          <p:spPr>
            <a:xfrm>
              <a:off x="4638039" y="2372359"/>
              <a:ext cx="3311525" cy="0"/>
            </a:xfrm>
            <a:custGeom>
              <a:avLst/>
              <a:gdLst/>
              <a:ahLst/>
              <a:cxnLst/>
              <a:rect l="l" t="t" r="r" b="b"/>
              <a:pathLst>
                <a:path w="3311525">
                  <a:moveTo>
                    <a:pt x="0" y="0"/>
                  </a:moveTo>
                  <a:lnTo>
                    <a:pt x="3311525" y="0"/>
                  </a:lnTo>
                </a:path>
              </a:pathLst>
            </a:custGeom>
            <a:ln w="9525">
              <a:solidFill>
                <a:srgbClr val="44536A"/>
              </a:solidFill>
            </a:ln>
          </p:spPr>
          <p:txBody>
            <a:bodyPr wrap="square" lIns="0" tIns="0" rIns="0" bIns="0" rtlCol="0"/>
            <a:lstStyle/>
            <a:p>
              <a:endParaRPr/>
            </a:p>
          </p:txBody>
        </p:sp>
        <p:sp>
          <p:nvSpPr>
            <p:cNvPr id="34" name="object 34"/>
            <p:cNvSpPr/>
            <p:nvPr/>
          </p:nvSpPr>
          <p:spPr>
            <a:xfrm>
              <a:off x="1818640" y="1056639"/>
              <a:ext cx="4734560" cy="894080"/>
            </a:xfrm>
            <a:custGeom>
              <a:avLst/>
              <a:gdLst/>
              <a:ahLst/>
              <a:cxnLst/>
              <a:rect l="l" t="t" r="r" b="b"/>
              <a:pathLst>
                <a:path w="4734559" h="894080">
                  <a:moveTo>
                    <a:pt x="2366010" y="0"/>
                  </a:moveTo>
                  <a:lnTo>
                    <a:pt x="2255520" y="1270"/>
                  </a:lnTo>
                  <a:lnTo>
                    <a:pt x="2145157" y="5080"/>
                  </a:lnTo>
                  <a:lnTo>
                    <a:pt x="2035302" y="11302"/>
                  </a:lnTo>
                  <a:lnTo>
                    <a:pt x="1926082" y="19812"/>
                  </a:lnTo>
                  <a:lnTo>
                    <a:pt x="1817751" y="30607"/>
                  </a:lnTo>
                  <a:lnTo>
                    <a:pt x="1710436" y="43561"/>
                  </a:lnTo>
                  <a:lnTo>
                    <a:pt x="1604518" y="58674"/>
                  </a:lnTo>
                  <a:lnTo>
                    <a:pt x="1499997" y="75819"/>
                  </a:lnTo>
                  <a:lnTo>
                    <a:pt x="1397254" y="94869"/>
                  </a:lnTo>
                  <a:lnTo>
                    <a:pt x="1296416" y="115697"/>
                  </a:lnTo>
                  <a:lnTo>
                    <a:pt x="1197737" y="138430"/>
                  </a:lnTo>
                  <a:lnTo>
                    <a:pt x="1101471" y="162813"/>
                  </a:lnTo>
                  <a:lnTo>
                    <a:pt x="1007618" y="188722"/>
                  </a:lnTo>
                  <a:lnTo>
                    <a:pt x="916686" y="216281"/>
                  </a:lnTo>
                  <a:lnTo>
                    <a:pt x="828802" y="245363"/>
                  </a:lnTo>
                  <a:lnTo>
                    <a:pt x="743966" y="275717"/>
                  </a:lnTo>
                  <a:lnTo>
                    <a:pt x="662686" y="307467"/>
                  </a:lnTo>
                  <a:lnTo>
                    <a:pt x="585089" y="340360"/>
                  </a:lnTo>
                  <a:lnTo>
                    <a:pt x="511175" y="374396"/>
                  </a:lnTo>
                  <a:lnTo>
                    <a:pt x="441452" y="409575"/>
                  </a:lnTo>
                  <a:lnTo>
                    <a:pt x="375920" y="445770"/>
                  </a:lnTo>
                  <a:lnTo>
                    <a:pt x="314833" y="482854"/>
                  </a:lnTo>
                  <a:lnTo>
                    <a:pt x="258572" y="520954"/>
                  </a:lnTo>
                  <a:lnTo>
                    <a:pt x="207010" y="559815"/>
                  </a:lnTo>
                  <a:lnTo>
                    <a:pt x="160782" y="599313"/>
                  </a:lnTo>
                  <a:lnTo>
                    <a:pt x="119761" y="639699"/>
                  </a:lnTo>
                  <a:lnTo>
                    <a:pt x="84201" y="680720"/>
                  </a:lnTo>
                  <a:lnTo>
                    <a:pt x="54610" y="722502"/>
                  </a:lnTo>
                  <a:lnTo>
                    <a:pt x="31242" y="764286"/>
                  </a:lnTo>
                  <a:lnTo>
                    <a:pt x="13970" y="807085"/>
                  </a:lnTo>
                  <a:lnTo>
                    <a:pt x="3556" y="850392"/>
                  </a:lnTo>
                  <a:lnTo>
                    <a:pt x="0" y="892683"/>
                  </a:lnTo>
                  <a:lnTo>
                    <a:pt x="28575" y="893952"/>
                  </a:lnTo>
                  <a:lnTo>
                    <a:pt x="29464" y="873251"/>
                  </a:lnTo>
                  <a:lnTo>
                    <a:pt x="31877" y="853821"/>
                  </a:lnTo>
                  <a:lnTo>
                    <a:pt x="41529" y="814832"/>
                  </a:lnTo>
                  <a:lnTo>
                    <a:pt x="57404" y="775715"/>
                  </a:lnTo>
                  <a:lnTo>
                    <a:pt x="79629" y="736219"/>
                  </a:lnTo>
                  <a:lnTo>
                    <a:pt x="107568" y="697102"/>
                  </a:lnTo>
                  <a:lnTo>
                    <a:pt x="141478" y="658240"/>
                  </a:lnTo>
                  <a:lnTo>
                    <a:pt x="180848" y="619506"/>
                  </a:lnTo>
                  <a:lnTo>
                    <a:pt x="225679" y="581279"/>
                  </a:lnTo>
                  <a:lnTo>
                    <a:pt x="275844" y="543433"/>
                  </a:lnTo>
                  <a:lnTo>
                    <a:pt x="330962" y="506349"/>
                  </a:lnTo>
                  <a:lnTo>
                    <a:pt x="390906" y="469900"/>
                  </a:lnTo>
                  <a:lnTo>
                    <a:pt x="455295" y="434339"/>
                  </a:lnTo>
                  <a:lnTo>
                    <a:pt x="524129" y="399669"/>
                  </a:lnTo>
                  <a:lnTo>
                    <a:pt x="597154" y="366013"/>
                  </a:lnTo>
                  <a:lnTo>
                    <a:pt x="673989" y="333501"/>
                  </a:lnTo>
                  <a:lnTo>
                    <a:pt x="754507" y="302133"/>
                  </a:lnTo>
                  <a:lnTo>
                    <a:pt x="838454" y="272034"/>
                  </a:lnTo>
                  <a:lnTo>
                    <a:pt x="925703" y="243205"/>
                  </a:lnTo>
                  <a:lnTo>
                    <a:pt x="1016000" y="215900"/>
                  </a:lnTo>
                  <a:lnTo>
                    <a:pt x="1109091" y="190119"/>
                  </a:lnTo>
                  <a:lnTo>
                    <a:pt x="1204849" y="165862"/>
                  </a:lnTo>
                  <a:lnTo>
                    <a:pt x="1302893" y="143383"/>
                  </a:lnTo>
                  <a:lnTo>
                    <a:pt x="1403096" y="122555"/>
                  </a:lnTo>
                  <a:lnTo>
                    <a:pt x="1505204" y="103632"/>
                  </a:lnTo>
                  <a:lnTo>
                    <a:pt x="1609089" y="86613"/>
                  </a:lnTo>
                  <a:lnTo>
                    <a:pt x="1714500" y="71627"/>
                  </a:lnTo>
                  <a:lnTo>
                    <a:pt x="1821180" y="58800"/>
                  </a:lnTo>
                  <a:lnTo>
                    <a:pt x="1929002" y="48006"/>
                  </a:lnTo>
                  <a:lnTo>
                    <a:pt x="2037588" y="39497"/>
                  </a:lnTo>
                  <a:lnTo>
                    <a:pt x="2146808" y="33400"/>
                  </a:lnTo>
                  <a:lnTo>
                    <a:pt x="2256536" y="29590"/>
                  </a:lnTo>
                  <a:lnTo>
                    <a:pt x="2366391" y="28321"/>
                  </a:lnTo>
                  <a:lnTo>
                    <a:pt x="2476246" y="29337"/>
                  </a:lnTo>
                  <a:lnTo>
                    <a:pt x="2586101" y="32004"/>
                  </a:lnTo>
                  <a:lnTo>
                    <a:pt x="2695321" y="36575"/>
                  </a:lnTo>
                  <a:lnTo>
                    <a:pt x="2804033" y="42799"/>
                  </a:lnTo>
                  <a:lnTo>
                    <a:pt x="2911856" y="50546"/>
                  </a:lnTo>
                  <a:lnTo>
                    <a:pt x="3018663" y="60071"/>
                  </a:lnTo>
                  <a:lnTo>
                    <a:pt x="3124073" y="70993"/>
                  </a:lnTo>
                  <a:lnTo>
                    <a:pt x="3228086" y="83438"/>
                  </a:lnTo>
                  <a:lnTo>
                    <a:pt x="3330321" y="97155"/>
                  </a:lnTo>
                  <a:lnTo>
                    <a:pt x="3430651" y="112395"/>
                  </a:lnTo>
                  <a:lnTo>
                    <a:pt x="3528695" y="128777"/>
                  </a:lnTo>
                  <a:lnTo>
                    <a:pt x="3624580" y="146558"/>
                  </a:lnTo>
                  <a:lnTo>
                    <a:pt x="3717671" y="165354"/>
                  </a:lnTo>
                  <a:lnTo>
                    <a:pt x="3808095" y="185293"/>
                  </a:lnTo>
                  <a:lnTo>
                    <a:pt x="3895344" y="206375"/>
                  </a:lnTo>
                  <a:lnTo>
                    <a:pt x="3979545" y="228346"/>
                  </a:lnTo>
                  <a:lnTo>
                    <a:pt x="4060063" y="251206"/>
                  </a:lnTo>
                  <a:lnTo>
                    <a:pt x="4137025" y="275082"/>
                  </a:lnTo>
                  <a:lnTo>
                    <a:pt x="4210177" y="299720"/>
                  </a:lnTo>
                  <a:lnTo>
                    <a:pt x="4279011" y="324993"/>
                  </a:lnTo>
                  <a:lnTo>
                    <a:pt x="4343654" y="351027"/>
                  </a:lnTo>
                  <a:lnTo>
                    <a:pt x="4403598" y="377698"/>
                  </a:lnTo>
                  <a:lnTo>
                    <a:pt x="4458843" y="404875"/>
                  </a:lnTo>
                  <a:lnTo>
                    <a:pt x="4509008" y="432435"/>
                  </a:lnTo>
                  <a:lnTo>
                    <a:pt x="4553966" y="460501"/>
                  </a:lnTo>
                  <a:lnTo>
                    <a:pt x="4593463" y="488823"/>
                  </a:lnTo>
                  <a:lnTo>
                    <a:pt x="4627245" y="517271"/>
                  </a:lnTo>
                  <a:lnTo>
                    <a:pt x="4655058" y="545846"/>
                  </a:lnTo>
                  <a:lnTo>
                    <a:pt x="4678045" y="578738"/>
                  </a:lnTo>
                  <a:lnTo>
                    <a:pt x="4652137" y="586486"/>
                  </a:lnTo>
                  <a:lnTo>
                    <a:pt x="4718050" y="655574"/>
                  </a:lnTo>
                  <a:lnTo>
                    <a:pt x="4734306" y="561848"/>
                  </a:lnTo>
                  <a:lnTo>
                    <a:pt x="4705604" y="570484"/>
                  </a:lnTo>
                  <a:lnTo>
                    <a:pt x="4700143" y="558038"/>
                  </a:lnTo>
                  <a:lnTo>
                    <a:pt x="4675505" y="526161"/>
                  </a:lnTo>
                  <a:lnTo>
                    <a:pt x="4645787" y="495681"/>
                  </a:lnTo>
                  <a:lnTo>
                    <a:pt x="4610227" y="465836"/>
                  </a:lnTo>
                  <a:lnTo>
                    <a:pt x="4569206" y="436499"/>
                  </a:lnTo>
                  <a:lnTo>
                    <a:pt x="4522978" y="407670"/>
                  </a:lnTo>
                  <a:lnTo>
                    <a:pt x="4471543" y="379475"/>
                  </a:lnTo>
                  <a:lnTo>
                    <a:pt x="4415282" y="351789"/>
                  </a:lnTo>
                  <a:lnTo>
                    <a:pt x="4354449" y="324738"/>
                  </a:lnTo>
                  <a:lnTo>
                    <a:pt x="4289044" y="298450"/>
                  </a:lnTo>
                  <a:lnTo>
                    <a:pt x="4219321" y="272796"/>
                  </a:lnTo>
                  <a:lnTo>
                    <a:pt x="4145534" y="248031"/>
                  </a:lnTo>
                  <a:lnTo>
                    <a:pt x="4068064" y="224027"/>
                  </a:lnTo>
                  <a:lnTo>
                    <a:pt x="3986784" y="200913"/>
                  </a:lnTo>
                  <a:lnTo>
                    <a:pt x="3902202" y="178815"/>
                  </a:lnTo>
                  <a:lnTo>
                    <a:pt x="3814318" y="157607"/>
                  </a:lnTo>
                  <a:lnTo>
                    <a:pt x="3723386" y="137540"/>
                  </a:lnTo>
                  <a:lnTo>
                    <a:pt x="3629787" y="118618"/>
                  </a:lnTo>
                  <a:lnTo>
                    <a:pt x="3533521" y="100837"/>
                  </a:lnTo>
                  <a:lnTo>
                    <a:pt x="3434969" y="84327"/>
                  </a:lnTo>
                  <a:lnTo>
                    <a:pt x="3334131" y="69087"/>
                  </a:lnTo>
                  <a:lnTo>
                    <a:pt x="3231515" y="55245"/>
                  </a:lnTo>
                  <a:lnTo>
                    <a:pt x="3127121" y="42799"/>
                  </a:lnTo>
                  <a:lnTo>
                    <a:pt x="3021203" y="31750"/>
                  </a:lnTo>
                  <a:lnTo>
                    <a:pt x="2914015" y="22351"/>
                  </a:lnTo>
                  <a:lnTo>
                    <a:pt x="2805684" y="14477"/>
                  </a:lnTo>
                  <a:lnTo>
                    <a:pt x="2696591" y="8255"/>
                  </a:lnTo>
                  <a:lnTo>
                    <a:pt x="2586736" y="3683"/>
                  </a:lnTo>
                  <a:lnTo>
                    <a:pt x="2476500" y="888"/>
                  </a:lnTo>
                  <a:lnTo>
                    <a:pt x="2366010" y="0"/>
                  </a:lnTo>
                  <a:close/>
                </a:path>
              </a:pathLst>
            </a:custGeom>
            <a:solidFill>
              <a:srgbClr val="666666"/>
            </a:solidFill>
          </p:spPr>
          <p:txBody>
            <a:bodyPr wrap="square" lIns="0" tIns="0" rIns="0" bIns="0" rtlCol="0"/>
            <a:lstStyle/>
            <a:p>
              <a:endParaRPr/>
            </a:p>
          </p:txBody>
        </p:sp>
        <p:sp>
          <p:nvSpPr>
            <p:cNvPr id="35" name="object 35"/>
            <p:cNvSpPr/>
            <p:nvPr/>
          </p:nvSpPr>
          <p:spPr>
            <a:xfrm>
              <a:off x="3647439" y="2489200"/>
              <a:ext cx="822960" cy="1798320"/>
            </a:xfrm>
            <a:custGeom>
              <a:avLst/>
              <a:gdLst/>
              <a:ahLst/>
              <a:cxnLst/>
              <a:rect l="l" t="t" r="r" b="b"/>
              <a:pathLst>
                <a:path w="822960" h="1798320">
                  <a:moveTo>
                    <a:pt x="0" y="0"/>
                  </a:moveTo>
                  <a:lnTo>
                    <a:pt x="0" y="1797939"/>
                  </a:lnTo>
                  <a:lnTo>
                    <a:pt x="822706" y="1591818"/>
                  </a:lnTo>
                  <a:lnTo>
                    <a:pt x="822706" y="206121"/>
                  </a:lnTo>
                  <a:lnTo>
                    <a:pt x="0" y="0"/>
                  </a:lnTo>
                  <a:close/>
                </a:path>
              </a:pathLst>
            </a:custGeom>
            <a:solidFill>
              <a:srgbClr val="CCCCCC"/>
            </a:solidFill>
          </p:spPr>
          <p:txBody>
            <a:bodyPr wrap="square" lIns="0" tIns="0" rIns="0" bIns="0" rtlCol="0"/>
            <a:lstStyle/>
            <a:p>
              <a:endParaRPr/>
            </a:p>
          </p:txBody>
        </p:sp>
        <p:sp>
          <p:nvSpPr>
            <p:cNvPr id="36" name="object 36"/>
            <p:cNvSpPr/>
            <p:nvPr/>
          </p:nvSpPr>
          <p:spPr>
            <a:xfrm>
              <a:off x="3652520" y="2494279"/>
              <a:ext cx="822960" cy="1798320"/>
            </a:xfrm>
            <a:custGeom>
              <a:avLst/>
              <a:gdLst/>
              <a:ahLst/>
              <a:cxnLst/>
              <a:rect l="l" t="t" r="r" b="b"/>
              <a:pathLst>
                <a:path w="822960" h="1798320">
                  <a:moveTo>
                    <a:pt x="0" y="0"/>
                  </a:moveTo>
                  <a:lnTo>
                    <a:pt x="822705" y="206121"/>
                  </a:lnTo>
                  <a:lnTo>
                    <a:pt x="822705" y="1591818"/>
                  </a:lnTo>
                  <a:lnTo>
                    <a:pt x="0" y="1797939"/>
                  </a:lnTo>
                  <a:lnTo>
                    <a:pt x="0" y="0"/>
                  </a:lnTo>
                  <a:close/>
                </a:path>
              </a:pathLst>
            </a:custGeom>
            <a:ln w="9525">
              <a:solidFill>
                <a:srgbClr val="666666"/>
              </a:solidFill>
            </a:ln>
          </p:spPr>
          <p:txBody>
            <a:bodyPr wrap="square" lIns="0" tIns="0" rIns="0" bIns="0" rtlCol="0"/>
            <a:lstStyle/>
            <a:p>
              <a:endParaRPr/>
            </a:p>
          </p:txBody>
        </p:sp>
      </p:grpSp>
      <p:sp>
        <p:nvSpPr>
          <p:cNvPr id="37" name="object 37"/>
          <p:cNvSpPr txBox="1"/>
          <p:nvPr/>
        </p:nvSpPr>
        <p:spPr>
          <a:xfrm>
            <a:off x="662305" y="4833048"/>
            <a:ext cx="2322195" cy="768350"/>
          </a:xfrm>
          <a:prstGeom prst="rect">
            <a:avLst/>
          </a:prstGeom>
        </p:spPr>
        <p:txBody>
          <a:bodyPr vert="horz" wrap="square" lIns="0" tIns="12700" rIns="0" bIns="0" rtlCol="0">
            <a:spAutoFit/>
          </a:bodyPr>
          <a:lstStyle/>
          <a:p>
            <a:pPr marL="20955" algn="ctr">
              <a:lnSpc>
                <a:spcPct val="100000"/>
              </a:lnSpc>
              <a:spcBef>
                <a:spcPts val="100"/>
              </a:spcBef>
            </a:pPr>
            <a:r>
              <a:rPr sz="2400" dirty="0">
                <a:latin typeface="Calibri"/>
                <a:cs typeface="Calibri"/>
              </a:rPr>
              <a:t>Input</a:t>
            </a:r>
            <a:r>
              <a:rPr sz="2400" spc="-80" dirty="0">
                <a:latin typeface="Calibri"/>
                <a:cs typeface="Calibri"/>
              </a:rPr>
              <a:t> </a:t>
            </a:r>
            <a:r>
              <a:rPr sz="2400" spc="-20" dirty="0">
                <a:latin typeface="Calibri"/>
                <a:cs typeface="Calibri"/>
              </a:rPr>
              <a:t>Image</a:t>
            </a:r>
            <a:endParaRPr sz="2400">
              <a:latin typeface="Calibri"/>
              <a:cs typeface="Calibri"/>
            </a:endParaRPr>
          </a:p>
          <a:p>
            <a:pPr algn="ctr">
              <a:lnSpc>
                <a:spcPct val="100000"/>
              </a:lnSpc>
              <a:spcBef>
                <a:spcPts val="85"/>
              </a:spcBef>
            </a:pPr>
            <a:r>
              <a:rPr sz="2400" dirty="0">
                <a:latin typeface="Calibri"/>
                <a:cs typeface="Calibri"/>
              </a:rPr>
              <a:t>(e.g.</a:t>
            </a:r>
            <a:r>
              <a:rPr sz="2400" spc="-50" dirty="0">
                <a:latin typeface="Calibri"/>
                <a:cs typeface="Calibri"/>
              </a:rPr>
              <a:t> </a:t>
            </a:r>
            <a:r>
              <a:rPr sz="2400" dirty="0">
                <a:latin typeface="Calibri"/>
                <a:cs typeface="Calibri"/>
              </a:rPr>
              <a:t>3</a:t>
            </a:r>
            <a:r>
              <a:rPr sz="2400" spc="-85" dirty="0">
                <a:latin typeface="Calibri"/>
                <a:cs typeface="Calibri"/>
              </a:rPr>
              <a:t> </a:t>
            </a:r>
            <a:r>
              <a:rPr sz="2400" dirty="0">
                <a:latin typeface="Calibri"/>
                <a:cs typeface="Calibri"/>
              </a:rPr>
              <a:t>x</a:t>
            </a:r>
            <a:r>
              <a:rPr sz="2400" spc="10" dirty="0">
                <a:latin typeface="Calibri"/>
                <a:cs typeface="Calibri"/>
              </a:rPr>
              <a:t> </a:t>
            </a:r>
            <a:r>
              <a:rPr sz="2400" dirty="0">
                <a:latin typeface="Calibri"/>
                <a:cs typeface="Calibri"/>
              </a:rPr>
              <a:t>640</a:t>
            </a:r>
            <a:r>
              <a:rPr sz="2400" spc="-85" dirty="0">
                <a:latin typeface="Calibri"/>
                <a:cs typeface="Calibri"/>
              </a:rPr>
              <a:t> </a:t>
            </a:r>
            <a:r>
              <a:rPr sz="2400" dirty="0">
                <a:latin typeface="Calibri"/>
                <a:cs typeface="Calibri"/>
              </a:rPr>
              <a:t>x</a:t>
            </a:r>
            <a:r>
              <a:rPr sz="2400" spc="10" dirty="0">
                <a:latin typeface="Calibri"/>
                <a:cs typeface="Calibri"/>
              </a:rPr>
              <a:t> </a:t>
            </a:r>
            <a:r>
              <a:rPr sz="2400" spc="-20" dirty="0">
                <a:latin typeface="Calibri"/>
                <a:cs typeface="Calibri"/>
              </a:rPr>
              <a:t>480)</a:t>
            </a:r>
            <a:endParaRPr sz="2400">
              <a:latin typeface="Calibri"/>
              <a:cs typeface="Calibri"/>
            </a:endParaRPr>
          </a:p>
        </p:txBody>
      </p:sp>
      <p:sp>
        <p:nvSpPr>
          <p:cNvPr id="38" name="object 38"/>
          <p:cNvSpPr txBox="1"/>
          <p:nvPr/>
        </p:nvSpPr>
        <p:spPr>
          <a:xfrm>
            <a:off x="3760215" y="3252533"/>
            <a:ext cx="605155" cy="403860"/>
          </a:xfrm>
          <a:prstGeom prst="rect">
            <a:avLst/>
          </a:prstGeom>
        </p:spPr>
        <p:txBody>
          <a:bodyPr vert="horz" wrap="square" lIns="0" tIns="16510" rIns="0" bIns="0" rtlCol="0">
            <a:spAutoFit/>
          </a:bodyPr>
          <a:lstStyle/>
          <a:p>
            <a:pPr marL="12700">
              <a:lnSpc>
                <a:spcPct val="100000"/>
              </a:lnSpc>
              <a:spcBef>
                <a:spcPts val="130"/>
              </a:spcBef>
            </a:pPr>
            <a:r>
              <a:rPr sz="2450" spc="-25" dirty="0">
                <a:latin typeface="Calibri"/>
                <a:cs typeface="Calibri"/>
              </a:rPr>
              <a:t>CNN</a:t>
            </a:r>
            <a:endParaRPr sz="2450">
              <a:latin typeface="Calibri"/>
              <a:cs typeface="Calibri"/>
            </a:endParaRPr>
          </a:p>
        </p:txBody>
      </p:sp>
      <p:sp>
        <p:nvSpPr>
          <p:cNvPr id="39" name="object 39"/>
          <p:cNvSpPr txBox="1"/>
          <p:nvPr/>
        </p:nvSpPr>
        <p:spPr>
          <a:xfrm>
            <a:off x="5242178" y="4833048"/>
            <a:ext cx="2322195" cy="768350"/>
          </a:xfrm>
          <a:prstGeom prst="rect">
            <a:avLst/>
          </a:prstGeom>
        </p:spPr>
        <p:txBody>
          <a:bodyPr vert="horz" wrap="square" lIns="0" tIns="12700" rIns="0" bIns="0" rtlCol="0">
            <a:spAutoFit/>
          </a:bodyPr>
          <a:lstStyle/>
          <a:p>
            <a:pPr marL="29209" algn="ctr">
              <a:lnSpc>
                <a:spcPct val="100000"/>
              </a:lnSpc>
              <a:spcBef>
                <a:spcPts val="100"/>
              </a:spcBef>
            </a:pPr>
            <a:r>
              <a:rPr sz="2400" dirty="0">
                <a:latin typeface="Calibri"/>
                <a:cs typeface="Calibri"/>
              </a:rPr>
              <a:t>Image</a:t>
            </a:r>
            <a:r>
              <a:rPr sz="2400" spc="-70" dirty="0">
                <a:latin typeface="Calibri"/>
                <a:cs typeface="Calibri"/>
              </a:rPr>
              <a:t> </a:t>
            </a:r>
            <a:r>
              <a:rPr sz="2400" spc="-10" dirty="0">
                <a:latin typeface="Calibri"/>
                <a:cs typeface="Calibri"/>
              </a:rPr>
              <a:t>features</a:t>
            </a:r>
            <a:endParaRPr sz="2400">
              <a:latin typeface="Calibri"/>
              <a:cs typeface="Calibri"/>
            </a:endParaRPr>
          </a:p>
          <a:p>
            <a:pPr algn="ctr">
              <a:lnSpc>
                <a:spcPct val="100000"/>
              </a:lnSpc>
              <a:spcBef>
                <a:spcPts val="85"/>
              </a:spcBef>
            </a:pPr>
            <a:r>
              <a:rPr sz="2400" dirty="0">
                <a:latin typeface="Calibri"/>
                <a:cs typeface="Calibri"/>
              </a:rPr>
              <a:t>(e.g.</a:t>
            </a:r>
            <a:r>
              <a:rPr sz="2400" spc="-40" dirty="0">
                <a:latin typeface="Calibri"/>
                <a:cs typeface="Calibri"/>
              </a:rPr>
              <a:t> </a:t>
            </a:r>
            <a:r>
              <a:rPr sz="2400" dirty="0">
                <a:latin typeface="Calibri"/>
                <a:cs typeface="Calibri"/>
              </a:rPr>
              <a:t>512</a:t>
            </a:r>
            <a:r>
              <a:rPr sz="2400" spc="-95" dirty="0">
                <a:latin typeface="Calibri"/>
                <a:cs typeface="Calibri"/>
              </a:rPr>
              <a:t> </a:t>
            </a:r>
            <a:r>
              <a:rPr sz="2400" dirty="0">
                <a:latin typeface="Calibri"/>
                <a:cs typeface="Calibri"/>
              </a:rPr>
              <a:t>x 20</a:t>
            </a:r>
            <a:r>
              <a:rPr sz="2400" spc="-90" dirty="0">
                <a:latin typeface="Calibri"/>
                <a:cs typeface="Calibri"/>
              </a:rPr>
              <a:t> </a:t>
            </a:r>
            <a:r>
              <a:rPr sz="2400" dirty="0">
                <a:latin typeface="Calibri"/>
                <a:cs typeface="Calibri"/>
              </a:rPr>
              <a:t>x</a:t>
            </a:r>
            <a:r>
              <a:rPr sz="2400" spc="5" dirty="0">
                <a:latin typeface="Calibri"/>
                <a:cs typeface="Calibri"/>
              </a:rPr>
              <a:t> </a:t>
            </a:r>
            <a:r>
              <a:rPr sz="2400" spc="-25" dirty="0">
                <a:latin typeface="Calibri"/>
                <a:cs typeface="Calibri"/>
              </a:rPr>
              <a:t>15)</a:t>
            </a:r>
            <a:endParaRPr sz="2400">
              <a:latin typeface="Calibri"/>
              <a:cs typeface="Calibri"/>
            </a:endParaRPr>
          </a:p>
        </p:txBody>
      </p:sp>
      <p:sp>
        <p:nvSpPr>
          <p:cNvPr id="40" name="object 40"/>
          <p:cNvSpPr txBox="1"/>
          <p:nvPr/>
        </p:nvSpPr>
        <p:spPr>
          <a:xfrm>
            <a:off x="3001010" y="1214437"/>
            <a:ext cx="1793239"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Project</a:t>
            </a:r>
            <a:r>
              <a:rPr sz="2050" spc="45" dirty="0">
                <a:latin typeface="Calibri"/>
                <a:cs typeface="Calibri"/>
              </a:rPr>
              <a:t> </a:t>
            </a:r>
            <a:r>
              <a:rPr sz="2050" spc="-10" dirty="0">
                <a:latin typeface="Calibri"/>
                <a:cs typeface="Calibri"/>
              </a:rPr>
              <a:t>proposal</a:t>
            </a:r>
            <a:endParaRPr sz="2050">
              <a:latin typeface="Calibri"/>
              <a:cs typeface="Calibri"/>
            </a:endParaRPr>
          </a:p>
        </p:txBody>
      </p:sp>
      <p:sp>
        <p:nvSpPr>
          <p:cNvPr id="41" name="object 41"/>
          <p:cNvSpPr txBox="1"/>
          <p:nvPr/>
        </p:nvSpPr>
        <p:spPr>
          <a:xfrm>
            <a:off x="3001010" y="1539938"/>
            <a:ext cx="148272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onto</a:t>
            </a:r>
            <a:r>
              <a:rPr sz="2050" spc="55" dirty="0">
                <a:latin typeface="Calibri"/>
                <a:cs typeface="Calibri"/>
              </a:rPr>
              <a:t> </a:t>
            </a:r>
            <a:r>
              <a:rPr sz="2050" spc="-10" dirty="0">
                <a:latin typeface="Calibri"/>
                <a:cs typeface="Calibri"/>
              </a:rPr>
              <a:t>features</a:t>
            </a:r>
            <a:endParaRPr sz="2050">
              <a:latin typeface="Calibri"/>
              <a:cs typeface="Calibri"/>
            </a:endParaRPr>
          </a:p>
        </p:txBody>
      </p:sp>
      <p:grpSp>
        <p:nvGrpSpPr>
          <p:cNvPr id="42" name="object 42"/>
          <p:cNvGrpSpPr/>
          <p:nvPr/>
        </p:nvGrpSpPr>
        <p:grpSpPr>
          <a:xfrm>
            <a:off x="5721350" y="2459989"/>
            <a:ext cx="1652905" cy="2059939"/>
            <a:chOff x="5721350" y="2459989"/>
            <a:chExt cx="1652905" cy="2059939"/>
          </a:xfrm>
        </p:grpSpPr>
        <p:sp>
          <p:nvSpPr>
            <p:cNvPr id="43" name="object 43"/>
            <p:cNvSpPr/>
            <p:nvPr/>
          </p:nvSpPr>
          <p:spPr>
            <a:xfrm>
              <a:off x="5740400" y="2479039"/>
              <a:ext cx="1614805" cy="2021839"/>
            </a:xfrm>
            <a:custGeom>
              <a:avLst/>
              <a:gdLst/>
              <a:ahLst/>
              <a:cxnLst/>
              <a:rect l="l" t="t" r="r" b="b"/>
              <a:pathLst>
                <a:path w="1614804" h="2021839">
                  <a:moveTo>
                    <a:pt x="0" y="2021331"/>
                  </a:moveTo>
                  <a:lnTo>
                    <a:pt x="1614804" y="2021331"/>
                  </a:lnTo>
                  <a:lnTo>
                    <a:pt x="1614804" y="0"/>
                  </a:lnTo>
                  <a:lnTo>
                    <a:pt x="0" y="0"/>
                  </a:lnTo>
                  <a:lnTo>
                    <a:pt x="0" y="2021331"/>
                  </a:lnTo>
                  <a:close/>
                </a:path>
              </a:pathLst>
            </a:custGeom>
            <a:ln w="38100">
              <a:solidFill>
                <a:srgbClr val="00FF00"/>
              </a:solidFill>
            </a:ln>
          </p:spPr>
          <p:txBody>
            <a:bodyPr wrap="square" lIns="0" tIns="0" rIns="0" bIns="0" rtlCol="0"/>
            <a:lstStyle/>
            <a:p>
              <a:endParaRPr/>
            </a:p>
          </p:txBody>
        </p:sp>
        <p:sp>
          <p:nvSpPr>
            <p:cNvPr id="44" name="object 44"/>
            <p:cNvSpPr/>
            <p:nvPr/>
          </p:nvSpPr>
          <p:spPr>
            <a:xfrm>
              <a:off x="5760719" y="2499372"/>
              <a:ext cx="802640" cy="985519"/>
            </a:xfrm>
            <a:custGeom>
              <a:avLst/>
              <a:gdLst/>
              <a:ahLst/>
              <a:cxnLst/>
              <a:rect l="l" t="t" r="r" b="b"/>
              <a:pathLst>
                <a:path w="802640" h="985520">
                  <a:moveTo>
                    <a:pt x="802297" y="0"/>
                  </a:moveTo>
                  <a:lnTo>
                    <a:pt x="0" y="0"/>
                  </a:lnTo>
                  <a:lnTo>
                    <a:pt x="0" y="985253"/>
                  </a:lnTo>
                  <a:lnTo>
                    <a:pt x="802297" y="985253"/>
                  </a:lnTo>
                  <a:lnTo>
                    <a:pt x="802297" y="0"/>
                  </a:lnTo>
                  <a:close/>
                </a:path>
              </a:pathLst>
            </a:custGeom>
            <a:solidFill>
              <a:srgbClr val="DAE2F3"/>
            </a:solidFill>
          </p:spPr>
          <p:txBody>
            <a:bodyPr wrap="square" lIns="0" tIns="0" rIns="0" bIns="0" rtlCol="0"/>
            <a:lstStyle/>
            <a:p>
              <a:endParaRPr/>
            </a:p>
          </p:txBody>
        </p:sp>
        <p:sp>
          <p:nvSpPr>
            <p:cNvPr id="45" name="object 45"/>
            <p:cNvSpPr/>
            <p:nvPr/>
          </p:nvSpPr>
          <p:spPr>
            <a:xfrm>
              <a:off x="6573519" y="2509481"/>
              <a:ext cx="772160" cy="975360"/>
            </a:xfrm>
            <a:custGeom>
              <a:avLst/>
              <a:gdLst/>
              <a:ahLst/>
              <a:cxnLst/>
              <a:rect l="l" t="t" r="r" b="b"/>
              <a:pathLst>
                <a:path w="772159" h="975360">
                  <a:moveTo>
                    <a:pt x="771613" y="0"/>
                  </a:moveTo>
                  <a:lnTo>
                    <a:pt x="0" y="0"/>
                  </a:lnTo>
                  <a:lnTo>
                    <a:pt x="0" y="974763"/>
                  </a:lnTo>
                  <a:lnTo>
                    <a:pt x="771613" y="974763"/>
                  </a:lnTo>
                  <a:lnTo>
                    <a:pt x="771613" y="0"/>
                  </a:lnTo>
                  <a:close/>
                </a:path>
              </a:pathLst>
            </a:custGeom>
            <a:solidFill>
              <a:srgbClr val="FAE4D5"/>
            </a:solidFill>
          </p:spPr>
          <p:txBody>
            <a:bodyPr wrap="square" lIns="0" tIns="0" rIns="0" bIns="0" rtlCol="0"/>
            <a:lstStyle/>
            <a:p>
              <a:endParaRPr/>
            </a:p>
          </p:txBody>
        </p:sp>
        <p:sp>
          <p:nvSpPr>
            <p:cNvPr id="46" name="object 46"/>
            <p:cNvSpPr/>
            <p:nvPr/>
          </p:nvSpPr>
          <p:spPr>
            <a:xfrm>
              <a:off x="6553200" y="3505161"/>
              <a:ext cx="772160" cy="975360"/>
            </a:xfrm>
            <a:custGeom>
              <a:avLst/>
              <a:gdLst/>
              <a:ahLst/>
              <a:cxnLst/>
              <a:rect l="l" t="t" r="r" b="b"/>
              <a:pathLst>
                <a:path w="772159" h="975360">
                  <a:moveTo>
                    <a:pt x="771613" y="0"/>
                  </a:moveTo>
                  <a:lnTo>
                    <a:pt x="0" y="0"/>
                  </a:lnTo>
                  <a:lnTo>
                    <a:pt x="0" y="974763"/>
                  </a:lnTo>
                  <a:lnTo>
                    <a:pt x="771613" y="974763"/>
                  </a:lnTo>
                  <a:lnTo>
                    <a:pt x="771613" y="0"/>
                  </a:lnTo>
                  <a:close/>
                </a:path>
              </a:pathLst>
            </a:custGeom>
            <a:solidFill>
              <a:srgbClr val="FFF1CC"/>
            </a:solidFill>
          </p:spPr>
          <p:txBody>
            <a:bodyPr wrap="square" lIns="0" tIns="0" rIns="0" bIns="0" rtlCol="0"/>
            <a:lstStyle/>
            <a:p>
              <a:endParaRPr/>
            </a:p>
          </p:txBody>
        </p:sp>
        <p:sp>
          <p:nvSpPr>
            <p:cNvPr id="47" name="object 47"/>
            <p:cNvSpPr/>
            <p:nvPr/>
          </p:nvSpPr>
          <p:spPr>
            <a:xfrm>
              <a:off x="5770880" y="3515321"/>
              <a:ext cx="772160" cy="975360"/>
            </a:xfrm>
            <a:custGeom>
              <a:avLst/>
              <a:gdLst/>
              <a:ahLst/>
              <a:cxnLst/>
              <a:rect l="l" t="t" r="r" b="b"/>
              <a:pathLst>
                <a:path w="772159" h="975360">
                  <a:moveTo>
                    <a:pt x="771613" y="0"/>
                  </a:moveTo>
                  <a:lnTo>
                    <a:pt x="0" y="0"/>
                  </a:lnTo>
                  <a:lnTo>
                    <a:pt x="0" y="974763"/>
                  </a:lnTo>
                  <a:lnTo>
                    <a:pt x="771613" y="974763"/>
                  </a:lnTo>
                  <a:lnTo>
                    <a:pt x="771613" y="0"/>
                  </a:lnTo>
                  <a:close/>
                </a:path>
              </a:pathLst>
            </a:custGeom>
            <a:solidFill>
              <a:srgbClr val="E1EFD9"/>
            </a:solidFill>
          </p:spPr>
          <p:txBody>
            <a:bodyPr wrap="square" lIns="0" tIns="0" rIns="0" bIns="0" rtlCol="0"/>
            <a:lstStyle/>
            <a:p>
              <a:endParaRPr/>
            </a:p>
          </p:txBody>
        </p:sp>
        <p:sp>
          <p:nvSpPr>
            <p:cNvPr id="48" name="object 48"/>
            <p:cNvSpPr/>
            <p:nvPr/>
          </p:nvSpPr>
          <p:spPr>
            <a:xfrm>
              <a:off x="5775960" y="2473959"/>
              <a:ext cx="1543685" cy="2042160"/>
            </a:xfrm>
            <a:custGeom>
              <a:avLst/>
              <a:gdLst/>
              <a:ahLst/>
              <a:cxnLst/>
              <a:rect l="l" t="t" r="r" b="b"/>
              <a:pathLst>
                <a:path w="1543684" h="2042160">
                  <a:moveTo>
                    <a:pt x="772160" y="0"/>
                  </a:moveTo>
                  <a:lnTo>
                    <a:pt x="772160" y="2041778"/>
                  </a:lnTo>
                </a:path>
                <a:path w="1543684" h="2042160">
                  <a:moveTo>
                    <a:pt x="0" y="1026160"/>
                  </a:moveTo>
                  <a:lnTo>
                    <a:pt x="1543685" y="1026160"/>
                  </a:lnTo>
                </a:path>
              </a:pathLst>
            </a:custGeom>
            <a:ln w="28575">
              <a:solidFill>
                <a:srgbClr val="00FF00"/>
              </a:solidFill>
            </a:ln>
          </p:spPr>
          <p:txBody>
            <a:bodyPr wrap="square" lIns="0" tIns="0" rIns="0" bIns="0" rtlCol="0"/>
            <a:lstStyle/>
            <a:p>
              <a:endParaRPr/>
            </a:p>
          </p:txBody>
        </p:sp>
        <p:pic>
          <p:nvPicPr>
            <p:cNvPr id="49" name="object 49"/>
            <p:cNvPicPr/>
            <p:nvPr/>
          </p:nvPicPr>
          <p:blipFill>
            <a:blip r:embed="rId3" cstate="print"/>
            <a:stretch>
              <a:fillRect/>
            </a:stretch>
          </p:blipFill>
          <p:spPr>
            <a:xfrm>
              <a:off x="5933440" y="3098799"/>
              <a:ext cx="152400" cy="152400"/>
            </a:xfrm>
            <a:prstGeom prst="rect">
              <a:avLst/>
            </a:prstGeom>
          </p:spPr>
        </p:pic>
        <p:pic>
          <p:nvPicPr>
            <p:cNvPr id="50" name="object 50"/>
            <p:cNvPicPr/>
            <p:nvPr/>
          </p:nvPicPr>
          <p:blipFill>
            <a:blip r:embed="rId3" cstate="print"/>
            <a:stretch>
              <a:fillRect/>
            </a:stretch>
          </p:blipFill>
          <p:spPr>
            <a:xfrm>
              <a:off x="5923279" y="2692399"/>
              <a:ext cx="152400" cy="152400"/>
            </a:xfrm>
            <a:prstGeom prst="rect">
              <a:avLst/>
            </a:prstGeom>
          </p:spPr>
        </p:pic>
        <p:pic>
          <p:nvPicPr>
            <p:cNvPr id="51" name="object 51"/>
            <p:cNvPicPr/>
            <p:nvPr/>
          </p:nvPicPr>
          <p:blipFill>
            <a:blip r:embed="rId3" cstate="print"/>
            <a:stretch>
              <a:fillRect/>
            </a:stretch>
          </p:blipFill>
          <p:spPr>
            <a:xfrm>
              <a:off x="6187440" y="2692399"/>
              <a:ext cx="152400" cy="152400"/>
            </a:xfrm>
            <a:prstGeom prst="rect">
              <a:avLst/>
            </a:prstGeom>
          </p:spPr>
        </p:pic>
        <p:pic>
          <p:nvPicPr>
            <p:cNvPr id="52" name="object 52"/>
            <p:cNvPicPr/>
            <p:nvPr/>
          </p:nvPicPr>
          <p:blipFill>
            <a:blip r:embed="rId3" cstate="print"/>
            <a:stretch>
              <a:fillRect/>
            </a:stretch>
          </p:blipFill>
          <p:spPr>
            <a:xfrm>
              <a:off x="6187440" y="3088639"/>
              <a:ext cx="152400" cy="162560"/>
            </a:xfrm>
            <a:prstGeom prst="rect">
              <a:avLst/>
            </a:prstGeom>
          </p:spPr>
        </p:pic>
        <p:pic>
          <p:nvPicPr>
            <p:cNvPr id="53" name="object 53"/>
            <p:cNvPicPr/>
            <p:nvPr/>
          </p:nvPicPr>
          <p:blipFill>
            <a:blip r:embed="rId3" cstate="print"/>
            <a:stretch>
              <a:fillRect/>
            </a:stretch>
          </p:blipFill>
          <p:spPr>
            <a:xfrm>
              <a:off x="6746239" y="3098799"/>
              <a:ext cx="152400" cy="152400"/>
            </a:xfrm>
            <a:prstGeom prst="rect">
              <a:avLst/>
            </a:prstGeom>
          </p:spPr>
        </p:pic>
        <p:pic>
          <p:nvPicPr>
            <p:cNvPr id="54" name="object 54"/>
            <p:cNvPicPr/>
            <p:nvPr/>
          </p:nvPicPr>
          <p:blipFill>
            <a:blip r:embed="rId3" cstate="print"/>
            <a:stretch>
              <a:fillRect/>
            </a:stretch>
          </p:blipFill>
          <p:spPr>
            <a:xfrm>
              <a:off x="6736080" y="2692399"/>
              <a:ext cx="152400" cy="152400"/>
            </a:xfrm>
            <a:prstGeom prst="rect">
              <a:avLst/>
            </a:prstGeom>
          </p:spPr>
        </p:pic>
        <p:pic>
          <p:nvPicPr>
            <p:cNvPr id="55" name="object 55"/>
            <p:cNvPicPr/>
            <p:nvPr/>
          </p:nvPicPr>
          <p:blipFill>
            <a:blip r:embed="rId3" cstate="print"/>
            <a:stretch>
              <a:fillRect/>
            </a:stretch>
          </p:blipFill>
          <p:spPr>
            <a:xfrm>
              <a:off x="7000239" y="2692399"/>
              <a:ext cx="152400" cy="152400"/>
            </a:xfrm>
            <a:prstGeom prst="rect">
              <a:avLst/>
            </a:prstGeom>
          </p:spPr>
        </p:pic>
        <p:pic>
          <p:nvPicPr>
            <p:cNvPr id="56" name="object 56"/>
            <p:cNvPicPr/>
            <p:nvPr/>
          </p:nvPicPr>
          <p:blipFill>
            <a:blip r:embed="rId3" cstate="print"/>
            <a:stretch>
              <a:fillRect/>
            </a:stretch>
          </p:blipFill>
          <p:spPr>
            <a:xfrm>
              <a:off x="7000239" y="3088639"/>
              <a:ext cx="152400" cy="162560"/>
            </a:xfrm>
            <a:prstGeom prst="rect">
              <a:avLst/>
            </a:prstGeom>
          </p:spPr>
        </p:pic>
        <p:pic>
          <p:nvPicPr>
            <p:cNvPr id="57" name="object 57"/>
            <p:cNvPicPr/>
            <p:nvPr/>
          </p:nvPicPr>
          <p:blipFill>
            <a:blip r:embed="rId3" cstate="print"/>
            <a:stretch>
              <a:fillRect/>
            </a:stretch>
          </p:blipFill>
          <p:spPr>
            <a:xfrm>
              <a:off x="5933440" y="4114800"/>
              <a:ext cx="152400" cy="152400"/>
            </a:xfrm>
            <a:prstGeom prst="rect">
              <a:avLst/>
            </a:prstGeom>
          </p:spPr>
        </p:pic>
        <p:pic>
          <p:nvPicPr>
            <p:cNvPr id="58" name="object 58"/>
            <p:cNvPicPr/>
            <p:nvPr/>
          </p:nvPicPr>
          <p:blipFill>
            <a:blip r:embed="rId3" cstate="print"/>
            <a:stretch>
              <a:fillRect/>
            </a:stretch>
          </p:blipFill>
          <p:spPr>
            <a:xfrm>
              <a:off x="5923279" y="3708400"/>
              <a:ext cx="152400" cy="152400"/>
            </a:xfrm>
            <a:prstGeom prst="rect">
              <a:avLst/>
            </a:prstGeom>
          </p:spPr>
        </p:pic>
        <p:pic>
          <p:nvPicPr>
            <p:cNvPr id="59" name="object 59"/>
            <p:cNvPicPr/>
            <p:nvPr/>
          </p:nvPicPr>
          <p:blipFill>
            <a:blip r:embed="rId3" cstate="print"/>
            <a:stretch>
              <a:fillRect/>
            </a:stretch>
          </p:blipFill>
          <p:spPr>
            <a:xfrm>
              <a:off x="6187440" y="3708400"/>
              <a:ext cx="152400" cy="152400"/>
            </a:xfrm>
            <a:prstGeom prst="rect">
              <a:avLst/>
            </a:prstGeom>
          </p:spPr>
        </p:pic>
        <p:pic>
          <p:nvPicPr>
            <p:cNvPr id="60" name="object 60"/>
            <p:cNvPicPr/>
            <p:nvPr/>
          </p:nvPicPr>
          <p:blipFill>
            <a:blip r:embed="rId4" cstate="print"/>
            <a:stretch>
              <a:fillRect/>
            </a:stretch>
          </p:blipFill>
          <p:spPr>
            <a:xfrm>
              <a:off x="6187440" y="4104639"/>
              <a:ext cx="152400" cy="162560"/>
            </a:xfrm>
            <a:prstGeom prst="rect">
              <a:avLst/>
            </a:prstGeom>
          </p:spPr>
        </p:pic>
        <p:pic>
          <p:nvPicPr>
            <p:cNvPr id="61" name="object 61"/>
            <p:cNvPicPr/>
            <p:nvPr/>
          </p:nvPicPr>
          <p:blipFill>
            <a:blip r:embed="rId3" cstate="print"/>
            <a:stretch>
              <a:fillRect/>
            </a:stretch>
          </p:blipFill>
          <p:spPr>
            <a:xfrm>
              <a:off x="6746239" y="4114800"/>
              <a:ext cx="152400" cy="152400"/>
            </a:xfrm>
            <a:prstGeom prst="rect">
              <a:avLst/>
            </a:prstGeom>
          </p:spPr>
        </p:pic>
        <p:pic>
          <p:nvPicPr>
            <p:cNvPr id="62" name="object 62"/>
            <p:cNvPicPr/>
            <p:nvPr/>
          </p:nvPicPr>
          <p:blipFill>
            <a:blip r:embed="rId3" cstate="print"/>
            <a:stretch>
              <a:fillRect/>
            </a:stretch>
          </p:blipFill>
          <p:spPr>
            <a:xfrm>
              <a:off x="6736080" y="3708400"/>
              <a:ext cx="152400" cy="152400"/>
            </a:xfrm>
            <a:prstGeom prst="rect">
              <a:avLst/>
            </a:prstGeom>
          </p:spPr>
        </p:pic>
        <p:pic>
          <p:nvPicPr>
            <p:cNvPr id="63" name="object 63"/>
            <p:cNvPicPr/>
            <p:nvPr/>
          </p:nvPicPr>
          <p:blipFill>
            <a:blip r:embed="rId3" cstate="print"/>
            <a:stretch>
              <a:fillRect/>
            </a:stretch>
          </p:blipFill>
          <p:spPr>
            <a:xfrm>
              <a:off x="7000239" y="3708400"/>
              <a:ext cx="152400" cy="152400"/>
            </a:xfrm>
            <a:prstGeom prst="rect">
              <a:avLst/>
            </a:prstGeom>
          </p:spPr>
        </p:pic>
        <p:pic>
          <p:nvPicPr>
            <p:cNvPr id="64" name="object 64"/>
            <p:cNvPicPr/>
            <p:nvPr/>
          </p:nvPicPr>
          <p:blipFill>
            <a:blip r:embed="rId4" cstate="print"/>
            <a:stretch>
              <a:fillRect/>
            </a:stretch>
          </p:blipFill>
          <p:spPr>
            <a:xfrm>
              <a:off x="7000239" y="4104639"/>
              <a:ext cx="152400" cy="162560"/>
            </a:xfrm>
            <a:prstGeom prst="rect">
              <a:avLst/>
            </a:prstGeom>
          </p:spPr>
        </p:pic>
      </p:grpSp>
      <p:sp>
        <p:nvSpPr>
          <p:cNvPr id="65" name="object 65"/>
          <p:cNvSpPr txBox="1"/>
          <p:nvPr/>
        </p:nvSpPr>
        <p:spPr>
          <a:xfrm>
            <a:off x="62230" y="6156325"/>
            <a:ext cx="1927225" cy="184785"/>
          </a:xfrm>
          <a:prstGeom prst="rect">
            <a:avLst/>
          </a:prstGeom>
        </p:spPr>
        <p:txBody>
          <a:bodyPr vert="horz" wrap="square" lIns="0" tIns="11430" rIns="0" bIns="0" rtlCol="0">
            <a:spAutoFit/>
          </a:bodyPr>
          <a:lstStyle/>
          <a:p>
            <a:pPr marL="12700">
              <a:lnSpc>
                <a:spcPct val="100000"/>
              </a:lnSpc>
              <a:spcBef>
                <a:spcPts val="90"/>
              </a:spcBef>
            </a:pPr>
            <a:r>
              <a:rPr sz="1050" dirty="0">
                <a:latin typeface="Calibri"/>
                <a:cs typeface="Calibri"/>
              </a:rPr>
              <a:t>He</a:t>
            </a:r>
            <a:r>
              <a:rPr sz="1050" spc="55" dirty="0">
                <a:latin typeface="Calibri"/>
                <a:cs typeface="Calibri"/>
              </a:rPr>
              <a:t> </a:t>
            </a:r>
            <a:r>
              <a:rPr sz="1050" spc="-20" dirty="0">
                <a:latin typeface="Calibri"/>
                <a:cs typeface="Calibri"/>
              </a:rPr>
              <a:t>et</a:t>
            </a:r>
            <a:r>
              <a:rPr sz="1050" spc="-15" dirty="0">
                <a:latin typeface="Calibri"/>
                <a:cs typeface="Calibri"/>
              </a:rPr>
              <a:t> </a:t>
            </a:r>
            <a:r>
              <a:rPr sz="1050" dirty="0">
                <a:latin typeface="Calibri"/>
                <a:cs typeface="Calibri"/>
              </a:rPr>
              <a:t>al,</a:t>
            </a:r>
            <a:r>
              <a:rPr sz="1050" spc="-90" dirty="0">
                <a:latin typeface="Calibri"/>
                <a:cs typeface="Calibri"/>
              </a:rPr>
              <a:t> </a:t>
            </a:r>
            <a:r>
              <a:rPr sz="1050" dirty="0">
                <a:latin typeface="Calibri"/>
                <a:cs typeface="Calibri"/>
              </a:rPr>
              <a:t>“Mask</a:t>
            </a:r>
            <a:r>
              <a:rPr sz="1050" spc="-60" dirty="0">
                <a:latin typeface="Calibri"/>
                <a:cs typeface="Calibri"/>
              </a:rPr>
              <a:t> </a:t>
            </a:r>
            <a:r>
              <a:rPr sz="1050" spc="-10" dirty="0">
                <a:latin typeface="Calibri"/>
                <a:cs typeface="Calibri"/>
              </a:rPr>
              <a:t>R-CNN”,</a:t>
            </a:r>
            <a:r>
              <a:rPr sz="1050" spc="165" dirty="0">
                <a:latin typeface="Calibri"/>
                <a:cs typeface="Calibri"/>
              </a:rPr>
              <a:t> </a:t>
            </a:r>
            <a:r>
              <a:rPr sz="1050" dirty="0">
                <a:latin typeface="Calibri"/>
                <a:cs typeface="Calibri"/>
              </a:rPr>
              <a:t>ICCV</a:t>
            </a:r>
            <a:r>
              <a:rPr sz="1050" spc="-10" dirty="0">
                <a:latin typeface="Calibri"/>
                <a:cs typeface="Calibri"/>
              </a:rPr>
              <a:t> </a:t>
            </a:r>
            <a:r>
              <a:rPr sz="1050" spc="-20" dirty="0">
                <a:latin typeface="Calibri"/>
                <a:cs typeface="Calibri"/>
              </a:rPr>
              <a:t>2017</a:t>
            </a:r>
            <a:endParaRPr sz="1050">
              <a:latin typeface="Calibri"/>
              <a:cs typeface="Calibri"/>
            </a:endParaRPr>
          </a:p>
        </p:txBody>
      </p:sp>
      <p:sp>
        <p:nvSpPr>
          <p:cNvPr id="66" name="object 66"/>
          <p:cNvSpPr txBox="1"/>
          <p:nvPr/>
        </p:nvSpPr>
        <p:spPr>
          <a:xfrm>
            <a:off x="6443979" y="1001331"/>
            <a:ext cx="193167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a:t>
            </a:r>
            <a:r>
              <a:rPr sz="2400" spc="-85" dirty="0">
                <a:latin typeface="Calibri"/>
                <a:cs typeface="Calibri"/>
              </a:rPr>
              <a:t> </a:t>
            </a:r>
            <a:r>
              <a:rPr sz="2400" spc="-10" dirty="0">
                <a:latin typeface="Calibri"/>
                <a:cs typeface="Calibri"/>
              </a:rPr>
              <a:t>“snapping”!</a:t>
            </a:r>
            <a:endParaRPr sz="2400">
              <a:latin typeface="Calibri"/>
              <a:cs typeface="Calibri"/>
            </a:endParaRPr>
          </a:p>
        </p:txBody>
      </p:sp>
      <p:sp>
        <p:nvSpPr>
          <p:cNvPr id="67" name="object 67"/>
          <p:cNvSpPr txBox="1"/>
          <p:nvPr/>
        </p:nvSpPr>
        <p:spPr>
          <a:xfrm>
            <a:off x="7730235" y="50482"/>
            <a:ext cx="4220210" cy="768350"/>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Divide</a:t>
            </a:r>
            <a:r>
              <a:rPr sz="2400" spc="-30" dirty="0">
                <a:latin typeface="Calibri"/>
                <a:cs typeface="Calibri"/>
              </a:rPr>
              <a:t> </a:t>
            </a:r>
            <a:r>
              <a:rPr sz="2400" dirty="0">
                <a:latin typeface="Calibri"/>
                <a:cs typeface="Calibri"/>
              </a:rPr>
              <a:t>into</a:t>
            </a:r>
            <a:r>
              <a:rPr sz="2400" spc="-185" dirty="0">
                <a:latin typeface="Calibri"/>
                <a:cs typeface="Calibri"/>
              </a:rPr>
              <a:t> </a:t>
            </a:r>
            <a:r>
              <a:rPr sz="2400" spc="-10" dirty="0">
                <a:latin typeface="Calibri"/>
                <a:cs typeface="Calibri"/>
              </a:rPr>
              <a:t>equal-sized</a:t>
            </a:r>
            <a:r>
              <a:rPr sz="2400" spc="-85" dirty="0">
                <a:latin typeface="Calibri"/>
                <a:cs typeface="Calibri"/>
              </a:rPr>
              <a:t> </a:t>
            </a:r>
            <a:r>
              <a:rPr sz="2400" spc="-10" dirty="0">
                <a:latin typeface="Calibri"/>
                <a:cs typeface="Calibri"/>
              </a:rPr>
              <a:t>subregions (may</a:t>
            </a:r>
            <a:r>
              <a:rPr sz="2400" spc="-60" dirty="0">
                <a:latin typeface="Calibri"/>
                <a:cs typeface="Calibri"/>
              </a:rPr>
              <a:t> </a:t>
            </a:r>
            <a:r>
              <a:rPr sz="2400" dirty="0">
                <a:latin typeface="Calibri"/>
                <a:cs typeface="Calibri"/>
              </a:rPr>
              <a:t>not</a:t>
            </a:r>
            <a:r>
              <a:rPr sz="2400" spc="-75" dirty="0">
                <a:latin typeface="Calibri"/>
                <a:cs typeface="Calibri"/>
              </a:rPr>
              <a:t> </a:t>
            </a:r>
            <a:r>
              <a:rPr sz="2400" dirty="0">
                <a:latin typeface="Calibri"/>
                <a:cs typeface="Calibri"/>
              </a:rPr>
              <a:t>be</a:t>
            </a:r>
            <a:r>
              <a:rPr sz="2400" spc="10" dirty="0">
                <a:latin typeface="Calibri"/>
                <a:cs typeface="Calibri"/>
              </a:rPr>
              <a:t> </a:t>
            </a:r>
            <a:r>
              <a:rPr sz="2400" dirty="0">
                <a:latin typeface="Calibri"/>
                <a:cs typeface="Calibri"/>
              </a:rPr>
              <a:t>aligned</a:t>
            </a:r>
            <a:r>
              <a:rPr sz="2400" spc="-125"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grid!)</a:t>
            </a:r>
            <a:endParaRPr sz="2400">
              <a:latin typeface="Calibri"/>
              <a:cs typeface="Calibri"/>
            </a:endParaRPr>
          </a:p>
        </p:txBody>
      </p:sp>
      <p:sp>
        <p:nvSpPr>
          <p:cNvPr id="68" name="object 68"/>
          <p:cNvSpPr txBox="1"/>
          <p:nvPr/>
        </p:nvSpPr>
        <p:spPr>
          <a:xfrm>
            <a:off x="8830056" y="1001331"/>
            <a:ext cx="2924175" cy="234569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Sample</a:t>
            </a:r>
            <a:r>
              <a:rPr sz="2400" spc="-30" dirty="0">
                <a:latin typeface="Calibri"/>
                <a:cs typeface="Calibri"/>
              </a:rPr>
              <a:t> </a:t>
            </a:r>
            <a:r>
              <a:rPr sz="2400" spc="-25" dirty="0">
                <a:latin typeface="Calibri"/>
                <a:cs typeface="Calibri"/>
              </a:rPr>
              <a:t>features</a:t>
            </a:r>
            <a:r>
              <a:rPr sz="2400" spc="-105" dirty="0">
                <a:latin typeface="Calibri"/>
                <a:cs typeface="Calibri"/>
              </a:rPr>
              <a:t> </a:t>
            </a:r>
            <a:r>
              <a:rPr sz="2400" spc="-25" dirty="0">
                <a:latin typeface="Calibri"/>
                <a:cs typeface="Calibri"/>
              </a:rPr>
              <a:t>at </a:t>
            </a:r>
            <a:r>
              <a:rPr sz="2400" spc="-10" dirty="0">
                <a:latin typeface="Calibri"/>
                <a:cs typeface="Calibri"/>
              </a:rPr>
              <a:t>regularly-</a:t>
            </a:r>
            <a:r>
              <a:rPr sz="2400" dirty="0">
                <a:latin typeface="Calibri"/>
                <a:cs typeface="Calibri"/>
              </a:rPr>
              <a:t>spaced</a:t>
            </a:r>
            <a:r>
              <a:rPr sz="2400" spc="-165" dirty="0">
                <a:latin typeface="Calibri"/>
                <a:cs typeface="Calibri"/>
              </a:rPr>
              <a:t> </a:t>
            </a:r>
            <a:r>
              <a:rPr sz="2400" spc="-10" dirty="0">
                <a:latin typeface="Calibri"/>
                <a:cs typeface="Calibri"/>
              </a:rPr>
              <a:t>points </a:t>
            </a:r>
            <a:r>
              <a:rPr sz="2400" dirty="0">
                <a:latin typeface="Calibri"/>
                <a:cs typeface="Calibri"/>
              </a:rPr>
              <a:t>in</a:t>
            </a:r>
            <a:r>
              <a:rPr sz="2400" spc="-50"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subregion</a:t>
            </a:r>
            <a:r>
              <a:rPr sz="2400" spc="-190" dirty="0">
                <a:latin typeface="Calibri"/>
                <a:cs typeface="Calibri"/>
              </a:rPr>
              <a:t> </a:t>
            </a:r>
            <a:r>
              <a:rPr sz="2400" spc="-20" dirty="0">
                <a:latin typeface="Calibri"/>
                <a:cs typeface="Calibri"/>
              </a:rPr>
              <a:t>using </a:t>
            </a:r>
            <a:r>
              <a:rPr sz="2400" b="1" dirty="0">
                <a:latin typeface="Calibri"/>
                <a:cs typeface="Calibri"/>
              </a:rPr>
              <a:t>bilinear</a:t>
            </a:r>
            <a:r>
              <a:rPr sz="2400" b="1" spc="-80" dirty="0">
                <a:latin typeface="Calibri"/>
                <a:cs typeface="Calibri"/>
              </a:rPr>
              <a:t> </a:t>
            </a:r>
            <a:r>
              <a:rPr sz="2400" b="1" spc="-10" dirty="0">
                <a:latin typeface="Calibri"/>
                <a:cs typeface="Calibri"/>
              </a:rPr>
              <a:t>interpolation</a:t>
            </a:r>
            <a:endParaRPr sz="2400">
              <a:latin typeface="Calibri"/>
              <a:cs typeface="Calibri"/>
            </a:endParaRPr>
          </a:p>
          <a:p>
            <a:pPr marL="73660">
              <a:lnSpc>
                <a:spcPct val="100000"/>
              </a:lnSpc>
              <a:spcBef>
                <a:spcPts val="980"/>
              </a:spcBef>
            </a:pPr>
            <a:r>
              <a:rPr sz="2400" dirty="0">
                <a:latin typeface="Calibri"/>
                <a:cs typeface="Calibri"/>
              </a:rPr>
              <a:t>After</a:t>
            </a:r>
            <a:r>
              <a:rPr sz="2400" spc="-50" dirty="0">
                <a:latin typeface="Calibri"/>
                <a:cs typeface="Calibri"/>
              </a:rPr>
              <a:t> </a:t>
            </a:r>
            <a:r>
              <a:rPr sz="2400" dirty="0">
                <a:latin typeface="Calibri"/>
                <a:cs typeface="Calibri"/>
              </a:rPr>
              <a:t>sampling,</a:t>
            </a:r>
            <a:r>
              <a:rPr sz="2400" spc="-35" dirty="0">
                <a:latin typeface="Calibri"/>
                <a:cs typeface="Calibri"/>
              </a:rPr>
              <a:t> </a:t>
            </a:r>
            <a:r>
              <a:rPr sz="2400" spc="-20" dirty="0">
                <a:latin typeface="Calibri"/>
                <a:cs typeface="Calibri"/>
              </a:rPr>
              <a:t>max-</a:t>
            </a:r>
            <a:endParaRPr sz="2400">
              <a:latin typeface="Calibri"/>
              <a:cs typeface="Calibri"/>
            </a:endParaRPr>
          </a:p>
          <a:p>
            <a:pPr marL="73660">
              <a:lnSpc>
                <a:spcPct val="100000"/>
              </a:lnSpc>
              <a:spcBef>
                <a:spcPts val="5"/>
              </a:spcBef>
            </a:pPr>
            <a:r>
              <a:rPr sz="2400" dirty="0">
                <a:latin typeface="Calibri"/>
                <a:cs typeface="Calibri"/>
              </a:rPr>
              <a:t>pool</a:t>
            </a:r>
            <a:r>
              <a:rPr sz="2400" spc="-125" dirty="0">
                <a:latin typeface="Calibri"/>
                <a:cs typeface="Calibri"/>
              </a:rPr>
              <a:t> </a:t>
            </a:r>
            <a:r>
              <a:rPr sz="2400" dirty="0">
                <a:latin typeface="Calibri"/>
                <a:cs typeface="Calibri"/>
              </a:rPr>
              <a:t>in</a:t>
            </a:r>
            <a:r>
              <a:rPr sz="2400" spc="-35" dirty="0">
                <a:latin typeface="Calibri"/>
                <a:cs typeface="Calibri"/>
              </a:rPr>
              <a:t> </a:t>
            </a:r>
            <a:r>
              <a:rPr sz="2400" dirty="0">
                <a:latin typeface="Calibri"/>
                <a:cs typeface="Calibri"/>
              </a:rPr>
              <a:t>each</a:t>
            </a:r>
            <a:r>
              <a:rPr sz="2400" spc="55" dirty="0">
                <a:latin typeface="Calibri"/>
                <a:cs typeface="Calibri"/>
              </a:rPr>
              <a:t> </a:t>
            </a:r>
            <a:r>
              <a:rPr sz="2400" spc="-10" dirty="0">
                <a:latin typeface="Calibri"/>
                <a:cs typeface="Calibri"/>
              </a:rPr>
              <a:t>subregion</a:t>
            </a:r>
            <a:endParaRPr sz="2400">
              <a:latin typeface="Calibri"/>
              <a:cs typeface="Calibri"/>
            </a:endParaRPr>
          </a:p>
        </p:txBody>
      </p:sp>
      <p:grpSp>
        <p:nvGrpSpPr>
          <p:cNvPr id="69" name="object 69"/>
          <p:cNvGrpSpPr/>
          <p:nvPr/>
        </p:nvGrpSpPr>
        <p:grpSpPr>
          <a:xfrm>
            <a:off x="9743440" y="3505200"/>
            <a:ext cx="1026160" cy="1036319"/>
            <a:chOff x="9743440" y="3505200"/>
            <a:chExt cx="1026160" cy="1036319"/>
          </a:xfrm>
        </p:grpSpPr>
        <p:sp>
          <p:nvSpPr>
            <p:cNvPr id="70" name="object 70"/>
            <p:cNvSpPr/>
            <p:nvPr/>
          </p:nvSpPr>
          <p:spPr>
            <a:xfrm>
              <a:off x="9743440" y="3728707"/>
              <a:ext cx="782320" cy="802640"/>
            </a:xfrm>
            <a:custGeom>
              <a:avLst/>
              <a:gdLst/>
              <a:ahLst/>
              <a:cxnLst/>
              <a:rect l="l" t="t" r="r" b="b"/>
              <a:pathLst>
                <a:path w="782320" h="802639">
                  <a:moveTo>
                    <a:pt x="781811" y="0"/>
                  </a:moveTo>
                  <a:lnTo>
                    <a:pt x="0" y="0"/>
                  </a:lnTo>
                  <a:lnTo>
                    <a:pt x="0" y="802271"/>
                  </a:lnTo>
                  <a:lnTo>
                    <a:pt x="781811" y="802271"/>
                  </a:lnTo>
                  <a:lnTo>
                    <a:pt x="781811" y="0"/>
                  </a:lnTo>
                  <a:close/>
                </a:path>
              </a:pathLst>
            </a:custGeom>
            <a:solidFill>
              <a:srgbClr val="F3F3F3"/>
            </a:solidFill>
          </p:spPr>
          <p:txBody>
            <a:bodyPr wrap="square" lIns="0" tIns="0" rIns="0" bIns="0" rtlCol="0"/>
            <a:lstStyle/>
            <a:p>
              <a:endParaRPr/>
            </a:p>
          </p:txBody>
        </p:sp>
        <p:sp>
          <p:nvSpPr>
            <p:cNvPr id="71" name="object 71"/>
            <p:cNvSpPr/>
            <p:nvPr/>
          </p:nvSpPr>
          <p:spPr>
            <a:xfrm>
              <a:off x="10525760" y="3505200"/>
              <a:ext cx="233679" cy="1026160"/>
            </a:xfrm>
            <a:custGeom>
              <a:avLst/>
              <a:gdLst/>
              <a:ahLst/>
              <a:cxnLst/>
              <a:rect l="l" t="t" r="r" b="b"/>
              <a:pathLst>
                <a:path w="233679" h="1026160">
                  <a:moveTo>
                    <a:pt x="233299" y="0"/>
                  </a:moveTo>
                  <a:lnTo>
                    <a:pt x="0" y="226822"/>
                  </a:lnTo>
                  <a:lnTo>
                    <a:pt x="0" y="1026032"/>
                  </a:lnTo>
                  <a:lnTo>
                    <a:pt x="233299" y="799211"/>
                  </a:lnTo>
                  <a:lnTo>
                    <a:pt x="233299" y="0"/>
                  </a:lnTo>
                  <a:close/>
                </a:path>
              </a:pathLst>
            </a:custGeom>
            <a:solidFill>
              <a:srgbClr val="C3C3C3"/>
            </a:solidFill>
          </p:spPr>
          <p:txBody>
            <a:bodyPr wrap="square" lIns="0" tIns="0" rIns="0" bIns="0" rtlCol="0"/>
            <a:lstStyle/>
            <a:p>
              <a:endParaRPr/>
            </a:p>
          </p:txBody>
        </p:sp>
        <p:sp>
          <p:nvSpPr>
            <p:cNvPr id="72" name="object 72"/>
            <p:cNvSpPr/>
            <p:nvPr/>
          </p:nvSpPr>
          <p:spPr>
            <a:xfrm>
              <a:off x="9743440" y="3505200"/>
              <a:ext cx="1016000" cy="223520"/>
            </a:xfrm>
            <a:custGeom>
              <a:avLst/>
              <a:gdLst/>
              <a:ahLst/>
              <a:cxnLst/>
              <a:rect l="l" t="t" r="r" b="b"/>
              <a:pathLst>
                <a:path w="1016000" h="223520">
                  <a:moveTo>
                    <a:pt x="1015745" y="0"/>
                  </a:moveTo>
                  <a:lnTo>
                    <a:pt x="226313" y="0"/>
                  </a:lnTo>
                  <a:lnTo>
                    <a:pt x="0" y="223138"/>
                  </a:lnTo>
                  <a:lnTo>
                    <a:pt x="789304" y="223138"/>
                  </a:lnTo>
                  <a:lnTo>
                    <a:pt x="1015745" y="0"/>
                  </a:lnTo>
                  <a:close/>
                </a:path>
              </a:pathLst>
            </a:custGeom>
            <a:solidFill>
              <a:srgbClr val="F5F5F5"/>
            </a:solidFill>
          </p:spPr>
          <p:txBody>
            <a:bodyPr wrap="square" lIns="0" tIns="0" rIns="0" bIns="0" rtlCol="0"/>
            <a:lstStyle/>
            <a:p>
              <a:endParaRPr/>
            </a:p>
          </p:txBody>
        </p:sp>
        <p:sp>
          <p:nvSpPr>
            <p:cNvPr id="73" name="object 73"/>
            <p:cNvSpPr/>
            <p:nvPr/>
          </p:nvSpPr>
          <p:spPr>
            <a:xfrm>
              <a:off x="9748520" y="3510280"/>
              <a:ext cx="1016000" cy="1026160"/>
            </a:xfrm>
            <a:custGeom>
              <a:avLst/>
              <a:gdLst/>
              <a:ahLst/>
              <a:cxnLst/>
              <a:rect l="l" t="t" r="r" b="b"/>
              <a:pathLst>
                <a:path w="1016000" h="1026160">
                  <a:moveTo>
                    <a:pt x="0" y="226822"/>
                  </a:moveTo>
                  <a:lnTo>
                    <a:pt x="226313" y="0"/>
                  </a:lnTo>
                  <a:lnTo>
                    <a:pt x="1015746" y="0"/>
                  </a:lnTo>
                  <a:lnTo>
                    <a:pt x="1015746" y="799211"/>
                  </a:lnTo>
                  <a:lnTo>
                    <a:pt x="789304" y="1026033"/>
                  </a:lnTo>
                  <a:lnTo>
                    <a:pt x="0" y="1026033"/>
                  </a:lnTo>
                  <a:lnTo>
                    <a:pt x="0" y="226822"/>
                  </a:lnTo>
                  <a:close/>
                </a:path>
                <a:path w="1016000" h="1026160">
                  <a:moveTo>
                    <a:pt x="0" y="226822"/>
                  </a:moveTo>
                  <a:lnTo>
                    <a:pt x="789304" y="226822"/>
                  </a:lnTo>
                  <a:lnTo>
                    <a:pt x="1015746" y="0"/>
                  </a:lnTo>
                </a:path>
                <a:path w="1016000" h="1026160">
                  <a:moveTo>
                    <a:pt x="789304" y="226822"/>
                  </a:moveTo>
                  <a:lnTo>
                    <a:pt x="789304" y="1026033"/>
                  </a:lnTo>
                </a:path>
              </a:pathLst>
            </a:custGeom>
            <a:ln w="9525">
              <a:solidFill>
                <a:srgbClr val="44536A"/>
              </a:solidFill>
            </a:ln>
          </p:spPr>
          <p:txBody>
            <a:bodyPr wrap="square" lIns="0" tIns="0" rIns="0" bIns="0" rtlCol="0"/>
            <a:lstStyle/>
            <a:p>
              <a:endParaRPr/>
            </a:p>
          </p:txBody>
        </p:sp>
        <p:sp>
          <p:nvSpPr>
            <p:cNvPr id="74" name="object 74"/>
            <p:cNvSpPr/>
            <p:nvPr/>
          </p:nvSpPr>
          <p:spPr>
            <a:xfrm>
              <a:off x="10149014" y="4114545"/>
              <a:ext cx="0" cy="426720"/>
            </a:xfrm>
            <a:custGeom>
              <a:avLst/>
              <a:gdLst/>
              <a:ahLst/>
              <a:cxnLst/>
              <a:rect l="l" t="t" r="r" b="b"/>
              <a:pathLst>
                <a:path h="426720">
                  <a:moveTo>
                    <a:pt x="0" y="406272"/>
                  </a:moveTo>
                  <a:lnTo>
                    <a:pt x="0" y="426275"/>
                  </a:lnTo>
                </a:path>
                <a:path h="426720">
                  <a:moveTo>
                    <a:pt x="0" y="0"/>
                  </a:moveTo>
                  <a:lnTo>
                    <a:pt x="0" y="30670"/>
                  </a:lnTo>
                </a:path>
              </a:pathLst>
            </a:custGeom>
            <a:ln w="18034">
              <a:solidFill>
                <a:srgbClr val="44536A"/>
              </a:solidFill>
            </a:ln>
          </p:spPr>
          <p:txBody>
            <a:bodyPr wrap="square" lIns="0" tIns="0" rIns="0" bIns="0" rtlCol="0"/>
            <a:lstStyle/>
            <a:p>
              <a:endParaRPr/>
            </a:p>
          </p:txBody>
        </p:sp>
        <p:sp>
          <p:nvSpPr>
            <p:cNvPr id="75" name="object 75"/>
            <p:cNvSpPr/>
            <p:nvPr/>
          </p:nvSpPr>
          <p:spPr>
            <a:xfrm>
              <a:off x="9748520" y="4130040"/>
              <a:ext cx="782320" cy="9525"/>
            </a:xfrm>
            <a:custGeom>
              <a:avLst/>
              <a:gdLst/>
              <a:ahLst/>
              <a:cxnLst/>
              <a:rect l="l" t="t" r="r" b="b"/>
              <a:pathLst>
                <a:path w="782320" h="9525">
                  <a:moveTo>
                    <a:pt x="781938" y="0"/>
                  </a:moveTo>
                  <a:lnTo>
                    <a:pt x="0" y="9271"/>
                  </a:lnTo>
                </a:path>
              </a:pathLst>
            </a:custGeom>
            <a:ln w="9525">
              <a:solidFill>
                <a:srgbClr val="44536A"/>
              </a:solidFill>
            </a:ln>
          </p:spPr>
          <p:txBody>
            <a:bodyPr wrap="square" lIns="0" tIns="0" rIns="0" bIns="0" rtlCol="0"/>
            <a:lstStyle/>
            <a:p>
              <a:endParaRPr/>
            </a:p>
          </p:txBody>
        </p:sp>
        <p:sp>
          <p:nvSpPr>
            <p:cNvPr id="76" name="object 76"/>
            <p:cNvSpPr/>
            <p:nvPr/>
          </p:nvSpPr>
          <p:spPr>
            <a:xfrm>
              <a:off x="9753600" y="3738816"/>
              <a:ext cx="375920" cy="375920"/>
            </a:xfrm>
            <a:custGeom>
              <a:avLst/>
              <a:gdLst/>
              <a:ahLst/>
              <a:cxnLst/>
              <a:rect l="l" t="t" r="r" b="b"/>
              <a:pathLst>
                <a:path w="375920" h="375920">
                  <a:moveTo>
                    <a:pt x="375907" y="0"/>
                  </a:moveTo>
                  <a:lnTo>
                    <a:pt x="0" y="0"/>
                  </a:lnTo>
                  <a:lnTo>
                    <a:pt x="0" y="375602"/>
                  </a:lnTo>
                  <a:lnTo>
                    <a:pt x="375907" y="375602"/>
                  </a:lnTo>
                  <a:lnTo>
                    <a:pt x="375907" y="0"/>
                  </a:lnTo>
                  <a:close/>
                </a:path>
              </a:pathLst>
            </a:custGeom>
            <a:solidFill>
              <a:srgbClr val="DAE2F3"/>
            </a:solidFill>
          </p:spPr>
          <p:txBody>
            <a:bodyPr wrap="square" lIns="0" tIns="0" rIns="0" bIns="0" rtlCol="0"/>
            <a:lstStyle/>
            <a:p>
              <a:endParaRPr/>
            </a:p>
          </p:txBody>
        </p:sp>
        <p:sp>
          <p:nvSpPr>
            <p:cNvPr id="77" name="object 77"/>
            <p:cNvSpPr/>
            <p:nvPr/>
          </p:nvSpPr>
          <p:spPr>
            <a:xfrm>
              <a:off x="10139680" y="3749103"/>
              <a:ext cx="375920" cy="365760"/>
            </a:xfrm>
            <a:custGeom>
              <a:avLst/>
              <a:gdLst/>
              <a:ahLst/>
              <a:cxnLst/>
              <a:rect l="l" t="t" r="r" b="b"/>
              <a:pathLst>
                <a:path w="375920" h="365760">
                  <a:moveTo>
                    <a:pt x="375907" y="0"/>
                  </a:moveTo>
                  <a:lnTo>
                    <a:pt x="0" y="0"/>
                  </a:lnTo>
                  <a:lnTo>
                    <a:pt x="0" y="365442"/>
                  </a:lnTo>
                  <a:lnTo>
                    <a:pt x="375907" y="365442"/>
                  </a:lnTo>
                  <a:lnTo>
                    <a:pt x="375907" y="0"/>
                  </a:lnTo>
                  <a:close/>
                </a:path>
              </a:pathLst>
            </a:custGeom>
            <a:solidFill>
              <a:srgbClr val="FAE4D5"/>
            </a:solidFill>
          </p:spPr>
          <p:txBody>
            <a:bodyPr wrap="square" lIns="0" tIns="0" rIns="0" bIns="0" rtlCol="0"/>
            <a:lstStyle/>
            <a:p>
              <a:endParaRPr/>
            </a:p>
          </p:txBody>
        </p:sp>
        <p:sp>
          <p:nvSpPr>
            <p:cNvPr id="78" name="object 78"/>
            <p:cNvSpPr/>
            <p:nvPr/>
          </p:nvSpPr>
          <p:spPr>
            <a:xfrm>
              <a:off x="10139680" y="4145216"/>
              <a:ext cx="375920" cy="375920"/>
            </a:xfrm>
            <a:custGeom>
              <a:avLst/>
              <a:gdLst/>
              <a:ahLst/>
              <a:cxnLst/>
              <a:rect l="l" t="t" r="r" b="b"/>
              <a:pathLst>
                <a:path w="375920" h="375920">
                  <a:moveTo>
                    <a:pt x="375907" y="0"/>
                  </a:moveTo>
                  <a:lnTo>
                    <a:pt x="0" y="0"/>
                  </a:lnTo>
                  <a:lnTo>
                    <a:pt x="0" y="375602"/>
                  </a:lnTo>
                  <a:lnTo>
                    <a:pt x="375907" y="375602"/>
                  </a:lnTo>
                  <a:lnTo>
                    <a:pt x="375907" y="0"/>
                  </a:lnTo>
                  <a:close/>
                </a:path>
              </a:pathLst>
            </a:custGeom>
            <a:solidFill>
              <a:srgbClr val="FFF1CC"/>
            </a:solidFill>
          </p:spPr>
          <p:txBody>
            <a:bodyPr wrap="square" lIns="0" tIns="0" rIns="0" bIns="0" rtlCol="0"/>
            <a:lstStyle/>
            <a:p>
              <a:endParaRPr/>
            </a:p>
          </p:txBody>
        </p:sp>
        <p:sp>
          <p:nvSpPr>
            <p:cNvPr id="79" name="object 79"/>
            <p:cNvSpPr/>
            <p:nvPr/>
          </p:nvSpPr>
          <p:spPr>
            <a:xfrm>
              <a:off x="9753600" y="4145216"/>
              <a:ext cx="375920" cy="375920"/>
            </a:xfrm>
            <a:custGeom>
              <a:avLst/>
              <a:gdLst/>
              <a:ahLst/>
              <a:cxnLst/>
              <a:rect l="l" t="t" r="r" b="b"/>
              <a:pathLst>
                <a:path w="375920" h="375920">
                  <a:moveTo>
                    <a:pt x="375907" y="0"/>
                  </a:moveTo>
                  <a:lnTo>
                    <a:pt x="0" y="0"/>
                  </a:lnTo>
                  <a:lnTo>
                    <a:pt x="0" y="375602"/>
                  </a:lnTo>
                  <a:lnTo>
                    <a:pt x="375907" y="375602"/>
                  </a:lnTo>
                  <a:lnTo>
                    <a:pt x="375907" y="0"/>
                  </a:lnTo>
                  <a:close/>
                </a:path>
              </a:pathLst>
            </a:custGeom>
            <a:solidFill>
              <a:srgbClr val="E1EFD9"/>
            </a:solidFill>
          </p:spPr>
          <p:txBody>
            <a:bodyPr wrap="square" lIns="0" tIns="0" rIns="0" bIns="0" rtlCol="0"/>
            <a:lstStyle/>
            <a:p>
              <a:endParaRPr/>
            </a:p>
          </p:txBody>
        </p:sp>
      </p:grpSp>
      <p:sp>
        <p:nvSpPr>
          <p:cNvPr id="80" name="object 80"/>
          <p:cNvSpPr/>
          <p:nvPr/>
        </p:nvSpPr>
        <p:spPr>
          <a:xfrm>
            <a:off x="8412480" y="4064000"/>
            <a:ext cx="1137920" cy="81280"/>
          </a:xfrm>
          <a:custGeom>
            <a:avLst/>
            <a:gdLst/>
            <a:ahLst/>
            <a:cxnLst/>
            <a:rect l="l" t="t" r="r" b="b"/>
            <a:pathLst>
              <a:path w="1137920" h="81279">
                <a:moveTo>
                  <a:pt x="1052322" y="0"/>
                </a:moveTo>
                <a:lnTo>
                  <a:pt x="1052322" y="27050"/>
                </a:lnTo>
                <a:lnTo>
                  <a:pt x="0" y="27050"/>
                </a:lnTo>
                <a:lnTo>
                  <a:pt x="0" y="54229"/>
                </a:lnTo>
                <a:lnTo>
                  <a:pt x="1052322" y="54229"/>
                </a:lnTo>
                <a:lnTo>
                  <a:pt x="1052322" y="81280"/>
                </a:lnTo>
                <a:lnTo>
                  <a:pt x="1137666" y="40639"/>
                </a:lnTo>
                <a:lnTo>
                  <a:pt x="1052322" y="0"/>
                </a:lnTo>
                <a:close/>
              </a:path>
            </a:pathLst>
          </a:custGeom>
          <a:solidFill>
            <a:srgbClr val="666666"/>
          </a:solidFill>
        </p:spPr>
        <p:txBody>
          <a:bodyPr wrap="square" lIns="0" tIns="0" rIns="0" bIns="0" rtlCol="0"/>
          <a:lstStyle/>
          <a:p>
            <a:endParaRPr/>
          </a:p>
        </p:txBody>
      </p:sp>
      <p:sp>
        <p:nvSpPr>
          <p:cNvPr id="81" name="object 81"/>
          <p:cNvSpPr txBox="1"/>
          <p:nvPr/>
        </p:nvSpPr>
        <p:spPr>
          <a:xfrm>
            <a:off x="8586089" y="4594542"/>
            <a:ext cx="3336925" cy="1156970"/>
          </a:xfrm>
          <a:prstGeom prst="rect">
            <a:avLst/>
          </a:prstGeom>
        </p:spPr>
        <p:txBody>
          <a:bodyPr vert="horz" wrap="square" lIns="0" tIns="3175" rIns="0" bIns="0" rtlCol="0">
            <a:spAutoFit/>
          </a:bodyPr>
          <a:lstStyle/>
          <a:p>
            <a:pPr marL="581660" marR="564515" indent="3175" algn="ctr">
              <a:lnSpc>
                <a:spcPct val="103600"/>
              </a:lnSpc>
              <a:spcBef>
                <a:spcPts val="25"/>
              </a:spcBef>
            </a:pPr>
            <a:r>
              <a:rPr sz="2450" dirty="0">
                <a:latin typeface="Calibri"/>
                <a:cs typeface="Calibri"/>
              </a:rPr>
              <a:t>Region</a:t>
            </a:r>
            <a:r>
              <a:rPr sz="2450" spc="10" dirty="0">
                <a:latin typeface="Calibri"/>
                <a:cs typeface="Calibri"/>
              </a:rPr>
              <a:t> </a:t>
            </a:r>
            <a:r>
              <a:rPr sz="2450" spc="-10" dirty="0">
                <a:latin typeface="Calibri"/>
                <a:cs typeface="Calibri"/>
              </a:rPr>
              <a:t>features </a:t>
            </a:r>
            <a:r>
              <a:rPr sz="2450" dirty="0">
                <a:latin typeface="Calibri"/>
                <a:cs typeface="Calibri"/>
              </a:rPr>
              <a:t>(here</a:t>
            </a:r>
            <a:r>
              <a:rPr sz="2450" spc="-15" dirty="0">
                <a:latin typeface="Calibri"/>
                <a:cs typeface="Calibri"/>
              </a:rPr>
              <a:t> </a:t>
            </a:r>
            <a:r>
              <a:rPr sz="2450" dirty="0">
                <a:latin typeface="Calibri"/>
                <a:cs typeface="Calibri"/>
              </a:rPr>
              <a:t>512</a:t>
            </a:r>
            <a:r>
              <a:rPr sz="2450" spc="-40" dirty="0">
                <a:latin typeface="Calibri"/>
                <a:cs typeface="Calibri"/>
              </a:rPr>
              <a:t> </a:t>
            </a:r>
            <a:r>
              <a:rPr sz="2450" dirty="0">
                <a:latin typeface="Calibri"/>
                <a:cs typeface="Calibri"/>
              </a:rPr>
              <a:t>x</a:t>
            </a:r>
            <a:r>
              <a:rPr sz="2450" spc="-15" dirty="0">
                <a:latin typeface="Calibri"/>
                <a:cs typeface="Calibri"/>
              </a:rPr>
              <a:t> </a:t>
            </a:r>
            <a:r>
              <a:rPr sz="2450" dirty="0">
                <a:latin typeface="Calibri"/>
                <a:cs typeface="Calibri"/>
              </a:rPr>
              <a:t>2</a:t>
            </a:r>
            <a:r>
              <a:rPr sz="2450" spc="50" dirty="0">
                <a:latin typeface="Calibri"/>
                <a:cs typeface="Calibri"/>
              </a:rPr>
              <a:t> </a:t>
            </a:r>
            <a:r>
              <a:rPr sz="2450" dirty="0">
                <a:latin typeface="Calibri"/>
                <a:cs typeface="Calibri"/>
              </a:rPr>
              <a:t>x</a:t>
            </a:r>
            <a:r>
              <a:rPr sz="2450" spc="-20" dirty="0">
                <a:latin typeface="Calibri"/>
                <a:cs typeface="Calibri"/>
              </a:rPr>
              <a:t> </a:t>
            </a:r>
            <a:r>
              <a:rPr sz="2450" spc="-25" dirty="0">
                <a:latin typeface="Calibri"/>
                <a:cs typeface="Calibri"/>
              </a:rPr>
              <a:t>2;</a:t>
            </a:r>
            <a:endParaRPr sz="2450">
              <a:latin typeface="Calibri"/>
              <a:cs typeface="Calibri"/>
            </a:endParaRPr>
          </a:p>
          <a:p>
            <a:pPr algn="ctr">
              <a:lnSpc>
                <a:spcPts val="2880"/>
              </a:lnSpc>
            </a:pPr>
            <a:r>
              <a:rPr sz="2450" dirty="0">
                <a:latin typeface="Calibri"/>
                <a:cs typeface="Calibri"/>
              </a:rPr>
              <a:t>In</a:t>
            </a:r>
            <a:r>
              <a:rPr sz="2450" spc="-10" dirty="0">
                <a:latin typeface="Calibri"/>
                <a:cs typeface="Calibri"/>
              </a:rPr>
              <a:t> </a:t>
            </a:r>
            <a:r>
              <a:rPr sz="2450" dirty="0">
                <a:latin typeface="Calibri"/>
                <a:cs typeface="Calibri"/>
              </a:rPr>
              <a:t>practice</a:t>
            </a:r>
            <a:r>
              <a:rPr sz="2450" spc="50" dirty="0">
                <a:latin typeface="Calibri"/>
                <a:cs typeface="Calibri"/>
              </a:rPr>
              <a:t> </a:t>
            </a:r>
            <a:r>
              <a:rPr sz="2450" dirty="0">
                <a:latin typeface="Calibri"/>
                <a:cs typeface="Calibri"/>
              </a:rPr>
              <a:t>e.g</a:t>
            </a:r>
            <a:r>
              <a:rPr sz="2450" spc="45" dirty="0">
                <a:latin typeface="Calibri"/>
                <a:cs typeface="Calibri"/>
              </a:rPr>
              <a:t> </a:t>
            </a:r>
            <a:r>
              <a:rPr sz="2450" dirty="0">
                <a:latin typeface="Calibri"/>
                <a:cs typeface="Calibri"/>
              </a:rPr>
              <a:t>512</a:t>
            </a:r>
            <a:r>
              <a:rPr sz="2450" spc="-45" dirty="0">
                <a:latin typeface="Calibri"/>
                <a:cs typeface="Calibri"/>
              </a:rPr>
              <a:t> </a:t>
            </a:r>
            <a:r>
              <a:rPr sz="2450" dirty="0">
                <a:latin typeface="Calibri"/>
                <a:cs typeface="Calibri"/>
              </a:rPr>
              <a:t>x</a:t>
            </a:r>
            <a:r>
              <a:rPr sz="2450" spc="-25" dirty="0">
                <a:latin typeface="Calibri"/>
                <a:cs typeface="Calibri"/>
              </a:rPr>
              <a:t> </a:t>
            </a:r>
            <a:r>
              <a:rPr sz="2450" dirty="0">
                <a:latin typeface="Calibri"/>
                <a:cs typeface="Calibri"/>
              </a:rPr>
              <a:t>7</a:t>
            </a:r>
            <a:r>
              <a:rPr sz="2450" spc="40" dirty="0">
                <a:latin typeface="Calibri"/>
                <a:cs typeface="Calibri"/>
              </a:rPr>
              <a:t> </a:t>
            </a:r>
            <a:r>
              <a:rPr sz="2450" dirty="0">
                <a:latin typeface="Calibri"/>
                <a:cs typeface="Calibri"/>
              </a:rPr>
              <a:t>x</a:t>
            </a:r>
            <a:r>
              <a:rPr sz="2450" spc="-25" dirty="0">
                <a:latin typeface="Calibri"/>
                <a:cs typeface="Calibri"/>
              </a:rPr>
              <a:t> </a:t>
            </a:r>
            <a:r>
              <a:rPr sz="2450" spc="-35" dirty="0">
                <a:latin typeface="Calibri"/>
                <a:cs typeface="Calibri"/>
              </a:rPr>
              <a:t>7)</a:t>
            </a:r>
            <a:endParaRPr sz="2450">
              <a:latin typeface="Calibri"/>
              <a:cs typeface="Calibri"/>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342255" cy="1368425"/>
          </a:xfrm>
          <a:prstGeom prst="rect">
            <a:avLst/>
          </a:prstGeom>
        </p:spPr>
        <p:txBody>
          <a:bodyPr vert="horz" wrap="square" lIns="0" tIns="13335" rIns="0" bIns="0" rtlCol="0">
            <a:spAutoFit/>
          </a:bodyPr>
          <a:lstStyle/>
          <a:p>
            <a:pPr marL="12700" marR="5080">
              <a:lnSpc>
                <a:spcPct val="100000"/>
              </a:lnSpc>
              <a:spcBef>
                <a:spcPts val="105"/>
              </a:spcBef>
            </a:pPr>
            <a:r>
              <a:rPr spc="-25" dirty="0"/>
              <a:t>Fast</a:t>
            </a:r>
            <a:r>
              <a:rPr spc="40" dirty="0"/>
              <a:t> </a:t>
            </a:r>
            <a:r>
              <a:rPr spc="-10" dirty="0"/>
              <a:t>R-</a:t>
            </a:r>
            <a:r>
              <a:rPr dirty="0"/>
              <a:t>CNN</a:t>
            </a:r>
            <a:r>
              <a:rPr spc="-110" dirty="0"/>
              <a:t> </a:t>
            </a:r>
            <a:r>
              <a:rPr dirty="0"/>
              <a:t>vs</a:t>
            </a:r>
            <a:r>
              <a:rPr spc="-35" dirty="0"/>
              <a:t> </a:t>
            </a:r>
            <a:r>
              <a:rPr dirty="0"/>
              <a:t>“Slow”</a:t>
            </a:r>
            <a:r>
              <a:rPr spc="-114" dirty="0"/>
              <a:t> </a:t>
            </a:r>
            <a:r>
              <a:rPr spc="-25" dirty="0"/>
              <a:t>R- CNN</a:t>
            </a:r>
          </a:p>
        </p:txBody>
      </p:sp>
      <p:grpSp>
        <p:nvGrpSpPr>
          <p:cNvPr id="3" name="object 3"/>
          <p:cNvGrpSpPr/>
          <p:nvPr/>
        </p:nvGrpSpPr>
        <p:grpSpPr>
          <a:xfrm>
            <a:off x="1301114" y="4450079"/>
            <a:ext cx="3117850" cy="1553845"/>
            <a:chOff x="1301114" y="4450079"/>
            <a:chExt cx="3117850" cy="1553845"/>
          </a:xfrm>
        </p:grpSpPr>
        <p:pic>
          <p:nvPicPr>
            <p:cNvPr id="4" name="object 4"/>
            <p:cNvPicPr/>
            <p:nvPr/>
          </p:nvPicPr>
          <p:blipFill>
            <a:blip r:embed="rId3" cstate="print"/>
            <a:stretch>
              <a:fillRect/>
            </a:stretch>
          </p:blipFill>
          <p:spPr>
            <a:xfrm>
              <a:off x="1309637" y="4964476"/>
              <a:ext cx="3099802" cy="1029922"/>
            </a:xfrm>
            <a:prstGeom prst="rect">
              <a:avLst/>
            </a:prstGeom>
          </p:spPr>
        </p:pic>
        <p:sp>
          <p:nvSpPr>
            <p:cNvPr id="5" name="object 5"/>
            <p:cNvSpPr/>
            <p:nvPr/>
          </p:nvSpPr>
          <p:spPr>
            <a:xfrm>
              <a:off x="1305559" y="4963159"/>
              <a:ext cx="3108960" cy="1036319"/>
            </a:xfrm>
            <a:custGeom>
              <a:avLst/>
              <a:gdLst/>
              <a:ahLst/>
              <a:cxnLst/>
              <a:rect l="l" t="t" r="r" b="b"/>
              <a:pathLst>
                <a:path w="3108960" h="1036320">
                  <a:moveTo>
                    <a:pt x="0" y="1035875"/>
                  </a:moveTo>
                  <a:lnTo>
                    <a:pt x="955040" y="0"/>
                  </a:lnTo>
                  <a:lnTo>
                    <a:pt x="3108452" y="0"/>
                  </a:lnTo>
                  <a:lnTo>
                    <a:pt x="2153412" y="1035875"/>
                  </a:lnTo>
                  <a:lnTo>
                    <a:pt x="0" y="1035875"/>
                  </a:lnTo>
                  <a:close/>
                </a:path>
              </a:pathLst>
            </a:custGeom>
            <a:ln w="8454">
              <a:solidFill>
                <a:srgbClr val="1D7E66"/>
              </a:solidFill>
            </a:ln>
          </p:spPr>
          <p:txBody>
            <a:bodyPr wrap="square" lIns="0" tIns="0" rIns="0" bIns="0" rtlCol="0"/>
            <a:lstStyle/>
            <a:p>
              <a:endParaRPr/>
            </a:p>
          </p:txBody>
        </p:sp>
        <p:sp>
          <p:nvSpPr>
            <p:cNvPr id="6" name="object 6"/>
            <p:cNvSpPr/>
            <p:nvPr/>
          </p:nvSpPr>
          <p:spPr>
            <a:xfrm>
              <a:off x="2001519" y="4754879"/>
              <a:ext cx="1493520" cy="934719"/>
            </a:xfrm>
            <a:custGeom>
              <a:avLst/>
              <a:gdLst/>
              <a:ahLst/>
              <a:cxnLst/>
              <a:rect l="l" t="t" r="r" b="b"/>
              <a:pathLst>
                <a:path w="1493520" h="934720">
                  <a:moveTo>
                    <a:pt x="1493393" y="0"/>
                  </a:moveTo>
                  <a:lnTo>
                    <a:pt x="0" y="0"/>
                  </a:lnTo>
                  <a:lnTo>
                    <a:pt x="0" y="934631"/>
                  </a:lnTo>
                  <a:lnTo>
                    <a:pt x="1493393" y="934631"/>
                  </a:lnTo>
                  <a:lnTo>
                    <a:pt x="1493393" y="0"/>
                  </a:lnTo>
                  <a:close/>
                </a:path>
              </a:pathLst>
            </a:custGeom>
            <a:solidFill>
              <a:srgbClr val="FFFFFF">
                <a:alpha val="92939"/>
              </a:srgbClr>
            </a:solidFill>
          </p:spPr>
          <p:txBody>
            <a:bodyPr wrap="square" lIns="0" tIns="0" rIns="0" bIns="0" rtlCol="0"/>
            <a:lstStyle/>
            <a:p>
              <a:endParaRPr/>
            </a:p>
          </p:txBody>
        </p:sp>
        <p:sp>
          <p:nvSpPr>
            <p:cNvPr id="7" name="object 7"/>
            <p:cNvSpPr/>
            <p:nvPr/>
          </p:nvSpPr>
          <p:spPr>
            <a:xfrm>
              <a:off x="3495039" y="4450079"/>
              <a:ext cx="314960" cy="1239520"/>
            </a:xfrm>
            <a:custGeom>
              <a:avLst/>
              <a:gdLst/>
              <a:ahLst/>
              <a:cxnLst/>
              <a:rect l="l" t="t" r="r" b="b"/>
              <a:pathLst>
                <a:path w="314960" h="1239520">
                  <a:moveTo>
                    <a:pt x="314451" y="0"/>
                  </a:moveTo>
                  <a:lnTo>
                    <a:pt x="0" y="309753"/>
                  </a:lnTo>
                  <a:lnTo>
                    <a:pt x="0" y="1238973"/>
                  </a:lnTo>
                  <a:lnTo>
                    <a:pt x="314451" y="929259"/>
                  </a:lnTo>
                  <a:lnTo>
                    <a:pt x="314451" y="0"/>
                  </a:lnTo>
                  <a:close/>
                </a:path>
              </a:pathLst>
            </a:custGeom>
            <a:solidFill>
              <a:srgbClr val="CDCDCD">
                <a:alpha val="92939"/>
              </a:srgbClr>
            </a:solidFill>
          </p:spPr>
          <p:txBody>
            <a:bodyPr wrap="square" lIns="0" tIns="0" rIns="0" bIns="0" rtlCol="0"/>
            <a:lstStyle/>
            <a:p>
              <a:endParaRPr/>
            </a:p>
          </p:txBody>
        </p:sp>
        <p:sp>
          <p:nvSpPr>
            <p:cNvPr id="8" name="object 8"/>
            <p:cNvSpPr/>
            <p:nvPr/>
          </p:nvSpPr>
          <p:spPr>
            <a:xfrm>
              <a:off x="2001519" y="4450079"/>
              <a:ext cx="1808480" cy="304800"/>
            </a:xfrm>
            <a:custGeom>
              <a:avLst/>
              <a:gdLst/>
              <a:ahLst/>
              <a:cxnLst/>
              <a:rect l="l" t="t" r="r" b="b"/>
              <a:pathLst>
                <a:path w="1808479" h="304800">
                  <a:moveTo>
                    <a:pt x="1807971" y="0"/>
                  </a:moveTo>
                  <a:lnTo>
                    <a:pt x="310515" y="0"/>
                  </a:lnTo>
                  <a:lnTo>
                    <a:pt x="0" y="304419"/>
                  </a:lnTo>
                  <a:lnTo>
                    <a:pt x="1497457" y="304419"/>
                  </a:lnTo>
                  <a:lnTo>
                    <a:pt x="1807971" y="0"/>
                  </a:lnTo>
                  <a:close/>
                </a:path>
              </a:pathLst>
            </a:custGeom>
            <a:solidFill>
              <a:srgbClr val="FFFFFF">
                <a:alpha val="92939"/>
              </a:srgbClr>
            </a:solidFill>
          </p:spPr>
          <p:txBody>
            <a:bodyPr wrap="square" lIns="0" tIns="0" rIns="0" bIns="0" rtlCol="0"/>
            <a:lstStyle/>
            <a:p>
              <a:endParaRPr/>
            </a:p>
          </p:txBody>
        </p:sp>
        <p:sp>
          <p:nvSpPr>
            <p:cNvPr id="9" name="object 9"/>
            <p:cNvSpPr/>
            <p:nvPr/>
          </p:nvSpPr>
          <p:spPr>
            <a:xfrm>
              <a:off x="2006599" y="4455159"/>
              <a:ext cx="1808480" cy="1239520"/>
            </a:xfrm>
            <a:custGeom>
              <a:avLst/>
              <a:gdLst/>
              <a:ahLst/>
              <a:cxnLst/>
              <a:rect l="l" t="t" r="r" b="b"/>
              <a:pathLst>
                <a:path w="1808479" h="1239520">
                  <a:moveTo>
                    <a:pt x="0" y="309752"/>
                  </a:moveTo>
                  <a:lnTo>
                    <a:pt x="310514" y="0"/>
                  </a:lnTo>
                  <a:lnTo>
                    <a:pt x="1807972" y="0"/>
                  </a:lnTo>
                  <a:lnTo>
                    <a:pt x="1807972" y="929258"/>
                  </a:lnTo>
                  <a:lnTo>
                    <a:pt x="1497457" y="1238973"/>
                  </a:lnTo>
                  <a:lnTo>
                    <a:pt x="0" y="1238973"/>
                  </a:lnTo>
                  <a:lnTo>
                    <a:pt x="0" y="309752"/>
                  </a:lnTo>
                  <a:close/>
                </a:path>
                <a:path w="1808479" h="1239520">
                  <a:moveTo>
                    <a:pt x="0" y="309752"/>
                  </a:moveTo>
                  <a:lnTo>
                    <a:pt x="1497457" y="309752"/>
                  </a:lnTo>
                  <a:lnTo>
                    <a:pt x="1807972" y="0"/>
                  </a:lnTo>
                </a:path>
                <a:path w="1808479" h="1239520">
                  <a:moveTo>
                    <a:pt x="1497457" y="309752"/>
                  </a:moveTo>
                  <a:lnTo>
                    <a:pt x="1497457" y="1238973"/>
                  </a:lnTo>
                </a:path>
              </a:pathLst>
            </a:custGeom>
            <a:ln w="8454">
              <a:solidFill>
                <a:srgbClr val="1D7E66"/>
              </a:solidFill>
            </a:ln>
          </p:spPr>
          <p:txBody>
            <a:bodyPr wrap="square" lIns="0" tIns="0" rIns="0" bIns="0" rtlCol="0"/>
            <a:lstStyle/>
            <a:p>
              <a:endParaRPr/>
            </a:p>
          </p:txBody>
        </p:sp>
      </p:grpSp>
      <p:sp>
        <p:nvSpPr>
          <p:cNvPr id="10" name="object 10"/>
          <p:cNvSpPr txBox="1"/>
          <p:nvPr/>
        </p:nvSpPr>
        <p:spPr>
          <a:xfrm>
            <a:off x="2368550" y="5065458"/>
            <a:ext cx="755015" cy="26987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Calibri"/>
                <a:cs typeface="Calibri"/>
              </a:rPr>
              <a:t>ConvNet</a:t>
            </a:r>
            <a:endParaRPr sz="1600">
              <a:latin typeface="Calibri"/>
              <a:cs typeface="Calibri"/>
            </a:endParaRPr>
          </a:p>
        </p:txBody>
      </p:sp>
      <p:grpSp>
        <p:nvGrpSpPr>
          <p:cNvPr id="11" name="object 11"/>
          <p:cNvGrpSpPr/>
          <p:nvPr/>
        </p:nvGrpSpPr>
        <p:grpSpPr>
          <a:xfrm>
            <a:off x="1645920" y="3881120"/>
            <a:ext cx="2173605" cy="731520"/>
            <a:chOff x="1645920" y="3881120"/>
            <a:chExt cx="2173605" cy="731520"/>
          </a:xfrm>
        </p:grpSpPr>
        <p:sp>
          <p:nvSpPr>
            <p:cNvPr id="12" name="object 12"/>
            <p:cNvSpPr/>
            <p:nvPr/>
          </p:nvSpPr>
          <p:spPr>
            <a:xfrm>
              <a:off x="2001520" y="4094480"/>
              <a:ext cx="1808480" cy="304800"/>
            </a:xfrm>
            <a:custGeom>
              <a:avLst/>
              <a:gdLst/>
              <a:ahLst/>
              <a:cxnLst/>
              <a:rect l="l" t="t" r="r" b="b"/>
              <a:pathLst>
                <a:path w="1808479" h="304800">
                  <a:moveTo>
                    <a:pt x="1807971" y="0"/>
                  </a:moveTo>
                  <a:lnTo>
                    <a:pt x="281178" y="0"/>
                  </a:lnTo>
                  <a:lnTo>
                    <a:pt x="0" y="304419"/>
                  </a:lnTo>
                  <a:lnTo>
                    <a:pt x="1526794" y="304419"/>
                  </a:lnTo>
                  <a:lnTo>
                    <a:pt x="1807971" y="0"/>
                  </a:lnTo>
                  <a:close/>
                </a:path>
              </a:pathLst>
            </a:custGeom>
            <a:solidFill>
              <a:srgbClr val="E7E6E6"/>
            </a:solidFill>
          </p:spPr>
          <p:txBody>
            <a:bodyPr wrap="square" lIns="0" tIns="0" rIns="0" bIns="0" rtlCol="0"/>
            <a:lstStyle/>
            <a:p>
              <a:endParaRPr/>
            </a:p>
          </p:txBody>
        </p:sp>
        <p:sp>
          <p:nvSpPr>
            <p:cNvPr id="13" name="object 13"/>
            <p:cNvSpPr/>
            <p:nvPr/>
          </p:nvSpPr>
          <p:spPr>
            <a:xfrm>
              <a:off x="2006600" y="4099560"/>
              <a:ext cx="1808480" cy="304800"/>
            </a:xfrm>
            <a:custGeom>
              <a:avLst/>
              <a:gdLst/>
              <a:ahLst/>
              <a:cxnLst/>
              <a:rect l="l" t="t" r="r" b="b"/>
              <a:pathLst>
                <a:path w="1808479" h="304800">
                  <a:moveTo>
                    <a:pt x="0" y="304419"/>
                  </a:moveTo>
                  <a:lnTo>
                    <a:pt x="281177" y="0"/>
                  </a:lnTo>
                  <a:lnTo>
                    <a:pt x="1807972" y="0"/>
                  </a:lnTo>
                  <a:lnTo>
                    <a:pt x="1526794" y="304419"/>
                  </a:lnTo>
                  <a:lnTo>
                    <a:pt x="0" y="304419"/>
                  </a:lnTo>
                  <a:close/>
                </a:path>
              </a:pathLst>
            </a:custGeom>
            <a:ln w="8454">
              <a:solidFill>
                <a:srgbClr val="1D7E66"/>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2783840" y="4409440"/>
              <a:ext cx="162560" cy="203200"/>
            </a:xfrm>
            <a:prstGeom prst="rect">
              <a:avLst/>
            </a:prstGeom>
          </p:spPr>
        </p:pic>
        <p:sp>
          <p:nvSpPr>
            <p:cNvPr id="15" name="object 15"/>
            <p:cNvSpPr/>
            <p:nvPr/>
          </p:nvSpPr>
          <p:spPr>
            <a:xfrm>
              <a:off x="2164080" y="4155440"/>
              <a:ext cx="497840" cy="193040"/>
            </a:xfrm>
            <a:custGeom>
              <a:avLst/>
              <a:gdLst/>
              <a:ahLst/>
              <a:cxnLst/>
              <a:rect l="l" t="t" r="r" b="b"/>
              <a:pathLst>
                <a:path w="497839" h="193039">
                  <a:moveTo>
                    <a:pt x="497586" y="0"/>
                  </a:moveTo>
                  <a:lnTo>
                    <a:pt x="179324" y="0"/>
                  </a:lnTo>
                  <a:lnTo>
                    <a:pt x="0" y="192532"/>
                  </a:lnTo>
                  <a:lnTo>
                    <a:pt x="318262" y="192532"/>
                  </a:lnTo>
                  <a:lnTo>
                    <a:pt x="497586" y="0"/>
                  </a:lnTo>
                  <a:close/>
                </a:path>
              </a:pathLst>
            </a:custGeom>
            <a:solidFill>
              <a:srgbClr val="E7E6E6"/>
            </a:solidFill>
          </p:spPr>
          <p:txBody>
            <a:bodyPr wrap="square" lIns="0" tIns="0" rIns="0" bIns="0" rtlCol="0"/>
            <a:lstStyle/>
            <a:p>
              <a:endParaRPr/>
            </a:p>
          </p:txBody>
        </p:sp>
        <p:sp>
          <p:nvSpPr>
            <p:cNvPr id="16" name="object 16"/>
            <p:cNvSpPr/>
            <p:nvPr/>
          </p:nvSpPr>
          <p:spPr>
            <a:xfrm>
              <a:off x="2169160" y="4160520"/>
              <a:ext cx="497840" cy="193040"/>
            </a:xfrm>
            <a:custGeom>
              <a:avLst/>
              <a:gdLst/>
              <a:ahLst/>
              <a:cxnLst/>
              <a:rect l="l" t="t" r="r" b="b"/>
              <a:pathLst>
                <a:path w="497839" h="193039">
                  <a:moveTo>
                    <a:pt x="0" y="192531"/>
                  </a:moveTo>
                  <a:lnTo>
                    <a:pt x="179323" y="0"/>
                  </a:lnTo>
                  <a:lnTo>
                    <a:pt x="497585" y="0"/>
                  </a:lnTo>
                  <a:lnTo>
                    <a:pt x="318262" y="192531"/>
                  </a:lnTo>
                  <a:lnTo>
                    <a:pt x="0" y="192531"/>
                  </a:lnTo>
                  <a:close/>
                </a:path>
              </a:pathLst>
            </a:custGeom>
            <a:ln w="8454">
              <a:solidFill>
                <a:srgbClr val="1D7E66"/>
              </a:solidFill>
            </a:ln>
          </p:spPr>
          <p:txBody>
            <a:bodyPr wrap="square" lIns="0" tIns="0" rIns="0" bIns="0" rtlCol="0"/>
            <a:lstStyle/>
            <a:p>
              <a:endParaRPr/>
            </a:p>
          </p:txBody>
        </p:sp>
        <p:sp>
          <p:nvSpPr>
            <p:cNvPr id="17" name="object 17"/>
            <p:cNvSpPr/>
            <p:nvPr/>
          </p:nvSpPr>
          <p:spPr>
            <a:xfrm>
              <a:off x="2651760" y="4246880"/>
              <a:ext cx="568960" cy="81280"/>
            </a:xfrm>
            <a:custGeom>
              <a:avLst/>
              <a:gdLst/>
              <a:ahLst/>
              <a:cxnLst/>
              <a:rect l="l" t="t" r="r" b="b"/>
              <a:pathLst>
                <a:path w="568960" h="81279">
                  <a:moveTo>
                    <a:pt x="568578" y="0"/>
                  </a:moveTo>
                  <a:lnTo>
                    <a:pt x="77215" y="0"/>
                  </a:lnTo>
                  <a:lnTo>
                    <a:pt x="0" y="80772"/>
                  </a:lnTo>
                  <a:lnTo>
                    <a:pt x="491235" y="80772"/>
                  </a:lnTo>
                  <a:lnTo>
                    <a:pt x="568578" y="0"/>
                  </a:lnTo>
                  <a:close/>
                </a:path>
              </a:pathLst>
            </a:custGeom>
            <a:solidFill>
              <a:srgbClr val="E7E6E6"/>
            </a:solidFill>
          </p:spPr>
          <p:txBody>
            <a:bodyPr wrap="square" lIns="0" tIns="0" rIns="0" bIns="0" rtlCol="0"/>
            <a:lstStyle/>
            <a:p>
              <a:endParaRPr/>
            </a:p>
          </p:txBody>
        </p:sp>
        <p:sp>
          <p:nvSpPr>
            <p:cNvPr id="18" name="object 18"/>
            <p:cNvSpPr/>
            <p:nvPr/>
          </p:nvSpPr>
          <p:spPr>
            <a:xfrm>
              <a:off x="2656840" y="4251960"/>
              <a:ext cx="568960" cy="81280"/>
            </a:xfrm>
            <a:custGeom>
              <a:avLst/>
              <a:gdLst/>
              <a:ahLst/>
              <a:cxnLst/>
              <a:rect l="l" t="t" r="r" b="b"/>
              <a:pathLst>
                <a:path w="568960" h="81279">
                  <a:moveTo>
                    <a:pt x="0" y="80771"/>
                  </a:moveTo>
                  <a:lnTo>
                    <a:pt x="77343" y="0"/>
                  </a:lnTo>
                  <a:lnTo>
                    <a:pt x="568579" y="0"/>
                  </a:lnTo>
                  <a:lnTo>
                    <a:pt x="491236" y="80771"/>
                  </a:lnTo>
                  <a:lnTo>
                    <a:pt x="0" y="80771"/>
                  </a:lnTo>
                  <a:close/>
                </a:path>
              </a:pathLst>
            </a:custGeom>
            <a:ln w="8454">
              <a:solidFill>
                <a:srgbClr val="1D7E66"/>
              </a:solidFill>
            </a:ln>
          </p:spPr>
          <p:txBody>
            <a:bodyPr wrap="square" lIns="0" tIns="0" rIns="0" bIns="0" rtlCol="0"/>
            <a:lstStyle/>
            <a:p>
              <a:endParaRPr/>
            </a:p>
          </p:txBody>
        </p:sp>
        <p:sp>
          <p:nvSpPr>
            <p:cNvPr id="19" name="object 19"/>
            <p:cNvSpPr/>
            <p:nvPr/>
          </p:nvSpPr>
          <p:spPr>
            <a:xfrm>
              <a:off x="3220720" y="4124960"/>
              <a:ext cx="447040" cy="223520"/>
            </a:xfrm>
            <a:custGeom>
              <a:avLst/>
              <a:gdLst/>
              <a:ahLst/>
              <a:cxnLst/>
              <a:rect l="l" t="t" r="r" b="b"/>
              <a:pathLst>
                <a:path w="447039" h="223520">
                  <a:moveTo>
                    <a:pt x="446785" y="0"/>
                  </a:moveTo>
                  <a:lnTo>
                    <a:pt x="210439" y="0"/>
                  </a:lnTo>
                  <a:lnTo>
                    <a:pt x="0" y="223138"/>
                  </a:lnTo>
                  <a:lnTo>
                    <a:pt x="236474" y="223138"/>
                  </a:lnTo>
                  <a:lnTo>
                    <a:pt x="446785" y="0"/>
                  </a:lnTo>
                  <a:close/>
                </a:path>
              </a:pathLst>
            </a:custGeom>
            <a:solidFill>
              <a:srgbClr val="E7E6E6"/>
            </a:solidFill>
          </p:spPr>
          <p:txBody>
            <a:bodyPr wrap="square" lIns="0" tIns="0" rIns="0" bIns="0" rtlCol="0"/>
            <a:lstStyle/>
            <a:p>
              <a:endParaRPr/>
            </a:p>
          </p:txBody>
        </p:sp>
        <p:sp>
          <p:nvSpPr>
            <p:cNvPr id="20" name="object 20"/>
            <p:cNvSpPr/>
            <p:nvPr/>
          </p:nvSpPr>
          <p:spPr>
            <a:xfrm>
              <a:off x="3225800" y="4130040"/>
              <a:ext cx="447040" cy="223520"/>
            </a:xfrm>
            <a:custGeom>
              <a:avLst/>
              <a:gdLst/>
              <a:ahLst/>
              <a:cxnLst/>
              <a:rect l="l" t="t" r="r" b="b"/>
              <a:pathLst>
                <a:path w="447039" h="223520">
                  <a:moveTo>
                    <a:pt x="0" y="223139"/>
                  </a:moveTo>
                  <a:lnTo>
                    <a:pt x="210438" y="0"/>
                  </a:lnTo>
                  <a:lnTo>
                    <a:pt x="446786" y="0"/>
                  </a:lnTo>
                  <a:lnTo>
                    <a:pt x="236474" y="223139"/>
                  </a:lnTo>
                  <a:lnTo>
                    <a:pt x="0" y="223139"/>
                  </a:lnTo>
                  <a:close/>
                </a:path>
              </a:pathLst>
            </a:custGeom>
            <a:ln w="8454">
              <a:solidFill>
                <a:srgbClr val="1D7E66"/>
              </a:solidFill>
            </a:ln>
          </p:spPr>
          <p:txBody>
            <a:bodyPr wrap="square" lIns="0" tIns="0" rIns="0" bIns="0" rtlCol="0"/>
            <a:lstStyle/>
            <a:p>
              <a:endParaRPr/>
            </a:p>
          </p:txBody>
        </p:sp>
        <p:pic>
          <p:nvPicPr>
            <p:cNvPr id="21" name="object 21"/>
            <p:cNvPicPr/>
            <p:nvPr/>
          </p:nvPicPr>
          <p:blipFill>
            <a:blip r:embed="rId5" cstate="print"/>
            <a:stretch>
              <a:fillRect/>
            </a:stretch>
          </p:blipFill>
          <p:spPr>
            <a:xfrm>
              <a:off x="2367280" y="4013200"/>
              <a:ext cx="172719" cy="213360"/>
            </a:xfrm>
            <a:prstGeom prst="rect">
              <a:avLst/>
            </a:prstGeom>
          </p:spPr>
        </p:pic>
        <p:pic>
          <p:nvPicPr>
            <p:cNvPr id="22" name="object 22"/>
            <p:cNvPicPr/>
            <p:nvPr/>
          </p:nvPicPr>
          <p:blipFill>
            <a:blip r:embed="rId6" cstate="print"/>
            <a:stretch>
              <a:fillRect/>
            </a:stretch>
          </p:blipFill>
          <p:spPr>
            <a:xfrm>
              <a:off x="2865120" y="4094480"/>
              <a:ext cx="172719" cy="203200"/>
            </a:xfrm>
            <a:prstGeom prst="rect">
              <a:avLst/>
            </a:prstGeom>
          </p:spPr>
        </p:pic>
        <p:pic>
          <p:nvPicPr>
            <p:cNvPr id="23" name="object 23"/>
            <p:cNvPicPr/>
            <p:nvPr/>
          </p:nvPicPr>
          <p:blipFill>
            <a:blip r:embed="rId6" cstate="print"/>
            <a:stretch>
              <a:fillRect/>
            </a:stretch>
          </p:blipFill>
          <p:spPr>
            <a:xfrm>
              <a:off x="3352800" y="4053840"/>
              <a:ext cx="172720" cy="203200"/>
            </a:xfrm>
            <a:prstGeom prst="rect">
              <a:avLst/>
            </a:prstGeom>
          </p:spPr>
        </p:pic>
        <p:sp>
          <p:nvSpPr>
            <p:cNvPr id="24" name="object 24"/>
            <p:cNvSpPr/>
            <p:nvPr/>
          </p:nvSpPr>
          <p:spPr>
            <a:xfrm>
              <a:off x="2265680" y="3881120"/>
              <a:ext cx="375920" cy="111760"/>
            </a:xfrm>
            <a:custGeom>
              <a:avLst/>
              <a:gdLst/>
              <a:ahLst/>
              <a:cxnLst/>
              <a:rect l="l" t="t" r="r" b="b"/>
              <a:pathLst>
                <a:path w="375919" h="111760">
                  <a:moveTo>
                    <a:pt x="375793" y="0"/>
                  </a:moveTo>
                  <a:lnTo>
                    <a:pt x="110489" y="0"/>
                  </a:lnTo>
                  <a:lnTo>
                    <a:pt x="0" y="111378"/>
                  </a:lnTo>
                  <a:lnTo>
                    <a:pt x="265302" y="111378"/>
                  </a:lnTo>
                  <a:lnTo>
                    <a:pt x="375793" y="0"/>
                  </a:lnTo>
                  <a:close/>
                </a:path>
              </a:pathLst>
            </a:custGeom>
            <a:solidFill>
              <a:srgbClr val="E7E6E6"/>
            </a:solidFill>
          </p:spPr>
          <p:txBody>
            <a:bodyPr wrap="square" lIns="0" tIns="0" rIns="0" bIns="0" rtlCol="0"/>
            <a:lstStyle/>
            <a:p>
              <a:endParaRPr/>
            </a:p>
          </p:txBody>
        </p:sp>
        <p:sp>
          <p:nvSpPr>
            <p:cNvPr id="25" name="object 25"/>
            <p:cNvSpPr/>
            <p:nvPr/>
          </p:nvSpPr>
          <p:spPr>
            <a:xfrm>
              <a:off x="2270760" y="3886200"/>
              <a:ext cx="375920" cy="111760"/>
            </a:xfrm>
            <a:custGeom>
              <a:avLst/>
              <a:gdLst/>
              <a:ahLst/>
              <a:cxnLst/>
              <a:rect l="l" t="t" r="r" b="b"/>
              <a:pathLst>
                <a:path w="375919" h="111760">
                  <a:moveTo>
                    <a:pt x="0" y="111379"/>
                  </a:moveTo>
                  <a:lnTo>
                    <a:pt x="110489" y="0"/>
                  </a:lnTo>
                  <a:lnTo>
                    <a:pt x="375792" y="0"/>
                  </a:lnTo>
                  <a:lnTo>
                    <a:pt x="265302" y="111379"/>
                  </a:lnTo>
                  <a:lnTo>
                    <a:pt x="0" y="111379"/>
                  </a:lnTo>
                  <a:close/>
                </a:path>
              </a:pathLst>
            </a:custGeom>
            <a:ln w="8454">
              <a:solidFill>
                <a:srgbClr val="1D7E66"/>
              </a:solidFill>
            </a:ln>
          </p:spPr>
          <p:txBody>
            <a:bodyPr wrap="square" lIns="0" tIns="0" rIns="0" bIns="0" rtlCol="0"/>
            <a:lstStyle/>
            <a:p>
              <a:endParaRPr/>
            </a:p>
          </p:txBody>
        </p:sp>
        <p:sp>
          <p:nvSpPr>
            <p:cNvPr id="26" name="object 26"/>
            <p:cNvSpPr/>
            <p:nvPr/>
          </p:nvSpPr>
          <p:spPr>
            <a:xfrm>
              <a:off x="2794000" y="3911600"/>
              <a:ext cx="375920" cy="121920"/>
            </a:xfrm>
            <a:custGeom>
              <a:avLst/>
              <a:gdLst/>
              <a:ahLst/>
              <a:cxnLst/>
              <a:rect l="l" t="t" r="r" b="b"/>
              <a:pathLst>
                <a:path w="375919" h="121920">
                  <a:moveTo>
                    <a:pt x="375793" y="0"/>
                  </a:moveTo>
                  <a:lnTo>
                    <a:pt x="110489" y="0"/>
                  </a:lnTo>
                  <a:lnTo>
                    <a:pt x="0" y="121538"/>
                  </a:lnTo>
                  <a:lnTo>
                    <a:pt x="265302" y="121538"/>
                  </a:lnTo>
                  <a:lnTo>
                    <a:pt x="375793" y="0"/>
                  </a:lnTo>
                  <a:close/>
                </a:path>
              </a:pathLst>
            </a:custGeom>
            <a:solidFill>
              <a:srgbClr val="E7E6E6"/>
            </a:solidFill>
          </p:spPr>
          <p:txBody>
            <a:bodyPr wrap="square" lIns="0" tIns="0" rIns="0" bIns="0" rtlCol="0"/>
            <a:lstStyle/>
            <a:p>
              <a:endParaRPr/>
            </a:p>
          </p:txBody>
        </p:sp>
        <p:sp>
          <p:nvSpPr>
            <p:cNvPr id="27" name="object 27"/>
            <p:cNvSpPr/>
            <p:nvPr/>
          </p:nvSpPr>
          <p:spPr>
            <a:xfrm>
              <a:off x="2799080" y="3916680"/>
              <a:ext cx="375920" cy="121920"/>
            </a:xfrm>
            <a:custGeom>
              <a:avLst/>
              <a:gdLst/>
              <a:ahLst/>
              <a:cxnLst/>
              <a:rect l="l" t="t" r="r" b="b"/>
              <a:pathLst>
                <a:path w="375919" h="121920">
                  <a:moveTo>
                    <a:pt x="0" y="121539"/>
                  </a:moveTo>
                  <a:lnTo>
                    <a:pt x="110489" y="0"/>
                  </a:lnTo>
                  <a:lnTo>
                    <a:pt x="375793" y="0"/>
                  </a:lnTo>
                  <a:lnTo>
                    <a:pt x="265302" y="121539"/>
                  </a:lnTo>
                  <a:lnTo>
                    <a:pt x="0" y="121539"/>
                  </a:lnTo>
                  <a:close/>
                </a:path>
              </a:pathLst>
            </a:custGeom>
            <a:ln w="8454">
              <a:solidFill>
                <a:srgbClr val="1D7E66"/>
              </a:solidFill>
            </a:ln>
          </p:spPr>
          <p:txBody>
            <a:bodyPr wrap="square" lIns="0" tIns="0" rIns="0" bIns="0" rtlCol="0"/>
            <a:lstStyle/>
            <a:p>
              <a:endParaRPr/>
            </a:p>
          </p:txBody>
        </p:sp>
        <p:sp>
          <p:nvSpPr>
            <p:cNvPr id="28" name="object 28"/>
            <p:cNvSpPr/>
            <p:nvPr/>
          </p:nvSpPr>
          <p:spPr>
            <a:xfrm>
              <a:off x="3302000" y="3901440"/>
              <a:ext cx="365760" cy="121920"/>
            </a:xfrm>
            <a:custGeom>
              <a:avLst/>
              <a:gdLst/>
              <a:ahLst/>
              <a:cxnLst/>
              <a:rect l="l" t="t" r="r" b="b"/>
              <a:pathLst>
                <a:path w="365760" h="121920">
                  <a:moveTo>
                    <a:pt x="365633" y="0"/>
                  </a:moveTo>
                  <a:lnTo>
                    <a:pt x="107569" y="0"/>
                  </a:lnTo>
                  <a:lnTo>
                    <a:pt x="0" y="121539"/>
                  </a:lnTo>
                  <a:lnTo>
                    <a:pt x="258063" y="121539"/>
                  </a:lnTo>
                  <a:lnTo>
                    <a:pt x="365633" y="0"/>
                  </a:lnTo>
                  <a:close/>
                </a:path>
              </a:pathLst>
            </a:custGeom>
            <a:solidFill>
              <a:srgbClr val="E7E6E6"/>
            </a:solidFill>
          </p:spPr>
          <p:txBody>
            <a:bodyPr wrap="square" lIns="0" tIns="0" rIns="0" bIns="0" rtlCol="0"/>
            <a:lstStyle/>
            <a:p>
              <a:endParaRPr/>
            </a:p>
          </p:txBody>
        </p:sp>
        <p:sp>
          <p:nvSpPr>
            <p:cNvPr id="29" name="object 29"/>
            <p:cNvSpPr/>
            <p:nvPr/>
          </p:nvSpPr>
          <p:spPr>
            <a:xfrm>
              <a:off x="3307080" y="3906520"/>
              <a:ext cx="365760" cy="121920"/>
            </a:xfrm>
            <a:custGeom>
              <a:avLst/>
              <a:gdLst/>
              <a:ahLst/>
              <a:cxnLst/>
              <a:rect l="l" t="t" r="r" b="b"/>
              <a:pathLst>
                <a:path w="365760" h="121920">
                  <a:moveTo>
                    <a:pt x="0" y="121538"/>
                  </a:moveTo>
                  <a:lnTo>
                    <a:pt x="107569" y="0"/>
                  </a:lnTo>
                  <a:lnTo>
                    <a:pt x="365633" y="0"/>
                  </a:lnTo>
                  <a:lnTo>
                    <a:pt x="258064" y="121538"/>
                  </a:lnTo>
                  <a:lnTo>
                    <a:pt x="0" y="121538"/>
                  </a:lnTo>
                  <a:close/>
                </a:path>
              </a:pathLst>
            </a:custGeom>
            <a:ln w="8454">
              <a:solidFill>
                <a:srgbClr val="1D7E66"/>
              </a:solidFill>
            </a:ln>
          </p:spPr>
          <p:txBody>
            <a:bodyPr wrap="square" lIns="0" tIns="0" rIns="0" bIns="0" rtlCol="0"/>
            <a:lstStyle/>
            <a:p>
              <a:endParaRPr/>
            </a:p>
          </p:txBody>
        </p:sp>
        <p:sp>
          <p:nvSpPr>
            <p:cNvPr id="30" name="object 30"/>
            <p:cNvSpPr/>
            <p:nvPr/>
          </p:nvSpPr>
          <p:spPr>
            <a:xfrm>
              <a:off x="1645920" y="4257040"/>
              <a:ext cx="711200" cy="50800"/>
            </a:xfrm>
            <a:custGeom>
              <a:avLst/>
              <a:gdLst/>
              <a:ahLst/>
              <a:cxnLst/>
              <a:rect l="l" t="t" r="r" b="b"/>
              <a:pathLst>
                <a:path w="711200" h="50800">
                  <a:moveTo>
                    <a:pt x="660273" y="0"/>
                  </a:moveTo>
                  <a:lnTo>
                    <a:pt x="660273" y="16891"/>
                  </a:lnTo>
                  <a:lnTo>
                    <a:pt x="0" y="16891"/>
                  </a:lnTo>
                  <a:lnTo>
                    <a:pt x="0" y="33782"/>
                  </a:lnTo>
                  <a:lnTo>
                    <a:pt x="660273" y="33782"/>
                  </a:lnTo>
                  <a:lnTo>
                    <a:pt x="660273" y="50673"/>
                  </a:lnTo>
                  <a:lnTo>
                    <a:pt x="710819" y="25400"/>
                  </a:lnTo>
                  <a:lnTo>
                    <a:pt x="660273" y="0"/>
                  </a:lnTo>
                  <a:close/>
                </a:path>
              </a:pathLst>
            </a:custGeom>
            <a:solidFill>
              <a:srgbClr val="C8482C"/>
            </a:solidFill>
          </p:spPr>
          <p:txBody>
            <a:bodyPr wrap="square" lIns="0" tIns="0" rIns="0" bIns="0" rtlCol="0"/>
            <a:lstStyle/>
            <a:p>
              <a:endParaRPr/>
            </a:p>
          </p:txBody>
        </p:sp>
      </p:grpSp>
      <p:sp>
        <p:nvSpPr>
          <p:cNvPr id="31" name="object 31"/>
          <p:cNvSpPr txBox="1"/>
          <p:nvPr/>
        </p:nvSpPr>
        <p:spPr>
          <a:xfrm>
            <a:off x="3775709" y="5661659"/>
            <a:ext cx="1012190" cy="269875"/>
          </a:xfrm>
          <a:prstGeom prst="rect">
            <a:avLst/>
          </a:prstGeom>
        </p:spPr>
        <p:txBody>
          <a:bodyPr vert="horz" wrap="square" lIns="0" tIns="12700" rIns="0" bIns="0" rtlCol="0">
            <a:spAutoFit/>
          </a:bodyPr>
          <a:lstStyle/>
          <a:p>
            <a:pPr marL="12700">
              <a:lnSpc>
                <a:spcPct val="100000"/>
              </a:lnSpc>
              <a:spcBef>
                <a:spcPts val="100"/>
              </a:spcBef>
            </a:pPr>
            <a:r>
              <a:rPr sz="1600" dirty="0">
                <a:latin typeface="Calibri"/>
                <a:cs typeface="Calibri"/>
              </a:rPr>
              <a:t>Input </a:t>
            </a:r>
            <a:r>
              <a:rPr sz="1600" spc="-10" dirty="0">
                <a:latin typeface="Calibri"/>
                <a:cs typeface="Calibri"/>
              </a:rPr>
              <a:t>image</a:t>
            </a:r>
            <a:endParaRPr sz="1600">
              <a:latin typeface="Calibri"/>
              <a:cs typeface="Calibri"/>
            </a:endParaRPr>
          </a:p>
        </p:txBody>
      </p:sp>
      <p:sp>
        <p:nvSpPr>
          <p:cNvPr id="32" name="object 32"/>
          <p:cNvSpPr txBox="1"/>
          <p:nvPr/>
        </p:nvSpPr>
        <p:spPr>
          <a:xfrm>
            <a:off x="3793490" y="3273742"/>
            <a:ext cx="1708785" cy="281940"/>
          </a:xfrm>
          <a:prstGeom prst="rect">
            <a:avLst/>
          </a:prstGeom>
        </p:spPr>
        <p:txBody>
          <a:bodyPr vert="horz" wrap="square" lIns="0" tIns="16510" rIns="0" bIns="0" rtlCol="0">
            <a:spAutoFit/>
          </a:bodyPr>
          <a:lstStyle/>
          <a:p>
            <a:pPr marL="12700">
              <a:lnSpc>
                <a:spcPct val="100000"/>
              </a:lnSpc>
              <a:spcBef>
                <a:spcPts val="130"/>
              </a:spcBef>
            </a:pPr>
            <a:r>
              <a:rPr sz="1600" spc="-10" dirty="0">
                <a:latin typeface="Calibri"/>
                <a:cs typeface="Calibri"/>
              </a:rPr>
              <a:t>Per-</a:t>
            </a:r>
            <a:r>
              <a:rPr sz="1600" dirty="0">
                <a:latin typeface="Calibri"/>
                <a:cs typeface="Calibri"/>
              </a:rPr>
              <a:t>Region</a:t>
            </a:r>
            <a:r>
              <a:rPr sz="1600" spc="-45" dirty="0">
                <a:latin typeface="Calibri"/>
                <a:cs typeface="Calibri"/>
              </a:rPr>
              <a:t> </a:t>
            </a:r>
            <a:r>
              <a:rPr sz="1650" spc="-10" dirty="0">
                <a:latin typeface="Calibri"/>
                <a:cs typeface="Calibri"/>
              </a:rPr>
              <a:t>Network</a:t>
            </a:r>
            <a:endParaRPr sz="1650">
              <a:latin typeface="Calibri"/>
              <a:cs typeface="Calibri"/>
            </a:endParaRPr>
          </a:p>
        </p:txBody>
      </p:sp>
      <p:sp>
        <p:nvSpPr>
          <p:cNvPr id="33" name="object 33"/>
          <p:cNvSpPr txBox="1"/>
          <p:nvPr/>
        </p:nvSpPr>
        <p:spPr>
          <a:xfrm>
            <a:off x="3742690" y="3629723"/>
            <a:ext cx="1846580" cy="676910"/>
          </a:xfrm>
          <a:prstGeom prst="rect">
            <a:avLst/>
          </a:prstGeom>
        </p:spPr>
        <p:txBody>
          <a:bodyPr vert="horz" wrap="square" lIns="0" tIns="12700" rIns="0" bIns="0" rtlCol="0">
            <a:spAutoFit/>
          </a:bodyPr>
          <a:lstStyle/>
          <a:p>
            <a:pPr marL="63500" marR="5080" indent="-50800">
              <a:lnSpc>
                <a:spcPct val="133600"/>
              </a:lnSpc>
              <a:spcBef>
                <a:spcPts val="100"/>
              </a:spcBef>
            </a:pPr>
            <a:r>
              <a:rPr sz="1600" dirty="0">
                <a:solidFill>
                  <a:srgbClr val="C8482C"/>
                </a:solidFill>
                <a:latin typeface="Calibri"/>
                <a:cs typeface="Calibri"/>
              </a:rPr>
              <a:t>Crop</a:t>
            </a:r>
            <a:r>
              <a:rPr sz="1600" spc="-45" dirty="0">
                <a:solidFill>
                  <a:srgbClr val="C8482C"/>
                </a:solidFill>
                <a:latin typeface="Calibri"/>
                <a:cs typeface="Calibri"/>
              </a:rPr>
              <a:t> </a:t>
            </a:r>
            <a:r>
              <a:rPr sz="1600" dirty="0">
                <a:solidFill>
                  <a:srgbClr val="C8482C"/>
                </a:solidFill>
                <a:latin typeface="Calibri"/>
                <a:cs typeface="Calibri"/>
              </a:rPr>
              <a:t>+ Resize</a:t>
            </a:r>
            <a:r>
              <a:rPr sz="1600" spc="-80" dirty="0">
                <a:solidFill>
                  <a:srgbClr val="C8482C"/>
                </a:solidFill>
                <a:latin typeface="Calibri"/>
                <a:cs typeface="Calibri"/>
              </a:rPr>
              <a:t> </a:t>
            </a:r>
            <a:r>
              <a:rPr sz="1600" spc="-10" dirty="0">
                <a:solidFill>
                  <a:srgbClr val="C8482C"/>
                </a:solidFill>
                <a:latin typeface="Calibri"/>
                <a:cs typeface="Calibri"/>
              </a:rPr>
              <a:t>features </a:t>
            </a:r>
            <a:r>
              <a:rPr sz="1600" spc="-10" dirty="0">
                <a:latin typeface="Calibri"/>
                <a:cs typeface="Calibri"/>
              </a:rPr>
              <a:t>Image</a:t>
            </a:r>
            <a:r>
              <a:rPr sz="1600" spc="-75" dirty="0">
                <a:latin typeface="Calibri"/>
                <a:cs typeface="Calibri"/>
              </a:rPr>
              <a:t> </a:t>
            </a:r>
            <a:r>
              <a:rPr sz="1600" spc="-10" dirty="0">
                <a:latin typeface="Calibri"/>
                <a:cs typeface="Calibri"/>
              </a:rPr>
              <a:t>features</a:t>
            </a:r>
            <a:endParaRPr sz="1600">
              <a:latin typeface="Calibri"/>
              <a:cs typeface="Calibri"/>
            </a:endParaRPr>
          </a:p>
        </p:txBody>
      </p:sp>
      <p:sp>
        <p:nvSpPr>
          <p:cNvPr id="34" name="object 34"/>
          <p:cNvSpPr txBox="1"/>
          <p:nvPr/>
        </p:nvSpPr>
        <p:spPr>
          <a:xfrm>
            <a:off x="3854450" y="4413313"/>
            <a:ext cx="1503680" cy="536575"/>
          </a:xfrm>
          <a:prstGeom prst="rect">
            <a:avLst/>
          </a:prstGeom>
        </p:spPr>
        <p:txBody>
          <a:bodyPr vert="horz" wrap="square" lIns="0" tIns="13335" rIns="0" bIns="0" rtlCol="0">
            <a:spAutoFit/>
          </a:bodyPr>
          <a:lstStyle/>
          <a:p>
            <a:pPr marL="12700" marR="5080">
              <a:lnSpc>
                <a:spcPct val="101200"/>
              </a:lnSpc>
              <a:spcBef>
                <a:spcPts val="105"/>
              </a:spcBef>
            </a:pPr>
            <a:r>
              <a:rPr sz="1650" dirty="0">
                <a:latin typeface="Calibri"/>
                <a:cs typeface="Calibri"/>
              </a:rPr>
              <a:t>Run</a:t>
            </a:r>
            <a:r>
              <a:rPr sz="1650" spc="-50" dirty="0">
                <a:latin typeface="Calibri"/>
                <a:cs typeface="Calibri"/>
              </a:rPr>
              <a:t> </a:t>
            </a:r>
            <a:r>
              <a:rPr sz="1650" dirty="0">
                <a:latin typeface="Calibri"/>
                <a:cs typeface="Calibri"/>
              </a:rPr>
              <a:t>whole</a:t>
            </a:r>
            <a:r>
              <a:rPr sz="1650" spc="-80" dirty="0">
                <a:latin typeface="Calibri"/>
                <a:cs typeface="Calibri"/>
              </a:rPr>
              <a:t> </a:t>
            </a:r>
            <a:r>
              <a:rPr sz="1650" spc="-20" dirty="0">
                <a:latin typeface="Calibri"/>
                <a:cs typeface="Calibri"/>
              </a:rPr>
              <a:t>image </a:t>
            </a:r>
            <a:r>
              <a:rPr sz="1650" dirty="0">
                <a:latin typeface="Calibri"/>
                <a:cs typeface="Calibri"/>
              </a:rPr>
              <a:t>through</a:t>
            </a:r>
            <a:r>
              <a:rPr sz="1650" spc="-140" dirty="0">
                <a:latin typeface="Calibri"/>
                <a:cs typeface="Calibri"/>
              </a:rPr>
              <a:t> </a:t>
            </a:r>
            <a:r>
              <a:rPr sz="1600" spc="-10" dirty="0">
                <a:latin typeface="Calibri"/>
                <a:cs typeface="Calibri"/>
              </a:rPr>
              <a:t>ConvNet</a:t>
            </a:r>
            <a:endParaRPr sz="1600">
              <a:latin typeface="Calibri"/>
              <a:cs typeface="Calibri"/>
            </a:endParaRPr>
          </a:p>
        </p:txBody>
      </p:sp>
      <p:sp>
        <p:nvSpPr>
          <p:cNvPr id="35" name="object 35"/>
          <p:cNvSpPr txBox="1"/>
          <p:nvPr/>
        </p:nvSpPr>
        <p:spPr>
          <a:xfrm>
            <a:off x="613727" y="4432617"/>
            <a:ext cx="1195070" cy="1002665"/>
          </a:xfrm>
          <a:prstGeom prst="rect">
            <a:avLst/>
          </a:prstGeom>
        </p:spPr>
        <p:txBody>
          <a:bodyPr vert="horz" wrap="square" lIns="0" tIns="12700" rIns="0" bIns="0" rtlCol="0">
            <a:spAutoFit/>
          </a:bodyPr>
          <a:lstStyle/>
          <a:p>
            <a:pPr marL="12700" marR="5080">
              <a:lnSpc>
                <a:spcPct val="100000"/>
              </a:lnSpc>
              <a:spcBef>
                <a:spcPts val="100"/>
              </a:spcBef>
            </a:pPr>
            <a:r>
              <a:rPr sz="1600" spc="-10" dirty="0">
                <a:latin typeface="Calibri"/>
                <a:cs typeface="Calibri"/>
              </a:rPr>
              <a:t>“Backbone” network: </a:t>
            </a:r>
            <a:r>
              <a:rPr sz="1600" dirty="0">
                <a:latin typeface="Calibri"/>
                <a:cs typeface="Calibri"/>
              </a:rPr>
              <a:t>AlexNet,</a:t>
            </a:r>
            <a:r>
              <a:rPr sz="1600" spc="-85" dirty="0">
                <a:latin typeface="Calibri"/>
                <a:cs typeface="Calibri"/>
              </a:rPr>
              <a:t> </a:t>
            </a:r>
            <a:r>
              <a:rPr sz="1600" spc="-20" dirty="0">
                <a:latin typeface="Calibri"/>
                <a:cs typeface="Calibri"/>
              </a:rPr>
              <a:t>VGG, </a:t>
            </a:r>
            <a:r>
              <a:rPr sz="1600" dirty="0">
                <a:latin typeface="Calibri"/>
                <a:cs typeface="Calibri"/>
              </a:rPr>
              <a:t>ResNet,</a:t>
            </a:r>
            <a:r>
              <a:rPr sz="1600" spc="-70" dirty="0">
                <a:latin typeface="Calibri"/>
                <a:cs typeface="Calibri"/>
              </a:rPr>
              <a:t> </a:t>
            </a:r>
            <a:r>
              <a:rPr sz="1600" spc="-25" dirty="0">
                <a:latin typeface="Calibri"/>
                <a:cs typeface="Calibri"/>
              </a:rPr>
              <a:t>etc</a:t>
            </a:r>
            <a:endParaRPr sz="1600">
              <a:latin typeface="Calibri"/>
              <a:cs typeface="Calibri"/>
            </a:endParaRPr>
          </a:p>
        </p:txBody>
      </p:sp>
      <p:sp>
        <p:nvSpPr>
          <p:cNvPr id="36" name="object 36"/>
          <p:cNvSpPr txBox="1"/>
          <p:nvPr/>
        </p:nvSpPr>
        <p:spPr>
          <a:xfrm>
            <a:off x="638809" y="3213417"/>
            <a:ext cx="1344295" cy="1002030"/>
          </a:xfrm>
          <a:prstGeom prst="rect">
            <a:avLst/>
          </a:prstGeom>
        </p:spPr>
        <p:txBody>
          <a:bodyPr vert="horz" wrap="square" lIns="0" tIns="12700" rIns="0" bIns="0" rtlCol="0">
            <a:spAutoFit/>
          </a:bodyPr>
          <a:lstStyle/>
          <a:p>
            <a:pPr marL="12700" marR="5080">
              <a:lnSpc>
                <a:spcPct val="100000"/>
              </a:lnSpc>
              <a:spcBef>
                <a:spcPts val="100"/>
              </a:spcBef>
            </a:pPr>
            <a:r>
              <a:rPr sz="1600" spc="-10" dirty="0">
                <a:latin typeface="Calibri"/>
                <a:cs typeface="Calibri"/>
              </a:rPr>
              <a:t>Regionsof </a:t>
            </a:r>
            <a:r>
              <a:rPr sz="1600" dirty="0">
                <a:latin typeface="Calibri"/>
                <a:cs typeface="Calibri"/>
              </a:rPr>
              <a:t>Interest</a:t>
            </a:r>
            <a:r>
              <a:rPr sz="1600" spc="-35" dirty="0">
                <a:latin typeface="Calibri"/>
                <a:cs typeface="Calibri"/>
              </a:rPr>
              <a:t> </a:t>
            </a:r>
            <a:r>
              <a:rPr sz="1600" spc="-10" dirty="0">
                <a:latin typeface="Calibri"/>
                <a:cs typeface="Calibri"/>
              </a:rPr>
              <a:t>(RoIs) </a:t>
            </a:r>
            <a:r>
              <a:rPr sz="1600" dirty="0">
                <a:latin typeface="Calibri"/>
                <a:cs typeface="Calibri"/>
              </a:rPr>
              <a:t>from</a:t>
            </a:r>
            <a:r>
              <a:rPr sz="1600" spc="-114" dirty="0">
                <a:latin typeface="Calibri"/>
                <a:cs typeface="Calibri"/>
              </a:rPr>
              <a:t> </a:t>
            </a:r>
            <a:r>
              <a:rPr sz="1600" dirty="0">
                <a:latin typeface="Calibri"/>
                <a:cs typeface="Calibri"/>
              </a:rPr>
              <a:t>a</a:t>
            </a:r>
            <a:r>
              <a:rPr sz="1600" spc="-75" dirty="0">
                <a:latin typeface="Calibri"/>
                <a:cs typeface="Calibri"/>
              </a:rPr>
              <a:t> </a:t>
            </a:r>
            <a:r>
              <a:rPr sz="1600" spc="-10" dirty="0">
                <a:latin typeface="Calibri"/>
                <a:cs typeface="Calibri"/>
              </a:rPr>
              <a:t>proposal method</a:t>
            </a:r>
            <a:endParaRPr sz="1600">
              <a:latin typeface="Calibri"/>
              <a:cs typeface="Calibri"/>
            </a:endParaRPr>
          </a:p>
        </p:txBody>
      </p:sp>
      <p:grpSp>
        <p:nvGrpSpPr>
          <p:cNvPr id="37" name="object 37"/>
          <p:cNvGrpSpPr/>
          <p:nvPr/>
        </p:nvGrpSpPr>
        <p:grpSpPr>
          <a:xfrm>
            <a:off x="2316479" y="3302000"/>
            <a:ext cx="344805" cy="446405"/>
            <a:chOff x="2316479" y="3302000"/>
            <a:chExt cx="344805" cy="446405"/>
          </a:xfrm>
        </p:grpSpPr>
        <p:sp>
          <p:nvSpPr>
            <p:cNvPr id="38" name="object 38"/>
            <p:cNvSpPr/>
            <p:nvPr/>
          </p:nvSpPr>
          <p:spPr>
            <a:xfrm>
              <a:off x="2580639" y="3302000"/>
              <a:ext cx="71120" cy="436245"/>
            </a:xfrm>
            <a:custGeom>
              <a:avLst/>
              <a:gdLst/>
              <a:ahLst/>
              <a:cxnLst/>
              <a:rect l="l" t="t" r="r" b="b"/>
              <a:pathLst>
                <a:path w="71119" h="436245">
                  <a:moveTo>
                    <a:pt x="71120" y="0"/>
                  </a:moveTo>
                  <a:lnTo>
                    <a:pt x="0" y="71247"/>
                  </a:lnTo>
                  <a:lnTo>
                    <a:pt x="0" y="436244"/>
                  </a:lnTo>
                  <a:lnTo>
                    <a:pt x="71120" y="364998"/>
                  </a:lnTo>
                  <a:lnTo>
                    <a:pt x="71120" y="0"/>
                  </a:lnTo>
                  <a:close/>
                </a:path>
              </a:pathLst>
            </a:custGeom>
            <a:solidFill>
              <a:srgbClr val="CDCDCD">
                <a:alpha val="92939"/>
              </a:srgbClr>
            </a:solidFill>
          </p:spPr>
          <p:txBody>
            <a:bodyPr wrap="square" lIns="0" tIns="0" rIns="0" bIns="0" rtlCol="0"/>
            <a:lstStyle/>
            <a:p>
              <a:endParaRPr/>
            </a:p>
          </p:txBody>
        </p:sp>
        <p:sp>
          <p:nvSpPr>
            <p:cNvPr id="39" name="object 39"/>
            <p:cNvSpPr/>
            <p:nvPr/>
          </p:nvSpPr>
          <p:spPr>
            <a:xfrm>
              <a:off x="2316479" y="3302000"/>
              <a:ext cx="335280" cy="71120"/>
            </a:xfrm>
            <a:custGeom>
              <a:avLst/>
              <a:gdLst/>
              <a:ahLst/>
              <a:cxnLst/>
              <a:rect l="l" t="t" r="r" b="b"/>
              <a:pathLst>
                <a:path w="335280" h="71120">
                  <a:moveTo>
                    <a:pt x="334771" y="0"/>
                  </a:moveTo>
                  <a:lnTo>
                    <a:pt x="71500" y="0"/>
                  </a:lnTo>
                  <a:lnTo>
                    <a:pt x="0" y="71120"/>
                  </a:lnTo>
                  <a:lnTo>
                    <a:pt x="263270" y="71120"/>
                  </a:lnTo>
                  <a:lnTo>
                    <a:pt x="334771" y="0"/>
                  </a:lnTo>
                  <a:close/>
                </a:path>
              </a:pathLst>
            </a:custGeom>
            <a:solidFill>
              <a:srgbClr val="FFFFFF">
                <a:alpha val="92939"/>
              </a:srgbClr>
            </a:solidFill>
          </p:spPr>
          <p:txBody>
            <a:bodyPr wrap="square" lIns="0" tIns="0" rIns="0" bIns="0" rtlCol="0"/>
            <a:lstStyle/>
            <a:p>
              <a:endParaRPr/>
            </a:p>
          </p:txBody>
        </p:sp>
        <p:sp>
          <p:nvSpPr>
            <p:cNvPr id="40" name="object 40"/>
            <p:cNvSpPr/>
            <p:nvPr/>
          </p:nvSpPr>
          <p:spPr>
            <a:xfrm>
              <a:off x="2321559" y="3307080"/>
              <a:ext cx="335280" cy="436880"/>
            </a:xfrm>
            <a:custGeom>
              <a:avLst/>
              <a:gdLst/>
              <a:ahLst/>
              <a:cxnLst/>
              <a:rect l="l" t="t" r="r" b="b"/>
              <a:pathLst>
                <a:path w="335280" h="436879">
                  <a:moveTo>
                    <a:pt x="0" y="71374"/>
                  </a:moveTo>
                  <a:lnTo>
                    <a:pt x="71500" y="0"/>
                  </a:lnTo>
                  <a:lnTo>
                    <a:pt x="334771" y="0"/>
                  </a:lnTo>
                  <a:lnTo>
                    <a:pt x="334771" y="365506"/>
                  </a:lnTo>
                  <a:lnTo>
                    <a:pt x="263270" y="436880"/>
                  </a:lnTo>
                  <a:lnTo>
                    <a:pt x="0" y="436880"/>
                  </a:lnTo>
                  <a:lnTo>
                    <a:pt x="0" y="71374"/>
                  </a:lnTo>
                  <a:close/>
                </a:path>
                <a:path w="335280" h="436879">
                  <a:moveTo>
                    <a:pt x="0" y="71374"/>
                  </a:moveTo>
                  <a:lnTo>
                    <a:pt x="263270" y="71374"/>
                  </a:lnTo>
                  <a:lnTo>
                    <a:pt x="334771" y="0"/>
                  </a:lnTo>
                </a:path>
              </a:pathLst>
            </a:custGeom>
            <a:ln w="8454">
              <a:solidFill>
                <a:srgbClr val="1D7E66"/>
              </a:solidFill>
            </a:ln>
          </p:spPr>
          <p:txBody>
            <a:bodyPr wrap="square" lIns="0" tIns="0" rIns="0" bIns="0" rtlCol="0"/>
            <a:lstStyle/>
            <a:p>
              <a:endParaRPr/>
            </a:p>
          </p:txBody>
        </p:sp>
      </p:grpSp>
      <p:sp>
        <p:nvSpPr>
          <p:cNvPr id="41" name="object 41"/>
          <p:cNvSpPr/>
          <p:nvPr/>
        </p:nvSpPr>
        <p:spPr>
          <a:xfrm>
            <a:off x="2585720" y="3378200"/>
            <a:ext cx="0" cy="365125"/>
          </a:xfrm>
          <a:custGeom>
            <a:avLst/>
            <a:gdLst/>
            <a:ahLst/>
            <a:cxnLst/>
            <a:rect l="l" t="t" r="r" b="b"/>
            <a:pathLst>
              <a:path h="365125">
                <a:moveTo>
                  <a:pt x="0" y="0"/>
                </a:moveTo>
                <a:lnTo>
                  <a:pt x="0" y="365125"/>
                </a:lnTo>
              </a:path>
            </a:pathLst>
          </a:custGeom>
          <a:ln w="8454">
            <a:solidFill>
              <a:srgbClr val="1D7E66"/>
            </a:solidFill>
          </a:ln>
        </p:spPr>
        <p:txBody>
          <a:bodyPr wrap="square" lIns="0" tIns="0" rIns="0" bIns="0" rtlCol="0"/>
          <a:lstStyle/>
          <a:p>
            <a:endParaRPr/>
          </a:p>
        </p:txBody>
      </p:sp>
      <p:sp>
        <p:nvSpPr>
          <p:cNvPr id="42" name="object 42"/>
          <p:cNvSpPr txBox="1"/>
          <p:nvPr/>
        </p:nvSpPr>
        <p:spPr>
          <a:xfrm>
            <a:off x="2360437" y="3433071"/>
            <a:ext cx="158115" cy="264160"/>
          </a:xfrm>
          <a:prstGeom prst="rect">
            <a:avLst/>
          </a:prstGeom>
        </p:spPr>
        <p:txBody>
          <a:bodyPr vert="vert270" wrap="square" lIns="0" tIns="0" rIns="0" bIns="0" rtlCol="0">
            <a:spAutoFit/>
          </a:bodyPr>
          <a:lstStyle/>
          <a:p>
            <a:pPr marL="12700">
              <a:lnSpc>
                <a:spcPts val="1090"/>
              </a:lnSpc>
            </a:pPr>
            <a:r>
              <a:rPr sz="1050" spc="-25" dirty="0">
                <a:latin typeface="Calibri"/>
                <a:cs typeface="Calibri"/>
              </a:rPr>
              <a:t>CNN</a:t>
            </a:r>
            <a:endParaRPr sz="1050">
              <a:latin typeface="Calibri"/>
              <a:cs typeface="Calibri"/>
            </a:endParaRPr>
          </a:p>
        </p:txBody>
      </p:sp>
      <p:grpSp>
        <p:nvGrpSpPr>
          <p:cNvPr id="43" name="object 43"/>
          <p:cNvGrpSpPr/>
          <p:nvPr/>
        </p:nvGrpSpPr>
        <p:grpSpPr>
          <a:xfrm>
            <a:off x="2814320" y="3302000"/>
            <a:ext cx="344805" cy="446405"/>
            <a:chOff x="2814320" y="3302000"/>
            <a:chExt cx="344805" cy="446405"/>
          </a:xfrm>
        </p:grpSpPr>
        <p:sp>
          <p:nvSpPr>
            <p:cNvPr id="44" name="object 44"/>
            <p:cNvSpPr/>
            <p:nvPr/>
          </p:nvSpPr>
          <p:spPr>
            <a:xfrm>
              <a:off x="3078480" y="3302000"/>
              <a:ext cx="71120" cy="436245"/>
            </a:xfrm>
            <a:custGeom>
              <a:avLst/>
              <a:gdLst/>
              <a:ahLst/>
              <a:cxnLst/>
              <a:rect l="l" t="t" r="r" b="b"/>
              <a:pathLst>
                <a:path w="71119" h="436245">
                  <a:moveTo>
                    <a:pt x="70993" y="0"/>
                  </a:moveTo>
                  <a:lnTo>
                    <a:pt x="0" y="73151"/>
                  </a:lnTo>
                  <a:lnTo>
                    <a:pt x="0" y="436244"/>
                  </a:lnTo>
                  <a:lnTo>
                    <a:pt x="70993" y="363093"/>
                  </a:lnTo>
                  <a:lnTo>
                    <a:pt x="70993" y="0"/>
                  </a:lnTo>
                  <a:close/>
                </a:path>
              </a:pathLst>
            </a:custGeom>
            <a:solidFill>
              <a:srgbClr val="CDCDCD">
                <a:alpha val="92939"/>
              </a:srgbClr>
            </a:solidFill>
          </p:spPr>
          <p:txBody>
            <a:bodyPr wrap="square" lIns="0" tIns="0" rIns="0" bIns="0" rtlCol="0"/>
            <a:lstStyle/>
            <a:p>
              <a:endParaRPr/>
            </a:p>
          </p:txBody>
        </p:sp>
        <p:sp>
          <p:nvSpPr>
            <p:cNvPr id="45" name="object 45"/>
            <p:cNvSpPr/>
            <p:nvPr/>
          </p:nvSpPr>
          <p:spPr>
            <a:xfrm>
              <a:off x="2814320" y="3302000"/>
              <a:ext cx="335280" cy="71120"/>
            </a:xfrm>
            <a:custGeom>
              <a:avLst/>
              <a:gdLst/>
              <a:ahLst/>
              <a:cxnLst/>
              <a:rect l="l" t="t" r="r" b="b"/>
              <a:pathLst>
                <a:path w="335280" h="71120">
                  <a:moveTo>
                    <a:pt x="335025" y="0"/>
                  </a:moveTo>
                  <a:lnTo>
                    <a:pt x="71628" y="0"/>
                  </a:lnTo>
                  <a:lnTo>
                    <a:pt x="0" y="70992"/>
                  </a:lnTo>
                  <a:lnTo>
                    <a:pt x="263398" y="70992"/>
                  </a:lnTo>
                  <a:lnTo>
                    <a:pt x="335025" y="0"/>
                  </a:lnTo>
                  <a:close/>
                </a:path>
              </a:pathLst>
            </a:custGeom>
            <a:solidFill>
              <a:srgbClr val="FFFFFF">
                <a:alpha val="92939"/>
              </a:srgbClr>
            </a:solidFill>
          </p:spPr>
          <p:txBody>
            <a:bodyPr wrap="square" lIns="0" tIns="0" rIns="0" bIns="0" rtlCol="0"/>
            <a:lstStyle/>
            <a:p>
              <a:endParaRPr/>
            </a:p>
          </p:txBody>
        </p:sp>
        <p:sp>
          <p:nvSpPr>
            <p:cNvPr id="46" name="object 46"/>
            <p:cNvSpPr/>
            <p:nvPr/>
          </p:nvSpPr>
          <p:spPr>
            <a:xfrm>
              <a:off x="2819400" y="3307080"/>
              <a:ext cx="335280" cy="436880"/>
            </a:xfrm>
            <a:custGeom>
              <a:avLst/>
              <a:gdLst/>
              <a:ahLst/>
              <a:cxnLst/>
              <a:rect l="l" t="t" r="r" b="b"/>
              <a:pathLst>
                <a:path w="335280" h="436879">
                  <a:moveTo>
                    <a:pt x="0" y="73279"/>
                  </a:moveTo>
                  <a:lnTo>
                    <a:pt x="71627" y="0"/>
                  </a:lnTo>
                  <a:lnTo>
                    <a:pt x="335025" y="0"/>
                  </a:lnTo>
                  <a:lnTo>
                    <a:pt x="335025" y="363728"/>
                  </a:lnTo>
                  <a:lnTo>
                    <a:pt x="263398" y="436880"/>
                  </a:lnTo>
                  <a:lnTo>
                    <a:pt x="0" y="436880"/>
                  </a:lnTo>
                  <a:lnTo>
                    <a:pt x="0" y="73279"/>
                  </a:lnTo>
                  <a:close/>
                </a:path>
                <a:path w="335280" h="436879">
                  <a:moveTo>
                    <a:pt x="0" y="73279"/>
                  </a:moveTo>
                  <a:lnTo>
                    <a:pt x="263398" y="73279"/>
                  </a:lnTo>
                  <a:lnTo>
                    <a:pt x="335025" y="0"/>
                  </a:lnTo>
                </a:path>
              </a:pathLst>
            </a:custGeom>
            <a:ln w="8454">
              <a:solidFill>
                <a:srgbClr val="1D7E66"/>
              </a:solidFill>
            </a:ln>
          </p:spPr>
          <p:txBody>
            <a:bodyPr wrap="square" lIns="0" tIns="0" rIns="0" bIns="0" rtlCol="0"/>
            <a:lstStyle/>
            <a:p>
              <a:endParaRPr/>
            </a:p>
          </p:txBody>
        </p:sp>
      </p:grpSp>
      <p:sp>
        <p:nvSpPr>
          <p:cNvPr id="47" name="object 47"/>
          <p:cNvSpPr/>
          <p:nvPr/>
        </p:nvSpPr>
        <p:spPr>
          <a:xfrm>
            <a:off x="3083560" y="3378200"/>
            <a:ext cx="0" cy="365760"/>
          </a:xfrm>
          <a:custGeom>
            <a:avLst/>
            <a:gdLst/>
            <a:ahLst/>
            <a:cxnLst/>
            <a:rect l="l" t="t" r="r" b="b"/>
            <a:pathLst>
              <a:path h="365760">
                <a:moveTo>
                  <a:pt x="0" y="0"/>
                </a:moveTo>
                <a:lnTo>
                  <a:pt x="0" y="365251"/>
                </a:lnTo>
              </a:path>
            </a:pathLst>
          </a:custGeom>
          <a:ln w="8454">
            <a:solidFill>
              <a:srgbClr val="1D7E66"/>
            </a:solidFill>
          </a:ln>
        </p:spPr>
        <p:txBody>
          <a:bodyPr wrap="square" lIns="0" tIns="0" rIns="0" bIns="0" rtlCol="0"/>
          <a:lstStyle/>
          <a:p>
            <a:endParaRPr/>
          </a:p>
        </p:txBody>
      </p:sp>
      <p:sp>
        <p:nvSpPr>
          <p:cNvPr id="48" name="object 48"/>
          <p:cNvSpPr txBox="1"/>
          <p:nvPr/>
        </p:nvSpPr>
        <p:spPr>
          <a:xfrm>
            <a:off x="2856229" y="3433657"/>
            <a:ext cx="157480" cy="263525"/>
          </a:xfrm>
          <a:prstGeom prst="rect">
            <a:avLst/>
          </a:prstGeom>
        </p:spPr>
        <p:txBody>
          <a:bodyPr vert="vert270" wrap="square" lIns="0" tIns="0" rIns="0" bIns="0" rtlCol="0">
            <a:spAutoFit/>
          </a:bodyPr>
          <a:lstStyle/>
          <a:p>
            <a:pPr marL="12700">
              <a:lnSpc>
                <a:spcPts val="1080"/>
              </a:lnSpc>
            </a:pPr>
            <a:r>
              <a:rPr sz="1000" spc="-25" dirty="0">
                <a:latin typeface="Calibri"/>
                <a:cs typeface="Calibri"/>
              </a:rPr>
              <a:t>CNN</a:t>
            </a:r>
            <a:endParaRPr sz="1000">
              <a:latin typeface="Calibri"/>
              <a:cs typeface="Calibri"/>
            </a:endParaRPr>
          </a:p>
        </p:txBody>
      </p:sp>
      <p:grpSp>
        <p:nvGrpSpPr>
          <p:cNvPr id="49" name="object 49"/>
          <p:cNvGrpSpPr/>
          <p:nvPr/>
        </p:nvGrpSpPr>
        <p:grpSpPr>
          <a:xfrm>
            <a:off x="3322320" y="3302000"/>
            <a:ext cx="344805" cy="446405"/>
            <a:chOff x="3322320" y="3302000"/>
            <a:chExt cx="344805" cy="446405"/>
          </a:xfrm>
        </p:grpSpPr>
        <p:sp>
          <p:nvSpPr>
            <p:cNvPr id="50" name="object 50"/>
            <p:cNvSpPr/>
            <p:nvPr/>
          </p:nvSpPr>
          <p:spPr>
            <a:xfrm>
              <a:off x="3586480" y="3302000"/>
              <a:ext cx="71120" cy="436245"/>
            </a:xfrm>
            <a:custGeom>
              <a:avLst/>
              <a:gdLst/>
              <a:ahLst/>
              <a:cxnLst/>
              <a:rect l="l" t="t" r="r" b="b"/>
              <a:pathLst>
                <a:path w="71120" h="436245">
                  <a:moveTo>
                    <a:pt x="70993" y="0"/>
                  </a:moveTo>
                  <a:lnTo>
                    <a:pt x="0" y="73151"/>
                  </a:lnTo>
                  <a:lnTo>
                    <a:pt x="0" y="436244"/>
                  </a:lnTo>
                  <a:lnTo>
                    <a:pt x="70993" y="363093"/>
                  </a:lnTo>
                  <a:lnTo>
                    <a:pt x="70993" y="0"/>
                  </a:lnTo>
                  <a:close/>
                </a:path>
              </a:pathLst>
            </a:custGeom>
            <a:solidFill>
              <a:srgbClr val="CDCDCD">
                <a:alpha val="92939"/>
              </a:srgbClr>
            </a:solidFill>
          </p:spPr>
          <p:txBody>
            <a:bodyPr wrap="square" lIns="0" tIns="0" rIns="0" bIns="0" rtlCol="0"/>
            <a:lstStyle/>
            <a:p>
              <a:endParaRPr/>
            </a:p>
          </p:txBody>
        </p:sp>
        <p:sp>
          <p:nvSpPr>
            <p:cNvPr id="51" name="object 51"/>
            <p:cNvSpPr/>
            <p:nvPr/>
          </p:nvSpPr>
          <p:spPr>
            <a:xfrm>
              <a:off x="3322320" y="3302000"/>
              <a:ext cx="335280" cy="71120"/>
            </a:xfrm>
            <a:custGeom>
              <a:avLst/>
              <a:gdLst/>
              <a:ahLst/>
              <a:cxnLst/>
              <a:rect l="l" t="t" r="r" b="b"/>
              <a:pathLst>
                <a:path w="335279" h="71120">
                  <a:moveTo>
                    <a:pt x="335025" y="0"/>
                  </a:moveTo>
                  <a:lnTo>
                    <a:pt x="71627" y="0"/>
                  </a:lnTo>
                  <a:lnTo>
                    <a:pt x="0" y="70992"/>
                  </a:lnTo>
                  <a:lnTo>
                    <a:pt x="263397" y="70992"/>
                  </a:lnTo>
                  <a:lnTo>
                    <a:pt x="335025" y="0"/>
                  </a:lnTo>
                  <a:close/>
                </a:path>
              </a:pathLst>
            </a:custGeom>
            <a:solidFill>
              <a:srgbClr val="FFFFFF">
                <a:alpha val="92939"/>
              </a:srgbClr>
            </a:solidFill>
          </p:spPr>
          <p:txBody>
            <a:bodyPr wrap="square" lIns="0" tIns="0" rIns="0" bIns="0" rtlCol="0"/>
            <a:lstStyle/>
            <a:p>
              <a:endParaRPr/>
            </a:p>
          </p:txBody>
        </p:sp>
        <p:sp>
          <p:nvSpPr>
            <p:cNvPr id="52" name="object 52"/>
            <p:cNvSpPr/>
            <p:nvPr/>
          </p:nvSpPr>
          <p:spPr>
            <a:xfrm>
              <a:off x="3327400" y="3307080"/>
              <a:ext cx="335280" cy="436880"/>
            </a:xfrm>
            <a:custGeom>
              <a:avLst/>
              <a:gdLst/>
              <a:ahLst/>
              <a:cxnLst/>
              <a:rect l="l" t="t" r="r" b="b"/>
              <a:pathLst>
                <a:path w="335279" h="436879">
                  <a:moveTo>
                    <a:pt x="0" y="73279"/>
                  </a:moveTo>
                  <a:lnTo>
                    <a:pt x="71627" y="0"/>
                  </a:lnTo>
                  <a:lnTo>
                    <a:pt x="335025" y="0"/>
                  </a:lnTo>
                  <a:lnTo>
                    <a:pt x="335025" y="363728"/>
                  </a:lnTo>
                  <a:lnTo>
                    <a:pt x="263398" y="436880"/>
                  </a:lnTo>
                  <a:lnTo>
                    <a:pt x="0" y="436880"/>
                  </a:lnTo>
                  <a:lnTo>
                    <a:pt x="0" y="73279"/>
                  </a:lnTo>
                  <a:close/>
                </a:path>
                <a:path w="335279" h="436879">
                  <a:moveTo>
                    <a:pt x="0" y="73279"/>
                  </a:moveTo>
                  <a:lnTo>
                    <a:pt x="263398" y="73279"/>
                  </a:lnTo>
                  <a:lnTo>
                    <a:pt x="335025" y="0"/>
                  </a:lnTo>
                </a:path>
                <a:path w="335279" h="436879">
                  <a:moveTo>
                    <a:pt x="263398" y="73279"/>
                  </a:moveTo>
                  <a:lnTo>
                    <a:pt x="263398" y="436880"/>
                  </a:lnTo>
                </a:path>
              </a:pathLst>
            </a:custGeom>
            <a:ln w="8454">
              <a:solidFill>
                <a:srgbClr val="1D7E66"/>
              </a:solidFill>
            </a:ln>
          </p:spPr>
          <p:txBody>
            <a:bodyPr wrap="square" lIns="0" tIns="0" rIns="0" bIns="0" rtlCol="0"/>
            <a:lstStyle/>
            <a:p>
              <a:endParaRPr/>
            </a:p>
          </p:txBody>
        </p:sp>
      </p:grpSp>
      <p:sp>
        <p:nvSpPr>
          <p:cNvPr id="53" name="object 53"/>
          <p:cNvSpPr txBox="1"/>
          <p:nvPr/>
        </p:nvSpPr>
        <p:spPr>
          <a:xfrm>
            <a:off x="3363102" y="3433071"/>
            <a:ext cx="158115" cy="264160"/>
          </a:xfrm>
          <a:prstGeom prst="rect">
            <a:avLst/>
          </a:prstGeom>
        </p:spPr>
        <p:txBody>
          <a:bodyPr vert="vert270" wrap="square" lIns="0" tIns="0" rIns="0" bIns="0" rtlCol="0">
            <a:spAutoFit/>
          </a:bodyPr>
          <a:lstStyle/>
          <a:p>
            <a:pPr marL="12700">
              <a:lnSpc>
                <a:spcPts val="1090"/>
              </a:lnSpc>
            </a:pPr>
            <a:r>
              <a:rPr sz="1050" spc="-25" dirty="0">
                <a:latin typeface="Calibri"/>
                <a:cs typeface="Calibri"/>
              </a:rPr>
              <a:t>CNN</a:t>
            </a:r>
            <a:endParaRPr sz="1050">
              <a:latin typeface="Calibri"/>
              <a:cs typeface="Calibri"/>
            </a:endParaRPr>
          </a:p>
        </p:txBody>
      </p:sp>
      <p:grpSp>
        <p:nvGrpSpPr>
          <p:cNvPr id="54" name="object 54"/>
          <p:cNvGrpSpPr/>
          <p:nvPr/>
        </p:nvGrpSpPr>
        <p:grpSpPr>
          <a:xfrm>
            <a:off x="2377439" y="2582252"/>
            <a:ext cx="1430655" cy="1380490"/>
            <a:chOff x="2377439" y="2582252"/>
            <a:chExt cx="1430655" cy="1380490"/>
          </a:xfrm>
        </p:grpSpPr>
        <p:pic>
          <p:nvPicPr>
            <p:cNvPr id="55" name="object 55"/>
            <p:cNvPicPr/>
            <p:nvPr/>
          </p:nvPicPr>
          <p:blipFill>
            <a:blip r:embed="rId5" cstate="print"/>
            <a:stretch>
              <a:fillRect/>
            </a:stretch>
          </p:blipFill>
          <p:spPr>
            <a:xfrm>
              <a:off x="2377439" y="3749039"/>
              <a:ext cx="162560" cy="213360"/>
            </a:xfrm>
            <a:prstGeom prst="rect">
              <a:avLst/>
            </a:prstGeom>
          </p:spPr>
        </p:pic>
        <p:pic>
          <p:nvPicPr>
            <p:cNvPr id="56" name="object 56"/>
            <p:cNvPicPr/>
            <p:nvPr/>
          </p:nvPicPr>
          <p:blipFill>
            <a:blip r:embed="rId5" cstate="print"/>
            <a:stretch>
              <a:fillRect/>
            </a:stretch>
          </p:blipFill>
          <p:spPr>
            <a:xfrm>
              <a:off x="2865119" y="3738879"/>
              <a:ext cx="172719" cy="213360"/>
            </a:xfrm>
            <a:prstGeom prst="rect">
              <a:avLst/>
            </a:prstGeom>
          </p:spPr>
        </p:pic>
        <p:pic>
          <p:nvPicPr>
            <p:cNvPr id="57" name="object 57"/>
            <p:cNvPicPr/>
            <p:nvPr/>
          </p:nvPicPr>
          <p:blipFill>
            <a:blip r:embed="rId7" cstate="print"/>
            <a:stretch>
              <a:fillRect/>
            </a:stretch>
          </p:blipFill>
          <p:spPr>
            <a:xfrm>
              <a:off x="3373119" y="3749039"/>
              <a:ext cx="172720" cy="213360"/>
            </a:xfrm>
            <a:prstGeom prst="rect">
              <a:avLst/>
            </a:prstGeom>
          </p:spPr>
        </p:pic>
        <p:sp>
          <p:nvSpPr>
            <p:cNvPr id="58" name="object 58"/>
            <p:cNvSpPr/>
            <p:nvPr/>
          </p:nvSpPr>
          <p:spPr>
            <a:xfrm>
              <a:off x="3312159" y="2590825"/>
              <a:ext cx="487680" cy="223520"/>
            </a:xfrm>
            <a:custGeom>
              <a:avLst/>
              <a:gdLst/>
              <a:ahLst/>
              <a:cxnLst/>
              <a:rect l="l" t="t" r="r" b="b"/>
              <a:pathLst>
                <a:path w="487679" h="223519">
                  <a:moveTo>
                    <a:pt x="0" y="222986"/>
                  </a:moveTo>
                  <a:lnTo>
                    <a:pt x="487184" y="222986"/>
                  </a:lnTo>
                  <a:lnTo>
                    <a:pt x="487184" y="0"/>
                  </a:lnTo>
                  <a:lnTo>
                    <a:pt x="0" y="0"/>
                  </a:lnTo>
                  <a:lnTo>
                    <a:pt x="0" y="222986"/>
                  </a:lnTo>
                  <a:close/>
                </a:path>
              </a:pathLst>
            </a:custGeom>
            <a:ln w="16907">
              <a:solidFill>
                <a:srgbClr val="0000FF"/>
              </a:solidFill>
            </a:ln>
          </p:spPr>
          <p:txBody>
            <a:bodyPr wrap="square" lIns="0" tIns="0" rIns="0" bIns="0" rtlCol="0"/>
            <a:lstStyle/>
            <a:p>
              <a:endParaRPr/>
            </a:p>
          </p:txBody>
        </p:sp>
      </p:grpSp>
      <p:sp>
        <p:nvSpPr>
          <p:cNvPr id="59" name="object 59"/>
          <p:cNvSpPr txBox="1"/>
          <p:nvPr/>
        </p:nvSpPr>
        <p:spPr>
          <a:xfrm>
            <a:off x="3392804" y="2579306"/>
            <a:ext cx="335915" cy="208915"/>
          </a:xfrm>
          <a:prstGeom prst="rect">
            <a:avLst/>
          </a:prstGeom>
        </p:spPr>
        <p:txBody>
          <a:bodyPr vert="horz" wrap="square" lIns="0" tIns="12700" rIns="0" bIns="0" rtlCol="0">
            <a:spAutoFit/>
          </a:bodyPr>
          <a:lstStyle/>
          <a:p>
            <a:pPr marL="12700">
              <a:lnSpc>
                <a:spcPct val="100000"/>
              </a:lnSpc>
              <a:spcBef>
                <a:spcPts val="100"/>
              </a:spcBef>
            </a:pPr>
            <a:r>
              <a:rPr sz="1200" spc="-20" dirty="0">
                <a:latin typeface="Calibri"/>
                <a:cs typeface="Calibri"/>
              </a:rPr>
              <a:t>Bbox</a:t>
            </a:r>
            <a:endParaRPr sz="1200">
              <a:latin typeface="Calibri"/>
              <a:cs typeface="Calibri"/>
            </a:endParaRPr>
          </a:p>
        </p:txBody>
      </p:sp>
      <p:sp>
        <p:nvSpPr>
          <p:cNvPr id="60" name="object 60"/>
          <p:cNvSpPr/>
          <p:nvPr/>
        </p:nvSpPr>
        <p:spPr>
          <a:xfrm>
            <a:off x="3312159" y="2854921"/>
            <a:ext cx="487680" cy="203200"/>
          </a:xfrm>
          <a:custGeom>
            <a:avLst/>
            <a:gdLst/>
            <a:ahLst/>
            <a:cxnLst/>
            <a:rect l="l" t="t" r="r" b="b"/>
            <a:pathLst>
              <a:path w="487679" h="203200">
                <a:moveTo>
                  <a:pt x="0" y="203111"/>
                </a:moveTo>
                <a:lnTo>
                  <a:pt x="487184" y="203111"/>
                </a:lnTo>
                <a:lnTo>
                  <a:pt x="487184" y="0"/>
                </a:lnTo>
                <a:lnTo>
                  <a:pt x="0" y="0"/>
                </a:lnTo>
                <a:lnTo>
                  <a:pt x="0" y="203111"/>
                </a:lnTo>
                <a:close/>
              </a:path>
            </a:pathLst>
          </a:custGeom>
          <a:ln w="16907">
            <a:solidFill>
              <a:srgbClr val="7B5FC5"/>
            </a:solidFill>
          </a:ln>
        </p:spPr>
        <p:txBody>
          <a:bodyPr wrap="square" lIns="0" tIns="0" rIns="0" bIns="0" rtlCol="0"/>
          <a:lstStyle/>
          <a:p>
            <a:endParaRPr/>
          </a:p>
        </p:txBody>
      </p:sp>
      <p:sp>
        <p:nvSpPr>
          <p:cNvPr id="61" name="object 61"/>
          <p:cNvSpPr txBox="1"/>
          <p:nvPr/>
        </p:nvSpPr>
        <p:spPr>
          <a:xfrm>
            <a:off x="3392804" y="2837751"/>
            <a:ext cx="340360"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Class</a:t>
            </a:r>
            <a:endParaRPr sz="1200">
              <a:latin typeface="Calibri"/>
              <a:cs typeface="Calibri"/>
            </a:endParaRPr>
          </a:p>
        </p:txBody>
      </p:sp>
      <p:sp>
        <p:nvSpPr>
          <p:cNvPr id="62" name="object 62"/>
          <p:cNvSpPr/>
          <p:nvPr/>
        </p:nvSpPr>
        <p:spPr>
          <a:xfrm>
            <a:off x="2722879" y="2590825"/>
            <a:ext cx="497840" cy="223520"/>
          </a:xfrm>
          <a:custGeom>
            <a:avLst/>
            <a:gdLst/>
            <a:ahLst/>
            <a:cxnLst/>
            <a:rect l="l" t="t" r="r" b="b"/>
            <a:pathLst>
              <a:path w="497839" h="223519">
                <a:moveTo>
                  <a:pt x="0" y="222986"/>
                </a:moveTo>
                <a:lnTo>
                  <a:pt x="497535" y="222986"/>
                </a:lnTo>
                <a:lnTo>
                  <a:pt x="497535" y="0"/>
                </a:lnTo>
                <a:lnTo>
                  <a:pt x="0" y="0"/>
                </a:lnTo>
                <a:lnTo>
                  <a:pt x="0" y="222986"/>
                </a:lnTo>
                <a:close/>
              </a:path>
            </a:pathLst>
          </a:custGeom>
          <a:ln w="16907">
            <a:solidFill>
              <a:srgbClr val="0000FF"/>
            </a:solidFill>
          </a:ln>
        </p:spPr>
        <p:txBody>
          <a:bodyPr wrap="square" lIns="0" tIns="0" rIns="0" bIns="0" rtlCol="0"/>
          <a:lstStyle/>
          <a:p>
            <a:endParaRPr/>
          </a:p>
        </p:txBody>
      </p:sp>
      <p:sp>
        <p:nvSpPr>
          <p:cNvPr id="63" name="object 63"/>
          <p:cNvSpPr txBox="1"/>
          <p:nvPr/>
        </p:nvSpPr>
        <p:spPr>
          <a:xfrm>
            <a:off x="2814954" y="2579306"/>
            <a:ext cx="335280" cy="208915"/>
          </a:xfrm>
          <a:prstGeom prst="rect">
            <a:avLst/>
          </a:prstGeom>
        </p:spPr>
        <p:txBody>
          <a:bodyPr vert="horz" wrap="square" lIns="0" tIns="12700" rIns="0" bIns="0" rtlCol="0">
            <a:spAutoFit/>
          </a:bodyPr>
          <a:lstStyle/>
          <a:p>
            <a:pPr marL="12700">
              <a:lnSpc>
                <a:spcPct val="100000"/>
              </a:lnSpc>
              <a:spcBef>
                <a:spcPts val="100"/>
              </a:spcBef>
            </a:pPr>
            <a:r>
              <a:rPr sz="1200" spc="-20" dirty="0">
                <a:latin typeface="Calibri"/>
                <a:cs typeface="Calibri"/>
              </a:rPr>
              <a:t>Bbox</a:t>
            </a:r>
            <a:endParaRPr sz="1200">
              <a:latin typeface="Calibri"/>
              <a:cs typeface="Calibri"/>
            </a:endParaRPr>
          </a:p>
        </p:txBody>
      </p:sp>
      <p:sp>
        <p:nvSpPr>
          <p:cNvPr id="64" name="object 64"/>
          <p:cNvSpPr/>
          <p:nvPr/>
        </p:nvSpPr>
        <p:spPr>
          <a:xfrm>
            <a:off x="2733039" y="2854921"/>
            <a:ext cx="487680" cy="203200"/>
          </a:xfrm>
          <a:custGeom>
            <a:avLst/>
            <a:gdLst/>
            <a:ahLst/>
            <a:cxnLst/>
            <a:rect l="l" t="t" r="r" b="b"/>
            <a:pathLst>
              <a:path w="487680" h="203200">
                <a:moveTo>
                  <a:pt x="0" y="203111"/>
                </a:moveTo>
                <a:lnTo>
                  <a:pt x="487184" y="203111"/>
                </a:lnTo>
                <a:lnTo>
                  <a:pt x="487184" y="0"/>
                </a:lnTo>
                <a:lnTo>
                  <a:pt x="0" y="0"/>
                </a:lnTo>
                <a:lnTo>
                  <a:pt x="0" y="203111"/>
                </a:lnTo>
                <a:close/>
              </a:path>
            </a:pathLst>
          </a:custGeom>
          <a:ln w="16907">
            <a:solidFill>
              <a:srgbClr val="7B5FC5"/>
            </a:solidFill>
          </a:ln>
        </p:spPr>
        <p:txBody>
          <a:bodyPr wrap="square" lIns="0" tIns="0" rIns="0" bIns="0" rtlCol="0"/>
          <a:lstStyle/>
          <a:p>
            <a:endParaRPr/>
          </a:p>
        </p:txBody>
      </p:sp>
      <p:sp>
        <p:nvSpPr>
          <p:cNvPr id="65" name="object 65"/>
          <p:cNvSpPr txBox="1"/>
          <p:nvPr/>
        </p:nvSpPr>
        <p:spPr>
          <a:xfrm>
            <a:off x="2804795" y="2837751"/>
            <a:ext cx="339090"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Class</a:t>
            </a:r>
            <a:endParaRPr sz="1200">
              <a:latin typeface="Calibri"/>
              <a:cs typeface="Calibri"/>
            </a:endParaRPr>
          </a:p>
        </p:txBody>
      </p:sp>
      <p:sp>
        <p:nvSpPr>
          <p:cNvPr id="66" name="object 66"/>
          <p:cNvSpPr/>
          <p:nvPr/>
        </p:nvSpPr>
        <p:spPr>
          <a:xfrm>
            <a:off x="2133600" y="2580665"/>
            <a:ext cx="497840" cy="223520"/>
          </a:xfrm>
          <a:custGeom>
            <a:avLst/>
            <a:gdLst/>
            <a:ahLst/>
            <a:cxnLst/>
            <a:rect l="l" t="t" r="r" b="b"/>
            <a:pathLst>
              <a:path w="497839" h="223519">
                <a:moveTo>
                  <a:pt x="0" y="222986"/>
                </a:moveTo>
                <a:lnTo>
                  <a:pt x="497535" y="222986"/>
                </a:lnTo>
                <a:lnTo>
                  <a:pt x="497535" y="0"/>
                </a:lnTo>
                <a:lnTo>
                  <a:pt x="0" y="0"/>
                </a:lnTo>
                <a:lnTo>
                  <a:pt x="0" y="222986"/>
                </a:lnTo>
                <a:close/>
              </a:path>
            </a:pathLst>
          </a:custGeom>
          <a:ln w="16907">
            <a:solidFill>
              <a:srgbClr val="0000FF"/>
            </a:solidFill>
          </a:ln>
        </p:spPr>
        <p:txBody>
          <a:bodyPr wrap="square" lIns="0" tIns="0" rIns="0" bIns="0" rtlCol="0"/>
          <a:lstStyle/>
          <a:p>
            <a:endParaRPr/>
          </a:p>
        </p:txBody>
      </p:sp>
      <p:sp>
        <p:nvSpPr>
          <p:cNvPr id="67" name="object 67"/>
          <p:cNvSpPr txBox="1"/>
          <p:nvPr/>
        </p:nvSpPr>
        <p:spPr>
          <a:xfrm>
            <a:off x="2218308" y="2571686"/>
            <a:ext cx="335915" cy="208915"/>
          </a:xfrm>
          <a:prstGeom prst="rect">
            <a:avLst/>
          </a:prstGeom>
        </p:spPr>
        <p:txBody>
          <a:bodyPr vert="horz" wrap="square" lIns="0" tIns="12700" rIns="0" bIns="0" rtlCol="0">
            <a:spAutoFit/>
          </a:bodyPr>
          <a:lstStyle/>
          <a:p>
            <a:pPr marL="12700">
              <a:lnSpc>
                <a:spcPct val="100000"/>
              </a:lnSpc>
              <a:spcBef>
                <a:spcPts val="100"/>
              </a:spcBef>
            </a:pPr>
            <a:r>
              <a:rPr sz="1200" spc="-20" dirty="0">
                <a:latin typeface="Calibri"/>
                <a:cs typeface="Calibri"/>
              </a:rPr>
              <a:t>Bbox</a:t>
            </a:r>
            <a:endParaRPr sz="1200">
              <a:latin typeface="Calibri"/>
              <a:cs typeface="Calibri"/>
            </a:endParaRPr>
          </a:p>
        </p:txBody>
      </p:sp>
      <p:sp>
        <p:nvSpPr>
          <p:cNvPr id="68" name="object 68"/>
          <p:cNvSpPr/>
          <p:nvPr/>
        </p:nvSpPr>
        <p:spPr>
          <a:xfrm>
            <a:off x="2133600" y="2844774"/>
            <a:ext cx="497840" cy="213360"/>
          </a:xfrm>
          <a:custGeom>
            <a:avLst/>
            <a:gdLst/>
            <a:ahLst/>
            <a:cxnLst/>
            <a:rect l="l" t="t" r="r" b="b"/>
            <a:pathLst>
              <a:path w="497839" h="213360">
                <a:moveTo>
                  <a:pt x="0" y="213258"/>
                </a:moveTo>
                <a:lnTo>
                  <a:pt x="497535" y="213258"/>
                </a:lnTo>
                <a:lnTo>
                  <a:pt x="497535" y="0"/>
                </a:lnTo>
                <a:lnTo>
                  <a:pt x="0" y="0"/>
                </a:lnTo>
                <a:lnTo>
                  <a:pt x="0" y="213258"/>
                </a:lnTo>
                <a:close/>
              </a:path>
            </a:pathLst>
          </a:custGeom>
          <a:ln w="16907">
            <a:solidFill>
              <a:srgbClr val="7B5FC5"/>
            </a:solidFill>
          </a:ln>
        </p:spPr>
        <p:txBody>
          <a:bodyPr wrap="square" lIns="0" tIns="0" rIns="0" bIns="0" rtlCol="0"/>
          <a:lstStyle/>
          <a:p>
            <a:endParaRPr/>
          </a:p>
        </p:txBody>
      </p:sp>
      <p:sp>
        <p:nvSpPr>
          <p:cNvPr id="69" name="object 69"/>
          <p:cNvSpPr txBox="1"/>
          <p:nvPr/>
        </p:nvSpPr>
        <p:spPr>
          <a:xfrm>
            <a:off x="2208276" y="2830131"/>
            <a:ext cx="340360" cy="208915"/>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Class</a:t>
            </a:r>
            <a:endParaRPr sz="1200">
              <a:latin typeface="Calibri"/>
              <a:cs typeface="Calibri"/>
            </a:endParaRPr>
          </a:p>
        </p:txBody>
      </p:sp>
      <p:grpSp>
        <p:nvGrpSpPr>
          <p:cNvPr id="70" name="object 70"/>
          <p:cNvGrpSpPr/>
          <p:nvPr/>
        </p:nvGrpSpPr>
        <p:grpSpPr>
          <a:xfrm>
            <a:off x="2377439" y="3078479"/>
            <a:ext cx="1168400" cy="203200"/>
            <a:chOff x="2377439" y="3078479"/>
            <a:chExt cx="1168400" cy="203200"/>
          </a:xfrm>
        </p:grpSpPr>
        <p:pic>
          <p:nvPicPr>
            <p:cNvPr id="71" name="object 71"/>
            <p:cNvPicPr/>
            <p:nvPr/>
          </p:nvPicPr>
          <p:blipFill>
            <a:blip r:embed="rId6" cstate="print"/>
            <a:stretch>
              <a:fillRect/>
            </a:stretch>
          </p:blipFill>
          <p:spPr>
            <a:xfrm>
              <a:off x="2865119" y="3078479"/>
              <a:ext cx="172719" cy="203200"/>
            </a:xfrm>
            <a:prstGeom prst="rect">
              <a:avLst/>
            </a:prstGeom>
          </p:spPr>
        </p:pic>
        <p:pic>
          <p:nvPicPr>
            <p:cNvPr id="72" name="object 72"/>
            <p:cNvPicPr/>
            <p:nvPr/>
          </p:nvPicPr>
          <p:blipFill>
            <a:blip r:embed="rId8" cstate="print"/>
            <a:stretch>
              <a:fillRect/>
            </a:stretch>
          </p:blipFill>
          <p:spPr>
            <a:xfrm>
              <a:off x="3373119" y="3078479"/>
              <a:ext cx="172720" cy="203200"/>
            </a:xfrm>
            <a:prstGeom prst="rect">
              <a:avLst/>
            </a:prstGeom>
          </p:spPr>
        </p:pic>
        <p:pic>
          <p:nvPicPr>
            <p:cNvPr id="73" name="object 73"/>
            <p:cNvPicPr/>
            <p:nvPr/>
          </p:nvPicPr>
          <p:blipFill>
            <a:blip r:embed="rId6" cstate="print"/>
            <a:stretch>
              <a:fillRect/>
            </a:stretch>
          </p:blipFill>
          <p:spPr>
            <a:xfrm>
              <a:off x="2377439" y="3078479"/>
              <a:ext cx="162560" cy="203200"/>
            </a:xfrm>
            <a:prstGeom prst="rect">
              <a:avLst/>
            </a:prstGeom>
          </p:spPr>
        </p:pic>
      </p:grpSp>
      <p:sp>
        <p:nvSpPr>
          <p:cNvPr id="74" name="object 74"/>
          <p:cNvSpPr txBox="1"/>
          <p:nvPr/>
        </p:nvSpPr>
        <p:spPr>
          <a:xfrm>
            <a:off x="3943096" y="2527236"/>
            <a:ext cx="1738630" cy="514350"/>
          </a:xfrm>
          <a:prstGeom prst="rect">
            <a:avLst/>
          </a:prstGeom>
        </p:spPr>
        <p:txBody>
          <a:bodyPr vert="horz" wrap="square" lIns="0" tIns="12700" rIns="0" bIns="0" rtlCol="0">
            <a:spAutoFit/>
          </a:bodyPr>
          <a:lstStyle/>
          <a:p>
            <a:pPr marL="12700" marR="5080">
              <a:lnSpc>
                <a:spcPct val="100000"/>
              </a:lnSpc>
              <a:spcBef>
                <a:spcPts val="100"/>
              </a:spcBef>
            </a:pPr>
            <a:r>
              <a:rPr sz="1600" dirty="0">
                <a:solidFill>
                  <a:srgbClr val="C8482C"/>
                </a:solidFill>
                <a:latin typeface="Calibri"/>
                <a:cs typeface="Calibri"/>
              </a:rPr>
              <a:t>Category</a:t>
            </a:r>
            <a:r>
              <a:rPr sz="1600" spc="-55" dirty="0">
                <a:solidFill>
                  <a:srgbClr val="C8482C"/>
                </a:solidFill>
                <a:latin typeface="Calibri"/>
                <a:cs typeface="Calibri"/>
              </a:rPr>
              <a:t> </a:t>
            </a:r>
            <a:r>
              <a:rPr sz="1600" dirty="0">
                <a:solidFill>
                  <a:srgbClr val="C8482C"/>
                </a:solidFill>
                <a:latin typeface="Calibri"/>
                <a:cs typeface="Calibri"/>
              </a:rPr>
              <a:t>and</a:t>
            </a:r>
            <a:r>
              <a:rPr sz="1600" spc="-10" dirty="0">
                <a:solidFill>
                  <a:srgbClr val="C8482C"/>
                </a:solidFill>
                <a:latin typeface="Calibri"/>
                <a:cs typeface="Calibri"/>
              </a:rPr>
              <a:t> </a:t>
            </a:r>
            <a:r>
              <a:rPr sz="1600" spc="-25" dirty="0">
                <a:solidFill>
                  <a:srgbClr val="C8482C"/>
                </a:solidFill>
                <a:latin typeface="Calibri"/>
                <a:cs typeface="Calibri"/>
              </a:rPr>
              <a:t>box </a:t>
            </a:r>
            <a:r>
              <a:rPr sz="1600" dirty="0">
                <a:solidFill>
                  <a:srgbClr val="C8482C"/>
                </a:solidFill>
                <a:latin typeface="Calibri"/>
                <a:cs typeface="Calibri"/>
              </a:rPr>
              <a:t>transform</a:t>
            </a:r>
            <a:r>
              <a:rPr sz="1600" spc="-90" dirty="0">
                <a:solidFill>
                  <a:srgbClr val="C8482C"/>
                </a:solidFill>
                <a:latin typeface="Calibri"/>
                <a:cs typeface="Calibri"/>
              </a:rPr>
              <a:t> </a:t>
            </a:r>
            <a:r>
              <a:rPr sz="1600" dirty="0">
                <a:solidFill>
                  <a:srgbClr val="C8482C"/>
                </a:solidFill>
                <a:latin typeface="Calibri"/>
                <a:cs typeface="Calibri"/>
              </a:rPr>
              <a:t>per</a:t>
            </a:r>
            <a:r>
              <a:rPr sz="1600" spc="-80" dirty="0">
                <a:solidFill>
                  <a:srgbClr val="C8482C"/>
                </a:solidFill>
                <a:latin typeface="Calibri"/>
                <a:cs typeface="Calibri"/>
              </a:rPr>
              <a:t> </a:t>
            </a:r>
            <a:r>
              <a:rPr sz="1600" spc="-10" dirty="0">
                <a:solidFill>
                  <a:srgbClr val="C8482C"/>
                </a:solidFill>
                <a:latin typeface="Calibri"/>
                <a:cs typeface="Calibri"/>
              </a:rPr>
              <a:t>region</a:t>
            </a:r>
            <a:endParaRPr sz="1600">
              <a:latin typeface="Calibri"/>
              <a:cs typeface="Calibri"/>
            </a:endParaRPr>
          </a:p>
        </p:txBody>
      </p:sp>
      <p:grpSp>
        <p:nvGrpSpPr>
          <p:cNvPr id="75" name="object 75"/>
          <p:cNvGrpSpPr/>
          <p:nvPr/>
        </p:nvGrpSpPr>
        <p:grpSpPr>
          <a:xfrm>
            <a:off x="7112952" y="4399279"/>
            <a:ext cx="3117215" cy="1472565"/>
            <a:chOff x="7112952" y="4399279"/>
            <a:chExt cx="3117215" cy="1472565"/>
          </a:xfrm>
        </p:grpSpPr>
        <p:sp>
          <p:nvSpPr>
            <p:cNvPr id="76" name="object 76"/>
            <p:cNvSpPr/>
            <p:nvPr/>
          </p:nvSpPr>
          <p:spPr>
            <a:xfrm>
              <a:off x="8249920" y="4399279"/>
              <a:ext cx="517525" cy="162560"/>
            </a:xfrm>
            <a:custGeom>
              <a:avLst/>
              <a:gdLst/>
              <a:ahLst/>
              <a:cxnLst/>
              <a:rect l="l" t="t" r="r" b="b"/>
              <a:pathLst>
                <a:path w="517525" h="162560">
                  <a:moveTo>
                    <a:pt x="517525" y="0"/>
                  </a:moveTo>
                  <a:lnTo>
                    <a:pt x="154304" y="0"/>
                  </a:lnTo>
                  <a:lnTo>
                    <a:pt x="0" y="162179"/>
                  </a:lnTo>
                  <a:lnTo>
                    <a:pt x="363220" y="162179"/>
                  </a:lnTo>
                  <a:lnTo>
                    <a:pt x="517525" y="0"/>
                  </a:lnTo>
                  <a:close/>
                </a:path>
              </a:pathLst>
            </a:custGeom>
            <a:solidFill>
              <a:srgbClr val="E7E6E6">
                <a:alpha val="79998"/>
              </a:srgbClr>
            </a:solidFill>
          </p:spPr>
          <p:txBody>
            <a:bodyPr wrap="square" lIns="0" tIns="0" rIns="0" bIns="0" rtlCol="0"/>
            <a:lstStyle/>
            <a:p>
              <a:endParaRPr/>
            </a:p>
          </p:txBody>
        </p:sp>
        <p:sp>
          <p:nvSpPr>
            <p:cNvPr id="77" name="object 77"/>
            <p:cNvSpPr/>
            <p:nvPr/>
          </p:nvSpPr>
          <p:spPr>
            <a:xfrm>
              <a:off x="8255000" y="4404359"/>
              <a:ext cx="517525" cy="162560"/>
            </a:xfrm>
            <a:custGeom>
              <a:avLst/>
              <a:gdLst/>
              <a:ahLst/>
              <a:cxnLst/>
              <a:rect l="l" t="t" r="r" b="b"/>
              <a:pathLst>
                <a:path w="517525" h="162560">
                  <a:moveTo>
                    <a:pt x="0" y="162178"/>
                  </a:moveTo>
                  <a:lnTo>
                    <a:pt x="154304" y="0"/>
                  </a:lnTo>
                  <a:lnTo>
                    <a:pt x="517525" y="0"/>
                  </a:lnTo>
                  <a:lnTo>
                    <a:pt x="363220" y="162178"/>
                  </a:lnTo>
                  <a:lnTo>
                    <a:pt x="0" y="162178"/>
                  </a:lnTo>
                  <a:close/>
                </a:path>
              </a:pathLst>
            </a:custGeom>
            <a:ln w="8235">
              <a:solidFill>
                <a:srgbClr val="1D7E66"/>
              </a:solidFill>
            </a:ln>
          </p:spPr>
          <p:txBody>
            <a:bodyPr wrap="square" lIns="0" tIns="0" rIns="0" bIns="0" rtlCol="0"/>
            <a:lstStyle/>
            <a:p>
              <a:endParaRPr/>
            </a:p>
          </p:txBody>
        </p:sp>
        <p:pic>
          <p:nvPicPr>
            <p:cNvPr id="78" name="object 78"/>
            <p:cNvPicPr/>
            <p:nvPr/>
          </p:nvPicPr>
          <p:blipFill>
            <a:blip r:embed="rId9" cstate="print"/>
            <a:stretch>
              <a:fillRect/>
            </a:stretch>
          </p:blipFill>
          <p:spPr>
            <a:xfrm>
              <a:off x="7121157" y="4822144"/>
              <a:ext cx="3099802" cy="1040175"/>
            </a:xfrm>
            <a:prstGeom prst="rect">
              <a:avLst/>
            </a:prstGeom>
          </p:spPr>
        </p:pic>
        <p:sp>
          <p:nvSpPr>
            <p:cNvPr id="79" name="object 79"/>
            <p:cNvSpPr/>
            <p:nvPr/>
          </p:nvSpPr>
          <p:spPr>
            <a:xfrm>
              <a:off x="7117080" y="4820919"/>
              <a:ext cx="3108960" cy="1046480"/>
            </a:xfrm>
            <a:custGeom>
              <a:avLst/>
              <a:gdLst/>
              <a:ahLst/>
              <a:cxnLst/>
              <a:rect l="l" t="t" r="r" b="b"/>
              <a:pathLst>
                <a:path w="3108959" h="1046479">
                  <a:moveTo>
                    <a:pt x="0" y="1046479"/>
                  </a:moveTo>
                  <a:lnTo>
                    <a:pt x="972947" y="0"/>
                  </a:lnTo>
                  <a:lnTo>
                    <a:pt x="3108452" y="0"/>
                  </a:lnTo>
                  <a:lnTo>
                    <a:pt x="2135504" y="1046479"/>
                  </a:lnTo>
                  <a:lnTo>
                    <a:pt x="0" y="1046479"/>
                  </a:lnTo>
                  <a:close/>
                </a:path>
              </a:pathLst>
            </a:custGeom>
            <a:ln w="8235">
              <a:solidFill>
                <a:srgbClr val="1D7E66"/>
              </a:solidFill>
            </a:ln>
          </p:spPr>
          <p:txBody>
            <a:bodyPr wrap="square" lIns="0" tIns="0" rIns="0" bIns="0" rtlCol="0"/>
            <a:lstStyle/>
            <a:p>
              <a:endParaRPr/>
            </a:p>
          </p:txBody>
        </p:sp>
      </p:grpSp>
      <p:sp>
        <p:nvSpPr>
          <p:cNvPr id="80" name="object 80"/>
          <p:cNvSpPr txBox="1"/>
          <p:nvPr/>
        </p:nvSpPr>
        <p:spPr>
          <a:xfrm>
            <a:off x="6736715" y="5078412"/>
            <a:ext cx="533400" cy="514350"/>
          </a:xfrm>
          <a:prstGeom prst="rect">
            <a:avLst/>
          </a:prstGeom>
        </p:spPr>
        <p:txBody>
          <a:bodyPr vert="horz" wrap="square" lIns="0" tIns="12700" rIns="0" bIns="0" rtlCol="0">
            <a:spAutoFit/>
          </a:bodyPr>
          <a:lstStyle/>
          <a:p>
            <a:pPr marL="12700" marR="5080">
              <a:lnSpc>
                <a:spcPct val="100000"/>
              </a:lnSpc>
              <a:spcBef>
                <a:spcPts val="100"/>
              </a:spcBef>
            </a:pPr>
            <a:r>
              <a:rPr sz="1600" spc="-10" dirty="0">
                <a:latin typeface="Calibri"/>
                <a:cs typeface="Calibri"/>
              </a:rPr>
              <a:t>Input image</a:t>
            </a:r>
            <a:endParaRPr sz="1600">
              <a:latin typeface="Calibri"/>
              <a:cs typeface="Calibri"/>
            </a:endParaRPr>
          </a:p>
        </p:txBody>
      </p:sp>
      <p:grpSp>
        <p:nvGrpSpPr>
          <p:cNvPr id="81" name="object 81"/>
          <p:cNvGrpSpPr/>
          <p:nvPr/>
        </p:nvGrpSpPr>
        <p:grpSpPr>
          <a:xfrm>
            <a:off x="7152640" y="3169920"/>
            <a:ext cx="2884170" cy="2691130"/>
            <a:chOff x="7152640" y="3169920"/>
            <a:chExt cx="2884170" cy="2691130"/>
          </a:xfrm>
        </p:grpSpPr>
        <p:sp>
          <p:nvSpPr>
            <p:cNvPr id="82" name="object 82"/>
            <p:cNvSpPr/>
            <p:nvPr/>
          </p:nvSpPr>
          <p:spPr>
            <a:xfrm>
              <a:off x="7701280" y="4866640"/>
              <a:ext cx="1574165" cy="680720"/>
            </a:xfrm>
            <a:custGeom>
              <a:avLst/>
              <a:gdLst/>
              <a:ahLst/>
              <a:cxnLst/>
              <a:rect l="l" t="t" r="r" b="b"/>
              <a:pathLst>
                <a:path w="1574165" h="680720">
                  <a:moveTo>
                    <a:pt x="1574165" y="0"/>
                  </a:moveTo>
                  <a:lnTo>
                    <a:pt x="624713" y="0"/>
                  </a:lnTo>
                  <a:lnTo>
                    <a:pt x="0" y="680339"/>
                  </a:lnTo>
                  <a:lnTo>
                    <a:pt x="949578" y="680339"/>
                  </a:lnTo>
                  <a:lnTo>
                    <a:pt x="1574165" y="0"/>
                  </a:lnTo>
                  <a:close/>
                </a:path>
              </a:pathLst>
            </a:custGeom>
            <a:solidFill>
              <a:srgbClr val="E7E6E6">
                <a:alpha val="79998"/>
              </a:srgbClr>
            </a:solidFill>
          </p:spPr>
          <p:txBody>
            <a:bodyPr wrap="square" lIns="0" tIns="0" rIns="0" bIns="0" rtlCol="0"/>
            <a:lstStyle/>
            <a:p>
              <a:endParaRPr/>
            </a:p>
          </p:txBody>
        </p:sp>
        <p:sp>
          <p:nvSpPr>
            <p:cNvPr id="83" name="object 83"/>
            <p:cNvSpPr/>
            <p:nvPr/>
          </p:nvSpPr>
          <p:spPr>
            <a:xfrm>
              <a:off x="7706360" y="4871720"/>
              <a:ext cx="1574165" cy="680720"/>
            </a:xfrm>
            <a:custGeom>
              <a:avLst/>
              <a:gdLst/>
              <a:ahLst/>
              <a:cxnLst/>
              <a:rect l="l" t="t" r="r" b="b"/>
              <a:pathLst>
                <a:path w="1574165" h="680720">
                  <a:moveTo>
                    <a:pt x="0" y="680338"/>
                  </a:moveTo>
                  <a:lnTo>
                    <a:pt x="624713" y="0"/>
                  </a:lnTo>
                  <a:lnTo>
                    <a:pt x="1574165" y="0"/>
                  </a:lnTo>
                  <a:lnTo>
                    <a:pt x="949579" y="680338"/>
                  </a:lnTo>
                  <a:lnTo>
                    <a:pt x="0" y="680338"/>
                  </a:lnTo>
                  <a:close/>
                </a:path>
              </a:pathLst>
            </a:custGeom>
            <a:ln w="8235">
              <a:solidFill>
                <a:srgbClr val="1D7E66"/>
              </a:solidFill>
            </a:ln>
          </p:spPr>
          <p:txBody>
            <a:bodyPr wrap="square" lIns="0" tIns="0" rIns="0" bIns="0" rtlCol="0"/>
            <a:lstStyle/>
            <a:p>
              <a:endParaRPr/>
            </a:p>
          </p:txBody>
        </p:sp>
        <p:sp>
          <p:nvSpPr>
            <p:cNvPr id="84" name="object 84"/>
            <p:cNvSpPr/>
            <p:nvPr/>
          </p:nvSpPr>
          <p:spPr>
            <a:xfrm>
              <a:off x="9276080" y="4886960"/>
              <a:ext cx="751840" cy="274320"/>
            </a:xfrm>
            <a:custGeom>
              <a:avLst/>
              <a:gdLst/>
              <a:ahLst/>
              <a:cxnLst/>
              <a:rect l="l" t="t" r="r" b="b"/>
              <a:pathLst>
                <a:path w="751840" h="274320">
                  <a:moveTo>
                    <a:pt x="751331" y="0"/>
                  </a:moveTo>
                  <a:lnTo>
                    <a:pt x="259461" y="0"/>
                  </a:lnTo>
                  <a:lnTo>
                    <a:pt x="0" y="274319"/>
                  </a:lnTo>
                  <a:lnTo>
                    <a:pt x="491871" y="274319"/>
                  </a:lnTo>
                  <a:lnTo>
                    <a:pt x="751331" y="0"/>
                  </a:lnTo>
                  <a:close/>
                </a:path>
              </a:pathLst>
            </a:custGeom>
            <a:solidFill>
              <a:srgbClr val="E7E6E6">
                <a:alpha val="79998"/>
              </a:srgbClr>
            </a:solidFill>
          </p:spPr>
          <p:txBody>
            <a:bodyPr wrap="square" lIns="0" tIns="0" rIns="0" bIns="0" rtlCol="0"/>
            <a:lstStyle/>
            <a:p>
              <a:endParaRPr/>
            </a:p>
          </p:txBody>
        </p:sp>
        <p:sp>
          <p:nvSpPr>
            <p:cNvPr id="85" name="object 85"/>
            <p:cNvSpPr/>
            <p:nvPr/>
          </p:nvSpPr>
          <p:spPr>
            <a:xfrm>
              <a:off x="9281160" y="4892040"/>
              <a:ext cx="751840" cy="274320"/>
            </a:xfrm>
            <a:custGeom>
              <a:avLst/>
              <a:gdLst/>
              <a:ahLst/>
              <a:cxnLst/>
              <a:rect l="l" t="t" r="r" b="b"/>
              <a:pathLst>
                <a:path w="751840" h="274320">
                  <a:moveTo>
                    <a:pt x="0" y="274320"/>
                  </a:moveTo>
                  <a:lnTo>
                    <a:pt x="259461" y="0"/>
                  </a:lnTo>
                  <a:lnTo>
                    <a:pt x="751332" y="0"/>
                  </a:lnTo>
                  <a:lnTo>
                    <a:pt x="491871" y="274320"/>
                  </a:lnTo>
                  <a:lnTo>
                    <a:pt x="0" y="274320"/>
                  </a:lnTo>
                  <a:close/>
                </a:path>
              </a:pathLst>
            </a:custGeom>
            <a:ln w="8235">
              <a:solidFill>
                <a:srgbClr val="1D7E66"/>
              </a:solidFill>
            </a:ln>
          </p:spPr>
          <p:txBody>
            <a:bodyPr wrap="square" lIns="0" tIns="0" rIns="0" bIns="0" rtlCol="0"/>
            <a:lstStyle/>
            <a:p>
              <a:endParaRPr/>
            </a:p>
          </p:txBody>
        </p:sp>
        <p:sp>
          <p:nvSpPr>
            <p:cNvPr id="86" name="object 86"/>
            <p:cNvSpPr/>
            <p:nvPr/>
          </p:nvSpPr>
          <p:spPr>
            <a:xfrm>
              <a:off x="7152640" y="5425440"/>
              <a:ext cx="741680" cy="426720"/>
            </a:xfrm>
            <a:custGeom>
              <a:avLst/>
              <a:gdLst/>
              <a:ahLst/>
              <a:cxnLst/>
              <a:rect l="l" t="t" r="r" b="b"/>
              <a:pathLst>
                <a:path w="741679" h="426720">
                  <a:moveTo>
                    <a:pt x="741171" y="0"/>
                  </a:moveTo>
                  <a:lnTo>
                    <a:pt x="400303" y="0"/>
                  </a:lnTo>
                  <a:lnTo>
                    <a:pt x="0" y="426326"/>
                  </a:lnTo>
                  <a:lnTo>
                    <a:pt x="340867" y="426326"/>
                  </a:lnTo>
                  <a:lnTo>
                    <a:pt x="741171" y="0"/>
                  </a:lnTo>
                  <a:close/>
                </a:path>
              </a:pathLst>
            </a:custGeom>
            <a:solidFill>
              <a:srgbClr val="E7E6E6">
                <a:alpha val="79998"/>
              </a:srgbClr>
            </a:solidFill>
          </p:spPr>
          <p:txBody>
            <a:bodyPr wrap="square" lIns="0" tIns="0" rIns="0" bIns="0" rtlCol="0"/>
            <a:lstStyle/>
            <a:p>
              <a:endParaRPr/>
            </a:p>
          </p:txBody>
        </p:sp>
        <p:sp>
          <p:nvSpPr>
            <p:cNvPr id="87" name="object 87"/>
            <p:cNvSpPr/>
            <p:nvPr/>
          </p:nvSpPr>
          <p:spPr>
            <a:xfrm>
              <a:off x="7157720" y="5430520"/>
              <a:ext cx="741680" cy="426720"/>
            </a:xfrm>
            <a:custGeom>
              <a:avLst/>
              <a:gdLst/>
              <a:ahLst/>
              <a:cxnLst/>
              <a:rect l="l" t="t" r="r" b="b"/>
              <a:pathLst>
                <a:path w="741679" h="426720">
                  <a:moveTo>
                    <a:pt x="0" y="426326"/>
                  </a:moveTo>
                  <a:lnTo>
                    <a:pt x="400303" y="0"/>
                  </a:lnTo>
                  <a:lnTo>
                    <a:pt x="741172" y="0"/>
                  </a:lnTo>
                  <a:lnTo>
                    <a:pt x="340868" y="426326"/>
                  </a:lnTo>
                  <a:lnTo>
                    <a:pt x="0" y="426326"/>
                  </a:lnTo>
                  <a:close/>
                </a:path>
              </a:pathLst>
            </a:custGeom>
            <a:ln w="8235">
              <a:solidFill>
                <a:srgbClr val="1D7E66"/>
              </a:solidFill>
            </a:ln>
          </p:spPr>
          <p:txBody>
            <a:bodyPr wrap="square" lIns="0" tIns="0" rIns="0" bIns="0" rtlCol="0"/>
            <a:lstStyle/>
            <a:p>
              <a:endParaRPr/>
            </a:p>
          </p:txBody>
        </p:sp>
        <p:sp>
          <p:nvSpPr>
            <p:cNvPr id="88" name="object 88"/>
            <p:cNvSpPr/>
            <p:nvPr/>
          </p:nvSpPr>
          <p:spPr>
            <a:xfrm>
              <a:off x="8890000" y="3169920"/>
              <a:ext cx="223520" cy="1117600"/>
            </a:xfrm>
            <a:custGeom>
              <a:avLst/>
              <a:gdLst/>
              <a:ahLst/>
              <a:cxnLst/>
              <a:rect l="l" t="t" r="r" b="b"/>
              <a:pathLst>
                <a:path w="223520" h="1117600">
                  <a:moveTo>
                    <a:pt x="223266" y="0"/>
                  </a:moveTo>
                  <a:lnTo>
                    <a:pt x="0" y="227583"/>
                  </a:lnTo>
                  <a:lnTo>
                    <a:pt x="0" y="1117472"/>
                  </a:lnTo>
                  <a:lnTo>
                    <a:pt x="223266" y="889888"/>
                  </a:lnTo>
                  <a:lnTo>
                    <a:pt x="223266" y="0"/>
                  </a:lnTo>
                  <a:close/>
                </a:path>
              </a:pathLst>
            </a:custGeom>
            <a:solidFill>
              <a:srgbClr val="CDCDCD">
                <a:alpha val="92939"/>
              </a:srgbClr>
            </a:solidFill>
          </p:spPr>
          <p:txBody>
            <a:bodyPr wrap="square" lIns="0" tIns="0" rIns="0" bIns="0" rtlCol="0"/>
            <a:lstStyle/>
            <a:p>
              <a:endParaRPr/>
            </a:p>
          </p:txBody>
        </p:sp>
        <p:sp>
          <p:nvSpPr>
            <p:cNvPr id="89" name="object 89"/>
            <p:cNvSpPr/>
            <p:nvPr/>
          </p:nvSpPr>
          <p:spPr>
            <a:xfrm>
              <a:off x="8209280" y="3169920"/>
              <a:ext cx="904240" cy="233679"/>
            </a:xfrm>
            <a:custGeom>
              <a:avLst/>
              <a:gdLst/>
              <a:ahLst/>
              <a:cxnLst/>
              <a:rect l="l" t="t" r="r" b="b"/>
              <a:pathLst>
                <a:path w="904240" h="233679">
                  <a:moveTo>
                    <a:pt x="903986" y="0"/>
                  </a:moveTo>
                  <a:lnTo>
                    <a:pt x="225933" y="0"/>
                  </a:lnTo>
                  <a:lnTo>
                    <a:pt x="0" y="233425"/>
                  </a:lnTo>
                  <a:lnTo>
                    <a:pt x="677926" y="233425"/>
                  </a:lnTo>
                  <a:lnTo>
                    <a:pt x="903986" y="0"/>
                  </a:lnTo>
                  <a:close/>
                </a:path>
              </a:pathLst>
            </a:custGeom>
            <a:solidFill>
              <a:srgbClr val="FFFFFF">
                <a:alpha val="92939"/>
              </a:srgbClr>
            </a:solidFill>
          </p:spPr>
          <p:txBody>
            <a:bodyPr wrap="square" lIns="0" tIns="0" rIns="0" bIns="0" rtlCol="0"/>
            <a:lstStyle/>
            <a:p>
              <a:endParaRPr/>
            </a:p>
          </p:txBody>
        </p:sp>
        <p:sp>
          <p:nvSpPr>
            <p:cNvPr id="90" name="object 90"/>
            <p:cNvSpPr/>
            <p:nvPr/>
          </p:nvSpPr>
          <p:spPr>
            <a:xfrm>
              <a:off x="8214360" y="3175000"/>
              <a:ext cx="904240" cy="1117600"/>
            </a:xfrm>
            <a:custGeom>
              <a:avLst/>
              <a:gdLst/>
              <a:ahLst/>
              <a:cxnLst/>
              <a:rect l="l" t="t" r="r" b="b"/>
              <a:pathLst>
                <a:path w="904240" h="1117600">
                  <a:moveTo>
                    <a:pt x="0" y="227584"/>
                  </a:moveTo>
                  <a:lnTo>
                    <a:pt x="225933" y="0"/>
                  </a:lnTo>
                  <a:lnTo>
                    <a:pt x="903986" y="0"/>
                  </a:lnTo>
                  <a:lnTo>
                    <a:pt x="903986" y="889888"/>
                  </a:lnTo>
                  <a:lnTo>
                    <a:pt x="677926" y="1117473"/>
                  </a:lnTo>
                  <a:lnTo>
                    <a:pt x="0" y="1117473"/>
                  </a:lnTo>
                  <a:lnTo>
                    <a:pt x="0" y="227584"/>
                  </a:lnTo>
                  <a:close/>
                </a:path>
                <a:path w="904240" h="1117600">
                  <a:moveTo>
                    <a:pt x="0" y="227584"/>
                  </a:moveTo>
                  <a:lnTo>
                    <a:pt x="677926" y="227584"/>
                  </a:lnTo>
                  <a:lnTo>
                    <a:pt x="903986" y="0"/>
                  </a:lnTo>
                </a:path>
                <a:path w="904240" h="1117600">
                  <a:moveTo>
                    <a:pt x="677926" y="227584"/>
                  </a:moveTo>
                  <a:lnTo>
                    <a:pt x="677926" y="1117473"/>
                  </a:lnTo>
                </a:path>
              </a:pathLst>
            </a:custGeom>
            <a:ln w="8235">
              <a:solidFill>
                <a:srgbClr val="1D7E66"/>
              </a:solidFill>
            </a:ln>
          </p:spPr>
          <p:txBody>
            <a:bodyPr wrap="square" lIns="0" tIns="0" rIns="0" bIns="0" rtlCol="0"/>
            <a:lstStyle/>
            <a:p>
              <a:endParaRPr/>
            </a:p>
          </p:txBody>
        </p:sp>
      </p:grpSp>
      <p:sp>
        <p:nvSpPr>
          <p:cNvPr id="91" name="object 91"/>
          <p:cNvSpPr txBox="1"/>
          <p:nvPr/>
        </p:nvSpPr>
        <p:spPr>
          <a:xfrm>
            <a:off x="8326755" y="3565588"/>
            <a:ext cx="417830" cy="491490"/>
          </a:xfrm>
          <a:prstGeom prst="rect">
            <a:avLst/>
          </a:prstGeom>
        </p:spPr>
        <p:txBody>
          <a:bodyPr vert="horz" wrap="square" lIns="0" tIns="10160" rIns="0" bIns="0" rtlCol="0">
            <a:spAutoFit/>
          </a:bodyPr>
          <a:lstStyle/>
          <a:p>
            <a:pPr marL="83820" marR="5080" indent="-71120">
              <a:lnSpc>
                <a:spcPct val="102299"/>
              </a:lnSpc>
              <a:spcBef>
                <a:spcPts val="80"/>
              </a:spcBef>
            </a:pPr>
            <a:r>
              <a:rPr sz="1500" spc="-20" dirty="0">
                <a:latin typeface="Calibri"/>
                <a:cs typeface="Calibri"/>
              </a:rPr>
              <a:t>Conv </a:t>
            </a:r>
            <a:r>
              <a:rPr sz="1500" spc="-25" dirty="0">
                <a:latin typeface="Calibri"/>
                <a:cs typeface="Calibri"/>
              </a:rPr>
              <a:t>Net</a:t>
            </a:r>
            <a:endParaRPr sz="1500">
              <a:latin typeface="Calibri"/>
              <a:cs typeface="Calibri"/>
            </a:endParaRPr>
          </a:p>
        </p:txBody>
      </p:sp>
      <p:grpSp>
        <p:nvGrpSpPr>
          <p:cNvPr id="92" name="object 92"/>
          <p:cNvGrpSpPr/>
          <p:nvPr/>
        </p:nvGrpSpPr>
        <p:grpSpPr>
          <a:xfrm>
            <a:off x="9286240" y="2926079"/>
            <a:ext cx="913765" cy="1116965"/>
            <a:chOff x="9286240" y="2926079"/>
            <a:chExt cx="913765" cy="1116965"/>
          </a:xfrm>
        </p:grpSpPr>
        <p:sp>
          <p:nvSpPr>
            <p:cNvPr id="93" name="object 93"/>
            <p:cNvSpPr/>
            <p:nvPr/>
          </p:nvSpPr>
          <p:spPr>
            <a:xfrm>
              <a:off x="9956800" y="2926079"/>
              <a:ext cx="233679" cy="1107440"/>
            </a:xfrm>
            <a:custGeom>
              <a:avLst/>
              <a:gdLst/>
              <a:ahLst/>
              <a:cxnLst/>
              <a:rect l="l" t="t" r="r" b="b"/>
              <a:pathLst>
                <a:path w="233679" h="1107439">
                  <a:moveTo>
                    <a:pt x="233425" y="0"/>
                  </a:moveTo>
                  <a:lnTo>
                    <a:pt x="0" y="225552"/>
                  </a:lnTo>
                  <a:lnTo>
                    <a:pt x="0" y="1107313"/>
                  </a:lnTo>
                  <a:lnTo>
                    <a:pt x="233425" y="881761"/>
                  </a:lnTo>
                  <a:lnTo>
                    <a:pt x="233425" y="0"/>
                  </a:lnTo>
                  <a:close/>
                </a:path>
              </a:pathLst>
            </a:custGeom>
            <a:solidFill>
              <a:srgbClr val="CDCDCD">
                <a:alpha val="92939"/>
              </a:srgbClr>
            </a:solidFill>
          </p:spPr>
          <p:txBody>
            <a:bodyPr wrap="square" lIns="0" tIns="0" rIns="0" bIns="0" rtlCol="0"/>
            <a:lstStyle/>
            <a:p>
              <a:endParaRPr/>
            </a:p>
          </p:txBody>
        </p:sp>
        <p:sp>
          <p:nvSpPr>
            <p:cNvPr id="94" name="object 94"/>
            <p:cNvSpPr/>
            <p:nvPr/>
          </p:nvSpPr>
          <p:spPr>
            <a:xfrm>
              <a:off x="9286240" y="2926079"/>
              <a:ext cx="904240" cy="223520"/>
            </a:xfrm>
            <a:custGeom>
              <a:avLst/>
              <a:gdLst/>
              <a:ahLst/>
              <a:cxnLst/>
              <a:rect l="l" t="t" r="r" b="b"/>
              <a:pathLst>
                <a:path w="904240" h="223519">
                  <a:moveTo>
                    <a:pt x="903985" y="0"/>
                  </a:moveTo>
                  <a:lnTo>
                    <a:pt x="225932" y="0"/>
                  </a:lnTo>
                  <a:lnTo>
                    <a:pt x="0" y="223266"/>
                  </a:lnTo>
                  <a:lnTo>
                    <a:pt x="677926" y="223266"/>
                  </a:lnTo>
                  <a:lnTo>
                    <a:pt x="903985" y="0"/>
                  </a:lnTo>
                  <a:close/>
                </a:path>
              </a:pathLst>
            </a:custGeom>
            <a:solidFill>
              <a:srgbClr val="FFFFFF">
                <a:alpha val="92939"/>
              </a:srgbClr>
            </a:solidFill>
          </p:spPr>
          <p:txBody>
            <a:bodyPr wrap="square" lIns="0" tIns="0" rIns="0" bIns="0" rtlCol="0"/>
            <a:lstStyle/>
            <a:p>
              <a:endParaRPr/>
            </a:p>
          </p:txBody>
        </p:sp>
        <p:sp>
          <p:nvSpPr>
            <p:cNvPr id="95" name="object 95"/>
            <p:cNvSpPr/>
            <p:nvPr/>
          </p:nvSpPr>
          <p:spPr>
            <a:xfrm>
              <a:off x="9291320" y="2931159"/>
              <a:ext cx="904240" cy="1107440"/>
            </a:xfrm>
            <a:custGeom>
              <a:avLst/>
              <a:gdLst/>
              <a:ahLst/>
              <a:cxnLst/>
              <a:rect l="l" t="t" r="r" b="b"/>
              <a:pathLst>
                <a:path w="904240" h="1107439">
                  <a:moveTo>
                    <a:pt x="0" y="225551"/>
                  </a:moveTo>
                  <a:lnTo>
                    <a:pt x="225932" y="0"/>
                  </a:lnTo>
                  <a:lnTo>
                    <a:pt x="903985" y="0"/>
                  </a:lnTo>
                  <a:lnTo>
                    <a:pt x="903985" y="881760"/>
                  </a:lnTo>
                  <a:lnTo>
                    <a:pt x="677926" y="1107313"/>
                  </a:lnTo>
                  <a:lnTo>
                    <a:pt x="0" y="1107313"/>
                  </a:lnTo>
                  <a:lnTo>
                    <a:pt x="0" y="225551"/>
                  </a:lnTo>
                  <a:close/>
                </a:path>
                <a:path w="904240" h="1107439">
                  <a:moveTo>
                    <a:pt x="0" y="225551"/>
                  </a:moveTo>
                  <a:lnTo>
                    <a:pt x="677926" y="225551"/>
                  </a:lnTo>
                  <a:lnTo>
                    <a:pt x="903985" y="0"/>
                  </a:lnTo>
                </a:path>
                <a:path w="904240" h="1107439">
                  <a:moveTo>
                    <a:pt x="677926" y="225551"/>
                  </a:moveTo>
                  <a:lnTo>
                    <a:pt x="677926" y="1107313"/>
                  </a:lnTo>
                </a:path>
              </a:pathLst>
            </a:custGeom>
            <a:ln w="8235">
              <a:solidFill>
                <a:srgbClr val="1D7E66"/>
              </a:solidFill>
            </a:ln>
          </p:spPr>
          <p:txBody>
            <a:bodyPr wrap="square" lIns="0" tIns="0" rIns="0" bIns="0" rtlCol="0"/>
            <a:lstStyle/>
            <a:p>
              <a:endParaRPr/>
            </a:p>
          </p:txBody>
        </p:sp>
      </p:grpSp>
      <p:sp>
        <p:nvSpPr>
          <p:cNvPr id="96" name="object 96"/>
          <p:cNvSpPr txBox="1"/>
          <p:nvPr/>
        </p:nvSpPr>
        <p:spPr>
          <a:xfrm>
            <a:off x="9401556" y="3317557"/>
            <a:ext cx="417830" cy="491490"/>
          </a:xfrm>
          <a:prstGeom prst="rect">
            <a:avLst/>
          </a:prstGeom>
        </p:spPr>
        <p:txBody>
          <a:bodyPr vert="horz" wrap="square" lIns="0" tIns="10160" rIns="0" bIns="0" rtlCol="0">
            <a:spAutoFit/>
          </a:bodyPr>
          <a:lstStyle/>
          <a:p>
            <a:pPr marL="83820" marR="5080" indent="-71120">
              <a:lnSpc>
                <a:spcPct val="102299"/>
              </a:lnSpc>
              <a:spcBef>
                <a:spcPts val="80"/>
              </a:spcBef>
            </a:pPr>
            <a:r>
              <a:rPr sz="1500" spc="-20" dirty="0">
                <a:latin typeface="Calibri"/>
                <a:cs typeface="Calibri"/>
              </a:rPr>
              <a:t>Conv </a:t>
            </a:r>
            <a:r>
              <a:rPr sz="1500" spc="-25" dirty="0">
                <a:latin typeface="Calibri"/>
                <a:cs typeface="Calibri"/>
              </a:rPr>
              <a:t>Net</a:t>
            </a:r>
            <a:endParaRPr sz="1500">
              <a:latin typeface="Calibri"/>
              <a:cs typeface="Calibri"/>
            </a:endParaRPr>
          </a:p>
        </p:txBody>
      </p:sp>
      <p:grpSp>
        <p:nvGrpSpPr>
          <p:cNvPr id="97" name="object 97"/>
          <p:cNvGrpSpPr/>
          <p:nvPr/>
        </p:nvGrpSpPr>
        <p:grpSpPr>
          <a:xfrm>
            <a:off x="7213600" y="3515359"/>
            <a:ext cx="923925" cy="1127125"/>
            <a:chOff x="7213600" y="3515359"/>
            <a:chExt cx="923925" cy="1127125"/>
          </a:xfrm>
        </p:grpSpPr>
        <p:sp>
          <p:nvSpPr>
            <p:cNvPr id="98" name="object 98"/>
            <p:cNvSpPr/>
            <p:nvPr/>
          </p:nvSpPr>
          <p:spPr>
            <a:xfrm>
              <a:off x="7904480" y="3515359"/>
              <a:ext cx="223520" cy="1117600"/>
            </a:xfrm>
            <a:custGeom>
              <a:avLst/>
              <a:gdLst/>
              <a:ahLst/>
              <a:cxnLst/>
              <a:rect l="l" t="t" r="r" b="b"/>
              <a:pathLst>
                <a:path w="223520" h="1117600">
                  <a:moveTo>
                    <a:pt x="223393" y="0"/>
                  </a:moveTo>
                  <a:lnTo>
                    <a:pt x="0" y="229742"/>
                  </a:lnTo>
                  <a:lnTo>
                    <a:pt x="0" y="1117472"/>
                  </a:lnTo>
                  <a:lnTo>
                    <a:pt x="223393" y="887729"/>
                  </a:lnTo>
                  <a:lnTo>
                    <a:pt x="223393" y="0"/>
                  </a:lnTo>
                  <a:close/>
                </a:path>
              </a:pathLst>
            </a:custGeom>
            <a:solidFill>
              <a:srgbClr val="CDCDCD">
                <a:alpha val="92939"/>
              </a:srgbClr>
            </a:solidFill>
          </p:spPr>
          <p:txBody>
            <a:bodyPr wrap="square" lIns="0" tIns="0" rIns="0" bIns="0" rtlCol="0"/>
            <a:lstStyle/>
            <a:p>
              <a:endParaRPr/>
            </a:p>
          </p:txBody>
        </p:sp>
        <p:sp>
          <p:nvSpPr>
            <p:cNvPr id="99" name="object 99"/>
            <p:cNvSpPr/>
            <p:nvPr/>
          </p:nvSpPr>
          <p:spPr>
            <a:xfrm>
              <a:off x="7213600" y="3515359"/>
              <a:ext cx="914400" cy="233679"/>
            </a:xfrm>
            <a:custGeom>
              <a:avLst/>
              <a:gdLst/>
              <a:ahLst/>
              <a:cxnLst/>
              <a:rect l="l" t="t" r="r" b="b"/>
              <a:pathLst>
                <a:path w="914400" h="233679">
                  <a:moveTo>
                    <a:pt x="914146" y="0"/>
                  </a:moveTo>
                  <a:lnTo>
                    <a:pt x="228473" y="0"/>
                  </a:lnTo>
                  <a:lnTo>
                    <a:pt x="0" y="233552"/>
                  </a:lnTo>
                  <a:lnTo>
                    <a:pt x="685546" y="233552"/>
                  </a:lnTo>
                  <a:lnTo>
                    <a:pt x="914146" y="0"/>
                  </a:lnTo>
                  <a:close/>
                </a:path>
              </a:pathLst>
            </a:custGeom>
            <a:solidFill>
              <a:srgbClr val="FFFFFF">
                <a:alpha val="92939"/>
              </a:srgbClr>
            </a:solidFill>
          </p:spPr>
          <p:txBody>
            <a:bodyPr wrap="square" lIns="0" tIns="0" rIns="0" bIns="0" rtlCol="0"/>
            <a:lstStyle/>
            <a:p>
              <a:endParaRPr/>
            </a:p>
          </p:txBody>
        </p:sp>
        <p:sp>
          <p:nvSpPr>
            <p:cNvPr id="100" name="object 100"/>
            <p:cNvSpPr/>
            <p:nvPr/>
          </p:nvSpPr>
          <p:spPr>
            <a:xfrm>
              <a:off x="7218680" y="3520439"/>
              <a:ext cx="914400" cy="1117600"/>
            </a:xfrm>
            <a:custGeom>
              <a:avLst/>
              <a:gdLst/>
              <a:ahLst/>
              <a:cxnLst/>
              <a:rect l="l" t="t" r="r" b="b"/>
              <a:pathLst>
                <a:path w="914400" h="1117600">
                  <a:moveTo>
                    <a:pt x="0" y="229743"/>
                  </a:moveTo>
                  <a:lnTo>
                    <a:pt x="228473" y="0"/>
                  </a:lnTo>
                  <a:lnTo>
                    <a:pt x="914146" y="0"/>
                  </a:lnTo>
                  <a:lnTo>
                    <a:pt x="914146" y="887730"/>
                  </a:lnTo>
                  <a:lnTo>
                    <a:pt x="685546" y="1117473"/>
                  </a:lnTo>
                  <a:lnTo>
                    <a:pt x="0" y="1117473"/>
                  </a:lnTo>
                  <a:lnTo>
                    <a:pt x="0" y="229743"/>
                  </a:lnTo>
                  <a:close/>
                </a:path>
                <a:path w="914400" h="1117600">
                  <a:moveTo>
                    <a:pt x="0" y="229743"/>
                  </a:moveTo>
                  <a:lnTo>
                    <a:pt x="685546" y="229743"/>
                  </a:lnTo>
                  <a:lnTo>
                    <a:pt x="914146" y="0"/>
                  </a:lnTo>
                </a:path>
                <a:path w="914400" h="1117600">
                  <a:moveTo>
                    <a:pt x="685546" y="229743"/>
                  </a:moveTo>
                  <a:lnTo>
                    <a:pt x="685546" y="1117473"/>
                  </a:lnTo>
                </a:path>
              </a:pathLst>
            </a:custGeom>
            <a:ln w="8235">
              <a:solidFill>
                <a:srgbClr val="1D7E66"/>
              </a:solidFill>
            </a:ln>
          </p:spPr>
          <p:txBody>
            <a:bodyPr wrap="square" lIns="0" tIns="0" rIns="0" bIns="0" rtlCol="0"/>
            <a:lstStyle/>
            <a:p>
              <a:endParaRPr/>
            </a:p>
          </p:txBody>
        </p:sp>
      </p:grpSp>
      <p:sp>
        <p:nvSpPr>
          <p:cNvPr id="101" name="object 101"/>
          <p:cNvSpPr txBox="1"/>
          <p:nvPr/>
        </p:nvSpPr>
        <p:spPr>
          <a:xfrm>
            <a:off x="7334250" y="3910012"/>
            <a:ext cx="417830" cy="491490"/>
          </a:xfrm>
          <a:prstGeom prst="rect">
            <a:avLst/>
          </a:prstGeom>
        </p:spPr>
        <p:txBody>
          <a:bodyPr vert="horz" wrap="square" lIns="0" tIns="10160" rIns="0" bIns="0" rtlCol="0">
            <a:spAutoFit/>
          </a:bodyPr>
          <a:lstStyle/>
          <a:p>
            <a:pPr marL="83820" marR="5080" indent="-71120">
              <a:lnSpc>
                <a:spcPct val="102400"/>
              </a:lnSpc>
              <a:spcBef>
                <a:spcPts val="80"/>
              </a:spcBef>
            </a:pPr>
            <a:r>
              <a:rPr sz="1500" spc="-20" dirty="0">
                <a:latin typeface="Calibri"/>
                <a:cs typeface="Calibri"/>
              </a:rPr>
              <a:t>Conv </a:t>
            </a:r>
            <a:r>
              <a:rPr sz="1500" spc="-25" dirty="0">
                <a:latin typeface="Calibri"/>
                <a:cs typeface="Calibri"/>
              </a:rPr>
              <a:t>Net</a:t>
            </a:r>
            <a:endParaRPr sz="1500">
              <a:latin typeface="Calibri"/>
              <a:cs typeface="Calibri"/>
            </a:endParaRPr>
          </a:p>
        </p:txBody>
      </p:sp>
      <p:grpSp>
        <p:nvGrpSpPr>
          <p:cNvPr id="102" name="object 102"/>
          <p:cNvGrpSpPr/>
          <p:nvPr/>
        </p:nvGrpSpPr>
        <p:grpSpPr>
          <a:xfrm>
            <a:off x="7376159" y="4196079"/>
            <a:ext cx="2569210" cy="770890"/>
            <a:chOff x="7376159" y="4196079"/>
            <a:chExt cx="2569210" cy="770890"/>
          </a:xfrm>
        </p:grpSpPr>
        <p:sp>
          <p:nvSpPr>
            <p:cNvPr id="103" name="object 103"/>
            <p:cNvSpPr/>
            <p:nvPr/>
          </p:nvSpPr>
          <p:spPr>
            <a:xfrm>
              <a:off x="7376159" y="4795519"/>
              <a:ext cx="507365" cy="162560"/>
            </a:xfrm>
            <a:custGeom>
              <a:avLst/>
              <a:gdLst/>
              <a:ahLst/>
              <a:cxnLst/>
              <a:rect l="l" t="t" r="r" b="b"/>
              <a:pathLst>
                <a:path w="507365" h="162560">
                  <a:moveTo>
                    <a:pt x="507365" y="0"/>
                  </a:moveTo>
                  <a:lnTo>
                    <a:pt x="151257" y="0"/>
                  </a:lnTo>
                  <a:lnTo>
                    <a:pt x="0" y="162178"/>
                  </a:lnTo>
                  <a:lnTo>
                    <a:pt x="356108" y="162178"/>
                  </a:lnTo>
                  <a:lnTo>
                    <a:pt x="507365" y="0"/>
                  </a:lnTo>
                  <a:close/>
                </a:path>
              </a:pathLst>
            </a:custGeom>
            <a:solidFill>
              <a:srgbClr val="E7E6E6">
                <a:alpha val="79998"/>
              </a:srgbClr>
            </a:solidFill>
          </p:spPr>
          <p:txBody>
            <a:bodyPr wrap="square" lIns="0" tIns="0" rIns="0" bIns="0" rtlCol="0"/>
            <a:lstStyle/>
            <a:p>
              <a:endParaRPr/>
            </a:p>
          </p:txBody>
        </p:sp>
        <p:sp>
          <p:nvSpPr>
            <p:cNvPr id="104" name="object 104"/>
            <p:cNvSpPr/>
            <p:nvPr/>
          </p:nvSpPr>
          <p:spPr>
            <a:xfrm>
              <a:off x="7381239" y="4800599"/>
              <a:ext cx="507365" cy="162560"/>
            </a:xfrm>
            <a:custGeom>
              <a:avLst/>
              <a:gdLst/>
              <a:ahLst/>
              <a:cxnLst/>
              <a:rect l="l" t="t" r="r" b="b"/>
              <a:pathLst>
                <a:path w="507365" h="162560">
                  <a:moveTo>
                    <a:pt x="0" y="162179"/>
                  </a:moveTo>
                  <a:lnTo>
                    <a:pt x="151256" y="0"/>
                  </a:lnTo>
                  <a:lnTo>
                    <a:pt x="507364" y="0"/>
                  </a:lnTo>
                  <a:lnTo>
                    <a:pt x="356107" y="162179"/>
                  </a:lnTo>
                  <a:lnTo>
                    <a:pt x="0" y="162179"/>
                  </a:lnTo>
                  <a:close/>
                </a:path>
              </a:pathLst>
            </a:custGeom>
            <a:ln w="8235">
              <a:solidFill>
                <a:srgbClr val="1D7E66"/>
              </a:solidFill>
            </a:ln>
          </p:spPr>
          <p:txBody>
            <a:bodyPr wrap="square" lIns="0" tIns="0" rIns="0" bIns="0" rtlCol="0"/>
            <a:lstStyle/>
            <a:p>
              <a:endParaRPr/>
            </a:p>
          </p:txBody>
        </p:sp>
        <p:sp>
          <p:nvSpPr>
            <p:cNvPr id="105" name="object 105"/>
            <p:cNvSpPr/>
            <p:nvPr/>
          </p:nvSpPr>
          <p:spPr>
            <a:xfrm>
              <a:off x="9418319" y="4196079"/>
              <a:ext cx="517525" cy="162560"/>
            </a:xfrm>
            <a:custGeom>
              <a:avLst/>
              <a:gdLst/>
              <a:ahLst/>
              <a:cxnLst/>
              <a:rect l="l" t="t" r="r" b="b"/>
              <a:pathLst>
                <a:path w="517525" h="162560">
                  <a:moveTo>
                    <a:pt x="517525" y="0"/>
                  </a:moveTo>
                  <a:lnTo>
                    <a:pt x="154304" y="0"/>
                  </a:lnTo>
                  <a:lnTo>
                    <a:pt x="0" y="162179"/>
                  </a:lnTo>
                  <a:lnTo>
                    <a:pt x="363220" y="162179"/>
                  </a:lnTo>
                  <a:lnTo>
                    <a:pt x="517525" y="0"/>
                  </a:lnTo>
                  <a:close/>
                </a:path>
              </a:pathLst>
            </a:custGeom>
            <a:solidFill>
              <a:srgbClr val="E7E6E6">
                <a:alpha val="79998"/>
              </a:srgbClr>
            </a:solidFill>
          </p:spPr>
          <p:txBody>
            <a:bodyPr wrap="square" lIns="0" tIns="0" rIns="0" bIns="0" rtlCol="0"/>
            <a:lstStyle/>
            <a:p>
              <a:endParaRPr/>
            </a:p>
          </p:txBody>
        </p:sp>
        <p:sp>
          <p:nvSpPr>
            <p:cNvPr id="106" name="object 106"/>
            <p:cNvSpPr/>
            <p:nvPr/>
          </p:nvSpPr>
          <p:spPr>
            <a:xfrm>
              <a:off x="9423399" y="4201159"/>
              <a:ext cx="517525" cy="162560"/>
            </a:xfrm>
            <a:custGeom>
              <a:avLst/>
              <a:gdLst/>
              <a:ahLst/>
              <a:cxnLst/>
              <a:rect l="l" t="t" r="r" b="b"/>
              <a:pathLst>
                <a:path w="517525" h="162560">
                  <a:moveTo>
                    <a:pt x="0" y="162178"/>
                  </a:moveTo>
                  <a:lnTo>
                    <a:pt x="154304" y="0"/>
                  </a:lnTo>
                  <a:lnTo>
                    <a:pt x="517525" y="0"/>
                  </a:lnTo>
                  <a:lnTo>
                    <a:pt x="363220" y="162178"/>
                  </a:lnTo>
                  <a:lnTo>
                    <a:pt x="0" y="162178"/>
                  </a:lnTo>
                  <a:close/>
                </a:path>
              </a:pathLst>
            </a:custGeom>
            <a:ln w="8235">
              <a:solidFill>
                <a:srgbClr val="1D7E66"/>
              </a:solidFill>
            </a:ln>
          </p:spPr>
          <p:txBody>
            <a:bodyPr wrap="square" lIns="0" tIns="0" rIns="0" bIns="0" rtlCol="0"/>
            <a:lstStyle/>
            <a:p>
              <a:endParaRPr/>
            </a:p>
          </p:txBody>
        </p:sp>
      </p:grpSp>
      <p:sp>
        <p:nvSpPr>
          <p:cNvPr id="107" name="object 107"/>
          <p:cNvSpPr txBox="1"/>
          <p:nvPr/>
        </p:nvSpPr>
        <p:spPr>
          <a:xfrm>
            <a:off x="7396480" y="3169920"/>
            <a:ext cx="599440" cy="243840"/>
          </a:xfrm>
          <a:prstGeom prst="rect">
            <a:avLst/>
          </a:prstGeom>
          <a:ln w="16470">
            <a:solidFill>
              <a:srgbClr val="7B5FC5"/>
            </a:solidFill>
          </a:ln>
        </p:spPr>
        <p:txBody>
          <a:bodyPr vert="horz" wrap="square" lIns="0" tIns="0" rIns="0" bIns="0" rtlCol="0">
            <a:spAutoFit/>
          </a:bodyPr>
          <a:lstStyle/>
          <a:p>
            <a:pPr marL="101600">
              <a:lnSpc>
                <a:spcPts val="1705"/>
              </a:lnSpc>
            </a:pPr>
            <a:r>
              <a:rPr sz="1600" spc="-10" dirty="0">
                <a:latin typeface="Calibri"/>
                <a:cs typeface="Calibri"/>
              </a:rPr>
              <a:t>Class</a:t>
            </a:r>
            <a:endParaRPr sz="1600">
              <a:latin typeface="Calibri"/>
              <a:cs typeface="Calibri"/>
            </a:endParaRPr>
          </a:p>
        </p:txBody>
      </p:sp>
      <p:grpSp>
        <p:nvGrpSpPr>
          <p:cNvPr id="108" name="object 108"/>
          <p:cNvGrpSpPr/>
          <p:nvPr/>
        </p:nvGrpSpPr>
        <p:grpSpPr>
          <a:xfrm>
            <a:off x="7559040" y="2826385"/>
            <a:ext cx="1339215" cy="821055"/>
            <a:chOff x="7559040" y="2826385"/>
            <a:chExt cx="1339215" cy="821055"/>
          </a:xfrm>
        </p:grpSpPr>
        <p:pic>
          <p:nvPicPr>
            <p:cNvPr id="109" name="object 109"/>
            <p:cNvPicPr/>
            <p:nvPr/>
          </p:nvPicPr>
          <p:blipFill>
            <a:blip r:embed="rId10" cstate="print"/>
            <a:stretch>
              <a:fillRect/>
            </a:stretch>
          </p:blipFill>
          <p:spPr>
            <a:xfrm>
              <a:off x="7559040" y="3444240"/>
              <a:ext cx="162559" cy="203200"/>
            </a:xfrm>
            <a:prstGeom prst="rect">
              <a:avLst/>
            </a:prstGeom>
          </p:spPr>
        </p:pic>
        <p:sp>
          <p:nvSpPr>
            <p:cNvPr id="110" name="object 110"/>
            <p:cNvSpPr/>
            <p:nvPr/>
          </p:nvSpPr>
          <p:spPr>
            <a:xfrm>
              <a:off x="8260080" y="2834640"/>
              <a:ext cx="629920" cy="264160"/>
            </a:xfrm>
            <a:custGeom>
              <a:avLst/>
              <a:gdLst/>
              <a:ahLst/>
              <a:cxnLst/>
              <a:rect l="l" t="t" r="r" b="b"/>
              <a:pathLst>
                <a:path w="629920" h="264160">
                  <a:moveTo>
                    <a:pt x="0" y="264160"/>
                  </a:moveTo>
                  <a:lnTo>
                    <a:pt x="629920" y="264160"/>
                  </a:lnTo>
                  <a:lnTo>
                    <a:pt x="629920" y="0"/>
                  </a:lnTo>
                  <a:lnTo>
                    <a:pt x="0" y="0"/>
                  </a:lnTo>
                  <a:lnTo>
                    <a:pt x="0" y="264160"/>
                  </a:lnTo>
                  <a:close/>
                </a:path>
              </a:pathLst>
            </a:custGeom>
            <a:ln w="16470">
              <a:solidFill>
                <a:srgbClr val="7B5FC5"/>
              </a:solidFill>
            </a:ln>
          </p:spPr>
          <p:txBody>
            <a:bodyPr wrap="square" lIns="0" tIns="0" rIns="0" bIns="0" rtlCol="0"/>
            <a:lstStyle/>
            <a:p>
              <a:endParaRPr/>
            </a:p>
          </p:txBody>
        </p:sp>
      </p:grpSp>
      <p:sp>
        <p:nvSpPr>
          <p:cNvPr id="111" name="object 111"/>
          <p:cNvSpPr txBox="1"/>
          <p:nvPr/>
        </p:nvSpPr>
        <p:spPr>
          <a:xfrm>
            <a:off x="8352790" y="2809938"/>
            <a:ext cx="449580" cy="26987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Calibri"/>
                <a:cs typeface="Calibri"/>
              </a:rPr>
              <a:t>Class</a:t>
            </a:r>
            <a:endParaRPr sz="1600">
              <a:latin typeface="Calibri"/>
              <a:cs typeface="Calibri"/>
            </a:endParaRPr>
          </a:p>
        </p:txBody>
      </p:sp>
      <p:grpSp>
        <p:nvGrpSpPr>
          <p:cNvPr id="112" name="object 112"/>
          <p:cNvGrpSpPr/>
          <p:nvPr/>
        </p:nvGrpSpPr>
        <p:grpSpPr>
          <a:xfrm>
            <a:off x="7498080" y="2582545"/>
            <a:ext cx="2844800" cy="3127375"/>
            <a:chOff x="7498080" y="2582545"/>
            <a:chExt cx="2844800" cy="3127375"/>
          </a:xfrm>
        </p:grpSpPr>
        <p:sp>
          <p:nvSpPr>
            <p:cNvPr id="113" name="object 113"/>
            <p:cNvSpPr/>
            <p:nvPr/>
          </p:nvSpPr>
          <p:spPr>
            <a:xfrm>
              <a:off x="7498080" y="4978400"/>
              <a:ext cx="162560" cy="660400"/>
            </a:xfrm>
            <a:custGeom>
              <a:avLst/>
              <a:gdLst/>
              <a:ahLst/>
              <a:cxnLst/>
              <a:rect l="l" t="t" r="r" b="b"/>
              <a:pathLst>
                <a:path w="162559" h="660400">
                  <a:moveTo>
                    <a:pt x="81025" y="0"/>
                  </a:moveTo>
                  <a:lnTo>
                    <a:pt x="0" y="81533"/>
                  </a:lnTo>
                  <a:lnTo>
                    <a:pt x="40513" y="81533"/>
                  </a:lnTo>
                  <a:lnTo>
                    <a:pt x="40513" y="660069"/>
                  </a:lnTo>
                  <a:lnTo>
                    <a:pt x="121666" y="660069"/>
                  </a:lnTo>
                  <a:lnTo>
                    <a:pt x="121666" y="81533"/>
                  </a:lnTo>
                  <a:lnTo>
                    <a:pt x="162178" y="81533"/>
                  </a:lnTo>
                  <a:lnTo>
                    <a:pt x="81025" y="0"/>
                  </a:lnTo>
                  <a:close/>
                </a:path>
              </a:pathLst>
            </a:custGeom>
            <a:solidFill>
              <a:srgbClr val="29AE8B"/>
            </a:solidFill>
          </p:spPr>
          <p:txBody>
            <a:bodyPr wrap="square" lIns="0" tIns="0" rIns="0" bIns="0" rtlCol="0"/>
            <a:lstStyle/>
            <a:p>
              <a:endParaRPr/>
            </a:p>
          </p:txBody>
        </p:sp>
        <p:sp>
          <p:nvSpPr>
            <p:cNvPr id="114" name="object 114"/>
            <p:cNvSpPr/>
            <p:nvPr/>
          </p:nvSpPr>
          <p:spPr>
            <a:xfrm>
              <a:off x="7503160" y="4983480"/>
              <a:ext cx="162560" cy="660400"/>
            </a:xfrm>
            <a:custGeom>
              <a:avLst/>
              <a:gdLst/>
              <a:ahLst/>
              <a:cxnLst/>
              <a:rect l="l" t="t" r="r" b="b"/>
              <a:pathLst>
                <a:path w="162559" h="660400">
                  <a:moveTo>
                    <a:pt x="0" y="81534"/>
                  </a:moveTo>
                  <a:lnTo>
                    <a:pt x="81025" y="0"/>
                  </a:lnTo>
                  <a:lnTo>
                    <a:pt x="162179" y="81534"/>
                  </a:lnTo>
                  <a:lnTo>
                    <a:pt x="121666" y="81534"/>
                  </a:lnTo>
                  <a:lnTo>
                    <a:pt x="121666" y="660069"/>
                  </a:lnTo>
                  <a:lnTo>
                    <a:pt x="40513" y="660069"/>
                  </a:lnTo>
                  <a:lnTo>
                    <a:pt x="40513" y="81534"/>
                  </a:lnTo>
                  <a:lnTo>
                    <a:pt x="0" y="81534"/>
                  </a:lnTo>
                  <a:close/>
                </a:path>
              </a:pathLst>
            </a:custGeom>
            <a:ln w="8235">
              <a:solidFill>
                <a:srgbClr val="1D7E66"/>
              </a:solidFill>
            </a:ln>
          </p:spPr>
          <p:txBody>
            <a:bodyPr wrap="square" lIns="0" tIns="0" rIns="0" bIns="0" rtlCol="0"/>
            <a:lstStyle/>
            <a:p>
              <a:endParaRPr/>
            </a:p>
          </p:txBody>
        </p:sp>
        <p:pic>
          <p:nvPicPr>
            <p:cNvPr id="115" name="object 115"/>
            <p:cNvPicPr/>
            <p:nvPr/>
          </p:nvPicPr>
          <p:blipFill>
            <a:blip r:embed="rId11" cstate="print"/>
            <a:stretch>
              <a:fillRect/>
            </a:stretch>
          </p:blipFill>
          <p:spPr>
            <a:xfrm>
              <a:off x="7498080" y="4643120"/>
              <a:ext cx="162559" cy="203200"/>
            </a:xfrm>
            <a:prstGeom prst="rect">
              <a:avLst/>
            </a:prstGeom>
          </p:spPr>
        </p:pic>
        <p:sp>
          <p:nvSpPr>
            <p:cNvPr id="116" name="object 116"/>
            <p:cNvSpPr/>
            <p:nvPr/>
          </p:nvSpPr>
          <p:spPr>
            <a:xfrm>
              <a:off x="8422640" y="4612640"/>
              <a:ext cx="172720" cy="660400"/>
            </a:xfrm>
            <a:custGeom>
              <a:avLst/>
              <a:gdLst/>
              <a:ahLst/>
              <a:cxnLst/>
              <a:rect l="l" t="t" r="r" b="b"/>
              <a:pathLst>
                <a:path w="172720" h="660400">
                  <a:moveTo>
                    <a:pt x="86105" y="0"/>
                  </a:moveTo>
                  <a:lnTo>
                    <a:pt x="0" y="82550"/>
                  </a:lnTo>
                  <a:lnTo>
                    <a:pt x="43052" y="82550"/>
                  </a:lnTo>
                  <a:lnTo>
                    <a:pt x="43052" y="660019"/>
                  </a:lnTo>
                  <a:lnTo>
                    <a:pt x="129285" y="660019"/>
                  </a:lnTo>
                  <a:lnTo>
                    <a:pt x="129285" y="82550"/>
                  </a:lnTo>
                  <a:lnTo>
                    <a:pt x="172338" y="82550"/>
                  </a:lnTo>
                  <a:lnTo>
                    <a:pt x="86105" y="0"/>
                  </a:lnTo>
                  <a:close/>
                </a:path>
              </a:pathLst>
            </a:custGeom>
            <a:solidFill>
              <a:srgbClr val="29AE8B"/>
            </a:solidFill>
          </p:spPr>
          <p:txBody>
            <a:bodyPr wrap="square" lIns="0" tIns="0" rIns="0" bIns="0" rtlCol="0"/>
            <a:lstStyle/>
            <a:p>
              <a:endParaRPr/>
            </a:p>
          </p:txBody>
        </p:sp>
        <p:sp>
          <p:nvSpPr>
            <p:cNvPr id="117" name="object 117"/>
            <p:cNvSpPr/>
            <p:nvPr/>
          </p:nvSpPr>
          <p:spPr>
            <a:xfrm>
              <a:off x="8427720" y="4617720"/>
              <a:ext cx="172720" cy="660400"/>
            </a:xfrm>
            <a:custGeom>
              <a:avLst/>
              <a:gdLst/>
              <a:ahLst/>
              <a:cxnLst/>
              <a:rect l="l" t="t" r="r" b="b"/>
              <a:pathLst>
                <a:path w="172720" h="660400">
                  <a:moveTo>
                    <a:pt x="0" y="82549"/>
                  </a:moveTo>
                  <a:lnTo>
                    <a:pt x="86105" y="0"/>
                  </a:lnTo>
                  <a:lnTo>
                    <a:pt x="172338" y="82549"/>
                  </a:lnTo>
                  <a:lnTo>
                    <a:pt x="129285" y="82549"/>
                  </a:lnTo>
                  <a:lnTo>
                    <a:pt x="129285" y="660018"/>
                  </a:lnTo>
                  <a:lnTo>
                    <a:pt x="43052" y="660018"/>
                  </a:lnTo>
                  <a:lnTo>
                    <a:pt x="43052" y="82549"/>
                  </a:lnTo>
                  <a:lnTo>
                    <a:pt x="0" y="82549"/>
                  </a:lnTo>
                  <a:close/>
                </a:path>
              </a:pathLst>
            </a:custGeom>
            <a:ln w="8235">
              <a:solidFill>
                <a:srgbClr val="1D7E66"/>
              </a:solidFill>
            </a:ln>
          </p:spPr>
          <p:txBody>
            <a:bodyPr wrap="square" lIns="0" tIns="0" rIns="0" bIns="0" rtlCol="0"/>
            <a:lstStyle/>
            <a:p>
              <a:endParaRPr/>
            </a:p>
          </p:txBody>
        </p:sp>
        <p:pic>
          <p:nvPicPr>
            <p:cNvPr id="118" name="object 118"/>
            <p:cNvPicPr/>
            <p:nvPr/>
          </p:nvPicPr>
          <p:blipFill>
            <a:blip r:embed="rId12" cstate="print"/>
            <a:stretch>
              <a:fillRect/>
            </a:stretch>
          </p:blipFill>
          <p:spPr>
            <a:xfrm>
              <a:off x="8544560" y="3108960"/>
              <a:ext cx="162559" cy="203200"/>
            </a:xfrm>
            <a:prstGeom prst="rect">
              <a:avLst/>
            </a:prstGeom>
          </p:spPr>
        </p:pic>
        <p:pic>
          <p:nvPicPr>
            <p:cNvPr id="119" name="object 119"/>
            <p:cNvPicPr/>
            <p:nvPr/>
          </p:nvPicPr>
          <p:blipFill>
            <a:blip r:embed="rId13" cstate="print"/>
            <a:stretch>
              <a:fillRect/>
            </a:stretch>
          </p:blipFill>
          <p:spPr>
            <a:xfrm>
              <a:off x="8422640" y="4297680"/>
              <a:ext cx="172720" cy="203200"/>
            </a:xfrm>
            <a:prstGeom prst="rect">
              <a:avLst/>
            </a:prstGeom>
          </p:spPr>
        </p:pic>
        <p:sp>
          <p:nvSpPr>
            <p:cNvPr id="120" name="object 120"/>
            <p:cNvSpPr/>
            <p:nvPr/>
          </p:nvSpPr>
          <p:spPr>
            <a:xfrm>
              <a:off x="9570720" y="4378960"/>
              <a:ext cx="162560" cy="660400"/>
            </a:xfrm>
            <a:custGeom>
              <a:avLst/>
              <a:gdLst/>
              <a:ahLst/>
              <a:cxnLst/>
              <a:rect l="l" t="t" r="r" b="b"/>
              <a:pathLst>
                <a:path w="162559" h="660400">
                  <a:moveTo>
                    <a:pt x="81025" y="0"/>
                  </a:moveTo>
                  <a:lnTo>
                    <a:pt x="0" y="82550"/>
                  </a:lnTo>
                  <a:lnTo>
                    <a:pt x="40512" y="82550"/>
                  </a:lnTo>
                  <a:lnTo>
                    <a:pt x="40512" y="660019"/>
                  </a:lnTo>
                  <a:lnTo>
                    <a:pt x="121665" y="660019"/>
                  </a:lnTo>
                  <a:lnTo>
                    <a:pt x="121665" y="82550"/>
                  </a:lnTo>
                  <a:lnTo>
                    <a:pt x="162178" y="82550"/>
                  </a:lnTo>
                  <a:lnTo>
                    <a:pt x="81025" y="0"/>
                  </a:lnTo>
                  <a:close/>
                </a:path>
              </a:pathLst>
            </a:custGeom>
            <a:solidFill>
              <a:srgbClr val="29AE8B"/>
            </a:solidFill>
          </p:spPr>
          <p:txBody>
            <a:bodyPr wrap="square" lIns="0" tIns="0" rIns="0" bIns="0" rtlCol="0"/>
            <a:lstStyle/>
            <a:p>
              <a:endParaRPr/>
            </a:p>
          </p:txBody>
        </p:sp>
        <p:sp>
          <p:nvSpPr>
            <p:cNvPr id="121" name="object 121"/>
            <p:cNvSpPr/>
            <p:nvPr/>
          </p:nvSpPr>
          <p:spPr>
            <a:xfrm>
              <a:off x="9575800" y="4384040"/>
              <a:ext cx="162560" cy="660400"/>
            </a:xfrm>
            <a:custGeom>
              <a:avLst/>
              <a:gdLst/>
              <a:ahLst/>
              <a:cxnLst/>
              <a:rect l="l" t="t" r="r" b="b"/>
              <a:pathLst>
                <a:path w="162559" h="660400">
                  <a:moveTo>
                    <a:pt x="0" y="82550"/>
                  </a:moveTo>
                  <a:lnTo>
                    <a:pt x="81025" y="0"/>
                  </a:lnTo>
                  <a:lnTo>
                    <a:pt x="162178" y="82550"/>
                  </a:lnTo>
                  <a:lnTo>
                    <a:pt x="121666" y="82550"/>
                  </a:lnTo>
                  <a:lnTo>
                    <a:pt x="121666" y="660019"/>
                  </a:lnTo>
                  <a:lnTo>
                    <a:pt x="40513" y="660019"/>
                  </a:lnTo>
                  <a:lnTo>
                    <a:pt x="40513" y="82550"/>
                  </a:lnTo>
                  <a:lnTo>
                    <a:pt x="0" y="82550"/>
                  </a:lnTo>
                  <a:close/>
                </a:path>
              </a:pathLst>
            </a:custGeom>
            <a:ln w="8235">
              <a:solidFill>
                <a:srgbClr val="1D7E66"/>
              </a:solidFill>
            </a:ln>
          </p:spPr>
          <p:txBody>
            <a:bodyPr wrap="square" lIns="0" tIns="0" rIns="0" bIns="0" rtlCol="0"/>
            <a:lstStyle/>
            <a:p>
              <a:endParaRPr/>
            </a:p>
          </p:txBody>
        </p:sp>
        <p:pic>
          <p:nvPicPr>
            <p:cNvPr id="122" name="object 122"/>
            <p:cNvPicPr/>
            <p:nvPr/>
          </p:nvPicPr>
          <p:blipFill>
            <a:blip r:embed="rId12" cstate="print"/>
            <a:stretch>
              <a:fillRect/>
            </a:stretch>
          </p:blipFill>
          <p:spPr>
            <a:xfrm>
              <a:off x="9733280" y="2865120"/>
              <a:ext cx="162559" cy="203200"/>
            </a:xfrm>
            <a:prstGeom prst="rect">
              <a:avLst/>
            </a:prstGeom>
          </p:spPr>
        </p:pic>
        <p:pic>
          <p:nvPicPr>
            <p:cNvPr id="123" name="object 123"/>
            <p:cNvPicPr/>
            <p:nvPr/>
          </p:nvPicPr>
          <p:blipFill>
            <a:blip r:embed="rId14" cstate="print"/>
            <a:stretch>
              <a:fillRect/>
            </a:stretch>
          </p:blipFill>
          <p:spPr>
            <a:xfrm>
              <a:off x="9570720" y="4053840"/>
              <a:ext cx="172720" cy="213360"/>
            </a:xfrm>
            <a:prstGeom prst="rect">
              <a:avLst/>
            </a:prstGeom>
          </p:spPr>
        </p:pic>
        <p:sp>
          <p:nvSpPr>
            <p:cNvPr id="124" name="object 124"/>
            <p:cNvSpPr/>
            <p:nvPr/>
          </p:nvSpPr>
          <p:spPr>
            <a:xfrm>
              <a:off x="7538720" y="4947920"/>
              <a:ext cx="2804160" cy="762000"/>
            </a:xfrm>
            <a:custGeom>
              <a:avLst/>
              <a:gdLst/>
              <a:ahLst/>
              <a:cxnLst/>
              <a:rect l="l" t="t" r="r" b="b"/>
              <a:pathLst>
                <a:path w="2804159" h="762000">
                  <a:moveTo>
                    <a:pt x="2255901" y="0"/>
                  </a:moveTo>
                  <a:lnTo>
                    <a:pt x="2206498" y="24764"/>
                  </a:lnTo>
                  <a:lnTo>
                    <a:pt x="2255901" y="49529"/>
                  </a:lnTo>
                  <a:lnTo>
                    <a:pt x="2255901" y="33019"/>
                  </a:lnTo>
                  <a:lnTo>
                    <a:pt x="2692400" y="33019"/>
                  </a:lnTo>
                  <a:lnTo>
                    <a:pt x="1109726" y="273684"/>
                  </a:lnTo>
                  <a:lnTo>
                    <a:pt x="1107185" y="257428"/>
                  </a:lnTo>
                  <a:lnTo>
                    <a:pt x="1062101" y="289305"/>
                  </a:lnTo>
                  <a:lnTo>
                    <a:pt x="1114678" y="306450"/>
                  </a:lnTo>
                  <a:lnTo>
                    <a:pt x="1112138" y="290067"/>
                  </a:lnTo>
                  <a:lnTo>
                    <a:pt x="2668397" y="53339"/>
                  </a:lnTo>
                  <a:lnTo>
                    <a:pt x="45847" y="729462"/>
                  </a:lnTo>
                  <a:lnTo>
                    <a:pt x="41655" y="713460"/>
                  </a:lnTo>
                  <a:lnTo>
                    <a:pt x="0" y="749795"/>
                  </a:lnTo>
                  <a:lnTo>
                    <a:pt x="53975" y="761441"/>
                  </a:lnTo>
                  <a:lnTo>
                    <a:pt x="49910" y="745451"/>
                  </a:lnTo>
                  <a:lnTo>
                    <a:pt x="2782443" y="41020"/>
                  </a:lnTo>
                  <a:lnTo>
                    <a:pt x="2781173" y="36194"/>
                  </a:lnTo>
                  <a:lnTo>
                    <a:pt x="2802128" y="33019"/>
                  </a:lnTo>
                  <a:lnTo>
                    <a:pt x="2803779" y="33019"/>
                  </a:lnTo>
                  <a:lnTo>
                    <a:pt x="2803779" y="16509"/>
                  </a:lnTo>
                  <a:lnTo>
                    <a:pt x="2255901" y="16509"/>
                  </a:lnTo>
                  <a:lnTo>
                    <a:pt x="2255901" y="0"/>
                  </a:lnTo>
                  <a:close/>
                </a:path>
              </a:pathLst>
            </a:custGeom>
            <a:solidFill>
              <a:srgbClr val="C8482C"/>
            </a:solidFill>
          </p:spPr>
          <p:txBody>
            <a:bodyPr wrap="square" lIns="0" tIns="0" rIns="0" bIns="0" rtlCol="0"/>
            <a:lstStyle/>
            <a:p>
              <a:endParaRPr/>
            </a:p>
          </p:txBody>
        </p:sp>
        <p:sp>
          <p:nvSpPr>
            <p:cNvPr id="125" name="object 125"/>
            <p:cNvSpPr/>
            <p:nvPr/>
          </p:nvSpPr>
          <p:spPr>
            <a:xfrm>
              <a:off x="9652000" y="2590800"/>
              <a:ext cx="568960" cy="243840"/>
            </a:xfrm>
            <a:custGeom>
              <a:avLst/>
              <a:gdLst/>
              <a:ahLst/>
              <a:cxnLst/>
              <a:rect l="l" t="t" r="r" b="b"/>
              <a:pathLst>
                <a:path w="568959" h="243839">
                  <a:moveTo>
                    <a:pt x="0" y="243839"/>
                  </a:moveTo>
                  <a:lnTo>
                    <a:pt x="568959" y="243839"/>
                  </a:lnTo>
                  <a:lnTo>
                    <a:pt x="568959" y="0"/>
                  </a:lnTo>
                  <a:lnTo>
                    <a:pt x="0" y="0"/>
                  </a:lnTo>
                  <a:lnTo>
                    <a:pt x="0" y="243839"/>
                  </a:lnTo>
                  <a:close/>
                </a:path>
              </a:pathLst>
            </a:custGeom>
            <a:ln w="16470">
              <a:solidFill>
                <a:srgbClr val="7B5FC5"/>
              </a:solidFill>
            </a:ln>
          </p:spPr>
          <p:txBody>
            <a:bodyPr wrap="square" lIns="0" tIns="0" rIns="0" bIns="0" rtlCol="0"/>
            <a:lstStyle/>
            <a:p>
              <a:endParaRPr/>
            </a:p>
          </p:txBody>
        </p:sp>
      </p:grpSp>
      <p:sp>
        <p:nvSpPr>
          <p:cNvPr id="126" name="object 126"/>
          <p:cNvSpPr txBox="1"/>
          <p:nvPr/>
        </p:nvSpPr>
        <p:spPr>
          <a:xfrm>
            <a:off x="9715118" y="2552382"/>
            <a:ext cx="449580" cy="269875"/>
          </a:xfrm>
          <a:prstGeom prst="rect">
            <a:avLst/>
          </a:prstGeom>
        </p:spPr>
        <p:txBody>
          <a:bodyPr vert="horz" wrap="square" lIns="0" tIns="12700" rIns="0" bIns="0" rtlCol="0">
            <a:spAutoFit/>
          </a:bodyPr>
          <a:lstStyle/>
          <a:p>
            <a:pPr marL="12700">
              <a:lnSpc>
                <a:spcPct val="100000"/>
              </a:lnSpc>
              <a:spcBef>
                <a:spcPts val="100"/>
              </a:spcBef>
            </a:pPr>
            <a:r>
              <a:rPr sz="1600" spc="-10" dirty="0">
                <a:latin typeface="Calibri"/>
                <a:cs typeface="Calibri"/>
              </a:rPr>
              <a:t>Class</a:t>
            </a:r>
            <a:endParaRPr sz="1600">
              <a:latin typeface="Calibri"/>
              <a:cs typeface="Calibri"/>
            </a:endParaRPr>
          </a:p>
        </p:txBody>
      </p:sp>
      <p:sp>
        <p:nvSpPr>
          <p:cNvPr id="127" name="object 127"/>
          <p:cNvSpPr txBox="1"/>
          <p:nvPr/>
        </p:nvSpPr>
        <p:spPr>
          <a:xfrm>
            <a:off x="10349865" y="4880673"/>
            <a:ext cx="1271270" cy="992505"/>
          </a:xfrm>
          <a:prstGeom prst="rect">
            <a:avLst/>
          </a:prstGeom>
        </p:spPr>
        <p:txBody>
          <a:bodyPr vert="horz" wrap="square" lIns="0" tIns="27305" rIns="0" bIns="0" rtlCol="0">
            <a:spAutoFit/>
          </a:bodyPr>
          <a:lstStyle/>
          <a:p>
            <a:pPr marL="12700">
              <a:lnSpc>
                <a:spcPct val="100000"/>
              </a:lnSpc>
              <a:spcBef>
                <a:spcPts val="215"/>
              </a:spcBef>
            </a:pPr>
            <a:r>
              <a:rPr sz="1500" dirty="0">
                <a:latin typeface="Calibri"/>
                <a:cs typeface="Calibri"/>
              </a:rPr>
              <a:t>Regions</a:t>
            </a:r>
            <a:r>
              <a:rPr sz="1500" spc="40" dirty="0">
                <a:latin typeface="Calibri"/>
                <a:cs typeface="Calibri"/>
              </a:rPr>
              <a:t> </a:t>
            </a:r>
            <a:r>
              <a:rPr sz="1500" spc="-35" dirty="0">
                <a:latin typeface="Calibri"/>
                <a:cs typeface="Calibri"/>
              </a:rPr>
              <a:t>of</a:t>
            </a:r>
            <a:endParaRPr sz="1500">
              <a:latin typeface="Calibri"/>
              <a:cs typeface="Calibri"/>
            </a:endParaRPr>
          </a:p>
          <a:p>
            <a:pPr marL="12700" marR="5080">
              <a:lnSpc>
                <a:spcPct val="104700"/>
              </a:lnSpc>
              <a:spcBef>
                <a:spcPts val="40"/>
              </a:spcBef>
            </a:pPr>
            <a:r>
              <a:rPr sz="1500" dirty="0">
                <a:latin typeface="Calibri"/>
                <a:cs typeface="Calibri"/>
              </a:rPr>
              <a:t>Interest</a:t>
            </a:r>
            <a:r>
              <a:rPr sz="1500" spc="-25" dirty="0">
                <a:latin typeface="Calibri"/>
                <a:cs typeface="Calibri"/>
              </a:rPr>
              <a:t> </a:t>
            </a:r>
            <a:r>
              <a:rPr sz="1500" spc="-10" dirty="0">
                <a:latin typeface="Calibri"/>
                <a:cs typeface="Calibri"/>
              </a:rPr>
              <a:t>(RoI) </a:t>
            </a:r>
            <a:r>
              <a:rPr sz="1500" dirty="0">
                <a:latin typeface="Calibri"/>
                <a:cs typeface="Calibri"/>
              </a:rPr>
              <a:t>from</a:t>
            </a:r>
            <a:r>
              <a:rPr sz="1500" spc="-90" dirty="0">
                <a:latin typeface="Calibri"/>
                <a:cs typeface="Calibri"/>
              </a:rPr>
              <a:t> </a:t>
            </a:r>
            <a:r>
              <a:rPr sz="1500" dirty="0">
                <a:latin typeface="Calibri"/>
                <a:cs typeface="Calibri"/>
              </a:rPr>
              <a:t>a</a:t>
            </a:r>
            <a:r>
              <a:rPr sz="1500" spc="10" dirty="0">
                <a:latin typeface="Calibri"/>
                <a:cs typeface="Calibri"/>
              </a:rPr>
              <a:t> </a:t>
            </a:r>
            <a:r>
              <a:rPr sz="1500" spc="-10" dirty="0">
                <a:latin typeface="Calibri"/>
                <a:cs typeface="Calibri"/>
              </a:rPr>
              <a:t>proposal </a:t>
            </a:r>
            <a:r>
              <a:rPr sz="1500" dirty="0">
                <a:latin typeface="Calibri"/>
                <a:cs typeface="Calibri"/>
              </a:rPr>
              <a:t>method</a:t>
            </a:r>
            <a:r>
              <a:rPr sz="1500" spc="95" dirty="0">
                <a:latin typeface="Calibri"/>
                <a:cs typeface="Calibri"/>
              </a:rPr>
              <a:t> </a:t>
            </a:r>
            <a:r>
              <a:rPr sz="1500" spc="-10" dirty="0">
                <a:latin typeface="Calibri"/>
                <a:cs typeface="Calibri"/>
              </a:rPr>
              <a:t>(~2k)</a:t>
            </a:r>
            <a:endParaRPr sz="1500">
              <a:latin typeface="Calibri"/>
              <a:cs typeface="Calibri"/>
            </a:endParaRPr>
          </a:p>
        </p:txBody>
      </p:sp>
      <p:sp>
        <p:nvSpPr>
          <p:cNvPr id="128" name="object 128"/>
          <p:cNvSpPr txBox="1"/>
          <p:nvPr/>
        </p:nvSpPr>
        <p:spPr>
          <a:xfrm>
            <a:off x="10311383" y="3244532"/>
            <a:ext cx="1195070" cy="735965"/>
          </a:xfrm>
          <a:prstGeom prst="rect">
            <a:avLst/>
          </a:prstGeom>
        </p:spPr>
        <p:txBody>
          <a:bodyPr vert="horz" wrap="square" lIns="0" tIns="5080" rIns="0" bIns="0" rtlCol="0">
            <a:spAutoFit/>
          </a:bodyPr>
          <a:lstStyle/>
          <a:p>
            <a:pPr marL="12700" marR="5080">
              <a:lnSpc>
                <a:spcPct val="104600"/>
              </a:lnSpc>
              <a:spcBef>
                <a:spcPts val="40"/>
              </a:spcBef>
            </a:pPr>
            <a:r>
              <a:rPr sz="1500" dirty="0">
                <a:latin typeface="Calibri"/>
                <a:cs typeface="Calibri"/>
              </a:rPr>
              <a:t>Forward</a:t>
            </a:r>
            <a:r>
              <a:rPr sz="1500" spc="25" dirty="0">
                <a:latin typeface="Calibri"/>
                <a:cs typeface="Calibri"/>
              </a:rPr>
              <a:t> </a:t>
            </a:r>
            <a:r>
              <a:rPr sz="1500" spc="-20" dirty="0">
                <a:latin typeface="Calibri"/>
                <a:cs typeface="Calibri"/>
              </a:rPr>
              <a:t>each </a:t>
            </a:r>
            <a:r>
              <a:rPr sz="1500" dirty="0">
                <a:latin typeface="Calibri"/>
                <a:cs typeface="Calibri"/>
              </a:rPr>
              <a:t>region</a:t>
            </a:r>
            <a:r>
              <a:rPr sz="1500" spc="-30" dirty="0">
                <a:latin typeface="Calibri"/>
                <a:cs typeface="Calibri"/>
              </a:rPr>
              <a:t> </a:t>
            </a:r>
            <a:r>
              <a:rPr sz="1500" spc="-10" dirty="0">
                <a:latin typeface="Calibri"/>
                <a:cs typeface="Calibri"/>
              </a:rPr>
              <a:t>through ConvNet</a:t>
            </a:r>
            <a:endParaRPr sz="1500">
              <a:latin typeface="Calibri"/>
              <a:cs typeface="Calibri"/>
            </a:endParaRPr>
          </a:p>
        </p:txBody>
      </p:sp>
      <p:sp>
        <p:nvSpPr>
          <p:cNvPr id="129" name="object 129"/>
          <p:cNvSpPr txBox="1"/>
          <p:nvPr/>
        </p:nvSpPr>
        <p:spPr>
          <a:xfrm>
            <a:off x="9975850" y="4107370"/>
            <a:ext cx="1460500" cy="514350"/>
          </a:xfrm>
          <a:prstGeom prst="rect">
            <a:avLst/>
          </a:prstGeom>
        </p:spPr>
        <p:txBody>
          <a:bodyPr vert="horz" wrap="square" lIns="0" tIns="12065" rIns="0" bIns="0" rtlCol="0">
            <a:spAutoFit/>
          </a:bodyPr>
          <a:lstStyle/>
          <a:p>
            <a:pPr marL="12700" marR="5080">
              <a:lnSpc>
                <a:spcPct val="106800"/>
              </a:lnSpc>
              <a:spcBef>
                <a:spcPts val="95"/>
              </a:spcBef>
            </a:pPr>
            <a:r>
              <a:rPr sz="1500" dirty="0">
                <a:latin typeface="Calibri"/>
                <a:cs typeface="Calibri"/>
              </a:rPr>
              <a:t>Warped</a:t>
            </a:r>
            <a:r>
              <a:rPr sz="1500" spc="5" dirty="0">
                <a:latin typeface="Calibri"/>
                <a:cs typeface="Calibri"/>
              </a:rPr>
              <a:t> </a:t>
            </a:r>
            <a:r>
              <a:rPr sz="1500" spc="-10" dirty="0">
                <a:latin typeface="Calibri"/>
                <a:cs typeface="Calibri"/>
              </a:rPr>
              <a:t>image </a:t>
            </a:r>
            <a:r>
              <a:rPr sz="1500" dirty="0">
                <a:latin typeface="Calibri"/>
                <a:cs typeface="Calibri"/>
              </a:rPr>
              <a:t>regions</a:t>
            </a:r>
            <a:r>
              <a:rPr sz="1500" spc="15" dirty="0">
                <a:latin typeface="Calibri"/>
                <a:cs typeface="Calibri"/>
              </a:rPr>
              <a:t> </a:t>
            </a:r>
            <a:r>
              <a:rPr sz="1500" spc="-10" dirty="0">
                <a:latin typeface="Calibri"/>
                <a:cs typeface="Calibri"/>
              </a:rPr>
              <a:t>(224x224)</a:t>
            </a:r>
            <a:endParaRPr sz="1500">
              <a:latin typeface="Calibri"/>
              <a:cs typeface="Calibri"/>
            </a:endParaRPr>
          </a:p>
        </p:txBody>
      </p:sp>
      <p:sp>
        <p:nvSpPr>
          <p:cNvPr id="130" name="object 130"/>
          <p:cNvSpPr/>
          <p:nvPr/>
        </p:nvSpPr>
        <p:spPr>
          <a:xfrm>
            <a:off x="8981440" y="2590800"/>
            <a:ext cx="589280" cy="243840"/>
          </a:xfrm>
          <a:custGeom>
            <a:avLst/>
            <a:gdLst/>
            <a:ahLst/>
            <a:cxnLst/>
            <a:rect l="l" t="t" r="r" b="b"/>
            <a:pathLst>
              <a:path w="589279" h="243839">
                <a:moveTo>
                  <a:pt x="0" y="243839"/>
                </a:moveTo>
                <a:lnTo>
                  <a:pt x="589279" y="243839"/>
                </a:lnTo>
                <a:lnTo>
                  <a:pt x="589279" y="0"/>
                </a:lnTo>
                <a:lnTo>
                  <a:pt x="0" y="0"/>
                </a:lnTo>
                <a:lnTo>
                  <a:pt x="0" y="243839"/>
                </a:lnTo>
                <a:close/>
              </a:path>
            </a:pathLst>
          </a:custGeom>
          <a:ln w="16470">
            <a:solidFill>
              <a:srgbClr val="0000FF"/>
            </a:solidFill>
          </a:ln>
        </p:spPr>
        <p:txBody>
          <a:bodyPr wrap="square" lIns="0" tIns="0" rIns="0" bIns="0" rtlCol="0"/>
          <a:lstStyle/>
          <a:p>
            <a:endParaRPr/>
          </a:p>
        </p:txBody>
      </p:sp>
      <p:sp>
        <p:nvSpPr>
          <p:cNvPr id="131" name="object 131"/>
          <p:cNvSpPr txBox="1"/>
          <p:nvPr/>
        </p:nvSpPr>
        <p:spPr>
          <a:xfrm>
            <a:off x="9057640" y="2552382"/>
            <a:ext cx="449580" cy="269875"/>
          </a:xfrm>
          <a:prstGeom prst="rect">
            <a:avLst/>
          </a:prstGeom>
        </p:spPr>
        <p:txBody>
          <a:bodyPr vert="horz" wrap="square" lIns="0" tIns="12700" rIns="0" bIns="0" rtlCol="0">
            <a:spAutoFit/>
          </a:bodyPr>
          <a:lstStyle/>
          <a:p>
            <a:pPr marL="12700">
              <a:lnSpc>
                <a:spcPct val="100000"/>
              </a:lnSpc>
              <a:spcBef>
                <a:spcPts val="100"/>
              </a:spcBef>
            </a:pPr>
            <a:r>
              <a:rPr sz="1600" spc="-20" dirty="0">
                <a:latin typeface="Calibri"/>
                <a:cs typeface="Calibri"/>
              </a:rPr>
              <a:t>Bbox</a:t>
            </a:r>
            <a:endParaRPr sz="1600">
              <a:latin typeface="Calibri"/>
              <a:cs typeface="Calibri"/>
            </a:endParaRPr>
          </a:p>
        </p:txBody>
      </p:sp>
      <p:grpSp>
        <p:nvGrpSpPr>
          <p:cNvPr id="132" name="object 132"/>
          <p:cNvGrpSpPr/>
          <p:nvPr/>
        </p:nvGrpSpPr>
        <p:grpSpPr>
          <a:xfrm>
            <a:off x="7254240" y="2826404"/>
            <a:ext cx="2346960" cy="821055"/>
            <a:chOff x="7254240" y="2826404"/>
            <a:chExt cx="2346960" cy="821055"/>
          </a:xfrm>
        </p:grpSpPr>
        <p:pic>
          <p:nvPicPr>
            <p:cNvPr id="133" name="object 133"/>
            <p:cNvPicPr/>
            <p:nvPr/>
          </p:nvPicPr>
          <p:blipFill>
            <a:blip r:embed="rId15" cstate="print"/>
            <a:stretch>
              <a:fillRect/>
            </a:stretch>
          </p:blipFill>
          <p:spPr>
            <a:xfrm>
              <a:off x="9418320" y="2895599"/>
              <a:ext cx="182879" cy="182879"/>
            </a:xfrm>
            <a:prstGeom prst="rect">
              <a:avLst/>
            </a:prstGeom>
          </p:spPr>
        </p:pic>
        <p:pic>
          <p:nvPicPr>
            <p:cNvPr id="134" name="object 134"/>
            <p:cNvPicPr/>
            <p:nvPr/>
          </p:nvPicPr>
          <p:blipFill>
            <a:blip r:embed="rId16" cstate="print"/>
            <a:stretch>
              <a:fillRect/>
            </a:stretch>
          </p:blipFill>
          <p:spPr>
            <a:xfrm>
              <a:off x="8107680" y="3149599"/>
              <a:ext cx="182879" cy="172720"/>
            </a:xfrm>
            <a:prstGeom prst="rect">
              <a:avLst/>
            </a:prstGeom>
          </p:spPr>
        </p:pic>
        <p:pic>
          <p:nvPicPr>
            <p:cNvPr id="135" name="object 135"/>
            <p:cNvPicPr/>
            <p:nvPr/>
          </p:nvPicPr>
          <p:blipFill>
            <a:blip r:embed="rId17" cstate="print"/>
            <a:stretch>
              <a:fillRect/>
            </a:stretch>
          </p:blipFill>
          <p:spPr>
            <a:xfrm>
              <a:off x="7254240" y="3474719"/>
              <a:ext cx="172720" cy="172720"/>
            </a:xfrm>
            <a:prstGeom prst="rect">
              <a:avLst/>
            </a:prstGeom>
          </p:spPr>
        </p:pic>
        <p:sp>
          <p:nvSpPr>
            <p:cNvPr id="136" name="object 136"/>
            <p:cNvSpPr/>
            <p:nvPr/>
          </p:nvSpPr>
          <p:spPr>
            <a:xfrm>
              <a:off x="7548880" y="2834639"/>
              <a:ext cx="589280" cy="254000"/>
            </a:xfrm>
            <a:custGeom>
              <a:avLst/>
              <a:gdLst/>
              <a:ahLst/>
              <a:cxnLst/>
              <a:rect l="l" t="t" r="r" b="b"/>
              <a:pathLst>
                <a:path w="589279" h="254000">
                  <a:moveTo>
                    <a:pt x="0" y="254000"/>
                  </a:moveTo>
                  <a:lnTo>
                    <a:pt x="589279" y="254000"/>
                  </a:lnTo>
                  <a:lnTo>
                    <a:pt x="589279" y="0"/>
                  </a:lnTo>
                  <a:lnTo>
                    <a:pt x="0" y="0"/>
                  </a:lnTo>
                  <a:lnTo>
                    <a:pt x="0" y="254000"/>
                  </a:lnTo>
                  <a:close/>
                </a:path>
              </a:pathLst>
            </a:custGeom>
            <a:ln w="16470">
              <a:solidFill>
                <a:srgbClr val="0000FF"/>
              </a:solidFill>
            </a:ln>
          </p:spPr>
          <p:txBody>
            <a:bodyPr wrap="square" lIns="0" tIns="0" rIns="0" bIns="0" rtlCol="0"/>
            <a:lstStyle/>
            <a:p>
              <a:endParaRPr/>
            </a:p>
          </p:txBody>
        </p:sp>
      </p:grpSp>
      <p:sp>
        <p:nvSpPr>
          <p:cNvPr id="137" name="object 137"/>
          <p:cNvSpPr txBox="1"/>
          <p:nvPr/>
        </p:nvSpPr>
        <p:spPr>
          <a:xfrm>
            <a:off x="7623556" y="2799651"/>
            <a:ext cx="449580" cy="269875"/>
          </a:xfrm>
          <a:prstGeom prst="rect">
            <a:avLst/>
          </a:prstGeom>
        </p:spPr>
        <p:txBody>
          <a:bodyPr vert="horz" wrap="square" lIns="0" tIns="12700" rIns="0" bIns="0" rtlCol="0">
            <a:spAutoFit/>
          </a:bodyPr>
          <a:lstStyle/>
          <a:p>
            <a:pPr marL="12700">
              <a:lnSpc>
                <a:spcPct val="100000"/>
              </a:lnSpc>
              <a:spcBef>
                <a:spcPts val="100"/>
              </a:spcBef>
            </a:pPr>
            <a:r>
              <a:rPr sz="1600" spc="-20" dirty="0">
                <a:latin typeface="Calibri"/>
                <a:cs typeface="Calibri"/>
              </a:rPr>
              <a:t>Bbox</a:t>
            </a:r>
            <a:endParaRPr sz="1600">
              <a:latin typeface="Calibri"/>
              <a:cs typeface="Calibri"/>
            </a:endParaRPr>
          </a:p>
        </p:txBody>
      </p:sp>
      <p:sp>
        <p:nvSpPr>
          <p:cNvPr id="138" name="object 138"/>
          <p:cNvSpPr txBox="1"/>
          <p:nvPr/>
        </p:nvSpPr>
        <p:spPr>
          <a:xfrm>
            <a:off x="6705600" y="3180079"/>
            <a:ext cx="599440" cy="243840"/>
          </a:xfrm>
          <a:prstGeom prst="rect">
            <a:avLst/>
          </a:prstGeom>
          <a:ln w="16470">
            <a:solidFill>
              <a:srgbClr val="0000FF"/>
            </a:solidFill>
          </a:ln>
        </p:spPr>
        <p:txBody>
          <a:bodyPr vert="horz" wrap="square" lIns="0" tIns="0" rIns="0" bIns="0" rtlCol="0">
            <a:spAutoFit/>
          </a:bodyPr>
          <a:lstStyle/>
          <a:p>
            <a:pPr marL="90170">
              <a:lnSpc>
                <a:spcPts val="1689"/>
              </a:lnSpc>
            </a:pPr>
            <a:r>
              <a:rPr sz="1600" spc="-20" dirty="0">
                <a:latin typeface="Calibri"/>
                <a:cs typeface="Calibri"/>
              </a:rPr>
              <a:t>Bbox</a:t>
            </a:r>
            <a:endParaRPr sz="1600">
              <a:latin typeface="Calibri"/>
              <a:cs typeface="Calibri"/>
            </a:endParaRPr>
          </a:p>
        </p:txBody>
      </p:sp>
      <p:sp>
        <p:nvSpPr>
          <p:cNvPr id="139" name="object 139"/>
          <p:cNvSpPr txBox="1"/>
          <p:nvPr/>
        </p:nvSpPr>
        <p:spPr>
          <a:xfrm>
            <a:off x="995044" y="1324673"/>
            <a:ext cx="4212590" cy="76835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Calibri"/>
                <a:cs typeface="Calibri"/>
              </a:rPr>
              <a:t>Fast</a:t>
            </a:r>
            <a:r>
              <a:rPr sz="2400" b="1" spc="-150" dirty="0">
                <a:latin typeface="Calibri"/>
                <a:cs typeface="Calibri"/>
              </a:rPr>
              <a:t> </a:t>
            </a:r>
            <a:r>
              <a:rPr sz="2400" b="1" spc="-10" dirty="0">
                <a:latin typeface="Calibri"/>
                <a:cs typeface="Calibri"/>
              </a:rPr>
              <a:t>R-</a:t>
            </a:r>
            <a:r>
              <a:rPr sz="2400" b="1" dirty="0">
                <a:latin typeface="Calibri"/>
                <a:cs typeface="Calibri"/>
              </a:rPr>
              <a:t>CNN</a:t>
            </a:r>
            <a:r>
              <a:rPr sz="2400" dirty="0">
                <a:latin typeface="Calibri"/>
                <a:cs typeface="Calibri"/>
              </a:rPr>
              <a:t>:</a:t>
            </a:r>
            <a:r>
              <a:rPr sz="2400" spc="-45" dirty="0">
                <a:latin typeface="Calibri"/>
                <a:cs typeface="Calibri"/>
              </a:rPr>
              <a:t> </a:t>
            </a:r>
            <a:r>
              <a:rPr sz="2400" dirty="0">
                <a:latin typeface="Calibri"/>
                <a:cs typeface="Calibri"/>
              </a:rPr>
              <a:t>Apply</a:t>
            </a:r>
            <a:r>
              <a:rPr sz="2400" spc="10" dirty="0">
                <a:latin typeface="Calibri"/>
                <a:cs typeface="Calibri"/>
              </a:rPr>
              <a:t> </a:t>
            </a:r>
            <a:r>
              <a:rPr sz="2400" spc="-10" dirty="0">
                <a:latin typeface="Calibri"/>
                <a:cs typeface="Calibri"/>
              </a:rPr>
              <a:t>differentiable</a:t>
            </a:r>
            <a:endParaRPr sz="2400">
              <a:latin typeface="Calibri"/>
              <a:cs typeface="Calibri"/>
            </a:endParaRPr>
          </a:p>
          <a:p>
            <a:pPr marL="12700">
              <a:lnSpc>
                <a:spcPct val="100000"/>
              </a:lnSpc>
              <a:spcBef>
                <a:spcPts val="85"/>
              </a:spcBef>
            </a:pPr>
            <a:r>
              <a:rPr sz="2400" dirty="0">
                <a:latin typeface="Calibri"/>
                <a:cs typeface="Calibri"/>
              </a:rPr>
              <a:t>cropping</a:t>
            </a:r>
            <a:r>
              <a:rPr sz="2400" spc="-225" dirty="0">
                <a:latin typeface="Calibri"/>
                <a:cs typeface="Calibri"/>
              </a:rPr>
              <a:t> </a:t>
            </a:r>
            <a:r>
              <a:rPr sz="2400" dirty="0">
                <a:latin typeface="Calibri"/>
                <a:cs typeface="Calibri"/>
              </a:rPr>
              <a:t>to</a:t>
            </a:r>
            <a:r>
              <a:rPr sz="2400" spc="-65" dirty="0">
                <a:latin typeface="Calibri"/>
                <a:cs typeface="Calibri"/>
              </a:rPr>
              <a:t> </a:t>
            </a:r>
            <a:r>
              <a:rPr sz="2400" spc="-10" dirty="0">
                <a:latin typeface="Calibri"/>
                <a:cs typeface="Calibri"/>
              </a:rPr>
              <a:t>shared</a:t>
            </a:r>
            <a:r>
              <a:rPr sz="2400" spc="-120" dirty="0">
                <a:latin typeface="Calibri"/>
                <a:cs typeface="Calibri"/>
              </a:rPr>
              <a:t> </a:t>
            </a:r>
            <a:r>
              <a:rPr sz="2400" dirty="0">
                <a:latin typeface="Calibri"/>
                <a:cs typeface="Calibri"/>
              </a:rPr>
              <a:t>image</a:t>
            </a:r>
            <a:r>
              <a:rPr sz="2400" spc="-60" dirty="0">
                <a:latin typeface="Calibri"/>
                <a:cs typeface="Calibri"/>
              </a:rPr>
              <a:t> </a:t>
            </a:r>
            <a:r>
              <a:rPr sz="2400" spc="-10" dirty="0">
                <a:latin typeface="Calibri"/>
                <a:cs typeface="Calibri"/>
              </a:rPr>
              <a:t>features</a:t>
            </a:r>
            <a:endParaRPr sz="2400">
              <a:latin typeface="Calibri"/>
              <a:cs typeface="Calibri"/>
            </a:endParaRPr>
          </a:p>
        </p:txBody>
      </p:sp>
      <p:sp>
        <p:nvSpPr>
          <p:cNvPr id="140" name="object 140"/>
          <p:cNvSpPr txBox="1"/>
          <p:nvPr/>
        </p:nvSpPr>
        <p:spPr>
          <a:xfrm>
            <a:off x="6699884" y="1318831"/>
            <a:ext cx="4396740" cy="768350"/>
          </a:xfrm>
          <a:prstGeom prst="rect">
            <a:avLst/>
          </a:prstGeom>
        </p:spPr>
        <p:txBody>
          <a:bodyPr vert="horz" wrap="square" lIns="0" tIns="1905" rIns="0" bIns="0" rtlCol="0">
            <a:spAutoFit/>
          </a:bodyPr>
          <a:lstStyle/>
          <a:p>
            <a:pPr marL="12700" marR="5080">
              <a:lnSpc>
                <a:spcPct val="103000"/>
              </a:lnSpc>
              <a:spcBef>
                <a:spcPts val="15"/>
              </a:spcBef>
            </a:pPr>
            <a:r>
              <a:rPr sz="2400" b="1" dirty="0">
                <a:latin typeface="Calibri"/>
                <a:cs typeface="Calibri"/>
              </a:rPr>
              <a:t>“Slow”</a:t>
            </a:r>
            <a:r>
              <a:rPr sz="2400" b="1" spc="95" dirty="0">
                <a:latin typeface="Calibri"/>
                <a:cs typeface="Calibri"/>
              </a:rPr>
              <a:t> </a:t>
            </a:r>
            <a:r>
              <a:rPr sz="2400" b="1" spc="-10" dirty="0">
                <a:latin typeface="Calibri"/>
                <a:cs typeface="Calibri"/>
              </a:rPr>
              <a:t>R-</a:t>
            </a:r>
            <a:r>
              <a:rPr sz="2400" b="1" dirty="0">
                <a:latin typeface="Calibri"/>
                <a:cs typeface="Calibri"/>
              </a:rPr>
              <a:t>CNN</a:t>
            </a:r>
            <a:r>
              <a:rPr sz="2400" dirty="0">
                <a:latin typeface="Calibri"/>
                <a:cs typeface="Calibri"/>
              </a:rPr>
              <a:t>:</a:t>
            </a:r>
            <a:r>
              <a:rPr sz="2400" spc="-135" dirty="0">
                <a:latin typeface="Calibri"/>
                <a:cs typeface="Calibri"/>
              </a:rPr>
              <a:t> </a:t>
            </a:r>
            <a:r>
              <a:rPr sz="2400" dirty="0">
                <a:latin typeface="Calibri"/>
                <a:cs typeface="Calibri"/>
              </a:rPr>
              <a:t>Apply</a:t>
            </a:r>
            <a:r>
              <a:rPr sz="2400" spc="-15" dirty="0">
                <a:latin typeface="Calibri"/>
                <a:cs typeface="Calibri"/>
              </a:rPr>
              <a:t> </a:t>
            </a:r>
            <a:r>
              <a:rPr sz="2400" spc="-10" dirty="0">
                <a:latin typeface="Calibri"/>
                <a:cs typeface="Calibri"/>
              </a:rPr>
              <a:t>differentiable </a:t>
            </a:r>
            <a:r>
              <a:rPr sz="2400" dirty="0">
                <a:latin typeface="Calibri"/>
                <a:cs typeface="Calibri"/>
              </a:rPr>
              <a:t>cropping</a:t>
            </a:r>
            <a:r>
              <a:rPr sz="2400" spc="-235" dirty="0">
                <a:latin typeface="Calibri"/>
                <a:cs typeface="Calibri"/>
              </a:rPr>
              <a:t> </a:t>
            </a:r>
            <a:r>
              <a:rPr sz="2400" dirty="0">
                <a:latin typeface="Calibri"/>
                <a:cs typeface="Calibri"/>
              </a:rPr>
              <a:t>to</a:t>
            </a:r>
            <a:r>
              <a:rPr sz="2400" spc="-50" dirty="0">
                <a:latin typeface="Calibri"/>
                <a:cs typeface="Calibri"/>
              </a:rPr>
              <a:t> </a:t>
            </a:r>
            <a:r>
              <a:rPr sz="2400" spc="-10" dirty="0">
                <a:latin typeface="Calibri"/>
                <a:cs typeface="Calibri"/>
              </a:rPr>
              <a:t>shared</a:t>
            </a:r>
            <a:r>
              <a:rPr sz="2400" spc="-125" dirty="0">
                <a:latin typeface="Calibri"/>
                <a:cs typeface="Calibri"/>
              </a:rPr>
              <a:t> </a:t>
            </a:r>
            <a:r>
              <a:rPr sz="2400" dirty="0">
                <a:latin typeface="Calibri"/>
                <a:cs typeface="Calibri"/>
              </a:rPr>
              <a:t>image</a:t>
            </a:r>
            <a:r>
              <a:rPr sz="2400" spc="-35" dirty="0">
                <a:latin typeface="Calibri"/>
                <a:cs typeface="Calibri"/>
              </a:rPr>
              <a:t> </a:t>
            </a:r>
            <a:r>
              <a:rPr sz="2400" spc="-10" dirty="0">
                <a:latin typeface="Calibri"/>
                <a:cs typeface="Calibri"/>
              </a:rPr>
              <a:t>features</a:t>
            </a:r>
            <a:endParaRPr sz="2400">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342255" cy="1368425"/>
          </a:xfrm>
          <a:prstGeom prst="rect">
            <a:avLst/>
          </a:prstGeom>
        </p:spPr>
        <p:txBody>
          <a:bodyPr vert="horz" wrap="square" lIns="0" tIns="13335" rIns="0" bIns="0" rtlCol="0">
            <a:spAutoFit/>
          </a:bodyPr>
          <a:lstStyle/>
          <a:p>
            <a:pPr marL="12700" marR="5080">
              <a:lnSpc>
                <a:spcPct val="100000"/>
              </a:lnSpc>
              <a:spcBef>
                <a:spcPts val="105"/>
              </a:spcBef>
            </a:pPr>
            <a:r>
              <a:rPr spc="-25" dirty="0"/>
              <a:t>Fast</a:t>
            </a:r>
            <a:r>
              <a:rPr spc="40" dirty="0"/>
              <a:t> </a:t>
            </a:r>
            <a:r>
              <a:rPr spc="-10" dirty="0"/>
              <a:t>R-</a:t>
            </a:r>
            <a:r>
              <a:rPr dirty="0"/>
              <a:t>CNN</a:t>
            </a:r>
            <a:r>
              <a:rPr spc="-110" dirty="0"/>
              <a:t> </a:t>
            </a:r>
            <a:r>
              <a:rPr dirty="0"/>
              <a:t>vs</a:t>
            </a:r>
            <a:r>
              <a:rPr spc="-35" dirty="0"/>
              <a:t> </a:t>
            </a:r>
            <a:r>
              <a:rPr dirty="0"/>
              <a:t>“Slow”</a:t>
            </a:r>
            <a:r>
              <a:rPr spc="-114" dirty="0"/>
              <a:t> </a:t>
            </a:r>
            <a:r>
              <a:rPr spc="-25" dirty="0"/>
              <a:t>R- CNN</a:t>
            </a:r>
          </a:p>
        </p:txBody>
      </p:sp>
      <p:pic>
        <p:nvPicPr>
          <p:cNvPr id="3" name="object 3"/>
          <p:cNvPicPr/>
          <p:nvPr/>
        </p:nvPicPr>
        <p:blipFill>
          <a:blip r:embed="rId2" cstate="print"/>
          <a:stretch>
            <a:fillRect/>
          </a:stretch>
        </p:blipFill>
        <p:spPr>
          <a:xfrm>
            <a:off x="233679" y="1899920"/>
            <a:ext cx="4886960" cy="2865119"/>
          </a:xfrm>
          <a:prstGeom prst="rect">
            <a:avLst/>
          </a:prstGeom>
        </p:spPr>
      </p:pic>
      <p:pic>
        <p:nvPicPr>
          <p:cNvPr id="4" name="object 4"/>
          <p:cNvPicPr/>
          <p:nvPr/>
        </p:nvPicPr>
        <p:blipFill>
          <a:blip r:embed="rId3" cstate="print"/>
          <a:stretch>
            <a:fillRect/>
          </a:stretch>
        </p:blipFill>
        <p:spPr>
          <a:xfrm>
            <a:off x="5831840" y="1625600"/>
            <a:ext cx="5557520" cy="3525520"/>
          </a:xfrm>
          <a:prstGeom prst="rect">
            <a:avLst/>
          </a:prstGeom>
        </p:spPr>
      </p:pic>
      <p:sp>
        <p:nvSpPr>
          <p:cNvPr id="5" name="object 5"/>
          <p:cNvSpPr txBox="1"/>
          <p:nvPr/>
        </p:nvSpPr>
        <p:spPr>
          <a:xfrm>
            <a:off x="106679" y="5834459"/>
            <a:ext cx="6080760" cy="48387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30" dirty="0">
                <a:latin typeface="Calibri"/>
                <a:cs typeface="Calibri"/>
              </a:rPr>
              <a:t> et</a:t>
            </a:r>
            <a:r>
              <a:rPr sz="1050" spc="-80" dirty="0">
                <a:latin typeface="Calibri"/>
                <a:cs typeface="Calibri"/>
              </a:rPr>
              <a:t> </a:t>
            </a:r>
            <a:r>
              <a:rPr sz="1050" dirty="0">
                <a:latin typeface="Calibri"/>
                <a:cs typeface="Calibri"/>
              </a:rPr>
              <a:t>al,</a:t>
            </a:r>
            <a:r>
              <a:rPr sz="1050" spc="-70" dirty="0">
                <a:latin typeface="Calibri"/>
                <a:cs typeface="Calibri"/>
              </a:rPr>
              <a:t> </a:t>
            </a:r>
            <a:r>
              <a:rPr sz="1050" dirty="0">
                <a:latin typeface="Calibri"/>
                <a:cs typeface="Calibri"/>
              </a:rPr>
              <a:t>“Rich</a:t>
            </a:r>
            <a:r>
              <a:rPr sz="1050" spc="-35" dirty="0">
                <a:latin typeface="Calibri"/>
                <a:cs typeface="Calibri"/>
              </a:rPr>
              <a:t> </a:t>
            </a:r>
            <a:r>
              <a:rPr sz="1050" dirty="0">
                <a:latin typeface="Calibri"/>
                <a:cs typeface="Calibri"/>
              </a:rPr>
              <a:t>feature</a:t>
            </a:r>
            <a:r>
              <a:rPr sz="1050" spc="105" dirty="0">
                <a:latin typeface="Calibri"/>
                <a:cs typeface="Calibri"/>
              </a:rPr>
              <a:t> </a:t>
            </a:r>
            <a:r>
              <a:rPr sz="1050" dirty="0">
                <a:latin typeface="Calibri"/>
                <a:cs typeface="Calibri"/>
              </a:rPr>
              <a:t>hierarchies</a:t>
            </a:r>
            <a:r>
              <a:rPr sz="1050" spc="85" dirty="0">
                <a:latin typeface="Calibri"/>
                <a:cs typeface="Calibri"/>
              </a:rPr>
              <a:t> </a:t>
            </a:r>
            <a:r>
              <a:rPr sz="1050" dirty="0">
                <a:latin typeface="Calibri"/>
                <a:cs typeface="Calibri"/>
              </a:rPr>
              <a:t>for accurate</a:t>
            </a:r>
            <a:r>
              <a:rPr sz="1050" spc="-100" dirty="0">
                <a:latin typeface="Calibri"/>
                <a:cs typeface="Calibri"/>
              </a:rPr>
              <a:t> </a:t>
            </a:r>
            <a:r>
              <a:rPr sz="1050" dirty="0">
                <a:latin typeface="Calibri"/>
                <a:cs typeface="Calibri"/>
              </a:rPr>
              <a:t>object</a:t>
            </a:r>
            <a:r>
              <a:rPr sz="1050" spc="-70" dirty="0">
                <a:latin typeface="Calibri"/>
                <a:cs typeface="Calibri"/>
              </a:rPr>
              <a:t> </a:t>
            </a:r>
            <a:r>
              <a:rPr sz="1050" dirty="0">
                <a:latin typeface="Calibri"/>
                <a:cs typeface="Calibri"/>
              </a:rPr>
              <a:t>detection</a:t>
            </a:r>
            <a:r>
              <a:rPr sz="1050" spc="65" dirty="0">
                <a:latin typeface="Calibri"/>
                <a:cs typeface="Calibri"/>
              </a:rPr>
              <a:t> </a:t>
            </a:r>
            <a:r>
              <a:rPr sz="1050" dirty="0">
                <a:latin typeface="Calibri"/>
                <a:cs typeface="Calibri"/>
              </a:rPr>
              <a:t>and</a:t>
            </a:r>
            <a:r>
              <a:rPr sz="1050" spc="70" dirty="0">
                <a:latin typeface="Calibri"/>
                <a:cs typeface="Calibri"/>
              </a:rPr>
              <a:t> </a:t>
            </a:r>
            <a:r>
              <a:rPr sz="1050" dirty="0">
                <a:latin typeface="Calibri"/>
                <a:cs typeface="Calibri"/>
              </a:rPr>
              <a:t>semantic</a:t>
            </a:r>
            <a:r>
              <a:rPr sz="1050" spc="-5" dirty="0">
                <a:latin typeface="Calibri"/>
                <a:cs typeface="Calibri"/>
              </a:rPr>
              <a:t> </a:t>
            </a:r>
            <a:r>
              <a:rPr sz="1050" dirty="0">
                <a:latin typeface="Calibri"/>
                <a:cs typeface="Calibri"/>
              </a:rPr>
              <a:t>segmentation”,</a:t>
            </a:r>
            <a:r>
              <a:rPr sz="1050" spc="175" dirty="0">
                <a:latin typeface="Calibri"/>
                <a:cs typeface="Calibri"/>
              </a:rPr>
              <a:t> </a:t>
            </a:r>
            <a:r>
              <a:rPr sz="1050" dirty="0">
                <a:latin typeface="Calibri"/>
                <a:cs typeface="Calibri"/>
              </a:rPr>
              <a:t>CVPR</a:t>
            </a:r>
            <a:r>
              <a:rPr sz="1050" spc="55" dirty="0">
                <a:latin typeface="Calibri"/>
                <a:cs typeface="Calibri"/>
              </a:rPr>
              <a:t> </a:t>
            </a:r>
            <a:r>
              <a:rPr sz="1050" spc="-10" dirty="0">
                <a:latin typeface="Calibri"/>
                <a:cs typeface="Calibri"/>
              </a:rPr>
              <a:t>2014.</a:t>
            </a:r>
            <a:endParaRPr sz="1050">
              <a:latin typeface="Calibri"/>
              <a:cs typeface="Calibri"/>
            </a:endParaRPr>
          </a:p>
          <a:p>
            <a:pPr marL="12700">
              <a:lnSpc>
                <a:spcPct val="100000"/>
              </a:lnSpc>
              <a:spcBef>
                <a:spcPts val="20"/>
              </a:spcBef>
            </a:pPr>
            <a:r>
              <a:rPr sz="1050" dirty="0">
                <a:latin typeface="Calibri"/>
                <a:cs typeface="Calibri"/>
              </a:rPr>
              <a:t>He</a:t>
            </a:r>
            <a:r>
              <a:rPr sz="1050" spc="160" dirty="0">
                <a:latin typeface="Calibri"/>
                <a:cs typeface="Calibri"/>
              </a:rPr>
              <a:t> </a:t>
            </a:r>
            <a:r>
              <a:rPr sz="1050" dirty="0">
                <a:latin typeface="Calibri"/>
                <a:cs typeface="Calibri"/>
              </a:rPr>
              <a:t>et</a:t>
            </a:r>
            <a:r>
              <a:rPr sz="1050" spc="170" dirty="0">
                <a:latin typeface="Calibri"/>
                <a:cs typeface="Calibri"/>
              </a:rPr>
              <a:t> </a:t>
            </a:r>
            <a:r>
              <a:rPr sz="1050" dirty="0">
                <a:latin typeface="Calibri"/>
                <a:cs typeface="Calibri"/>
              </a:rPr>
              <a:t>al,</a:t>
            </a:r>
            <a:r>
              <a:rPr sz="1050" spc="-45" dirty="0">
                <a:latin typeface="Calibri"/>
                <a:cs typeface="Calibri"/>
              </a:rPr>
              <a:t> </a:t>
            </a:r>
            <a:r>
              <a:rPr sz="1050" dirty="0">
                <a:latin typeface="Calibri"/>
                <a:cs typeface="Calibri"/>
              </a:rPr>
              <a:t>“Spatial</a:t>
            </a:r>
            <a:r>
              <a:rPr sz="1050" spc="90" dirty="0">
                <a:latin typeface="Calibri"/>
                <a:cs typeface="Calibri"/>
              </a:rPr>
              <a:t> </a:t>
            </a:r>
            <a:r>
              <a:rPr sz="1050" dirty="0">
                <a:latin typeface="Calibri"/>
                <a:cs typeface="Calibri"/>
              </a:rPr>
              <a:t>pyramidpooling</a:t>
            </a:r>
            <a:r>
              <a:rPr sz="1050" spc="-5" dirty="0">
                <a:latin typeface="Calibri"/>
                <a:cs typeface="Calibri"/>
              </a:rPr>
              <a:t> </a:t>
            </a:r>
            <a:r>
              <a:rPr sz="1050" dirty="0">
                <a:latin typeface="Calibri"/>
                <a:cs typeface="Calibri"/>
              </a:rPr>
              <a:t>in</a:t>
            </a:r>
            <a:r>
              <a:rPr sz="1050" spc="5" dirty="0">
                <a:latin typeface="Calibri"/>
                <a:cs typeface="Calibri"/>
              </a:rPr>
              <a:t> </a:t>
            </a:r>
            <a:r>
              <a:rPr sz="1050" spc="-30" dirty="0">
                <a:latin typeface="Calibri"/>
                <a:cs typeface="Calibri"/>
              </a:rPr>
              <a:t>deep</a:t>
            </a:r>
            <a:r>
              <a:rPr sz="1050" spc="-5" dirty="0">
                <a:latin typeface="Calibri"/>
                <a:cs typeface="Calibri"/>
              </a:rPr>
              <a:t> </a:t>
            </a:r>
            <a:r>
              <a:rPr sz="1050" dirty="0">
                <a:latin typeface="Calibri"/>
                <a:cs typeface="Calibri"/>
              </a:rPr>
              <a:t>convolutional</a:t>
            </a:r>
            <a:r>
              <a:rPr sz="1050" spc="95" dirty="0">
                <a:latin typeface="Calibri"/>
                <a:cs typeface="Calibri"/>
              </a:rPr>
              <a:t> </a:t>
            </a:r>
            <a:r>
              <a:rPr sz="1050" spc="-10" dirty="0">
                <a:latin typeface="Calibri"/>
                <a:cs typeface="Calibri"/>
              </a:rPr>
              <a:t>networks</a:t>
            </a:r>
            <a:r>
              <a:rPr sz="1050" spc="130" dirty="0">
                <a:latin typeface="Calibri"/>
                <a:cs typeface="Calibri"/>
              </a:rPr>
              <a:t> </a:t>
            </a:r>
            <a:r>
              <a:rPr sz="1050" dirty="0">
                <a:latin typeface="Calibri"/>
                <a:cs typeface="Calibri"/>
              </a:rPr>
              <a:t>for</a:t>
            </a:r>
            <a:r>
              <a:rPr sz="1050" spc="40" dirty="0">
                <a:latin typeface="Calibri"/>
                <a:cs typeface="Calibri"/>
              </a:rPr>
              <a:t> </a:t>
            </a:r>
            <a:r>
              <a:rPr sz="1050" dirty="0">
                <a:latin typeface="Calibri"/>
                <a:cs typeface="Calibri"/>
              </a:rPr>
              <a:t>visual </a:t>
            </a:r>
            <a:r>
              <a:rPr sz="1050" spc="-10" dirty="0">
                <a:latin typeface="Calibri"/>
                <a:cs typeface="Calibri"/>
              </a:rPr>
              <a:t>recognition”,</a:t>
            </a:r>
            <a:r>
              <a:rPr sz="1050" spc="-45" dirty="0">
                <a:latin typeface="Calibri"/>
                <a:cs typeface="Calibri"/>
              </a:rPr>
              <a:t> </a:t>
            </a:r>
            <a:r>
              <a:rPr sz="1050" spc="-20" dirty="0">
                <a:latin typeface="Calibri"/>
                <a:cs typeface="Calibri"/>
              </a:rPr>
              <a:t>ECCV</a:t>
            </a:r>
            <a:r>
              <a:rPr sz="1050" spc="-55" dirty="0">
                <a:latin typeface="Calibri"/>
                <a:cs typeface="Calibri"/>
              </a:rPr>
              <a:t> </a:t>
            </a:r>
            <a:r>
              <a:rPr sz="1050" spc="-20" dirty="0">
                <a:latin typeface="Calibri"/>
                <a:cs typeface="Calibri"/>
              </a:rPr>
              <a:t>2014</a:t>
            </a:r>
            <a:endParaRPr sz="1050">
              <a:latin typeface="Calibri"/>
              <a:cs typeface="Calibri"/>
            </a:endParaRPr>
          </a:p>
          <a:p>
            <a:pPr marL="12700">
              <a:lnSpc>
                <a:spcPct val="100000"/>
              </a:lnSpc>
              <a:spcBef>
                <a:spcPts val="25"/>
              </a:spcBef>
            </a:pPr>
            <a:r>
              <a:rPr sz="1050" dirty="0">
                <a:latin typeface="Calibri"/>
                <a:cs typeface="Calibri"/>
              </a:rPr>
              <a:t>Girshick,</a:t>
            </a:r>
            <a:r>
              <a:rPr sz="1050" spc="-15" dirty="0">
                <a:latin typeface="Calibri"/>
                <a:cs typeface="Calibri"/>
              </a:rPr>
              <a:t> </a:t>
            </a:r>
            <a:r>
              <a:rPr sz="1050" dirty="0">
                <a:latin typeface="Calibri"/>
                <a:cs typeface="Calibri"/>
              </a:rPr>
              <a:t>“Fast</a:t>
            </a:r>
            <a:r>
              <a:rPr sz="1050" spc="-45" dirty="0">
                <a:latin typeface="Calibri"/>
                <a:cs typeface="Calibri"/>
              </a:rPr>
              <a:t> </a:t>
            </a:r>
            <a:r>
              <a:rPr sz="1050" spc="-10" dirty="0">
                <a:latin typeface="Calibri"/>
                <a:cs typeface="Calibri"/>
              </a:rPr>
              <a:t>R-</a:t>
            </a:r>
            <a:r>
              <a:rPr sz="1050" spc="-25" dirty="0">
                <a:latin typeface="Calibri"/>
                <a:cs typeface="Calibri"/>
              </a:rPr>
              <a:t>CNN”,</a:t>
            </a:r>
            <a:r>
              <a:rPr sz="1050" spc="95" dirty="0">
                <a:latin typeface="Calibri"/>
                <a:cs typeface="Calibri"/>
              </a:rPr>
              <a:t> </a:t>
            </a:r>
            <a:r>
              <a:rPr sz="1050" dirty="0">
                <a:latin typeface="Calibri"/>
                <a:cs typeface="Calibri"/>
              </a:rPr>
              <a:t>ICCV</a:t>
            </a:r>
            <a:r>
              <a:rPr sz="1050" spc="85" dirty="0">
                <a:latin typeface="Calibri"/>
                <a:cs typeface="Calibri"/>
              </a:rPr>
              <a:t> </a:t>
            </a:r>
            <a:r>
              <a:rPr sz="1050" spc="-20" dirty="0">
                <a:latin typeface="Calibri"/>
                <a:cs typeface="Calibri"/>
              </a:rPr>
              <a:t>2015</a:t>
            </a:r>
            <a:endParaRPr sz="1050">
              <a:latin typeface="Calibri"/>
              <a:cs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342255" cy="1368425"/>
          </a:xfrm>
          <a:prstGeom prst="rect">
            <a:avLst/>
          </a:prstGeom>
        </p:spPr>
        <p:txBody>
          <a:bodyPr vert="horz" wrap="square" lIns="0" tIns="13335" rIns="0" bIns="0" rtlCol="0">
            <a:spAutoFit/>
          </a:bodyPr>
          <a:lstStyle/>
          <a:p>
            <a:pPr marL="12700" marR="5080">
              <a:lnSpc>
                <a:spcPct val="100000"/>
              </a:lnSpc>
              <a:spcBef>
                <a:spcPts val="105"/>
              </a:spcBef>
            </a:pPr>
            <a:r>
              <a:rPr spc="-25" dirty="0"/>
              <a:t>Fast</a:t>
            </a:r>
            <a:r>
              <a:rPr spc="40" dirty="0"/>
              <a:t> </a:t>
            </a:r>
            <a:r>
              <a:rPr spc="-10" dirty="0"/>
              <a:t>R-</a:t>
            </a:r>
            <a:r>
              <a:rPr dirty="0"/>
              <a:t>CNN</a:t>
            </a:r>
            <a:r>
              <a:rPr spc="-110" dirty="0"/>
              <a:t> </a:t>
            </a:r>
            <a:r>
              <a:rPr dirty="0"/>
              <a:t>vs</a:t>
            </a:r>
            <a:r>
              <a:rPr spc="-35" dirty="0"/>
              <a:t> </a:t>
            </a:r>
            <a:r>
              <a:rPr dirty="0"/>
              <a:t>“Slow”</a:t>
            </a:r>
            <a:r>
              <a:rPr spc="-114" dirty="0"/>
              <a:t> </a:t>
            </a:r>
            <a:r>
              <a:rPr spc="-25" dirty="0"/>
              <a:t>R- CNN</a:t>
            </a:r>
          </a:p>
        </p:txBody>
      </p:sp>
      <p:pic>
        <p:nvPicPr>
          <p:cNvPr id="3" name="object 3"/>
          <p:cNvPicPr/>
          <p:nvPr/>
        </p:nvPicPr>
        <p:blipFill>
          <a:blip r:embed="rId2" cstate="print"/>
          <a:stretch>
            <a:fillRect/>
          </a:stretch>
        </p:blipFill>
        <p:spPr>
          <a:xfrm>
            <a:off x="233679" y="1899920"/>
            <a:ext cx="4886960" cy="2865119"/>
          </a:xfrm>
          <a:prstGeom prst="rect">
            <a:avLst/>
          </a:prstGeom>
        </p:spPr>
      </p:pic>
      <p:grpSp>
        <p:nvGrpSpPr>
          <p:cNvPr id="4" name="object 4"/>
          <p:cNvGrpSpPr/>
          <p:nvPr/>
        </p:nvGrpSpPr>
        <p:grpSpPr>
          <a:xfrm>
            <a:off x="5831840" y="1625600"/>
            <a:ext cx="5557520" cy="3525520"/>
            <a:chOff x="5831840" y="1625600"/>
            <a:chExt cx="5557520" cy="3525520"/>
          </a:xfrm>
        </p:grpSpPr>
        <p:pic>
          <p:nvPicPr>
            <p:cNvPr id="5" name="object 5"/>
            <p:cNvPicPr/>
            <p:nvPr/>
          </p:nvPicPr>
          <p:blipFill>
            <a:blip r:embed="rId3" cstate="print"/>
            <a:stretch>
              <a:fillRect/>
            </a:stretch>
          </p:blipFill>
          <p:spPr>
            <a:xfrm>
              <a:off x="5831840" y="1625600"/>
              <a:ext cx="5557520" cy="3525520"/>
            </a:xfrm>
            <a:prstGeom prst="rect">
              <a:avLst/>
            </a:prstGeom>
          </p:spPr>
        </p:pic>
        <p:sp>
          <p:nvSpPr>
            <p:cNvPr id="6" name="object 6"/>
            <p:cNvSpPr/>
            <p:nvPr/>
          </p:nvSpPr>
          <p:spPr>
            <a:xfrm>
              <a:off x="7721600" y="4480560"/>
              <a:ext cx="1158240" cy="81280"/>
            </a:xfrm>
            <a:custGeom>
              <a:avLst/>
              <a:gdLst/>
              <a:ahLst/>
              <a:cxnLst/>
              <a:rect l="l" t="t" r="r" b="b"/>
              <a:pathLst>
                <a:path w="1158240" h="81279">
                  <a:moveTo>
                    <a:pt x="75819" y="0"/>
                  </a:moveTo>
                  <a:lnTo>
                    <a:pt x="0" y="40639"/>
                  </a:lnTo>
                  <a:lnTo>
                    <a:pt x="75819" y="81279"/>
                  </a:lnTo>
                  <a:lnTo>
                    <a:pt x="75819" y="50800"/>
                  </a:lnTo>
                  <a:lnTo>
                    <a:pt x="1158113" y="50800"/>
                  </a:lnTo>
                  <a:lnTo>
                    <a:pt x="1158113" y="30479"/>
                  </a:lnTo>
                  <a:lnTo>
                    <a:pt x="75819" y="30479"/>
                  </a:lnTo>
                  <a:lnTo>
                    <a:pt x="75819" y="0"/>
                  </a:lnTo>
                  <a:close/>
                </a:path>
              </a:pathLst>
            </a:custGeom>
            <a:solidFill>
              <a:srgbClr val="FF0000"/>
            </a:solidFill>
          </p:spPr>
          <p:txBody>
            <a:bodyPr wrap="square" lIns="0" tIns="0" rIns="0" bIns="0" rtlCol="0"/>
            <a:lstStyle/>
            <a:p>
              <a:endParaRPr/>
            </a:p>
          </p:txBody>
        </p:sp>
      </p:grpSp>
      <p:sp>
        <p:nvSpPr>
          <p:cNvPr id="7" name="object 7"/>
          <p:cNvSpPr txBox="1"/>
          <p:nvPr/>
        </p:nvSpPr>
        <p:spPr>
          <a:xfrm>
            <a:off x="8986139" y="3961066"/>
            <a:ext cx="2280920" cy="1124585"/>
          </a:xfrm>
          <a:prstGeom prst="rect">
            <a:avLst/>
          </a:prstGeom>
        </p:spPr>
        <p:txBody>
          <a:bodyPr vert="horz" wrap="square" lIns="0" tIns="12700" rIns="0" bIns="0" rtlCol="0">
            <a:spAutoFit/>
          </a:bodyPr>
          <a:lstStyle/>
          <a:p>
            <a:pPr marL="12700" marR="5080">
              <a:lnSpc>
                <a:spcPct val="100000"/>
              </a:lnSpc>
              <a:spcBef>
                <a:spcPts val="100"/>
              </a:spcBef>
            </a:pPr>
            <a:r>
              <a:rPr sz="2400" b="1" spc="-10" dirty="0">
                <a:solidFill>
                  <a:srgbClr val="FF0000"/>
                </a:solidFill>
                <a:latin typeface="Calibri"/>
                <a:cs typeface="Calibri"/>
              </a:rPr>
              <a:t>Problem</a:t>
            </a:r>
            <a:r>
              <a:rPr sz="2400" spc="-10" dirty="0">
                <a:solidFill>
                  <a:srgbClr val="FF0000"/>
                </a:solidFill>
                <a:latin typeface="Calibri"/>
                <a:cs typeface="Calibri"/>
              </a:rPr>
              <a:t>:</a:t>
            </a:r>
            <a:r>
              <a:rPr sz="2400" spc="-160" dirty="0">
                <a:solidFill>
                  <a:srgbClr val="FF0000"/>
                </a:solidFill>
                <a:latin typeface="Calibri"/>
                <a:cs typeface="Calibri"/>
              </a:rPr>
              <a:t> </a:t>
            </a:r>
            <a:r>
              <a:rPr sz="2400" spc="-10" dirty="0">
                <a:solidFill>
                  <a:srgbClr val="FF0000"/>
                </a:solidFill>
                <a:latin typeface="Calibri"/>
                <a:cs typeface="Calibri"/>
              </a:rPr>
              <a:t>Runtime </a:t>
            </a:r>
            <a:r>
              <a:rPr sz="2400" dirty="0">
                <a:solidFill>
                  <a:srgbClr val="FF0000"/>
                </a:solidFill>
                <a:latin typeface="Calibri"/>
                <a:cs typeface="Calibri"/>
              </a:rPr>
              <a:t>dominated</a:t>
            </a:r>
            <a:r>
              <a:rPr sz="2400" spc="-180" dirty="0">
                <a:solidFill>
                  <a:srgbClr val="FF0000"/>
                </a:solidFill>
                <a:latin typeface="Calibri"/>
                <a:cs typeface="Calibri"/>
              </a:rPr>
              <a:t> </a:t>
            </a:r>
            <a:r>
              <a:rPr sz="2400" spc="-25" dirty="0">
                <a:solidFill>
                  <a:srgbClr val="FF0000"/>
                </a:solidFill>
                <a:latin typeface="Calibri"/>
                <a:cs typeface="Calibri"/>
              </a:rPr>
              <a:t>by </a:t>
            </a:r>
            <a:r>
              <a:rPr sz="2400" spc="-10" dirty="0">
                <a:solidFill>
                  <a:srgbClr val="FF0000"/>
                </a:solidFill>
                <a:latin typeface="Calibri"/>
                <a:cs typeface="Calibri"/>
              </a:rPr>
              <a:t>region</a:t>
            </a:r>
            <a:r>
              <a:rPr sz="2400" spc="-95" dirty="0">
                <a:solidFill>
                  <a:srgbClr val="FF0000"/>
                </a:solidFill>
                <a:latin typeface="Calibri"/>
                <a:cs typeface="Calibri"/>
              </a:rPr>
              <a:t> </a:t>
            </a:r>
            <a:r>
              <a:rPr sz="2400" spc="-10" dirty="0">
                <a:solidFill>
                  <a:srgbClr val="FF0000"/>
                </a:solidFill>
                <a:latin typeface="Calibri"/>
                <a:cs typeface="Calibri"/>
              </a:rPr>
              <a:t>proposals!</a:t>
            </a:r>
            <a:endParaRPr sz="2400">
              <a:latin typeface="Calibri"/>
              <a:cs typeface="Calibri"/>
            </a:endParaRPr>
          </a:p>
        </p:txBody>
      </p:sp>
      <p:sp>
        <p:nvSpPr>
          <p:cNvPr id="8" name="object 8"/>
          <p:cNvSpPr txBox="1"/>
          <p:nvPr/>
        </p:nvSpPr>
        <p:spPr>
          <a:xfrm>
            <a:off x="106679" y="5834459"/>
            <a:ext cx="6080760" cy="483870"/>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30" dirty="0">
                <a:latin typeface="Calibri"/>
                <a:cs typeface="Calibri"/>
              </a:rPr>
              <a:t> et</a:t>
            </a:r>
            <a:r>
              <a:rPr sz="1050" spc="-80" dirty="0">
                <a:latin typeface="Calibri"/>
                <a:cs typeface="Calibri"/>
              </a:rPr>
              <a:t> </a:t>
            </a:r>
            <a:r>
              <a:rPr sz="1050" dirty="0">
                <a:latin typeface="Calibri"/>
                <a:cs typeface="Calibri"/>
              </a:rPr>
              <a:t>al,</a:t>
            </a:r>
            <a:r>
              <a:rPr sz="1050" spc="-70" dirty="0">
                <a:latin typeface="Calibri"/>
                <a:cs typeface="Calibri"/>
              </a:rPr>
              <a:t> </a:t>
            </a:r>
            <a:r>
              <a:rPr sz="1050" dirty="0">
                <a:latin typeface="Calibri"/>
                <a:cs typeface="Calibri"/>
              </a:rPr>
              <a:t>“Rich</a:t>
            </a:r>
            <a:r>
              <a:rPr sz="1050" spc="-35" dirty="0">
                <a:latin typeface="Calibri"/>
                <a:cs typeface="Calibri"/>
              </a:rPr>
              <a:t> </a:t>
            </a:r>
            <a:r>
              <a:rPr sz="1050" dirty="0">
                <a:latin typeface="Calibri"/>
                <a:cs typeface="Calibri"/>
              </a:rPr>
              <a:t>feature</a:t>
            </a:r>
            <a:r>
              <a:rPr sz="1050" spc="105" dirty="0">
                <a:latin typeface="Calibri"/>
                <a:cs typeface="Calibri"/>
              </a:rPr>
              <a:t> </a:t>
            </a:r>
            <a:r>
              <a:rPr sz="1050" dirty="0">
                <a:latin typeface="Calibri"/>
                <a:cs typeface="Calibri"/>
              </a:rPr>
              <a:t>hierarchies</a:t>
            </a:r>
            <a:r>
              <a:rPr sz="1050" spc="85" dirty="0">
                <a:latin typeface="Calibri"/>
                <a:cs typeface="Calibri"/>
              </a:rPr>
              <a:t> </a:t>
            </a:r>
            <a:r>
              <a:rPr sz="1050" dirty="0">
                <a:latin typeface="Calibri"/>
                <a:cs typeface="Calibri"/>
              </a:rPr>
              <a:t>for accurate</a:t>
            </a:r>
            <a:r>
              <a:rPr sz="1050" spc="-100" dirty="0">
                <a:latin typeface="Calibri"/>
                <a:cs typeface="Calibri"/>
              </a:rPr>
              <a:t> </a:t>
            </a:r>
            <a:r>
              <a:rPr sz="1050" dirty="0">
                <a:latin typeface="Calibri"/>
                <a:cs typeface="Calibri"/>
              </a:rPr>
              <a:t>object</a:t>
            </a:r>
            <a:r>
              <a:rPr sz="1050" spc="-70" dirty="0">
                <a:latin typeface="Calibri"/>
                <a:cs typeface="Calibri"/>
              </a:rPr>
              <a:t> </a:t>
            </a:r>
            <a:r>
              <a:rPr sz="1050" dirty="0">
                <a:latin typeface="Calibri"/>
                <a:cs typeface="Calibri"/>
              </a:rPr>
              <a:t>detection</a:t>
            </a:r>
            <a:r>
              <a:rPr sz="1050" spc="65" dirty="0">
                <a:latin typeface="Calibri"/>
                <a:cs typeface="Calibri"/>
              </a:rPr>
              <a:t> </a:t>
            </a:r>
            <a:r>
              <a:rPr sz="1050" dirty="0">
                <a:latin typeface="Calibri"/>
                <a:cs typeface="Calibri"/>
              </a:rPr>
              <a:t>and</a:t>
            </a:r>
            <a:r>
              <a:rPr sz="1050" spc="70" dirty="0">
                <a:latin typeface="Calibri"/>
                <a:cs typeface="Calibri"/>
              </a:rPr>
              <a:t> </a:t>
            </a:r>
            <a:r>
              <a:rPr sz="1050" dirty="0">
                <a:latin typeface="Calibri"/>
                <a:cs typeface="Calibri"/>
              </a:rPr>
              <a:t>semantic</a:t>
            </a:r>
            <a:r>
              <a:rPr sz="1050" spc="-5" dirty="0">
                <a:latin typeface="Calibri"/>
                <a:cs typeface="Calibri"/>
              </a:rPr>
              <a:t> </a:t>
            </a:r>
            <a:r>
              <a:rPr sz="1050" dirty="0">
                <a:latin typeface="Calibri"/>
                <a:cs typeface="Calibri"/>
              </a:rPr>
              <a:t>segmentation”,</a:t>
            </a:r>
            <a:r>
              <a:rPr sz="1050" spc="175" dirty="0">
                <a:latin typeface="Calibri"/>
                <a:cs typeface="Calibri"/>
              </a:rPr>
              <a:t> </a:t>
            </a:r>
            <a:r>
              <a:rPr sz="1050" dirty="0">
                <a:latin typeface="Calibri"/>
                <a:cs typeface="Calibri"/>
              </a:rPr>
              <a:t>CVPR</a:t>
            </a:r>
            <a:r>
              <a:rPr sz="1050" spc="55" dirty="0">
                <a:latin typeface="Calibri"/>
                <a:cs typeface="Calibri"/>
              </a:rPr>
              <a:t> </a:t>
            </a:r>
            <a:r>
              <a:rPr sz="1050" spc="-10" dirty="0">
                <a:latin typeface="Calibri"/>
                <a:cs typeface="Calibri"/>
              </a:rPr>
              <a:t>2014.</a:t>
            </a:r>
            <a:endParaRPr sz="1050">
              <a:latin typeface="Calibri"/>
              <a:cs typeface="Calibri"/>
            </a:endParaRPr>
          </a:p>
          <a:p>
            <a:pPr marL="12700">
              <a:lnSpc>
                <a:spcPct val="100000"/>
              </a:lnSpc>
              <a:spcBef>
                <a:spcPts val="20"/>
              </a:spcBef>
            </a:pPr>
            <a:r>
              <a:rPr sz="1050" dirty="0">
                <a:latin typeface="Calibri"/>
                <a:cs typeface="Calibri"/>
              </a:rPr>
              <a:t>He</a:t>
            </a:r>
            <a:r>
              <a:rPr sz="1050" spc="160" dirty="0">
                <a:latin typeface="Calibri"/>
                <a:cs typeface="Calibri"/>
              </a:rPr>
              <a:t> </a:t>
            </a:r>
            <a:r>
              <a:rPr sz="1050" dirty="0">
                <a:latin typeface="Calibri"/>
                <a:cs typeface="Calibri"/>
              </a:rPr>
              <a:t>et</a:t>
            </a:r>
            <a:r>
              <a:rPr sz="1050" spc="170" dirty="0">
                <a:latin typeface="Calibri"/>
                <a:cs typeface="Calibri"/>
              </a:rPr>
              <a:t> </a:t>
            </a:r>
            <a:r>
              <a:rPr sz="1050" dirty="0">
                <a:latin typeface="Calibri"/>
                <a:cs typeface="Calibri"/>
              </a:rPr>
              <a:t>al,</a:t>
            </a:r>
            <a:r>
              <a:rPr sz="1050" spc="-45" dirty="0">
                <a:latin typeface="Calibri"/>
                <a:cs typeface="Calibri"/>
              </a:rPr>
              <a:t> </a:t>
            </a:r>
            <a:r>
              <a:rPr sz="1050" dirty="0">
                <a:latin typeface="Calibri"/>
                <a:cs typeface="Calibri"/>
              </a:rPr>
              <a:t>“Spatial</a:t>
            </a:r>
            <a:r>
              <a:rPr sz="1050" spc="90" dirty="0">
                <a:latin typeface="Calibri"/>
                <a:cs typeface="Calibri"/>
              </a:rPr>
              <a:t> </a:t>
            </a:r>
            <a:r>
              <a:rPr sz="1050" dirty="0">
                <a:latin typeface="Calibri"/>
                <a:cs typeface="Calibri"/>
              </a:rPr>
              <a:t>pyramidpooling</a:t>
            </a:r>
            <a:r>
              <a:rPr sz="1050" spc="-5" dirty="0">
                <a:latin typeface="Calibri"/>
                <a:cs typeface="Calibri"/>
              </a:rPr>
              <a:t> </a:t>
            </a:r>
            <a:r>
              <a:rPr sz="1050" dirty="0">
                <a:latin typeface="Calibri"/>
                <a:cs typeface="Calibri"/>
              </a:rPr>
              <a:t>in</a:t>
            </a:r>
            <a:r>
              <a:rPr sz="1050" spc="5" dirty="0">
                <a:latin typeface="Calibri"/>
                <a:cs typeface="Calibri"/>
              </a:rPr>
              <a:t> </a:t>
            </a:r>
            <a:r>
              <a:rPr sz="1050" spc="-30" dirty="0">
                <a:latin typeface="Calibri"/>
                <a:cs typeface="Calibri"/>
              </a:rPr>
              <a:t>deep</a:t>
            </a:r>
            <a:r>
              <a:rPr sz="1050" spc="-5" dirty="0">
                <a:latin typeface="Calibri"/>
                <a:cs typeface="Calibri"/>
              </a:rPr>
              <a:t> </a:t>
            </a:r>
            <a:r>
              <a:rPr sz="1050" dirty="0">
                <a:latin typeface="Calibri"/>
                <a:cs typeface="Calibri"/>
              </a:rPr>
              <a:t>convolutional</a:t>
            </a:r>
            <a:r>
              <a:rPr sz="1050" spc="95" dirty="0">
                <a:latin typeface="Calibri"/>
                <a:cs typeface="Calibri"/>
              </a:rPr>
              <a:t> </a:t>
            </a:r>
            <a:r>
              <a:rPr sz="1050" spc="-10" dirty="0">
                <a:latin typeface="Calibri"/>
                <a:cs typeface="Calibri"/>
              </a:rPr>
              <a:t>networks</a:t>
            </a:r>
            <a:r>
              <a:rPr sz="1050" spc="130" dirty="0">
                <a:latin typeface="Calibri"/>
                <a:cs typeface="Calibri"/>
              </a:rPr>
              <a:t> </a:t>
            </a:r>
            <a:r>
              <a:rPr sz="1050" dirty="0">
                <a:latin typeface="Calibri"/>
                <a:cs typeface="Calibri"/>
              </a:rPr>
              <a:t>for</a:t>
            </a:r>
            <a:r>
              <a:rPr sz="1050" spc="40" dirty="0">
                <a:latin typeface="Calibri"/>
                <a:cs typeface="Calibri"/>
              </a:rPr>
              <a:t> </a:t>
            </a:r>
            <a:r>
              <a:rPr sz="1050" dirty="0">
                <a:latin typeface="Calibri"/>
                <a:cs typeface="Calibri"/>
              </a:rPr>
              <a:t>visual </a:t>
            </a:r>
            <a:r>
              <a:rPr sz="1050" spc="-10" dirty="0">
                <a:latin typeface="Calibri"/>
                <a:cs typeface="Calibri"/>
              </a:rPr>
              <a:t>recognition”,</a:t>
            </a:r>
            <a:r>
              <a:rPr sz="1050" spc="-45" dirty="0">
                <a:latin typeface="Calibri"/>
                <a:cs typeface="Calibri"/>
              </a:rPr>
              <a:t> </a:t>
            </a:r>
            <a:r>
              <a:rPr sz="1050" spc="-20" dirty="0">
                <a:latin typeface="Calibri"/>
                <a:cs typeface="Calibri"/>
              </a:rPr>
              <a:t>ECCV</a:t>
            </a:r>
            <a:r>
              <a:rPr sz="1050" spc="-55" dirty="0">
                <a:latin typeface="Calibri"/>
                <a:cs typeface="Calibri"/>
              </a:rPr>
              <a:t> </a:t>
            </a:r>
            <a:r>
              <a:rPr sz="1050" spc="-20" dirty="0">
                <a:latin typeface="Calibri"/>
                <a:cs typeface="Calibri"/>
              </a:rPr>
              <a:t>2014</a:t>
            </a:r>
            <a:endParaRPr sz="1050">
              <a:latin typeface="Calibri"/>
              <a:cs typeface="Calibri"/>
            </a:endParaRPr>
          </a:p>
          <a:p>
            <a:pPr marL="12700">
              <a:lnSpc>
                <a:spcPct val="100000"/>
              </a:lnSpc>
              <a:spcBef>
                <a:spcPts val="25"/>
              </a:spcBef>
            </a:pPr>
            <a:r>
              <a:rPr sz="1050" dirty="0">
                <a:latin typeface="Calibri"/>
                <a:cs typeface="Calibri"/>
              </a:rPr>
              <a:t>Girshick,</a:t>
            </a:r>
            <a:r>
              <a:rPr sz="1050" spc="-15" dirty="0">
                <a:latin typeface="Calibri"/>
                <a:cs typeface="Calibri"/>
              </a:rPr>
              <a:t> </a:t>
            </a:r>
            <a:r>
              <a:rPr sz="1050" dirty="0">
                <a:latin typeface="Calibri"/>
                <a:cs typeface="Calibri"/>
              </a:rPr>
              <a:t>“Fast</a:t>
            </a:r>
            <a:r>
              <a:rPr sz="1050" spc="-45" dirty="0">
                <a:latin typeface="Calibri"/>
                <a:cs typeface="Calibri"/>
              </a:rPr>
              <a:t> </a:t>
            </a:r>
            <a:r>
              <a:rPr sz="1050" spc="-10" dirty="0">
                <a:latin typeface="Calibri"/>
                <a:cs typeface="Calibri"/>
              </a:rPr>
              <a:t>R-</a:t>
            </a:r>
            <a:r>
              <a:rPr sz="1050" spc="-25" dirty="0">
                <a:latin typeface="Calibri"/>
                <a:cs typeface="Calibri"/>
              </a:rPr>
              <a:t>CNN”,</a:t>
            </a:r>
            <a:r>
              <a:rPr sz="1050" spc="95" dirty="0">
                <a:latin typeface="Calibri"/>
                <a:cs typeface="Calibri"/>
              </a:rPr>
              <a:t> </a:t>
            </a:r>
            <a:r>
              <a:rPr sz="1050" dirty="0">
                <a:latin typeface="Calibri"/>
                <a:cs typeface="Calibri"/>
              </a:rPr>
              <a:t>ICCV</a:t>
            </a:r>
            <a:r>
              <a:rPr sz="1050" spc="85" dirty="0">
                <a:latin typeface="Calibri"/>
                <a:cs typeface="Calibri"/>
              </a:rPr>
              <a:t> </a:t>
            </a:r>
            <a:r>
              <a:rPr sz="1050" spc="-20" dirty="0">
                <a:latin typeface="Calibri"/>
                <a:cs typeface="Calibri"/>
              </a:rPr>
              <a:t>2015</a:t>
            </a:r>
            <a:endParaRPr sz="1050">
              <a:latin typeface="Calibri"/>
              <a:cs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342255" cy="1368425"/>
          </a:xfrm>
          <a:prstGeom prst="rect">
            <a:avLst/>
          </a:prstGeom>
        </p:spPr>
        <p:txBody>
          <a:bodyPr vert="horz" wrap="square" lIns="0" tIns="13335" rIns="0" bIns="0" rtlCol="0">
            <a:spAutoFit/>
          </a:bodyPr>
          <a:lstStyle/>
          <a:p>
            <a:pPr marL="12700" marR="5080">
              <a:lnSpc>
                <a:spcPct val="100000"/>
              </a:lnSpc>
              <a:spcBef>
                <a:spcPts val="105"/>
              </a:spcBef>
            </a:pPr>
            <a:r>
              <a:rPr spc="-25" dirty="0"/>
              <a:t>Fast</a:t>
            </a:r>
            <a:r>
              <a:rPr spc="40" dirty="0"/>
              <a:t> </a:t>
            </a:r>
            <a:r>
              <a:rPr spc="-10" dirty="0"/>
              <a:t>R-</a:t>
            </a:r>
            <a:r>
              <a:rPr dirty="0"/>
              <a:t>CNN</a:t>
            </a:r>
            <a:r>
              <a:rPr spc="-110" dirty="0"/>
              <a:t> </a:t>
            </a:r>
            <a:r>
              <a:rPr dirty="0"/>
              <a:t>vs</a:t>
            </a:r>
            <a:r>
              <a:rPr spc="-35" dirty="0"/>
              <a:t> </a:t>
            </a:r>
            <a:r>
              <a:rPr dirty="0"/>
              <a:t>“Slow”</a:t>
            </a:r>
            <a:r>
              <a:rPr spc="-114" dirty="0"/>
              <a:t> </a:t>
            </a:r>
            <a:r>
              <a:rPr spc="-25" dirty="0"/>
              <a:t>R- CNN</a:t>
            </a:r>
          </a:p>
        </p:txBody>
      </p:sp>
      <p:pic>
        <p:nvPicPr>
          <p:cNvPr id="3" name="object 3"/>
          <p:cNvPicPr/>
          <p:nvPr/>
        </p:nvPicPr>
        <p:blipFill>
          <a:blip r:embed="rId3" cstate="print"/>
          <a:stretch>
            <a:fillRect/>
          </a:stretch>
        </p:blipFill>
        <p:spPr>
          <a:xfrm>
            <a:off x="233679" y="1899920"/>
            <a:ext cx="4886960" cy="2865119"/>
          </a:xfrm>
          <a:prstGeom prst="rect">
            <a:avLst/>
          </a:prstGeom>
        </p:spPr>
      </p:pic>
      <p:grpSp>
        <p:nvGrpSpPr>
          <p:cNvPr id="4" name="object 4"/>
          <p:cNvGrpSpPr/>
          <p:nvPr/>
        </p:nvGrpSpPr>
        <p:grpSpPr>
          <a:xfrm>
            <a:off x="5831840" y="1625600"/>
            <a:ext cx="5557520" cy="3525520"/>
            <a:chOff x="5831840" y="1625600"/>
            <a:chExt cx="5557520" cy="3525520"/>
          </a:xfrm>
        </p:grpSpPr>
        <p:pic>
          <p:nvPicPr>
            <p:cNvPr id="5" name="object 5"/>
            <p:cNvPicPr/>
            <p:nvPr/>
          </p:nvPicPr>
          <p:blipFill>
            <a:blip r:embed="rId4" cstate="print"/>
            <a:stretch>
              <a:fillRect/>
            </a:stretch>
          </p:blipFill>
          <p:spPr>
            <a:xfrm>
              <a:off x="5831840" y="1625600"/>
              <a:ext cx="5557520" cy="3525520"/>
            </a:xfrm>
            <a:prstGeom prst="rect">
              <a:avLst/>
            </a:prstGeom>
          </p:spPr>
        </p:pic>
        <p:sp>
          <p:nvSpPr>
            <p:cNvPr id="6" name="object 6"/>
            <p:cNvSpPr/>
            <p:nvPr/>
          </p:nvSpPr>
          <p:spPr>
            <a:xfrm>
              <a:off x="7721600" y="4480560"/>
              <a:ext cx="1158240" cy="81280"/>
            </a:xfrm>
            <a:custGeom>
              <a:avLst/>
              <a:gdLst/>
              <a:ahLst/>
              <a:cxnLst/>
              <a:rect l="l" t="t" r="r" b="b"/>
              <a:pathLst>
                <a:path w="1158240" h="81279">
                  <a:moveTo>
                    <a:pt x="75819" y="0"/>
                  </a:moveTo>
                  <a:lnTo>
                    <a:pt x="0" y="40639"/>
                  </a:lnTo>
                  <a:lnTo>
                    <a:pt x="75819" y="81279"/>
                  </a:lnTo>
                  <a:lnTo>
                    <a:pt x="75819" y="50800"/>
                  </a:lnTo>
                  <a:lnTo>
                    <a:pt x="1158113" y="50800"/>
                  </a:lnTo>
                  <a:lnTo>
                    <a:pt x="1158113" y="30479"/>
                  </a:lnTo>
                  <a:lnTo>
                    <a:pt x="75819" y="30479"/>
                  </a:lnTo>
                  <a:lnTo>
                    <a:pt x="75819" y="0"/>
                  </a:lnTo>
                  <a:close/>
                </a:path>
              </a:pathLst>
            </a:custGeom>
            <a:solidFill>
              <a:srgbClr val="FF0000"/>
            </a:solidFill>
          </p:spPr>
          <p:txBody>
            <a:bodyPr wrap="square" lIns="0" tIns="0" rIns="0" bIns="0" rtlCol="0"/>
            <a:lstStyle/>
            <a:p>
              <a:endParaRPr/>
            </a:p>
          </p:txBody>
        </p:sp>
      </p:grpSp>
      <p:sp>
        <p:nvSpPr>
          <p:cNvPr id="7" name="object 7"/>
          <p:cNvSpPr txBox="1"/>
          <p:nvPr/>
        </p:nvSpPr>
        <p:spPr>
          <a:xfrm>
            <a:off x="6617081" y="3961066"/>
            <a:ext cx="5300345" cy="2355850"/>
          </a:xfrm>
          <a:prstGeom prst="rect">
            <a:avLst/>
          </a:prstGeom>
        </p:spPr>
        <p:txBody>
          <a:bodyPr vert="horz" wrap="square" lIns="0" tIns="12700" rIns="0" bIns="0" rtlCol="0">
            <a:spAutoFit/>
          </a:bodyPr>
          <a:lstStyle/>
          <a:p>
            <a:pPr marL="2381250" marR="653415">
              <a:lnSpc>
                <a:spcPct val="100000"/>
              </a:lnSpc>
              <a:spcBef>
                <a:spcPts val="100"/>
              </a:spcBef>
            </a:pPr>
            <a:r>
              <a:rPr sz="2400" b="1" spc="-10" dirty="0">
                <a:solidFill>
                  <a:srgbClr val="FF0000"/>
                </a:solidFill>
                <a:latin typeface="Calibri"/>
                <a:cs typeface="Calibri"/>
              </a:rPr>
              <a:t>Problem</a:t>
            </a:r>
            <a:r>
              <a:rPr sz="2400" spc="-10" dirty="0">
                <a:solidFill>
                  <a:srgbClr val="FF0000"/>
                </a:solidFill>
                <a:latin typeface="Calibri"/>
                <a:cs typeface="Calibri"/>
              </a:rPr>
              <a:t>:</a:t>
            </a:r>
            <a:r>
              <a:rPr sz="2400" spc="-150" dirty="0">
                <a:solidFill>
                  <a:srgbClr val="FF0000"/>
                </a:solidFill>
                <a:latin typeface="Calibri"/>
                <a:cs typeface="Calibri"/>
              </a:rPr>
              <a:t> </a:t>
            </a:r>
            <a:r>
              <a:rPr sz="2400" spc="-10" dirty="0">
                <a:solidFill>
                  <a:srgbClr val="FF0000"/>
                </a:solidFill>
                <a:latin typeface="Calibri"/>
                <a:cs typeface="Calibri"/>
              </a:rPr>
              <a:t>Runtime </a:t>
            </a:r>
            <a:r>
              <a:rPr sz="2400" dirty="0">
                <a:solidFill>
                  <a:srgbClr val="FF0000"/>
                </a:solidFill>
                <a:latin typeface="Calibri"/>
                <a:cs typeface="Calibri"/>
              </a:rPr>
              <a:t>dominated</a:t>
            </a:r>
            <a:r>
              <a:rPr sz="2400" spc="-195" dirty="0">
                <a:solidFill>
                  <a:srgbClr val="FF0000"/>
                </a:solidFill>
                <a:latin typeface="Calibri"/>
                <a:cs typeface="Calibri"/>
              </a:rPr>
              <a:t> </a:t>
            </a:r>
            <a:r>
              <a:rPr sz="2400" spc="-25" dirty="0">
                <a:solidFill>
                  <a:srgbClr val="FF0000"/>
                </a:solidFill>
                <a:latin typeface="Calibri"/>
                <a:cs typeface="Calibri"/>
              </a:rPr>
              <a:t>by </a:t>
            </a:r>
            <a:r>
              <a:rPr sz="2400" spc="-10" dirty="0">
                <a:solidFill>
                  <a:srgbClr val="FF0000"/>
                </a:solidFill>
                <a:latin typeface="Calibri"/>
                <a:cs typeface="Calibri"/>
              </a:rPr>
              <a:t>region</a:t>
            </a:r>
            <a:r>
              <a:rPr sz="2400" spc="-100" dirty="0">
                <a:solidFill>
                  <a:srgbClr val="FF0000"/>
                </a:solidFill>
                <a:latin typeface="Calibri"/>
                <a:cs typeface="Calibri"/>
              </a:rPr>
              <a:t> </a:t>
            </a:r>
            <a:r>
              <a:rPr sz="2400" spc="-10" dirty="0">
                <a:solidFill>
                  <a:srgbClr val="FF0000"/>
                </a:solidFill>
                <a:latin typeface="Calibri"/>
                <a:cs typeface="Calibri"/>
              </a:rPr>
              <a:t>proposals!</a:t>
            </a:r>
            <a:endParaRPr sz="2400" dirty="0">
              <a:latin typeface="Calibri"/>
              <a:cs typeface="Calibri"/>
            </a:endParaRPr>
          </a:p>
          <a:p>
            <a:pPr marL="12700" marR="5080">
              <a:lnSpc>
                <a:spcPct val="100000"/>
              </a:lnSpc>
              <a:spcBef>
                <a:spcPts val="1055"/>
              </a:spcBef>
            </a:pPr>
            <a:r>
              <a:rPr sz="2400" b="1" spc="-10" dirty="0">
                <a:solidFill>
                  <a:srgbClr val="6FAC46"/>
                </a:solidFill>
                <a:latin typeface="Calibri"/>
                <a:cs typeface="Calibri"/>
              </a:rPr>
              <a:t>Recall</a:t>
            </a:r>
            <a:r>
              <a:rPr sz="2400" spc="-10" dirty="0">
                <a:solidFill>
                  <a:srgbClr val="6FAC46"/>
                </a:solidFill>
                <a:latin typeface="Calibri"/>
                <a:cs typeface="Calibri"/>
              </a:rPr>
              <a:t>:</a:t>
            </a:r>
            <a:r>
              <a:rPr sz="2400" spc="-114" dirty="0">
                <a:solidFill>
                  <a:srgbClr val="6FAC46"/>
                </a:solidFill>
                <a:latin typeface="Calibri"/>
                <a:cs typeface="Calibri"/>
              </a:rPr>
              <a:t> </a:t>
            </a:r>
            <a:r>
              <a:rPr sz="2400" spc="-10" dirty="0">
                <a:solidFill>
                  <a:srgbClr val="6FAC46"/>
                </a:solidFill>
                <a:latin typeface="Calibri"/>
                <a:cs typeface="Calibri"/>
              </a:rPr>
              <a:t>Region</a:t>
            </a:r>
            <a:r>
              <a:rPr sz="2400" dirty="0">
                <a:solidFill>
                  <a:srgbClr val="6FAC46"/>
                </a:solidFill>
                <a:latin typeface="Calibri"/>
                <a:cs typeface="Calibri"/>
              </a:rPr>
              <a:t> </a:t>
            </a:r>
            <a:r>
              <a:rPr sz="2400" spc="-10" dirty="0">
                <a:solidFill>
                  <a:srgbClr val="6FAC46"/>
                </a:solidFill>
                <a:latin typeface="Calibri"/>
                <a:cs typeface="Calibri"/>
              </a:rPr>
              <a:t>proposals</a:t>
            </a:r>
            <a:r>
              <a:rPr sz="2400" spc="-175" dirty="0">
                <a:solidFill>
                  <a:srgbClr val="6FAC46"/>
                </a:solidFill>
                <a:latin typeface="Calibri"/>
                <a:cs typeface="Calibri"/>
              </a:rPr>
              <a:t> </a:t>
            </a:r>
            <a:r>
              <a:rPr sz="2400" dirty="0">
                <a:solidFill>
                  <a:srgbClr val="6FAC46"/>
                </a:solidFill>
                <a:latin typeface="Calibri"/>
                <a:cs typeface="Calibri"/>
              </a:rPr>
              <a:t>computed</a:t>
            </a:r>
            <a:r>
              <a:rPr sz="2400" spc="-130" dirty="0">
                <a:solidFill>
                  <a:srgbClr val="6FAC46"/>
                </a:solidFill>
                <a:latin typeface="Calibri"/>
                <a:cs typeface="Calibri"/>
              </a:rPr>
              <a:t> </a:t>
            </a:r>
            <a:r>
              <a:rPr sz="2400" spc="-25" dirty="0">
                <a:solidFill>
                  <a:srgbClr val="6FAC46"/>
                </a:solidFill>
                <a:latin typeface="Calibri"/>
                <a:cs typeface="Calibri"/>
              </a:rPr>
              <a:t>by </a:t>
            </a:r>
            <a:r>
              <a:rPr sz="2400" dirty="0">
                <a:solidFill>
                  <a:srgbClr val="6FAC46"/>
                </a:solidFill>
                <a:latin typeface="Calibri"/>
                <a:cs typeface="Calibri"/>
              </a:rPr>
              <a:t>heuristic</a:t>
            </a:r>
            <a:r>
              <a:rPr sz="2400" spc="-200" dirty="0">
                <a:solidFill>
                  <a:srgbClr val="6FAC46"/>
                </a:solidFill>
                <a:latin typeface="Calibri"/>
                <a:cs typeface="Calibri"/>
              </a:rPr>
              <a:t> </a:t>
            </a:r>
            <a:r>
              <a:rPr sz="2400" dirty="0">
                <a:solidFill>
                  <a:srgbClr val="6FAC46"/>
                </a:solidFill>
                <a:latin typeface="Calibri"/>
                <a:cs typeface="Calibri"/>
              </a:rPr>
              <a:t>”Selective</a:t>
            </a:r>
            <a:r>
              <a:rPr sz="2400" spc="-204" dirty="0">
                <a:solidFill>
                  <a:srgbClr val="6FAC46"/>
                </a:solidFill>
                <a:latin typeface="Calibri"/>
                <a:cs typeface="Calibri"/>
              </a:rPr>
              <a:t> </a:t>
            </a:r>
            <a:r>
              <a:rPr sz="2400" spc="-10" dirty="0">
                <a:solidFill>
                  <a:srgbClr val="6FAC46"/>
                </a:solidFill>
                <a:latin typeface="Calibri"/>
                <a:cs typeface="Calibri"/>
              </a:rPr>
              <a:t>Search”</a:t>
            </a:r>
            <a:r>
              <a:rPr sz="2400" spc="-120" dirty="0">
                <a:solidFill>
                  <a:srgbClr val="6FAC46"/>
                </a:solidFill>
                <a:latin typeface="Calibri"/>
                <a:cs typeface="Calibri"/>
              </a:rPr>
              <a:t> </a:t>
            </a:r>
            <a:r>
              <a:rPr sz="2400" dirty="0">
                <a:solidFill>
                  <a:srgbClr val="6FAC46"/>
                </a:solidFill>
                <a:latin typeface="Calibri"/>
                <a:cs typeface="Calibri"/>
              </a:rPr>
              <a:t>algorithm</a:t>
            </a:r>
            <a:r>
              <a:rPr sz="2400" spc="-40" dirty="0">
                <a:solidFill>
                  <a:srgbClr val="6FAC46"/>
                </a:solidFill>
                <a:latin typeface="Calibri"/>
                <a:cs typeface="Calibri"/>
              </a:rPr>
              <a:t> </a:t>
            </a:r>
            <a:r>
              <a:rPr sz="2400" spc="-25" dirty="0">
                <a:solidFill>
                  <a:srgbClr val="6FAC46"/>
                </a:solidFill>
                <a:latin typeface="Calibri"/>
                <a:cs typeface="Calibri"/>
              </a:rPr>
              <a:t>on </a:t>
            </a:r>
            <a:r>
              <a:rPr sz="2400" dirty="0">
                <a:solidFill>
                  <a:srgbClr val="6FAC46"/>
                </a:solidFill>
                <a:latin typeface="Calibri"/>
                <a:cs typeface="Calibri"/>
              </a:rPr>
              <a:t>CPU</a:t>
            </a:r>
            <a:r>
              <a:rPr sz="2400" spc="-110" dirty="0">
                <a:solidFill>
                  <a:srgbClr val="6FAC46"/>
                </a:solidFill>
                <a:latin typeface="Calibri"/>
                <a:cs typeface="Calibri"/>
              </a:rPr>
              <a:t> </a:t>
            </a:r>
            <a:r>
              <a:rPr sz="2400" spc="-15" dirty="0">
                <a:solidFill>
                  <a:srgbClr val="6FAC46"/>
                </a:solidFill>
                <a:latin typeface="Calibri"/>
                <a:cs typeface="Calibri"/>
              </a:rPr>
              <a:t>-</a:t>
            </a:r>
            <a:r>
              <a:rPr sz="2400" dirty="0">
                <a:solidFill>
                  <a:srgbClr val="6FAC46"/>
                </a:solidFill>
                <a:latin typeface="Calibri"/>
                <a:cs typeface="Calibri"/>
              </a:rPr>
              <a:t>-</a:t>
            </a:r>
            <a:r>
              <a:rPr sz="2400" spc="-5" dirty="0">
                <a:solidFill>
                  <a:srgbClr val="6FAC46"/>
                </a:solidFill>
                <a:latin typeface="Calibri"/>
                <a:cs typeface="Calibri"/>
              </a:rPr>
              <a:t> </a:t>
            </a:r>
            <a:r>
              <a:rPr sz="2400" spc="-30" dirty="0">
                <a:solidFill>
                  <a:srgbClr val="6FAC46"/>
                </a:solidFill>
                <a:latin typeface="Calibri"/>
                <a:cs typeface="Calibri"/>
              </a:rPr>
              <a:t>let’s</a:t>
            </a:r>
            <a:r>
              <a:rPr sz="2400" spc="-114" dirty="0">
                <a:solidFill>
                  <a:srgbClr val="6FAC46"/>
                </a:solidFill>
                <a:latin typeface="Calibri"/>
                <a:cs typeface="Calibri"/>
              </a:rPr>
              <a:t> </a:t>
            </a:r>
            <a:r>
              <a:rPr sz="2400" dirty="0">
                <a:solidFill>
                  <a:srgbClr val="6FAC46"/>
                </a:solidFill>
                <a:latin typeface="Calibri"/>
                <a:cs typeface="Calibri"/>
              </a:rPr>
              <a:t>learn</a:t>
            </a:r>
            <a:r>
              <a:rPr sz="2400" spc="25" dirty="0">
                <a:solidFill>
                  <a:srgbClr val="6FAC46"/>
                </a:solidFill>
                <a:latin typeface="Calibri"/>
                <a:cs typeface="Calibri"/>
              </a:rPr>
              <a:t> </a:t>
            </a:r>
            <a:r>
              <a:rPr sz="2400" dirty="0">
                <a:solidFill>
                  <a:srgbClr val="6FAC46"/>
                </a:solidFill>
                <a:latin typeface="Calibri"/>
                <a:cs typeface="Calibri"/>
              </a:rPr>
              <a:t>them</a:t>
            </a:r>
            <a:r>
              <a:rPr sz="2400" spc="-70" dirty="0">
                <a:solidFill>
                  <a:srgbClr val="6FAC46"/>
                </a:solidFill>
                <a:latin typeface="Calibri"/>
                <a:cs typeface="Calibri"/>
              </a:rPr>
              <a:t> </a:t>
            </a:r>
            <a:r>
              <a:rPr sz="2400" dirty="0">
                <a:solidFill>
                  <a:srgbClr val="6FAC46"/>
                </a:solidFill>
                <a:latin typeface="Calibri"/>
                <a:cs typeface="Calibri"/>
              </a:rPr>
              <a:t>with</a:t>
            </a:r>
            <a:r>
              <a:rPr sz="2400" spc="-60" dirty="0">
                <a:solidFill>
                  <a:srgbClr val="6FAC46"/>
                </a:solidFill>
                <a:latin typeface="Calibri"/>
                <a:cs typeface="Calibri"/>
              </a:rPr>
              <a:t> </a:t>
            </a:r>
            <a:r>
              <a:rPr sz="2400" dirty="0">
                <a:solidFill>
                  <a:srgbClr val="6FAC46"/>
                </a:solidFill>
                <a:latin typeface="Calibri"/>
                <a:cs typeface="Calibri"/>
              </a:rPr>
              <a:t>a</a:t>
            </a:r>
            <a:r>
              <a:rPr sz="2400" spc="-25" dirty="0">
                <a:solidFill>
                  <a:srgbClr val="6FAC46"/>
                </a:solidFill>
                <a:latin typeface="Calibri"/>
                <a:cs typeface="Calibri"/>
              </a:rPr>
              <a:t> </a:t>
            </a:r>
            <a:r>
              <a:rPr sz="2400" dirty="0">
                <a:solidFill>
                  <a:srgbClr val="6FAC46"/>
                </a:solidFill>
                <a:latin typeface="Calibri"/>
                <a:cs typeface="Calibri"/>
              </a:rPr>
              <a:t>CNN</a:t>
            </a:r>
            <a:r>
              <a:rPr sz="2400" spc="-15" dirty="0">
                <a:solidFill>
                  <a:srgbClr val="6FAC46"/>
                </a:solidFill>
                <a:latin typeface="Calibri"/>
                <a:cs typeface="Calibri"/>
              </a:rPr>
              <a:t> </a:t>
            </a:r>
            <a:r>
              <a:rPr sz="2400" spc="-10" dirty="0">
                <a:solidFill>
                  <a:srgbClr val="6FAC46"/>
                </a:solidFill>
                <a:latin typeface="Calibri"/>
                <a:cs typeface="Calibri"/>
              </a:rPr>
              <a:t>instead!</a:t>
            </a:r>
            <a:endParaRPr sz="2400" dirty="0">
              <a:latin typeface="Calibri"/>
              <a:cs typeface="Calibri"/>
            </a:endParaRPr>
          </a:p>
        </p:txBody>
      </p:sp>
      <p:sp>
        <p:nvSpPr>
          <p:cNvPr id="9" name="object 9"/>
          <p:cNvSpPr txBox="1"/>
          <p:nvPr/>
        </p:nvSpPr>
        <p:spPr>
          <a:xfrm>
            <a:off x="106679" y="6159896"/>
            <a:ext cx="1876425" cy="158115"/>
          </a:xfrm>
          <a:prstGeom prst="rect">
            <a:avLst/>
          </a:prstGeom>
        </p:spPr>
        <p:txBody>
          <a:bodyPr vert="horz" wrap="square" lIns="0" tIns="0" rIns="0" bIns="0" rtlCol="0">
            <a:spAutoFit/>
          </a:bodyPr>
          <a:lstStyle/>
          <a:p>
            <a:pPr marL="12700">
              <a:lnSpc>
                <a:spcPts val="1090"/>
              </a:lnSpc>
            </a:pPr>
            <a:r>
              <a:rPr sz="1050" dirty="0">
                <a:latin typeface="Calibri"/>
                <a:cs typeface="Calibri"/>
              </a:rPr>
              <a:t>Girshick,</a:t>
            </a:r>
            <a:r>
              <a:rPr sz="1050" spc="-15" dirty="0">
                <a:latin typeface="Calibri"/>
                <a:cs typeface="Calibri"/>
              </a:rPr>
              <a:t> </a:t>
            </a:r>
            <a:r>
              <a:rPr sz="1050" dirty="0">
                <a:latin typeface="Calibri"/>
                <a:cs typeface="Calibri"/>
              </a:rPr>
              <a:t>“Fast</a:t>
            </a:r>
            <a:r>
              <a:rPr sz="1050" spc="-50" dirty="0">
                <a:latin typeface="Calibri"/>
                <a:cs typeface="Calibri"/>
              </a:rPr>
              <a:t> </a:t>
            </a:r>
            <a:r>
              <a:rPr sz="1050" spc="-10" dirty="0">
                <a:latin typeface="Calibri"/>
                <a:cs typeface="Calibri"/>
              </a:rPr>
              <a:t>R-</a:t>
            </a:r>
            <a:r>
              <a:rPr sz="1050" spc="-25" dirty="0">
                <a:latin typeface="Calibri"/>
                <a:cs typeface="Calibri"/>
              </a:rPr>
              <a:t>CNN”,</a:t>
            </a:r>
            <a:r>
              <a:rPr sz="1050" spc="90" dirty="0">
                <a:latin typeface="Calibri"/>
                <a:cs typeface="Calibri"/>
              </a:rPr>
              <a:t> </a:t>
            </a:r>
            <a:r>
              <a:rPr sz="1050" dirty="0">
                <a:latin typeface="Calibri"/>
                <a:cs typeface="Calibri"/>
              </a:rPr>
              <a:t>ICCV</a:t>
            </a:r>
            <a:r>
              <a:rPr sz="1050" spc="70" dirty="0">
                <a:latin typeface="Calibri"/>
                <a:cs typeface="Calibri"/>
              </a:rPr>
              <a:t> </a:t>
            </a:r>
            <a:r>
              <a:rPr sz="1050" spc="-20" dirty="0">
                <a:latin typeface="Calibri"/>
                <a:cs typeface="Calibri"/>
              </a:rPr>
              <a:t>2015</a:t>
            </a:r>
            <a:endParaRPr sz="1050">
              <a:latin typeface="Calibri"/>
              <a:cs typeface="Calibri"/>
            </a:endParaRPr>
          </a:p>
        </p:txBody>
      </p:sp>
      <p:sp>
        <p:nvSpPr>
          <p:cNvPr id="8" name="object 8"/>
          <p:cNvSpPr txBox="1"/>
          <p:nvPr/>
        </p:nvSpPr>
        <p:spPr>
          <a:xfrm>
            <a:off x="106679" y="5801677"/>
            <a:ext cx="6078855" cy="346710"/>
          </a:xfrm>
          <a:prstGeom prst="rect">
            <a:avLst/>
          </a:prstGeom>
        </p:spPr>
        <p:txBody>
          <a:bodyPr vert="horz" wrap="square" lIns="0" tIns="11430" rIns="0" bIns="0" rtlCol="0">
            <a:spAutoFit/>
          </a:bodyPr>
          <a:lstStyle/>
          <a:p>
            <a:pPr marL="12700">
              <a:lnSpc>
                <a:spcPct val="100000"/>
              </a:lnSpc>
              <a:spcBef>
                <a:spcPts val="90"/>
              </a:spcBef>
            </a:pPr>
            <a:r>
              <a:rPr sz="1050" dirty="0">
                <a:latin typeface="Calibri"/>
                <a:cs typeface="Calibri"/>
              </a:rPr>
              <a:t>Girshick</a:t>
            </a:r>
            <a:r>
              <a:rPr sz="1050" spc="-15" dirty="0">
                <a:latin typeface="Calibri"/>
                <a:cs typeface="Calibri"/>
              </a:rPr>
              <a:t> </a:t>
            </a:r>
            <a:r>
              <a:rPr sz="1050" spc="-30" dirty="0">
                <a:latin typeface="Calibri"/>
                <a:cs typeface="Calibri"/>
              </a:rPr>
              <a:t>et</a:t>
            </a:r>
            <a:r>
              <a:rPr sz="1050" spc="-75" dirty="0">
                <a:latin typeface="Calibri"/>
                <a:cs typeface="Calibri"/>
              </a:rPr>
              <a:t> </a:t>
            </a:r>
            <a:r>
              <a:rPr sz="1050" dirty="0">
                <a:latin typeface="Calibri"/>
                <a:cs typeface="Calibri"/>
              </a:rPr>
              <a:t>al,</a:t>
            </a:r>
            <a:r>
              <a:rPr sz="1050" spc="-55" dirty="0">
                <a:latin typeface="Calibri"/>
                <a:cs typeface="Calibri"/>
              </a:rPr>
              <a:t> </a:t>
            </a:r>
            <a:r>
              <a:rPr sz="1050" dirty="0">
                <a:latin typeface="Calibri"/>
                <a:cs typeface="Calibri"/>
              </a:rPr>
              <a:t>“Rich</a:t>
            </a:r>
            <a:r>
              <a:rPr sz="1050" spc="-10" dirty="0">
                <a:latin typeface="Calibri"/>
                <a:cs typeface="Calibri"/>
              </a:rPr>
              <a:t> </a:t>
            </a:r>
            <a:r>
              <a:rPr sz="1050" dirty="0">
                <a:latin typeface="Calibri"/>
                <a:cs typeface="Calibri"/>
              </a:rPr>
              <a:t>feature</a:t>
            </a:r>
            <a:r>
              <a:rPr sz="1050" spc="125" dirty="0">
                <a:latin typeface="Calibri"/>
                <a:cs typeface="Calibri"/>
              </a:rPr>
              <a:t> </a:t>
            </a:r>
            <a:r>
              <a:rPr sz="1050" dirty="0">
                <a:latin typeface="Calibri"/>
                <a:cs typeface="Calibri"/>
              </a:rPr>
              <a:t>hierarchies</a:t>
            </a:r>
            <a:r>
              <a:rPr sz="1050" spc="45" dirty="0">
                <a:latin typeface="Calibri"/>
                <a:cs typeface="Calibri"/>
              </a:rPr>
              <a:t> </a:t>
            </a:r>
            <a:r>
              <a:rPr sz="1050" dirty="0">
                <a:latin typeface="Calibri"/>
                <a:cs typeface="Calibri"/>
              </a:rPr>
              <a:t>for</a:t>
            </a:r>
            <a:r>
              <a:rPr sz="1050" spc="15" dirty="0">
                <a:latin typeface="Calibri"/>
                <a:cs typeface="Calibri"/>
              </a:rPr>
              <a:t> </a:t>
            </a:r>
            <a:r>
              <a:rPr sz="1050" dirty="0">
                <a:latin typeface="Calibri"/>
                <a:cs typeface="Calibri"/>
              </a:rPr>
              <a:t>accurate</a:t>
            </a:r>
            <a:r>
              <a:rPr sz="1050" spc="-90" dirty="0">
                <a:latin typeface="Calibri"/>
                <a:cs typeface="Calibri"/>
              </a:rPr>
              <a:t> </a:t>
            </a:r>
            <a:r>
              <a:rPr sz="1050" dirty="0">
                <a:latin typeface="Calibri"/>
                <a:cs typeface="Calibri"/>
              </a:rPr>
              <a:t>object</a:t>
            </a:r>
            <a:r>
              <a:rPr sz="1050" spc="-60" dirty="0">
                <a:latin typeface="Calibri"/>
                <a:cs typeface="Calibri"/>
              </a:rPr>
              <a:t> </a:t>
            </a:r>
            <a:r>
              <a:rPr sz="1050" dirty="0">
                <a:latin typeface="Calibri"/>
                <a:cs typeface="Calibri"/>
              </a:rPr>
              <a:t>detection</a:t>
            </a:r>
            <a:r>
              <a:rPr sz="1050" spc="85" dirty="0">
                <a:latin typeface="Calibri"/>
                <a:cs typeface="Calibri"/>
              </a:rPr>
              <a:t> </a:t>
            </a:r>
            <a:r>
              <a:rPr sz="1050" dirty="0">
                <a:latin typeface="Calibri"/>
                <a:cs typeface="Calibri"/>
              </a:rPr>
              <a:t>and</a:t>
            </a:r>
            <a:r>
              <a:rPr sz="1050" spc="80" dirty="0">
                <a:latin typeface="Calibri"/>
                <a:cs typeface="Calibri"/>
              </a:rPr>
              <a:t> </a:t>
            </a:r>
            <a:r>
              <a:rPr sz="1050" dirty="0">
                <a:latin typeface="Calibri"/>
                <a:cs typeface="Calibri"/>
              </a:rPr>
              <a:t>semantic</a:t>
            </a:r>
            <a:r>
              <a:rPr sz="1050" spc="20" dirty="0">
                <a:latin typeface="Calibri"/>
                <a:cs typeface="Calibri"/>
              </a:rPr>
              <a:t> </a:t>
            </a:r>
            <a:r>
              <a:rPr sz="1050" dirty="0">
                <a:latin typeface="Calibri"/>
                <a:cs typeface="Calibri"/>
              </a:rPr>
              <a:t>segmentation”,</a:t>
            </a:r>
            <a:r>
              <a:rPr sz="1050" spc="145" dirty="0">
                <a:latin typeface="Calibri"/>
                <a:cs typeface="Calibri"/>
              </a:rPr>
              <a:t> </a:t>
            </a:r>
            <a:r>
              <a:rPr sz="1050" dirty="0">
                <a:latin typeface="Calibri"/>
                <a:cs typeface="Calibri"/>
              </a:rPr>
              <a:t>CVPR</a:t>
            </a:r>
            <a:r>
              <a:rPr sz="1050" spc="65" dirty="0">
                <a:latin typeface="Calibri"/>
                <a:cs typeface="Calibri"/>
              </a:rPr>
              <a:t> </a:t>
            </a:r>
            <a:r>
              <a:rPr sz="1050" spc="-10" dirty="0">
                <a:latin typeface="Calibri"/>
                <a:cs typeface="Calibri"/>
              </a:rPr>
              <a:t>2014.</a:t>
            </a:r>
            <a:endParaRPr sz="1050">
              <a:latin typeface="Calibri"/>
              <a:cs typeface="Calibri"/>
            </a:endParaRPr>
          </a:p>
          <a:p>
            <a:pPr marL="12700">
              <a:lnSpc>
                <a:spcPct val="100000"/>
              </a:lnSpc>
              <a:spcBef>
                <a:spcPts val="20"/>
              </a:spcBef>
            </a:pPr>
            <a:r>
              <a:rPr sz="1050" dirty="0">
                <a:latin typeface="Calibri"/>
                <a:cs typeface="Calibri"/>
              </a:rPr>
              <a:t>He</a:t>
            </a:r>
            <a:r>
              <a:rPr sz="1050" spc="145" dirty="0">
                <a:latin typeface="Calibri"/>
                <a:cs typeface="Calibri"/>
              </a:rPr>
              <a:t> </a:t>
            </a:r>
            <a:r>
              <a:rPr sz="1050" dirty="0">
                <a:latin typeface="Calibri"/>
                <a:cs typeface="Calibri"/>
              </a:rPr>
              <a:t>et</a:t>
            </a:r>
            <a:r>
              <a:rPr sz="1050" spc="150" dirty="0">
                <a:latin typeface="Calibri"/>
                <a:cs typeface="Calibri"/>
              </a:rPr>
              <a:t> </a:t>
            </a:r>
            <a:r>
              <a:rPr sz="1050" dirty="0">
                <a:latin typeface="Calibri"/>
                <a:cs typeface="Calibri"/>
              </a:rPr>
              <a:t>al,</a:t>
            </a:r>
            <a:r>
              <a:rPr sz="1050" spc="-50" dirty="0">
                <a:latin typeface="Calibri"/>
                <a:cs typeface="Calibri"/>
              </a:rPr>
              <a:t> </a:t>
            </a:r>
            <a:r>
              <a:rPr sz="1050" dirty="0">
                <a:latin typeface="Calibri"/>
                <a:cs typeface="Calibri"/>
              </a:rPr>
              <a:t>“Spatial</a:t>
            </a:r>
            <a:r>
              <a:rPr sz="1050" spc="100" dirty="0">
                <a:latin typeface="Calibri"/>
                <a:cs typeface="Calibri"/>
              </a:rPr>
              <a:t> </a:t>
            </a:r>
            <a:r>
              <a:rPr sz="1050" dirty="0">
                <a:latin typeface="Calibri"/>
                <a:cs typeface="Calibri"/>
              </a:rPr>
              <a:t>pyramidpooling</a:t>
            </a:r>
            <a:r>
              <a:rPr sz="1050" spc="-20" dirty="0">
                <a:latin typeface="Calibri"/>
                <a:cs typeface="Calibri"/>
              </a:rPr>
              <a:t> </a:t>
            </a:r>
            <a:r>
              <a:rPr sz="1050" dirty="0">
                <a:latin typeface="Calibri"/>
                <a:cs typeface="Calibri"/>
              </a:rPr>
              <a:t>in </a:t>
            </a:r>
            <a:r>
              <a:rPr sz="1050" spc="-30" dirty="0">
                <a:latin typeface="Calibri"/>
                <a:cs typeface="Calibri"/>
              </a:rPr>
              <a:t>deep</a:t>
            </a:r>
            <a:r>
              <a:rPr sz="1050" spc="-20" dirty="0">
                <a:latin typeface="Calibri"/>
                <a:cs typeface="Calibri"/>
              </a:rPr>
              <a:t> </a:t>
            </a:r>
            <a:r>
              <a:rPr sz="1050" dirty="0">
                <a:latin typeface="Calibri"/>
                <a:cs typeface="Calibri"/>
              </a:rPr>
              <a:t>convolutional</a:t>
            </a:r>
            <a:r>
              <a:rPr sz="1050" spc="85" dirty="0">
                <a:latin typeface="Calibri"/>
                <a:cs typeface="Calibri"/>
              </a:rPr>
              <a:t> </a:t>
            </a:r>
            <a:r>
              <a:rPr sz="1050" spc="-10" dirty="0">
                <a:latin typeface="Calibri"/>
                <a:cs typeface="Calibri"/>
              </a:rPr>
              <a:t>networks</a:t>
            </a:r>
            <a:r>
              <a:rPr sz="1050" spc="114" dirty="0">
                <a:latin typeface="Calibri"/>
                <a:cs typeface="Calibri"/>
              </a:rPr>
              <a:t> </a:t>
            </a:r>
            <a:r>
              <a:rPr sz="1050" dirty="0">
                <a:latin typeface="Calibri"/>
                <a:cs typeface="Calibri"/>
              </a:rPr>
              <a:t>for</a:t>
            </a:r>
            <a:r>
              <a:rPr sz="1050" spc="30" dirty="0">
                <a:latin typeface="Calibri"/>
                <a:cs typeface="Calibri"/>
              </a:rPr>
              <a:t> </a:t>
            </a:r>
            <a:r>
              <a:rPr sz="1050" dirty="0">
                <a:latin typeface="Calibri"/>
                <a:cs typeface="Calibri"/>
              </a:rPr>
              <a:t>visual</a:t>
            </a:r>
            <a:r>
              <a:rPr sz="1050" spc="-10" dirty="0">
                <a:latin typeface="Calibri"/>
                <a:cs typeface="Calibri"/>
              </a:rPr>
              <a:t> </a:t>
            </a:r>
            <a:r>
              <a:rPr sz="1050" dirty="0">
                <a:latin typeface="Calibri"/>
                <a:cs typeface="Calibri"/>
              </a:rPr>
              <a:t>recognition”,</a:t>
            </a:r>
            <a:r>
              <a:rPr sz="1050" spc="-55" dirty="0">
                <a:latin typeface="Calibri"/>
                <a:cs typeface="Calibri"/>
              </a:rPr>
              <a:t> </a:t>
            </a:r>
            <a:r>
              <a:rPr sz="1050" spc="-20" dirty="0">
                <a:latin typeface="Calibri"/>
                <a:cs typeface="Calibri"/>
              </a:rPr>
              <a:t>ECCV</a:t>
            </a:r>
            <a:r>
              <a:rPr sz="1050" spc="-55" dirty="0">
                <a:latin typeface="Calibri"/>
                <a:cs typeface="Calibri"/>
              </a:rPr>
              <a:t> </a:t>
            </a:r>
            <a:r>
              <a:rPr sz="1050" spc="-20" dirty="0">
                <a:latin typeface="Calibri"/>
                <a:cs typeface="Calibri"/>
              </a:rPr>
              <a:t>2014</a:t>
            </a:r>
            <a:endParaRPr sz="1050">
              <a:latin typeface="Calibri"/>
              <a:cs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5039359" y="1026160"/>
            <a:ext cx="6482080" cy="5283200"/>
          </a:xfrm>
          <a:prstGeom prst="rect">
            <a:avLst/>
          </a:prstGeom>
        </p:spPr>
      </p:pic>
      <p:sp>
        <p:nvSpPr>
          <p:cNvPr id="3" name="object 3"/>
          <p:cNvSpPr txBox="1"/>
          <p:nvPr/>
        </p:nvSpPr>
        <p:spPr>
          <a:xfrm>
            <a:off x="68897" y="5896292"/>
            <a:ext cx="5843270" cy="347345"/>
          </a:xfrm>
          <a:prstGeom prst="rect">
            <a:avLst/>
          </a:prstGeom>
        </p:spPr>
        <p:txBody>
          <a:bodyPr vert="horz" wrap="square" lIns="0" tIns="8255" rIns="0" bIns="0" rtlCol="0">
            <a:spAutoFit/>
          </a:bodyPr>
          <a:lstStyle/>
          <a:p>
            <a:pPr marL="12700" marR="5080">
              <a:lnSpc>
                <a:spcPct val="101800"/>
              </a:lnSpc>
              <a:spcBef>
                <a:spcPts val="65"/>
              </a:spcBef>
            </a:pPr>
            <a:r>
              <a:rPr sz="1050" dirty="0">
                <a:latin typeface="Calibri"/>
                <a:cs typeface="Calibri"/>
              </a:rPr>
              <a:t>Ren</a:t>
            </a:r>
            <a:r>
              <a:rPr sz="1050" spc="125" dirty="0">
                <a:latin typeface="Calibri"/>
                <a:cs typeface="Calibri"/>
              </a:rPr>
              <a:t> </a:t>
            </a:r>
            <a:r>
              <a:rPr sz="1050" dirty="0">
                <a:latin typeface="Calibri"/>
                <a:cs typeface="Calibri"/>
              </a:rPr>
              <a:t>et</a:t>
            </a:r>
            <a:r>
              <a:rPr sz="1050" spc="75" dirty="0">
                <a:latin typeface="Calibri"/>
                <a:cs typeface="Calibri"/>
              </a:rPr>
              <a:t> </a:t>
            </a:r>
            <a:r>
              <a:rPr sz="1050" dirty="0">
                <a:latin typeface="Calibri"/>
                <a:cs typeface="Calibri"/>
              </a:rPr>
              <a:t>al,</a:t>
            </a:r>
            <a:r>
              <a:rPr sz="1050" spc="-80" dirty="0">
                <a:latin typeface="Calibri"/>
                <a:cs typeface="Calibri"/>
              </a:rPr>
              <a:t> </a:t>
            </a:r>
            <a:r>
              <a:rPr sz="1050" dirty="0">
                <a:latin typeface="Calibri"/>
                <a:cs typeface="Calibri"/>
              </a:rPr>
              <a:t>“Faster</a:t>
            </a:r>
            <a:r>
              <a:rPr sz="1050" spc="-25" dirty="0">
                <a:latin typeface="Calibri"/>
                <a:cs typeface="Calibri"/>
              </a:rPr>
              <a:t> </a:t>
            </a:r>
            <a:r>
              <a:rPr sz="1050" spc="-10" dirty="0">
                <a:latin typeface="Calibri"/>
                <a:cs typeface="Calibri"/>
              </a:rPr>
              <a:t>R-</a:t>
            </a:r>
            <a:r>
              <a:rPr sz="1050" dirty="0">
                <a:latin typeface="Calibri"/>
                <a:cs typeface="Calibri"/>
              </a:rPr>
              <a:t>CNN:</a:t>
            </a:r>
            <a:r>
              <a:rPr sz="1050" spc="160" dirty="0">
                <a:latin typeface="Calibri"/>
                <a:cs typeface="Calibri"/>
              </a:rPr>
              <a:t> </a:t>
            </a:r>
            <a:r>
              <a:rPr sz="1050" dirty="0">
                <a:latin typeface="Calibri"/>
                <a:cs typeface="Calibri"/>
              </a:rPr>
              <a:t>Towards</a:t>
            </a:r>
            <a:r>
              <a:rPr sz="1050" spc="25" dirty="0">
                <a:latin typeface="Calibri"/>
                <a:cs typeface="Calibri"/>
              </a:rPr>
              <a:t> </a:t>
            </a:r>
            <a:r>
              <a:rPr sz="1050" dirty="0">
                <a:latin typeface="Calibri"/>
                <a:cs typeface="Calibri"/>
              </a:rPr>
              <a:t>Real-</a:t>
            </a:r>
            <a:r>
              <a:rPr sz="1050" spc="-10" dirty="0">
                <a:latin typeface="Calibri"/>
                <a:cs typeface="Calibri"/>
              </a:rPr>
              <a:t>Time</a:t>
            </a:r>
            <a:r>
              <a:rPr sz="1050" spc="-105" dirty="0">
                <a:latin typeface="Calibri"/>
                <a:cs typeface="Calibri"/>
              </a:rPr>
              <a:t> </a:t>
            </a:r>
            <a:r>
              <a:rPr sz="1050" dirty="0">
                <a:latin typeface="Calibri"/>
                <a:cs typeface="Calibri"/>
              </a:rPr>
              <a:t>Object</a:t>
            </a:r>
            <a:r>
              <a:rPr sz="1050" spc="-15" dirty="0">
                <a:latin typeface="Calibri"/>
                <a:cs typeface="Calibri"/>
              </a:rPr>
              <a:t> </a:t>
            </a:r>
            <a:r>
              <a:rPr sz="1050" dirty="0">
                <a:latin typeface="Calibri"/>
                <a:cs typeface="Calibri"/>
              </a:rPr>
              <a:t>Detection</a:t>
            </a:r>
            <a:r>
              <a:rPr sz="1050" spc="110" dirty="0">
                <a:latin typeface="Calibri"/>
                <a:cs typeface="Calibri"/>
              </a:rPr>
              <a:t> </a:t>
            </a:r>
            <a:r>
              <a:rPr sz="1050" dirty="0">
                <a:latin typeface="Calibri"/>
                <a:cs typeface="Calibri"/>
              </a:rPr>
              <a:t>with</a:t>
            </a:r>
            <a:r>
              <a:rPr sz="1050" spc="35" dirty="0">
                <a:latin typeface="Calibri"/>
                <a:cs typeface="Calibri"/>
              </a:rPr>
              <a:t> </a:t>
            </a:r>
            <a:r>
              <a:rPr sz="1050" dirty="0">
                <a:latin typeface="Calibri"/>
                <a:cs typeface="Calibri"/>
              </a:rPr>
              <a:t>Region</a:t>
            </a:r>
            <a:r>
              <a:rPr sz="1050" spc="45" dirty="0">
                <a:latin typeface="Calibri"/>
                <a:cs typeface="Calibri"/>
              </a:rPr>
              <a:t> </a:t>
            </a:r>
            <a:r>
              <a:rPr sz="1050" dirty="0">
                <a:latin typeface="Calibri"/>
                <a:cs typeface="Calibri"/>
              </a:rPr>
              <a:t>Proposal</a:t>
            </a:r>
            <a:r>
              <a:rPr sz="1050" spc="-55" dirty="0">
                <a:latin typeface="Calibri"/>
                <a:cs typeface="Calibri"/>
              </a:rPr>
              <a:t> </a:t>
            </a:r>
            <a:r>
              <a:rPr sz="1050" spc="-10" dirty="0">
                <a:latin typeface="Calibri"/>
                <a:cs typeface="Calibri"/>
              </a:rPr>
              <a:t>Networks”,</a:t>
            </a:r>
            <a:r>
              <a:rPr sz="1050" spc="15" dirty="0">
                <a:latin typeface="Calibri"/>
                <a:cs typeface="Calibri"/>
              </a:rPr>
              <a:t> </a:t>
            </a:r>
            <a:r>
              <a:rPr sz="1050" dirty="0">
                <a:latin typeface="Calibri"/>
                <a:cs typeface="Calibri"/>
              </a:rPr>
              <a:t>NIPS</a:t>
            </a:r>
            <a:r>
              <a:rPr sz="1050" spc="-60" dirty="0">
                <a:latin typeface="Calibri"/>
                <a:cs typeface="Calibri"/>
              </a:rPr>
              <a:t> </a:t>
            </a:r>
            <a:r>
              <a:rPr sz="1050" spc="-20" dirty="0">
                <a:latin typeface="Calibri"/>
                <a:cs typeface="Calibri"/>
              </a:rPr>
              <a:t>2015 </a:t>
            </a:r>
            <a:r>
              <a:rPr sz="1050" dirty="0">
                <a:latin typeface="Calibri"/>
                <a:cs typeface="Calibri"/>
              </a:rPr>
              <a:t>Figure</a:t>
            </a:r>
            <a:r>
              <a:rPr sz="1050" spc="-40" dirty="0">
                <a:latin typeface="Calibri"/>
                <a:cs typeface="Calibri"/>
              </a:rPr>
              <a:t> </a:t>
            </a:r>
            <a:r>
              <a:rPr sz="1050" dirty="0">
                <a:latin typeface="Calibri"/>
                <a:cs typeface="Calibri"/>
              </a:rPr>
              <a:t>copyright</a:t>
            </a:r>
            <a:r>
              <a:rPr sz="1050" spc="-20" dirty="0">
                <a:latin typeface="Calibri"/>
                <a:cs typeface="Calibri"/>
              </a:rPr>
              <a:t> </a:t>
            </a:r>
            <a:r>
              <a:rPr sz="1050" dirty="0">
                <a:latin typeface="Calibri"/>
                <a:cs typeface="Calibri"/>
              </a:rPr>
              <a:t>2015,</a:t>
            </a:r>
            <a:r>
              <a:rPr sz="1050" spc="-15" dirty="0">
                <a:latin typeface="Calibri"/>
                <a:cs typeface="Calibri"/>
              </a:rPr>
              <a:t> </a:t>
            </a:r>
            <a:r>
              <a:rPr sz="1050" dirty="0">
                <a:latin typeface="Calibri"/>
                <a:cs typeface="Calibri"/>
              </a:rPr>
              <a:t>Ross</a:t>
            </a:r>
            <a:r>
              <a:rPr sz="1050" spc="135" dirty="0">
                <a:latin typeface="Calibri"/>
                <a:cs typeface="Calibri"/>
              </a:rPr>
              <a:t> </a:t>
            </a:r>
            <a:r>
              <a:rPr sz="1050" dirty="0">
                <a:latin typeface="Calibri"/>
                <a:cs typeface="Calibri"/>
              </a:rPr>
              <a:t>Girshick;</a:t>
            </a:r>
            <a:r>
              <a:rPr sz="1050" spc="-35" dirty="0">
                <a:latin typeface="Calibri"/>
                <a:cs typeface="Calibri"/>
              </a:rPr>
              <a:t> </a:t>
            </a:r>
            <a:r>
              <a:rPr sz="1050" dirty="0">
                <a:latin typeface="Calibri"/>
                <a:cs typeface="Calibri"/>
              </a:rPr>
              <a:t>reproduced</a:t>
            </a:r>
            <a:r>
              <a:rPr sz="1050" spc="50" dirty="0">
                <a:latin typeface="Calibri"/>
                <a:cs typeface="Calibri"/>
              </a:rPr>
              <a:t> </a:t>
            </a:r>
            <a:r>
              <a:rPr sz="1050" dirty="0">
                <a:latin typeface="Calibri"/>
                <a:cs typeface="Calibri"/>
              </a:rPr>
              <a:t>with</a:t>
            </a:r>
            <a:r>
              <a:rPr sz="1050" spc="30" dirty="0">
                <a:latin typeface="Calibri"/>
                <a:cs typeface="Calibri"/>
              </a:rPr>
              <a:t> </a:t>
            </a:r>
            <a:r>
              <a:rPr sz="1050" spc="-10" dirty="0">
                <a:latin typeface="Calibri"/>
                <a:cs typeface="Calibri"/>
              </a:rPr>
              <a:t>permission</a:t>
            </a:r>
            <a:endParaRPr sz="1050">
              <a:latin typeface="Calibri"/>
              <a:cs typeface="Calibri"/>
            </a:endParaRPr>
          </a:p>
        </p:txBody>
      </p:sp>
      <p:sp>
        <p:nvSpPr>
          <p:cNvPr id="4" name="object 4"/>
          <p:cNvSpPr/>
          <p:nvPr/>
        </p:nvSpPr>
        <p:spPr>
          <a:xfrm>
            <a:off x="4531359" y="955078"/>
            <a:ext cx="2936240" cy="751840"/>
          </a:xfrm>
          <a:custGeom>
            <a:avLst/>
            <a:gdLst/>
            <a:ahLst/>
            <a:cxnLst/>
            <a:rect l="l" t="t" r="r" b="b"/>
            <a:pathLst>
              <a:path w="2936240" h="751839">
                <a:moveTo>
                  <a:pt x="2936113" y="0"/>
                </a:moveTo>
                <a:lnTo>
                  <a:pt x="0" y="0"/>
                </a:lnTo>
                <a:lnTo>
                  <a:pt x="0" y="751293"/>
                </a:lnTo>
                <a:lnTo>
                  <a:pt x="2936113" y="751293"/>
                </a:lnTo>
                <a:lnTo>
                  <a:pt x="2936113" y="0"/>
                </a:lnTo>
                <a:close/>
              </a:path>
            </a:pathLst>
          </a:custGeom>
          <a:solidFill>
            <a:srgbClr val="FFFFFF"/>
          </a:solidFill>
        </p:spPr>
        <p:txBody>
          <a:bodyPr wrap="square" lIns="0" tIns="0" rIns="0" bIns="0" rtlCol="0"/>
          <a:lstStyle/>
          <a:p>
            <a:endParaRPr/>
          </a:p>
        </p:txBody>
      </p:sp>
      <p:sp>
        <p:nvSpPr>
          <p:cNvPr id="5" name="object 5"/>
          <p:cNvSpPr txBox="1">
            <a:spLocks noGrp="1"/>
          </p:cNvSpPr>
          <p:nvPr>
            <p:ph type="title"/>
          </p:nvPr>
        </p:nvSpPr>
        <p:spPr>
          <a:xfrm>
            <a:off x="915035" y="-42163"/>
            <a:ext cx="6544945" cy="697230"/>
          </a:xfrm>
          <a:prstGeom prst="rect">
            <a:avLst/>
          </a:prstGeom>
        </p:spPr>
        <p:txBody>
          <a:bodyPr vert="horz" wrap="square" lIns="0" tIns="13335" rIns="0" bIns="0" rtlCol="0">
            <a:spAutoFit/>
          </a:bodyPr>
          <a:lstStyle/>
          <a:p>
            <a:pPr marL="12700">
              <a:lnSpc>
                <a:spcPct val="100000"/>
              </a:lnSpc>
              <a:spcBef>
                <a:spcPts val="105"/>
              </a:spcBef>
            </a:pPr>
            <a:r>
              <a:rPr spc="-10" dirty="0"/>
              <a:t>Fast</a:t>
            </a:r>
            <a:r>
              <a:rPr sz="3900" u="heavy" spc="-10" dirty="0">
                <a:uFill>
                  <a:solidFill>
                    <a:srgbClr val="000000"/>
                  </a:solidFill>
                </a:uFill>
              </a:rPr>
              <a:t>er</a:t>
            </a:r>
            <a:r>
              <a:rPr sz="3900" spc="-40" dirty="0"/>
              <a:t> </a:t>
            </a:r>
            <a:r>
              <a:rPr sz="4000" dirty="0"/>
              <a:t>R-CNN:</a:t>
            </a:r>
            <a:r>
              <a:rPr sz="4000" spc="-145" dirty="0"/>
              <a:t> </a:t>
            </a:r>
            <a:r>
              <a:rPr sz="4000" dirty="0"/>
              <a:t>Learnable</a:t>
            </a:r>
            <a:r>
              <a:rPr sz="4000" spc="-185" dirty="0"/>
              <a:t> </a:t>
            </a:r>
            <a:r>
              <a:rPr sz="4000" spc="-10" dirty="0"/>
              <a:t>Region</a:t>
            </a:r>
            <a:endParaRPr sz="4000"/>
          </a:p>
        </p:txBody>
      </p:sp>
      <p:sp>
        <p:nvSpPr>
          <p:cNvPr id="6" name="object 6"/>
          <p:cNvSpPr txBox="1"/>
          <p:nvPr/>
        </p:nvSpPr>
        <p:spPr>
          <a:xfrm>
            <a:off x="755015" y="639444"/>
            <a:ext cx="4533265" cy="4554855"/>
          </a:xfrm>
          <a:prstGeom prst="rect">
            <a:avLst/>
          </a:prstGeom>
        </p:spPr>
        <p:txBody>
          <a:bodyPr vert="horz" wrap="square" lIns="0" tIns="13335" rIns="0" bIns="0" rtlCol="0">
            <a:spAutoFit/>
          </a:bodyPr>
          <a:lstStyle/>
          <a:p>
            <a:pPr marL="172085">
              <a:lnSpc>
                <a:spcPct val="100000"/>
              </a:lnSpc>
              <a:spcBef>
                <a:spcPts val="105"/>
              </a:spcBef>
            </a:pPr>
            <a:r>
              <a:rPr sz="4000" b="0" spc="-10" dirty="0">
                <a:latin typeface="Calibri Light"/>
                <a:cs typeface="Calibri Light"/>
              </a:rPr>
              <a:t>Proposals</a:t>
            </a:r>
            <a:endParaRPr sz="4000">
              <a:latin typeface="Calibri Light"/>
              <a:cs typeface="Calibri Light"/>
            </a:endParaRPr>
          </a:p>
          <a:p>
            <a:pPr>
              <a:lnSpc>
                <a:spcPct val="100000"/>
              </a:lnSpc>
              <a:spcBef>
                <a:spcPts val="50"/>
              </a:spcBef>
            </a:pPr>
            <a:endParaRPr sz="3250">
              <a:latin typeface="Calibri Light"/>
              <a:cs typeface="Calibri Light"/>
            </a:endParaRPr>
          </a:p>
          <a:p>
            <a:pPr marL="12700" marR="835025">
              <a:lnSpc>
                <a:spcPct val="100000"/>
              </a:lnSpc>
            </a:pPr>
            <a:r>
              <a:rPr sz="2800" dirty="0">
                <a:latin typeface="Calibri"/>
                <a:cs typeface="Calibri"/>
              </a:rPr>
              <a:t>Insert</a:t>
            </a:r>
            <a:r>
              <a:rPr sz="2800" spc="-15" dirty="0">
                <a:latin typeface="Calibri"/>
                <a:cs typeface="Calibri"/>
              </a:rPr>
              <a:t> </a:t>
            </a:r>
            <a:r>
              <a:rPr sz="2800" b="1" dirty="0">
                <a:latin typeface="Calibri"/>
                <a:cs typeface="Calibri"/>
              </a:rPr>
              <a:t>Region</a:t>
            </a:r>
            <a:r>
              <a:rPr sz="2800" b="1" spc="-220" dirty="0">
                <a:latin typeface="Calibri"/>
                <a:cs typeface="Calibri"/>
              </a:rPr>
              <a:t> </a:t>
            </a:r>
            <a:r>
              <a:rPr sz="2800" b="1" spc="-10" dirty="0">
                <a:latin typeface="Calibri"/>
                <a:cs typeface="Calibri"/>
              </a:rPr>
              <a:t>Proposal </a:t>
            </a:r>
            <a:r>
              <a:rPr sz="2800" b="1" dirty="0">
                <a:latin typeface="Calibri"/>
                <a:cs typeface="Calibri"/>
              </a:rPr>
              <a:t>Network</a:t>
            </a:r>
            <a:r>
              <a:rPr sz="2800" b="1" spc="-50" dirty="0">
                <a:latin typeface="Calibri"/>
                <a:cs typeface="Calibri"/>
              </a:rPr>
              <a:t> </a:t>
            </a:r>
            <a:r>
              <a:rPr sz="2800" b="1" dirty="0">
                <a:latin typeface="Calibri"/>
                <a:cs typeface="Calibri"/>
              </a:rPr>
              <a:t>(RPN)</a:t>
            </a:r>
            <a:r>
              <a:rPr sz="2800" b="1" spc="-55" dirty="0">
                <a:latin typeface="Calibri"/>
                <a:cs typeface="Calibri"/>
              </a:rPr>
              <a:t> </a:t>
            </a:r>
            <a:r>
              <a:rPr sz="2800" dirty="0">
                <a:latin typeface="Calibri"/>
                <a:cs typeface="Calibri"/>
              </a:rPr>
              <a:t>to</a:t>
            </a:r>
            <a:r>
              <a:rPr sz="2800" spc="-105" dirty="0">
                <a:latin typeface="Calibri"/>
                <a:cs typeface="Calibri"/>
              </a:rPr>
              <a:t> </a:t>
            </a:r>
            <a:r>
              <a:rPr sz="2800" spc="-20" dirty="0">
                <a:latin typeface="Calibri"/>
                <a:cs typeface="Calibri"/>
              </a:rPr>
              <a:t>predict </a:t>
            </a:r>
            <a:r>
              <a:rPr sz="2800" spc="-10" dirty="0">
                <a:latin typeface="Calibri"/>
                <a:cs typeface="Calibri"/>
              </a:rPr>
              <a:t>proposals</a:t>
            </a:r>
            <a:r>
              <a:rPr sz="2800" spc="-100" dirty="0">
                <a:latin typeface="Calibri"/>
                <a:cs typeface="Calibri"/>
              </a:rPr>
              <a:t> </a:t>
            </a:r>
            <a:r>
              <a:rPr sz="2800" dirty="0">
                <a:latin typeface="Calibri"/>
                <a:cs typeface="Calibri"/>
              </a:rPr>
              <a:t>from</a:t>
            </a:r>
            <a:r>
              <a:rPr sz="2800" spc="-114" dirty="0">
                <a:latin typeface="Calibri"/>
                <a:cs typeface="Calibri"/>
              </a:rPr>
              <a:t> </a:t>
            </a:r>
            <a:r>
              <a:rPr sz="2800" spc="-10" dirty="0">
                <a:latin typeface="Calibri"/>
                <a:cs typeface="Calibri"/>
              </a:rPr>
              <a:t>features</a:t>
            </a:r>
            <a:endParaRPr sz="2800">
              <a:latin typeface="Calibri"/>
              <a:cs typeface="Calibri"/>
            </a:endParaRPr>
          </a:p>
          <a:p>
            <a:pPr>
              <a:lnSpc>
                <a:spcPct val="100000"/>
              </a:lnSpc>
            </a:pPr>
            <a:endParaRPr sz="2800">
              <a:latin typeface="Calibri"/>
              <a:cs typeface="Calibri"/>
            </a:endParaRPr>
          </a:p>
          <a:p>
            <a:pPr>
              <a:lnSpc>
                <a:spcPct val="100000"/>
              </a:lnSpc>
              <a:spcBef>
                <a:spcPts val="10"/>
              </a:spcBef>
            </a:pPr>
            <a:endParaRPr sz="2650">
              <a:latin typeface="Calibri"/>
              <a:cs typeface="Calibri"/>
            </a:endParaRPr>
          </a:p>
          <a:p>
            <a:pPr marL="12700" marR="5080">
              <a:lnSpc>
                <a:spcPct val="100000"/>
              </a:lnSpc>
              <a:spcBef>
                <a:spcPts val="5"/>
              </a:spcBef>
            </a:pPr>
            <a:r>
              <a:rPr sz="2800" dirty="0">
                <a:latin typeface="Calibri"/>
                <a:cs typeface="Calibri"/>
              </a:rPr>
              <a:t>Otherwise</a:t>
            </a:r>
            <a:r>
              <a:rPr sz="2800" spc="-35" dirty="0">
                <a:latin typeface="Calibri"/>
                <a:cs typeface="Calibri"/>
              </a:rPr>
              <a:t> </a:t>
            </a:r>
            <a:r>
              <a:rPr sz="2800" dirty="0">
                <a:latin typeface="Calibri"/>
                <a:cs typeface="Calibri"/>
              </a:rPr>
              <a:t>same</a:t>
            </a:r>
            <a:r>
              <a:rPr sz="2800" spc="-30" dirty="0">
                <a:latin typeface="Calibri"/>
                <a:cs typeface="Calibri"/>
              </a:rPr>
              <a:t> </a:t>
            </a:r>
            <a:r>
              <a:rPr sz="2800" dirty="0">
                <a:latin typeface="Calibri"/>
                <a:cs typeface="Calibri"/>
              </a:rPr>
              <a:t>as</a:t>
            </a:r>
            <a:r>
              <a:rPr sz="2800" spc="-35" dirty="0">
                <a:latin typeface="Calibri"/>
                <a:cs typeface="Calibri"/>
              </a:rPr>
              <a:t> </a:t>
            </a:r>
            <a:r>
              <a:rPr sz="2800" spc="-20" dirty="0">
                <a:latin typeface="Calibri"/>
                <a:cs typeface="Calibri"/>
              </a:rPr>
              <a:t>Fast</a:t>
            </a:r>
            <a:r>
              <a:rPr sz="2800" spc="-204" dirty="0">
                <a:latin typeface="Calibri"/>
                <a:cs typeface="Calibri"/>
              </a:rPr>
              <a:t> </a:t>
            </a:r>
            <a:r>
              <a:rPr sz="2800" dirty="0">
                <a:latin typeface="Calibri"/>
                <a:cs typeface="Calibri"/>
              </a:rPr>
              <a:t>R-</a:t>
            </a:r>
            <a:r>
              <a:rPr sz="2800" spc="-20" dirty="0">
                <a:latin typeface="Calibri"/>
                <a:cs typeface="Calibri"/>
              </a:rPr>
              <a:t>CNN: </a:t>
            </a:r>
            <a:r>
              <a:rPr sz="2800" dirty="0">
                <a:latin typeface="Calibri"/>
                <a:cs typeface="Calibri"/>
              </a:rPr>
              <a:t>Crop</a:t>
            </a:r>
            <a:r>
              <a:rPr sz="2800" spc="-135" dirty="0">
                <a:latin typeface="Calibri"/>
                <a:cs typeface="Calibri"/>
              </a:rPr>
              <a:t> </a:t>
            </a:r>
            <a:r>
              <a:rPr sz="2800" spc="-25" dirty="0">
                <a:latin typeface="Calibri"/>
                <a:cs typeface="Calibri"/>
              </a:rPr>
              <a:t>features</a:t>
            </a:r>
            <a:r>
              <a:rPr sz="2800" spc="-210" dirty="0">
                <a:latin typeface="Calibri"/>
                <a:cs typeface="Calibri"/>
              </a:rPr>
              <a:t> </a:t>
            </a:r>
            <a:r>
              <a:rPr sz="2800" dirty="0">
                <a:latin typeface="Calibri"/>
                <a:cs typeface="Calibri"/>
              </a:rPr>
              <a:t>for</a:t>
            </a:r>
            <a:r>
              <a:rPr sz="2800" spc="-70" dirty="0">
                <a:latin typeface="Calibri"/>
                <a:cs typeface="Calibri"/>
              </a:rPr>
              <a:t> </a:t>
            </a:r>
            <a:r>
              <a:rPr sz="2800" spc="-20" dirty="0">
                <a:latin typeface="Calibri"/>
                <a:cs typeface="Calibri"/>
              </a:rPr>
              <a:t>each </a:t>
            </a:r>
            <a:r>
              <a:rPr sz="2800" spc="-10" dirty="0">
                <a:latin typeface="Calibri"/>
                <a:cs typeface="Calibri"/>
              </a:rPr>
              <a:t>proposal, </a:t>
            </a:r>
            <a:r>
              <a:rPr sz="2800" dirty="0">
                <a:latin typeface="Calibri"/>
                <a:cs typeface="Calibri"/>
              </a:rPr>
              <a:t>classify</a:t>
            </a:r>
            <a:r>
              <a:rPr sz="2800" spc="-75" dirty="0">
                <a:latin typeface="Calibri"/>
                <a:cs typeface="Calibri"/>
              </a:rPr>
              <a:t> </a:t>
            </a:r>
            <a:r>
              <a:rPr sz="2800" dirty="0">
                <a:latin typeface="Calibri"/>
                <a:cs typeface="Calibri"/>
              </a:rPr>
              <a:t>each</a:t>
            </a:r>
            <a:r>
              <a:rPr sz="2800" spc="-45" dirty="0">
                <a:latin typeface="Calibri"/>
                <a:cs typeface="Calibri"/>
              </a:rPr>
              <a:t> </a:t>
            </a:r>
            <a:r>
              <a:rPr sz="2800" spc="-25" dirty="0">
                <a:latin typeface="Calibri"/>
                <a:cs typeface="Calibri"/>
              </a:rPr>
              <a:t>one</a:t>
            </a:r>
            <a:endParaRPr sz="2800">
              <a:latin typeface="Calibri"/>
              <a:cs typeface="Calibri"/>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72644"/>
            <a:ext cx="5640705" cy="697230"/>
          </a:xfrm>
          <a:prstGeom prst="rect">
            <a:avLst/>
          </a:prstGeom>
        </p:spPr>
        <p:txBody>
          <a:bodyPr vert="horz" wrap="square" lIns="0" tIns="13335" rIns="0" bIns="0" rtlCol="0">
            <a:spAutoFit/>
          </a:bodyPr>
          <a:lstStyle/>
          <a:p>
            <a:pPr marL="12700">
              <a:lnSpc>
                <a:spcPct val="100000"/>
              </a:lnSpc>
              <a:spcBef>
                <a:spcPts val="105"/>
              </a:spcBef>
            </a:pPr>
            <a:r>
              <a:rPr dirty="0"/>
              <a:t>Region</a:t>
            </a:r>
            <a:r>
              <a:rPr spc="-190" dirty="0"/>
              <a:t> </a:t>
            </a:r>
            <a:r>
              <a:rPr spc="-10" dirty="0"/>
              <a:t>Proposal</a:t>
            </a:r>
            <a:r>
              <a:rPr spc="-235" dirty="0"/>
              <a:t> </a:t>
            </a:r>
            <a:r>
              <a:rPr spc="-10" dirty="0"/>
              <a:t>Network</a:t>
            </a:r>
          </a:p>
        </p:txBody>
      </p:sp>
      <p:sp>
        <p:nvSpPr>
          <p:cNvPr id="3" name="object 3"/>
          <p:cNvSpPr txBox="1"/>
          <p:nvPr/>
        </p:nvSpPr>
        <p:spPr>
          <a:xfrm>
            <a:off x="915035" y="598805"/>
            <a:ext cx="1292225" cy="697230"/>
          </a:xfrm>
          <a:prstGeom prst="rect">
            <a:avLst/>
          </a:prstGeom>
        </p:spPr>
        <p:txBody>
          <a:bodyPr vert="horz" wrap="square" lIns="0" tIns="13335" rIns="0" bIns="0" rtlCol="0">
            <a:spAutoFit/>
          </a:bodyPr>
          <a:lstStyle/>
          <a:p>
            <a:pPr marL="12700">
              <a:lnSpc>
                <a:spcPct val="100000"/>
              </a:lnSpc>
              <a:spcBef>
                <a:spcPts val="105"/>
              </a:spcBef>
            </a:pPr>
            <a:r>
              <a:rPr sz="4400" b="0" spc="-10" dirty="0">
                <a:latin typeface="Calibri Light"/>
                <a:cs typeface="Calibri Light"/>
              </a:rPr>
              <a:t>(RPN)</a:t>
            </a:r>
            <a:endParaRPr sz="4400">
              <a:latin typeface="Calibri Light"/>
              <a:cs typeface="Calibri Light"/>
            </a:endParaRPr>
          </a:p>
        </p:txBody>
      </p:sp>
      <p:grpSp>
        <p:nvGrpSpPr>
          <p:cNvPr id="4" name="object 4"/>
          <p:cNvGrpSpPr/>
          <p:nvPr/>
        </p:nvGrpSpPr>
        <p:grpSpPr>
          <a:xfrm>
            <a:off x="4632959" y="1717039"/>
            <a:ext cx="3565525" cy="3098165"/>
            <a:chOff x="4632959" y="1717039"/>
            <a:chExt cx="3565525" cy="3098165"/>
          </a:xfrm>
        </p:grpSpPr>
        <p:sp>
          <p:nvSpPr>
            <p:cNvPr id="5" name="object 5"/>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6" name="object 6"/>
            <p:cNvSpPr/>
            <p:nvPr/>
          </p:nvSpPr>
          <p:spPr>
            <a:xfrm>
              <a:off x="7945119"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7" name="object 7"/>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8" name="object 8"/>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pic>
          <p:nvPicPr>
            <p:cNvPr id="9" name="object 9"/>
            <p:cNvPicPr/>
            <p:nvPr/>
          </p:nvPicPr>
          <p:blipFill>
            <a:blip r:embed="rId3" cstate="print"/>
            <a:stretch>
              <a:fillRect/>
            </a:stretch>
          </p:blipFill>
          <p:spPr>
            <a:xfrm>
              <a:off x="4653279" y="1950719"/>
              <a:ext cx="3302000" cy="2854960"/>
            </a:xfrm>
            <a:prstGeom prst="rect">
              <a:avLst/>
            </a:prstGeom>
          </p:spPr>
        </p:pic>
        <p:sp>
          <p:nvSpPr>
            <p:cNvPr id="10" name="object 10"/>
            <p:cNvSpPr/>
            <p:nvPr/>
          </p:nvSpPr>
          <p:spPr>
            <a:xfrm>
              <a:off x="4638039" y="1955799"/>
              <a:ext cx="3311525" cy="2854960"/>
            </a:xfrm>
            <a:custGeom>
              <a:avLst/>
              <a:gdLst/>
              <a:ahLst/>
              <a:cxnLst/>
              <a:rect l="l" t="t" r="r" b="b"/>
              <a:pathLst>
                <a:path w="3311525" h="2854960">
                  <a:moveTo>
                    <a:pt x="406400" y="0"/>
                  </a:moveTo>
                  <a:lnTo>
                    <a:pt x="406400" y="2834513"/>
                  </a:lnTo>
                </a:path>
                <a:path w="3311525" h="2854960">
                  <a:moveTo>
                    <a:pt x="0" y="2448560"/>
                  </a:moveTo>
                  <a:lnTo>
                    <a:pt x="3311525" y="2448560"/>
                  </a:lnTo>
                </a:path>
                <a:path w="3311525" h="2854960">
                  <a:moveTo>
                    <a:pt x="822960" y="10160"/>
                  </a:moveTo>
                  <a:lnTo>
                    <a:pt x="822960" y="2854960"/>
                  </a:lnTo>
                </a:path>
                <a:path w="3311525" h="2854960">
                  <a:moveTo>
                    <a:pt x="1229360" y="10160"/>
                  </a:moveTo>
                  <a:lnTo>
                    <a:pt x="1229360" y="2854960"/>
                  </a:lnTo>
                </a:path>
                <a:path w="3311525" h="2854960">
                  <a:moveTo>
                    <a:pt x="1635760" y="10160"/>
                  </a:moveTo>
                  <a:lnTo>
                    <a:pt x="1635760" y="2854960"/>
                  </a:lnTo>
                </a:path>
                <a:path w="3311525" h="2854960">
                  <a:moveTo>
                    <a:pt x="2042160" y="10160"/>
                  </a:moveTo>
                  <a:lnTo>
                    <a:pt x="2042160" y="2854960"/>
                  </a:lnTo>
                </a:path>
                <a:path w="3311525" h="2854960">
                  <a:moveTo>
                    <a:pt x="2448560" y="10160"/>
                  </a:moveTo>
                  <a:lnTo>
                    <a:pt x="2448560" y="2854960"/>
                  </a:lnTo>
                </a:path>
                <a:path w="3311525" h="2854960">
                  <a:moveTo>
                    <a:pt x="2854960" y="10160"/>
                  </a:moveTo>
                  <a:lnTo>
                    <a:pt x="2854960" y="2854960"/>
                  </a:lnTo>
                </a:path>
                <a:path w="3311525" h="2854960">
                  <a:moveTo>
                    <a:pt x="0" y="2042160"/>
                  </a:moveTo>
                  <a:lnTo>
                    <a:pt x="3311525" y="2042160"/>
                  </a:lnTo>
                </a:path>
                <a:path w="3311525" h="2854960">
                  <a:moveTo>
                    <a:pt x="0" y="1635760"/>
                  </a:moveTo>
                  <a:lnTo>
                    <a:pt x="3311525" y="1635760"/>
                  </a:lnTo>
                </a:path>
                <a:path w="3311525" h="2854960">
                  <a:moveTo>
                    <a:pt x="0" y="1229360"/>
                  </a:moveTo>
                  <a:lnTo>
                    <a:pt x="3311525" y="1229360"/>
                  </a:lnTo>
                </a:path>
                <a:path w="3311525" h="2854960">
                  <a:moveTo>
                    <a:pt x="0" y="822960"/>
                  </a:moveTo>
                  <a:lnTo>
                    <a:pt x="3311525" y="822960"/>
                  </a:lnTo>
                </a:path>
                <a:path w="3311525" h="2854960">
                  <a:moveTo>
                    <a:pt x="0" y="416560"/>
                  </a:moveTo>
                  <a:lnTo>
                    <a:pt x="3311525" y="416560"/>
                  </a:lnTo>
                </a:path>
              </a:pathLst>
            </a:custGeom>
            <a:ln w="9525">
              <a:solidFill>
                <a:srgbClr val="44536A"/>
              </a:solidFill>
            </a:ln>
          </p:spPr>
          <p:txBody>
            <a:bodyPr wrap="square" lIns="0" tIns="0" rIns="0" bIns="0" rtlCol="0"/>
            <a:lstStyle/>
            <a:p>
              <a:endParaRPr/>
            </a:p>
          </p:txBody>
        </p:sp>
      </p:grpSp>
      <p:pic>
        <p:nvPicPr>
          <p:cNvPr id="11" name="object 11"/>
          <p:cNvPicPr/>
          <p:nvPr/>
        </p:nvPicPr>
        <p:blipFill>
          <a:blip r:embed="rId4" cstate="print"/>
          <a:stretch>
            <a:fillRect/>
          </a:stretch>
        </p:blipFill>
        <p:spPr>
          <a:xfrm>
            <a:off x="182879" y="1950720"/>
            <a:ext cx="3312160" cy="2875279"/>
          </a:xfrm>
          <a:prstGeom prst="rect">
            <a:avLst/>
          </a:prstGeom>
        </p:spPr>
      </p:pic>
      <p:grpSp>
        <p:nvGrpSpPr>
          <p:cNvPr id="12" name="object 12"/>
          <p:cNvGrpSpPr/>
          <p:nvPr/>
        </p:nvGrpSpPr>
        <p:grpSpPr>
          <a:xfrm>
            <a:off x="3708400" y="2489200"/>
            <a:ext cx="721360" cy="1807845"/>
            <a:chOff x="3708400" y="2489200"/>
            <a:chExt cx="721360" cy="1807845"/>
          </a:xfrm>
        </p:grpSpPr>
        <p:sp>
          <p:nvSpPr>
            <p:cNvPr id="13" name="object 13"/>
            <p:cNvSpPr/>
            <p:nvPr/>
          </p:nvSpPr>
          <p:spPr>
            <a:xfrm>
              <a:off x="3708400" y="2489200"/>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14" name="object 14"/>
            <p:cNvSpPr/>
            <p:nvPr/>
          </p:nvSpPr>
          <p:spPr>
            <a:xfrm>
              <a:off x="3713480" y="2494280"/>
              <a:ext cx="711200" cy="1798320"/>
            </a:xfrm>
            <a:custGeom>
              <a:avLst/>
              <a:gdLst/>
              <a:ahLst/>
              <a:cxnLst/>
              <a:rect l="l" t="t" r="r" b="b"/>
              <a:pathLst>
                <a:path w="711200" h="1798320">
                  <a:moveTo>
                    <a:pt x="0" y="0"/>
                  </a:moveTo>
                  <a:lnTo>
                    <a:pt x="711200" y="176784"/>
                  </a:lnTo>
                  <a:lnTo>
                    <a:pt x="711200" y="1621155"/>
                  </a:lnTo>
                  <a:lnTo>
                    <a:pt x="0" y="1797939"/>
                  </a:lnTo>
                  <a:lnTo>
                    <a:pt x="0" y="0"/>
                  </a:lnTo>
                  <a:close/>
                </a:path>
              </a:pathLst>
            </a:custGeom>
            <a:ln w="9525">
              <a:solidFill>
                <a:srgbClr val="666666"/>
              </a:solidFill>
            </a:ln>
          </p:spPr>
          <p:txBody>
            <a:bodyPr wrap="square" lIns="0" tIns="0" rIns="0" bIns="0" rtlCol="0"/>
            <a:lstStyle/>
            <a:p>
              <a:endParaRPr/>
            </a:p>
          </p:txBody>
        </p:sp>
      </p:grpSp>
      <p:sp>
        <p:nvSpPr>
          <p:cNvPr id="15" name="object 15"/>
          <p:cNvSpPr txBox="1"/>
          <p:nvPr/>
        </p:nvSpPr>
        <p:spPr>
          <a:xfrm>
            <a:off x="3780154" y="3254628"/>
            <a:ext cx="605790" cy="404495"/>
          </a:xfrm>
          <a:prstGeom prst="rect">
            <a:avLst/>
          </a:prstGeom>
        </p:spPr>
        <p:txBody>
          <a:bodyPr vert="horz" wrap="square" lIns="0" tIns="17145" rIns="0" bIns="0" rtlCol="0">
            <a:spAutoFit/>
          </a:bodyPr>
          <a:lstStyle/>
          <a:p>
            <a:pPr marL="12700">
              <a:lnSpc>
                <a:spcPct val="100000"/>
              </a:lnSpc>
              <a:spcBef>
                <a:spcPts val="135"/>
              </a:spcBef>
            </a:pPr>
            <a:r>
              <a:rPr sz="2450" spc="-25" dirty="0">
                <a:latin typeface="Calibri"/>
                <a:cs typeface="Calibri"/>
              </a:rPr>
              <a:t>CNN</a:t>
            </a:r>
            <a:endParaRPr sz="2450">
              <a:latin typeface="Calibri"/>
              <a:cs typeface="Calibri"/>
            </a:endParaRPr>
          </a:p>
        </p:txBody>
      </p:sp>
      <p:sp>
        <p:nvSpPr>
          <p:cNvPr id="17" name="object 17"/>
          <p:cNvSpPr txBox="1"/>
          <p:nvPr/>
        </p:nvSpPr>
        <p:spPr>
          <a:xfrm>
            <a:off x="436244" y="4976002"/>
            <a:ext cx="2432050" cy="727710"/>
          </a:xfrm>
          <a:prstGeom prst="rect">
            <a:avLst/>
          </a:prstGeom>
        </p:spPr>
        <p:txBody>
          <a:bodyPr vert="horz" wrap="square" lIns="0" tIns="0" rIns="0" bIns="0" rtlCol="0">
            <a:spAutoFit/>
          </a:bodyPr>
          <a:lstStyle/>
          <a:p>
            <a:pPr marL="17145" algn="ctr">
              <a:lnSpc>
                <a:spcPts val="2450"/>
              </a:lnSpc>
            </a:pPr>
            <a:r>
              <a:rPr sz="2450" dirty="0">
                <a:latin typeface="Calibri"/>
                <a:cs typeface="Calibri"/>
              </a:rPr>
              <a:t>Input</a:t>
            </a:r>
            <a:r>
              <a:rPr sz="2450" spc="30" dirty="0">
                <a:latin typeface="Calibri"/>
                <a:cs typeface="Calibri"/>
              </a:rPr>
              <a:t> </a:t>
            </a:r>
            <a:r>
              <a:rPr sz="2450" spc="-20" dirty="0">
                <a:latin typeface="Calibri"/>
                <a:cs typeface="Calibri"/>
              </a:rPr>
              <a:t>Image</a:t>
            </a:r>
            <a:endParaRPr sz="2450">
              <a:latin typeface="Calibri"/>
              <a:cs typeface="Calibri"/>
            </a:endParaRPr>
          </a:p>
          <a:p>
            <a:pPr algn="ctr">
              <a:lnSpc>
                <a:spcPct val="100000"/>
              </a:lnSpc>
              <a:spcBef>
                <a:spcPts val="105"/>
              </a:spcBef>
            </a:pPr>
            <a:r>
              <a:rPr sz="2450" dirty="0">
                <a:latin typeface="Calibri"/>
                <a:cs typeface="Calibri"/>
              </a:rPr>
              <a:t>(e.g.</a:t>
            </a:r>
            <a:r>
              <a:rPr sz="2450" spc="50" dirty="0">
                <a:latin typeface="Calibri"/>
                <a:cs typeface="Calibri"/>
              </a:rPr>
              <a:t> </a:t>
            </a:r>
            <a:r>
              <a:rPr sz="2450" dirty="0">
                <a:latin typeface="Calibri"/>
                <a:cs typeface="Calibri"/>
              </a:rPr>
              <a:t>3</a:t>
            </a:r>
            <a:r>
              <a:rPr sz="2450" spc="6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640</a:t>
            </a:r>
            <a:r>
              <a:rPr sz="2450" spc="-30" dirty="0">
                <a:latin typeface="Calibri"/>
                <a:cs typeface="Calibri"/>
              </a:rPr>
              <a:t> </a:t>
            </a:r>
            <a:r>
              <a:rPr sz="2450" dirty="0">
                <a:latin typeface="Calibri"/>
                <a:cs typeface="Calibri"/>
              </a:rPr>
              <a:t>x</a:t>
            </a:r>
            <a:r>
              <a:rPr sz="2450" spc="-10" dirty="0">
                <a:latin typeface="Calibri"/>
                <a:cs typeface="Calibri"/>
              </a:rPr>
              <a:t> </a:t>
            </a:r>
            <a:r>
              <a:rPr sz="2450" spc="-20" dirty="0">
                <a:latin typeface="Calibri"/>
                <a:cs typeface="Calibri"/>
              </a:rPr>
              <a:t>480)</a:t>
            </a:r>
            <a:endParaRPr sz="2450">
              <a:latin typeface="Calibri"/>
              <a:cs typeface="Calibri"/>
            </a:endParaRPr>
          </a:p>
        </p:txBody>
      </p:sp>
      <p:sp>
        <p:nvSpPr>
          <p:cNvPr id="18" name="object 18"/>
          <p:cNvSpPr txBox="1"/>
          <p:nvPr/>
        </p:nvSpPr>
        <p:spPr>
          <a:xfrm>
            <a:off x="5297551" y="5268118"/>
            <a:ext cx="2432050" cy="727710"/>
          </a:xfrm>
          <a:prstGeom prst="rect">
            <a:avLst/>
          </a:prstGeom>
        </p:spPr>
        <p:txBody>
          <a:bodyPr vert="horz" wrap="square" lIns="0" tIns="0" rIns="0" bIns="0" rtlCol="0">
            <a:spAutoFit/>
          </a:bodyPr>
          <a:lstStyle/>
          <a:p>
            <a:pPr algn="ctr">
              <a:lnSpc>
                <a:spcPts val="2455"/>
              </a:lnSpc>
            </a:pPr>
            <a:r>
              <a:rPr sz="2450" dirty="0">
                <a:latin typeface="Calibri"/>
                <a:cs typeface="Calibri"/>
              </a:rPr>
              <a:t>Image</a:t>
            </a:r>
            <a:r>
              <a:rPr sz="2450" spc="15" dirty="0">
                <a:latin typeface="Calibri"/>
                <a:cs typeface="Calibri"/>
              </a:rPr>
              <a:t> </a:t>
            </a:r>
            <a:r>
              <a:rPr sz="2450" spc="-10" dirty="0">
                <a:latin typeface="Calibri"/>
                <a:cs typeface="Calibri"/>
              </a:rPr>
              <a:t>features</a:t>
            </a:r>
            <a:endParaRPr sz="2450">
              <a:latin typeface="Calibri"/>
              <a:cs typeface="Calibri"/>
            </a:endParaRPr>
          </a:p>
          <a:p>
            <a:pPr algn="ctr">
              <a:lnSpc>
                <a:spcPct val="100000"/>
              </a:lnSpc>
              <a:spcBef>
                <a:spcPts val="105"/>
              </a:spcBef>
            </a:pPr>
            <a:r>
              <a:rPr sz="2450" dirty="0">
                <a:latin typeface="Calibri"/>
                <a:cs typeface="Calibri"/>
              </a:rPr>
              <a:t>(e.g.</a:t>
            </a:r>
            <a:r>
              <a:rPr sz="2450" spc="50" dirty="0">
                <a:latin typeface="Calibri"/>
                <a:cs typeface="Calibri"/>
              </a:rPr>
              <a:t> </a:t>
            </a:r>
            <a:r>
              <a:rPr sz="2450" dirty="0">
                <a:latin typeface="Calibri"/>
                <a:cs typeface="Calibri"/>
              </a:rPr>
              <a:t>512</a:t>
            </a:r>
            <a:r>
              <a:rPr sz="2450" spc="-30" dirty="0">
                <a:latin typeface="Calibri"/>
                <a:cs typeface="Calibri"/>
              </a:rPr>
              <a:t> </a:t>
            </a:r>
            <a:r>
              <a:rPr sz="2450" dirty="0">
                <a:latin typeface="Calibri"/>
                <a:cs typeface="Calibri"/>
              </a:rPr>
              <a:t>x</a:t>
            </a:r>
            <a:r>
              <a:rPr sz="2450" spc="5" dirty="0">
                <a:latin typeface="Calibri"/>
                <a:cs typeface="Calibri"/>
              </a:rPr>
              <a:t> </a:t>
            </a:r>
            <a:r>
              <a:rPr sz="2450" dirty="0">
                <a:latin typeface="Calibri"/>
                <a:cs typeface="Calibri"/>
              </a:rPr>
              <a:t>20</a:t>
            </a:r>
            <a:r>
              <a:rPr sz="2450" spc="-30" dirty="0">
                <a:latin typeface="Calibri"/>
                <a:cs typeface="Calibri"/>
              </a:rPr>
              <a:t> </a:t>
            </a:r>
            <a:r>
              <a:rPr sz="2450" dirty="0">
                <a:latin typeface="Calibri"/>
                <a:cs typeface="Calibri"/>
              </a:rPr>
              <a:t>x</a:t>
            </a:r>
            <a:r>
              <a:rPr sz="2450" spc="85" dirty="0">
                <a:latin typeface="Calibri"/>
                <a:cs typeface="Calibri"/>
              </a:rPr>
              <a:t> </a:t>
            </a:r>
            <a:r>
              <a:rPr sz="2450" spc="-25" dirty="0">
                <a:latin typeface="Calibri"/>
                <a:cs typeface="Calibri"/>
              </a:rPr>
              <a:t>15)</a:t>
            </a:r>
            <a:endParaRPr sz="2450">
              <a:latin typeface="Calibri"/>
              <a:cs typeface="Calibri"/>
            </a:endParaRPr>
          </a:p>
        </p:txBody>
      </p:sp>
      <p:sp>
        <p:nvSpPr>
          <p:cNvPr id="16" name="object 16"/>
          <p:cNvSpPr txBox="1"/>
          <p:nvPr/>
        </p:nvSpPr>
        <p:spPr>
          <a:xfrm>
            <a:off x="580707" y="1082039"/>
            <a:ext cx="384810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Run</a:t>
            </a:r>
            <a:r>
              <a:rPr sz="2400" spc="-45" dirty="0">
                <a:latin typeface="Calibri"/>
                <a:cs typeface="Calibri"/>
              </a:rPr>
              <a:t> </a:t>
            </a:r>
            <a:r>
              <a:rPr sz="2400" dirty="0">
                <a:latin typeface="Calibri"/>
                <a:cs typeface="Calibri"/>
              </a:rPr>
              <a:t>backbone</a:t>
            </a:r>
            <a:r>
              <a:rPr sz="2400" spc="-140" dirty="0">
                <a:latin typeface="Calibri"/>
                <a:cs typeface="Calibri"/>
              </a:rPr>
              <a:t> </a:t>
            </a:r>
            <a:r>
              <a:rPr sz="2400" dirty="0">
                <a:latin typeface="Calibri"/>
                <a:cs typeface="Calibri"/>
              </a:rPr>
              <a:t>CNN</a:t>
            </a:r>
            <a:r>
              <a:rPr sz="2400" spc="-5" dirty="0">
                <a:latin typeface="Calibri"/>
                <a:cs typeface="Calibri"/>
              </a:rPr>
              <a:t> </a:t>
            </a:r>
            <a:r>
              <a:rPr sz="2400" dirty="0">
                <a:latin typeface="Calibri"/>
                <a:cs typeface="Calibri"/>
              </a:rPr>
              <a:t>to</a:t>
            </a:r>
            <a:r>
              <a:rPr sz="2400" spc="-50" dirty="0">
                <a:latin typeface="Calibri"/>
                <a:cs typeface="Calibri"/>
              </a:rPr>
              <a:t> </a:t>
            </a:r>
            <a:r>
              <a:rPr sz="2400" spc="-25" dirty="0">
                <a:latin typeface="Calibri"/>
                <a:cs typeface="Calibri"/>
              </a:rPr>
              <a:t>get</a:t>
            </a:r>
            <a:endParaRPr sz="2400">
              <a:latin typeface="Calibri"/>
              <a:cs typeface="Calibri"/>
            </a:endParaRPr>
          </a:p>
          <a:p>
            <a:pPr marL="12700">
              <a:lnSpc>
                <a:spcPct val="100000"/>
              </a:lnSpc>
              <a:spcBef>
                <a:spcPts val="85"/>
              </a:spcBef>
            </a:pPr>
            <a:r>
              <a:rPr sz="2400" spc="-25" dirty="0">
                <a:latin typeface="Calibri"/>
                <a:cs typeface="Calibri"/>
              </a:rPr>
              <a:t>features</a:t>
            </a:r>
            <a:r>
              <a:rPr sz="2400" spc="-114" dirty="0">
                <a:latin typeface="Calibri"/>
                <a:cs typeface="Calibri"/>
              </a:rPr>
              <a:t> </a:t>
            </a:r>
            <a:r>
              <a:rPr sz="2400" dirty="0">
                <a:latin typeface="Calibri"/>
                <a:cs typeface="Calibri"/>
              </a:rPr>
              <a:t>aligned</a:t>
            </a:r>
            <a:r>
              <a:rPr sz="2400" spc="-10"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input</a:t>
            </a:r>
            <a:r>
              <a:rPr sz="2400" spc="-125" dirty="0">
                <a:latin typeface="Calibri"/>
                <a:cs typeface="Calibri"/>
              </a:rPr>
              <a:t> </a:t>
            </a:r>
            <a:r>
              <a:rPr sz="2400" spc="-10" dirty="0">
                <a:latin typeface="Calibri"/>
                <a:cs typeface="Calibri"/>
              </a:rPr>
              <a:t>image</a:t>
            </a:r>
            <a:endParaRPr sz="2400">
              <a:latin typeface="Calibri"/>
              <a:cs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32959" y="1717039"/>
            <a:ext cx="3565525" cy="3098165"/>
            <a:chOff x="4632959" y="1717039"/>
            <a:chExt cx="3565525" cy="3098165"/>
          </a:xfrm>
        </p:grpSpPr>
        <p:sp>
          <p:nvSpPr>
            <p:cNvPr id="3" name="object 3"/>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4" name="object 4"/>
            <p:cNvSpPr/>
            <p:nvPr/>
          </p:nvSpPr>
          <p:spPr>
            <a:xfrm>
              <a:off x="7945119"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5" name="object 5"/>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6" name="object 6"/>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653279" y="1950719"/>
              <a:ext cx="3302000" cy="2854960"/>
            </a:xfrm>
            <a:prstGeom prst="rect">
              <a:avLst/>
            </a:prstGeom>
          </p:spPr>
        </p:pic>
      </p:grpSp>
      <p:grpSp>
        <p:nvGrpSpPr>
          <p:cNvPr id="8" name="object 8"/>
          <p:cNvGrpSpPr/>
          <p:nvPr/>
        </p:nvGrpSpPr>
        <p:grpSpPr>
          <a:xfrm>
            <a:off x="3708400" y="2489200"/>
            <a:ext cx="721360" cy="1807845"/>
            <a:chOff x="3708400" y="2489200"/>
            <a:chExt cx="721360" cy="1807845"/>
          </a:xfrm>
        </p:grpSpPr>
        <p:sp>
          <p:nvSpPr>
            <p:cNvPr id="9" name="object 9"/>
            <p:cNvSpPr/>
            <p:nvPr/>
          </p:nvSpPr>
          <p:spPr>
            <a:xfrm>
              <a:off x="3708400" y="2489200"/>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10" name="object 10"/>
            <p:cNvSpPr/>
            <p:nvPr/>
          </p:nvSpPr>
          <p:spPr>
            <a:xfrm>
              <a:off x="3713480" y="2494280"/>
              <a:ext cx="711200" cy="1798320"/>
            </a:xfrm>
            <a:custGeom>
              <a:avLst/>
              <a:gdLst/>
              <a:ahLst/>
              <a:cxnLst/>
              <a:rect l="l" t="t" r="r" b="b"/>
              <a:pathLst>
                <a:path w="711200" h="1798320">
                  <a:moveTo>
                    <a:pt x="0" y="0"/>
                  </a:moveTo>
                  <a:lnTo>
                    <a:pt x="711200" y="176784"/>
                  </a:lnTo>
                  <a:lnTo>
                    <a:pt x="711200" y="1621155"/>
                  </a:lnTo>
                  <a:lnTo>
                    <a:pt x="0" y="1797939"/>
                  </a:lnTo>
                  <a:lnTo>
                    <a:pt x="0" y="0"/>
                  </a:lnTo>
                  <a:close/>
                </a:path>
              </a:pathLst>
            </a:custGeom>
            <a:ln w="9525">
              <a:solidFill>
                <a:srgbClr val="666666"/>
              </a:solidFill>
            </a:ln>
          </p:spPr>
          <p:txBody>
            <a:bodyPr wrap="square" lIns="0" tIns="0" rIns="0" bIns="0" rtlCol="0"/>
            <a:lstStyle/>
            <a:p>
              <a:endParaRPr/>
            </a:p>
          </p:txBody>
        </p:sp>
      </p:grpSp>
      <p:pic>
        <p:nvPicPr>
          <p:cNvPr id="11" name="object 11"/>
          <p:cNvPicPr/>
          <p:nvPr/>
        </p:nvPicPr>
        <p:blipFill>
          <a:blip r:embed="rId4" cstate="print"/>
          <a:stretch>
            <a:fillRect/>
          </a:stretch>
        </p:blipFill>
        <p:spPr>
          <a:xfrm>
            <a:off x="182879" y="1950720"/>
            <a:ext cx="3312160" cy="2875279"/>
          </a:xfrm>
          <a:prstGeom prst="rect">
            <a:avLst/>
          </a:prstGeom>
        </p:spPr>
      </p:pic>
      <p:sp>
        <p:nvSpPr>
          <p:cNvPr id="12" name="object 12"/>
          <p:cNvSpPr txBox="1"/>
          <p:nvPr/>
        </p:nvSpPr>
        <p:spPr>
          <a:xfrm>
            <a:off x="3780154" y="3254628"/>
            <a:ext cx="605790" cy="404495"/>
          </a:xfrm>
          <a:prstGeom prst="rect">
            <a:avLst/>
          </a:prstGeom>
        </p:spPr>
        <p:txBody>
          <a:bodyPr vert="horz" wrap="square" lIns="0" tIns="17145" rIns="0" bIns="0" rtlCol="0">
            <a:spAutoFit/>
          </a:bodyPr>
          <a:lstStyle/>
          <a:p>
            <a:pPr marL="12700">
              <a:lnSpc>
                <a:spcPct val="100000"/>
              </a:lnSpc>
              <a:spcBef>
                <a:spcPts val="135"/>
              </a:spcBef>
            </a:pPr>
            <a:r>
              <a:rPr sz="2450" spc="-25" dirty="0">
                <a:latin typeface="Calibri"/>
                <a:cs typeface="Calibri"/>
              </a:rPr>
              <a:t>CNN</a:t>
            </a:r>
            <a:endParaRPr sz="2450">
              <a:latin typeface="Calibri"/>
              <a:cs typeface="Calibri"/>
            </a:endParaRPr>
          </a:p>
        </p:txBody>
      </p:sp>
      <p:grpSp>
        <p:nvGrpSpPr>
          <p:cNvPr id="13" name="object 13"/>
          <p:cNvGrpSpPr/>
          <p:nvPr/>
        </p:nvGrpSpPr>
        <p:grpSpPr>
          <a:xfrm>
            <a:off x="4085590" y="1880870"/>
            <a:ext cx="4396740" cy="3411220"/>
            <a:chOff x="4085590" y="1880870"/>
            <a:chExt cx="4396740" cy="3411220"/>
          </a:xfrm>
        </p:grpSpPr>
        <p:sp>
          <p:nvSpPr>
            <p:cNvPr id="14" name="object 14"/>
            <p:cNvSpPr/>
            <p:nvPr/>
          </p:nvSpPr>
          <p:spPr>
            <a:xfrm>
              <a:off x="4638040" y="1955800"/>
              <a:ext cx="3311525" cy="2854960"/>
            </a:xfrm>
            <a:custGeom>
              <a:avLst/>
              <a:gdLst/>
              <a:ahLst/>
              <a:cxnLst/>
              <a:rect l="l" t="t" r="r" b="b"/>
              <a:pathLst>
                <a:path w="3311525" h="2854960">
                  <a:moveTo>
                    <a:pt x="406400" y="0"/>
                  </a:moveTo>
                  <a:lnTo>
                    <a:pt x="406400" y="2834513"/>
                  </a:lnTo>
                </a:path>
                <a:path w="3311525" h="2854960">
                  <a:moveTo>
                    <a:pt x="0" y="2448560"/>
                  </a:moveTo>
                  <a:lnTo>
                    <a:pt x="3311525" y="2448560"/>
                  </a:lnTo>
                </a:path>
                <a:path w="3311525" h="2854960">
                  <a:moveTo>
                    <a:pt x="822960" y="10160"/>
                  </a:moveTo>
                  <a:lnTo>
                    <a:pt x="822960" y="2854960"/>
                  </a:lnTo>
                </a:path>
                <a:path w="3311525" h="2854960">
                  <a:moveTo>
                    <a:pt x="1229360" y="10160"/>
                  </a:moveTo>
                  <a:lnTo>
                    <a:pt x="1229360" y="2854960"/>
                  </a:lnTo>
                </a:path>
                <a:path w="3311525" h="2854960">
                  <a:moveTo>
                    <a:pt x="1635760" y="10160"/>
                  </a:moveTo>
                  <a:lnTo>
                    <a:pt x="1635760" y="2854960"/>
                  </a:lnTo>
                </a:path>
                <a:path w="3311525" h="2854960">
                  <a:moveTo>
                    <a:pt x="2042160" y="10160"/>
                  </a:moveTo>
                  <a:lnTo>
                    <a:pt x="2042160" y="2854960"/>
                  </a:lnTo>
                </a:path>
                <a:path w="3311525" h="2854960">
                  <a:moveTo>
                    <a:pt x="2448560" y="10160"/>
                  </a:moveTo>
                  <a:lnTo>
                    <a:pt x="2448560" y="2854960"/>
                  </a:lnTo>
                </a:path>
                <a:path w="3311525" h="2854960">
                  <a:moveTo>
                    <a:pt x="2854960" y="10160"/>
                  </a:moveTo>
                  <a:lnTo>
                    <a:pt x="2854960" y="2854960"/>
                  </a:lnTo>
                </a:path>
                <a:path w="3311525" h="2854960">
                  <a:moveTo>
                    <a:pt x="0" y="2042160"/>
                  </a:moveTo>
                  <a:lnTo>
                    <a:pt x="3311525" y="2042160"/>
                  </a:lnTo>
                </a:path>
                <a:path w="3311525" h="2854960">
                  <a:moveTo>
                    <a:pt x="0" y="1635760"/>
                  </a:moveTo>
                  <a:lnTo>
                    <a:pt x="3311525" y="1635760"/>
                  </a:lnTo>
                </a:path>
                <a:path w="3311525" h="2854960">
                  <a:moveTo>
                    <a:pt x="0" y="1229360"/>
                  </a:moveTo>
                  <a:lnTo>
                    <a:pt x="3311525" y="1229360"/>
                  </a:lnTo>
                </a:path>
                <a:path w="3311525" h="2854960">
                  <a:moveTo>
                    <a:pt x="0" y="822960"/>
                  </a:moveTo>
                  <a:lnTo>
                    <a:pt x="3311525" y="822960"/>
                  </a:lnTo>
                </a:path>
                <a:path w="3311525" h="2854960">
                  <a:moveTo>
                    <a:pt x="0" y="416560"/>
                  </a:moveTo>
                  <a:lnTo>
                    <a:pt x="3311525" y="416560"/>
                  </a:lnTo>
                </a:path>
              </a:pathLst>
            </a:custGeom>
            <a:ln w="9525">
              <a:solidFill>
                <a:srgbClr val="44536A"/>
              </a:solidFill>
            </a:ln>
          </p:spPr>
          <p:txBody>
            <a:bodyPr wrap="square" lIns="0" tIns="0" rIns="0" bIns="0" rtlCol="0"/>
            <a:lstStyle/>
            <a:p>
              <a:endParaRPr/>
            </a:p>
          </p:txBody>
        </p:sp>
        <p:sp>
          <p:nvSpPr>
            <p:cNvPr id="15" name="object 15"/>
            <p:cNvSpPr/>
            <p:nvPr/>
          </p:nvSpPr>
          <p:spPr>
            <a:xfrm>
              <a:off x="5323840" y="2306320"/>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4985E8"/>
              </a:solidFill>
            </a:ln>
          </p:spPr>
          <p:txBody>
            <a:bodyPr wrap="square" lIns="0" tIns="0" rIns="0" bIns="0" rtlCol="0"/>
            <a:lstStyle/>
            <a:p>
              <a:endParaRPr/>
            </a:p>
          </p:txBody>
        </p:sp>
        <p:sp>
          <p:nvSpPr>
            <p:cNvPr id="16" name="object 16"/>
            <p:cNvSpPr/>
            <p:nvPr/>
          </p:nvSpPr>
          <p:spPr>
            <a:xfrm>
              <a:off x="6278880" y="3169983"/>
              <a:ext cx="406400" cy="416559"/>
            </a:xfrm>
            <a:custGeom>
              <a:avLst/>
              <a:gdLst/>
              <a:ahLst/>
              <a:cxnLst/>
              <a:rect l="l" t="t" r="r" b="b"/>
              <a:pathLst>
                <a:path w="406400" h="416560">
                  <a:moveTo>
                    <a:pt x="406349" y="0"/>
                  </a:moveTo>
                  <a:lnTo>
                    <a:pt x="0" y="0"/>
                  </a:lnTo>
                  <a:lnTo>
                    <a:pt x="0" y="416496"/>
                  </a:lnTo>
                  <a:lnTo>
                    <a:pt x="406349" y="416496"/>
                  </a:lnTo>
                  <a:lnTo>
                    <a:pt x="406349" y="0"/>
                  </a:lnTo>
                  <a:close/>
                </a:path>
              </a:pathLst>
            </a:custGeom>
            <a:solidFill>
              <a:srgbClr val="4985E8">
                <a:alpha val="52156"/>
              </a:srgbClr>
            </a:solidFill>
          </p:spPr>
          <p:txBody>
            <a:bodyPr wrap="square" lIns="0" tIns="0" rIns="0" bIns="0" rtlCol="0"/>
            <a:lstStyle/>
            <a:p>
              <a:endParaRPr/>
            </a:p>
          </p:txBody>
        </p:sp>
        <p:sp>
          <p:nvSpPr>
            <p:cNvPr id="17" name="object 17"/>
            <p:cNvSpPr/>
            <p:nvPr/>
          </p:nvSpPr>
          <p:spPr>
            <a:xfrm>
              <a:off x="4511040" y="1899920"/>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4985E8"/>
              </a:solidFill>
            </a:ln>
          </p:spPr>
          <p:txBody>
            <a:bodyPr wrap="square" lIns="0" tIns="0" rIns="0" bIns="0" rtlCol="0"/>
            <a:lstStyle/>
            <a:p>
              <a:endParaRPr/>
            </a:p>
          </p:txBody>
        </p:sp>
        <p:sp>
          <p:nvSpPr>
            <p:cNvPr id="18" name="object 18"/>
            <p:cNvSpPr/>
            <p:nvPr/>
          </p:nvSpPr>
          <p:spPr>
            <a:xfrm>
              <a:off x="5466080" y="2763583"/>
              <a:ext cx="416559" cy="416559"/>
            </a:xfrm>
            <a:custGeom>
              <a:avLst/>
              <a:gdLst/>
              <a:ahLst/>
              <a:cxnLst/>
              <a:rect l="l" t="t" r="r" b="b"/>
              <a:pathLst>
                <a:path w="416560" h="416560">
                  <a:moveTo>
                    <a:pt x="416496" y="0"/>
                  </a:moveTo>
                  <a:lnTo>
                    <a:pt x="0" y="0"/>
                  </a:lnTo>
                  <a:lnTo>
                    <a:pt x="0" y="416496"/>
                  </a:lnTo>
                  <a:lnTo>
                    <a:pt x="416496" y="416496"/>
                  </a:lnTo>
                  <a:lnTo>
                    <a:pt x="416496" y="0"/>
                  </a:lnTo>
                  <a:close/>
                </a:path>
              </a:pathLst>
            </a:custGeom>
            <a:solidFill>
              <a:srgbClr val="4985E8">
                <a:alpha val="52156"/>
              </a:srgbClr>
            </a:solidFill>
          </p:spPr>
          <p:txBody>
            <a:bodyPr wrap="square" lIns="0" tIns="0" rIns="0" bIns="0" rtlCol="0"/>
            <a:lstStyle/>
            <a:p>
              <a:endParaRPr/>
            </a:p>
          </p:txBody>
        </p:sp>
        <p:sp>
          <p:nvSpPr>
            <p:cNvPr id="19" name="object 19"/>
            <p:cNvSpPr/>
            <p:nvPr/>
          </p:nvSpPr>
          <p:spPr>
            <a:xfrm>
              <a:off x="6136640" y="2712720"/>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4985E8"/>
              </a:solidFill>
            </a:ln>
          </p:spPr>
          <p:txBody>
            <a:bodyPr wrap="square" lIns="0" tIns="0" rIns="0" bIns="0" rtlCol="0"/>
            <a:lstStyle/>
            <a:p>
              <a:endParaRPr/>
            </a:p>
          </p:txBody>
        </p:sp>
        <p:sp>
          <p:nvSpPr>
            <p:cNvPr id="20" name="object 20"/>
            <p:cNvSpPr/>
            <p:nvPr/>
          </p:nvSpPr>
          <p:spPr>
            <a:xfrm>
              <a:off x="7091680" y="3576383"/>
              <a:ext cx="406400" cy="416559"/>
            </a:xfrm>
            <a:custGeom>
              <a:avLst/>
              <a:gdLst/>
              <a:ahLst/>
              <a:cxnLst/>
              <a:rect l="l" t="t" r="r" b="b"/>
              <a:pathLst>
                <a:path w="406400" h="416560">
                  <a:moveTo>
                    <a:pt x="406336" y="0"/>
                  </a:moveTo>
                  <a:lnTo>
                    <a:pt x="0" y="0"/>
                  </a:lnTo>
                  <a:lnTo>
                    <a:pt x="0" y="416496"/>
                  </a:lnTo>
                  <a:lnTo>
                    <a:pt x="406336" y="416496"/>
                  </a:lnTo>
                  <a:lnTo>
                    <a:pt x="406336" y="0"/>
                  </a:lnTo>
                  <a:close/>
                </a:path>
              </a:pathLst>
            </a:custGeom>
            <a:solidFill>
              <a:srgbClr val="4985E8">
                <a:alpha val="52156"/>
              </a:srgbClr>
            </a:solidFill>
          </p:spPr>
          <p:txBody>
            <a:bodyPr wrap="square" lIns="0" tIns="0" rIns="0" bIns="0" rtlCol="0"/>
            <a:lstStyle/>
            <a:p>
              <a:endParaRPr/>
            </a:p>
          </p:txBody>
        </p:sp>
        <p:sp>
          <p:nvSpPr>
            <p:cNvPr id="21" name="object 21"/>
            <p:cNvSpPr/>
            <p:nvPr/>
          </p:nvSpPr>
          <p:spPr>
            <a:xfrm>
              <a:off x="4104640" y="3119120"/>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4985E8"/>
              </a:solidFill>
            </a:ln>
          </p:spPr>
          <p:txBody>
            <a:bodyPr wrap="square" lIns="0" tIns="0" rIns="0" bIns="0" rtlCol="0"/>
            <a:lstStyle/>
            <a:p>
              <a:endParaRPr/>
            </a:p>
          </p:txBody>
        </p:sp>
        <p:sp>
          <p:nvSpPr>
            <p:cNvPr id="22" name="object 22"/>
            <p:cNvSpPr/>
            <p:nvPr/>
          </p:nvSpPr>
          <p:spPr>
            <a:xfrm>
              <a:off x="5059680" y="3982783"/>
              <a:ext cx="416559" cy="416559"/>
            </a:xfrm>
            <a:custGeom>
              <a:avLst/>
              <a:gdLst/>
              <a:ahLst/>
              <a:cxnLst/>
              <a:rect l="l" t="t" r="r" b="b"/>
              <a:pathLst>
                <a:path w="416560" h="416560">
                  <a:moveTo>
                    <a:pt x="416496" y="0"/>
                  </a:moveTo>
                  <a:lnTo>
                    <a:pt x="0" y="0"/>
                  </a:lnTo>
                  <a:lnTo>
                    <a:pt x="0" y="416496"/>
                  </a:lnTo>
                  <a:lnTo>
                    <a:pt x="416496" y="416496"/>
                  </a:lnTo>
                  <a:lnTo>
                    <a:pt x="416496" y="0"/>
                  </a:lnTo>
                  <a:close/>
                </a:path>
              </a:pathLst>
            </a:custGeom>
            <a:solidFill>
              <a:srgbClr val="4985E8">
                <a:alpha val="52156"/>
              </a:srgbClr>
            </a:solidFill>
          </p:spPr>
          <p:txBody>
            <a:bodyPr wrap="square" lIns="0" tIns="0" rIns="0" bIns="0" rtlCol="0"/>
            <a:lstStyle/>
            <a:p>
              <a:endParaRPr/>
            </a:p>
          </p:txBody>
        </p:sp>
      </p:grpSp>
      <p:sp>
        <p:nvSpPr>
          <p:cNvPr id="23" name="object 23"/>
          <p:cNvSpPr txBox="1">
            <a:spLocks noGrp="1"/>
          </p:cNvSpPr>
          <p:nvPr>
            <p:ph type="title"/>
          </p:nvPr>
        </p:nvSpPr>
        <p:spPr>
          <a:xfrm>
            <a:off x="8056880" y="159067"/>
            <a:ext cx="3693160" cy="1307465"/>
          </a:xfrm>
          <a:prstGeom prst="rect">
            <a:avLst/>
          </a:prstGeom>
        </p:spPr>
        <p:txBody>
          <a:bodyPr vert="horz" wrap="square" lIns="0" tIns="12700" rIns="0" bIns="0" rtlCol="0">
            <a:spAutoFit/>
          </a:bodyPr>
          <a:lstStyle/>
          <a:p>
            <a:pPr marL="12700" marR="5080" algn="ctr">
              <a:lnSpc>
                <a:spcPct val="100000"/>
              </a:lnSpc>
              <a:spcBef>
                <a:spcPts val="100"/>
              </a:spcBef>
            </a:pPr>
            <a:r>
              <a:rPr sz="2800" b="0" dirty="0">
                <a:latin typeface="Calibri"/>
                <a:cs typeface="Calibri"/>
              </a:rPr>
              <a:t>Imagine</a:t>
            </a:r>
            <a:r>
              <a:rPr sz="2800" b="0" spc="-55" dirty="0">
                <a:latin typeface="Calibri"/>
                <a:cs typeface="Calibri"/>
              </a:rPr>
              <a:t> </a:t>
            </a:r>
            <a:r>
              <a:rPr sz="2800" b="0" dirty="0">
                <a:latin typeface="Calibri"/>
                <a:cs typeface="Calibri"/>
              </a:rPr>
              <a:t>an</a:t>
            </a:r>
            <a:r>
              <a:rPr sz="2800" b="0" spc="-25" dirty="0">
                <a:latin typeface="Calibri"/>
                <a:cs typeface="Calibri"/>
              </a:rPr>
              <a:t> </a:t>
            </a:r>
            <a:r>
              <a:rPr sz="2800" b="1" dirty="0">
                <a:solidFill>
                  <a:srgbClr val="4471C4"/>
                </a:solidFill>
                <a:latin typeface="Calibri"/>
                <a:cs typeface="Calibri"/>
              </a:rPr>
              <a:t>anchor</a:t>
            </a:r>
            <a:r>
              <a:rPr sz="2800" b="1" spc="-110" dirty="0">
                <a:solidFill>
                  <a:srgbClr val="4471C4"/>
                </a:solidFill>
                <a:latin typeface="Calibri"/>
                <a:cs typeface="Calibri"/>
              </a:rPr>
              <a:t> </a:t>
            </a:r>
            <a:r>
              <a:rPr sz="2800" b="1" dirty="0">
                <a:solidFill>
                  <a:srgbClr val="4471C4"/>
                </a:solidFill>
                <a:latin typeface="Calibri"/>
                <a:cs typeface="Calibri"/>
              </a:rPr>
              <a:t>box</a:t>
            </a:r>
            <a:r>
              <a:rPr sz="2800" b="1" spc="-85" dirty="0">
                <a:solidFill>
                  <a:srgbClr val="4471C4"/>
                </a:solidFill>
                <a:latin typeface="Calibri"/>
                <a:cs typeface="Calibri"/>
              </a:rPr>
              <a:t> </a:t>
            </a:r>
            <a:r>
              <a:rPr sz="2800" b="0" spc="-25" dirty="0">
                <a:latin typeface="Calibri"/>
                <a:cs typeface="Calibri"/>
              </a:rPr>
              <a:t>of </a:t>
            </a:r>
            <a:r>
              <a:rPr sz="2800" b="0" spc="-20" dirty="0">
                <a:latin typeface="Calibri"/>
                <a:cs typeface="Calibri"/>
              </a:rPr>
              <a:t>fixed</a:t>
            </a:r>
            <a:r>
              <a:rPr sz="2800" b="0" spc="-125" dirty="0">
                <a:latin typeface="Calibri"/>
                <a:cs typeface="Calibri"/>
              </a:rPr>
              <a:t> </a:t>
            </a:r>
            <a:r>
              <a:rPr sz="2800" b="0" spc="-10" dirty="0">
                <a:latin typeface="Calibri"/>
                <a:cs typeface="Calibri"/>
              </a:rPr>
              <a:t>size</a:t>
            </a:r>
            <a:r>
              <a:rPr sz="2800" b="0" spc="-130" dirty="0">
                <a:latin typeface="Calibri"/>
                <a:cs typeface="Calibri"/>
              </a:rPr>
              <a:t> </a:t>
            </a:r>
            <a:r>
              <a:rPr sz="2800" b="0" dirty="0">
                <a:latin typeface="Calibri"/>
                <a:cs typeface="Calibri"/>
              </a:rPr>
              <a:t>at</a:t>
            </a:r>
            <a:r>
              <a:rPr sz="2800" b="0" spc="-155" dirty="0">
                <a:latin typeface="Calibri"/>
                <a:cs typeface="Calibri"/>
              </a:rPr>
              <a:t> </a:t>
            </a:r>
            <a:r>
              <a:rPr sz="2800" b="0" dirty="0">
                <a:latin typeface="Calibri"/>
                <a:cs typeface="Calibri"/>
              </a:rPr>
              <a:t>each</a:t>
            </a:r>
            <a:r>
              <a:rPr sz="2800" b="0" spc="-50" dirty="0">
                <a:latin typeface="Calibri"/>
                <a:cs typeface="Calibri"/>
              </a:rPr>
              <a:t> </a:t>
            </a:r>
            <a:r>
              <a:rPr sz="2800" b="0" dirty="0">
                <a:latin typeface="Calibri"/>
                <a:cs typeface="Calibri"/>
              </a:rPr>
              <a:t>point</a:t>
            </a:r>
            <a:r>
              <a:rPr sz="2800" b="0" spc="-10" dirty="0">
                <a:latin typeface="Calibri"/>
                <a:cs typeface="Calibri"/>
              </a:rPr>
              <a:t> </a:t>
            </a:r>
            <a:r>
              <a:rPr sz="2800" b="0" spc="-25" dirty="0">
                <a:latin typeface="Calibri"/>
                <a:cs typeface="Calibri"/>
              </a:rPr>
              <a:t>in </a:t>
            </a:r>
            <a:r>
              <a:rPr sz="2800" b="0" dirty="0">
                <a:latin typeface="Calibri"/>
                <a:cs typeface="Calibri"/>
              </a:rPr>
              <a:t>the</a:t>
            </a:r>
            <a:r>
              <a:rPr sz="2800" b="0" spc="-15" dirty="0">
                <a:latin typeface="Calibri"/>
                <a:cs typeface="Calibri"/>
              </a:rPr>
              <a:t> </a:t>
            </a:r>
            <a:r>
              <a:rPr sz="2800" b="0" spc="-25" dirty="0">
                <a:latin typeface="Calibri"/>
                <a:cs typeface="Calibri"/>
              </a:rPr>
              <a:t>feature</a:t>
            </a:r>
            <a:r>
              <a:rPr sz="2800" b="0" spc="-160" dirty="0">
                <a:latin typeface="Calibri"/>
                <a:cs typeface="Calibri"/>
              </a:rPr>
              <a:t> </a:t>
            </a:r>
            <a:r>
              <a:rPr sz="2800" b="0" spc="-25" dirty="0">
                <a:latin typeface="Calibri"/>
                <a:cs typeface="Calibri"/>
              </a:rPr>
              <a:t>map</a:t>
            </a:r>
            <a:endParaRPr sz="2800">
              <a:latin typeface="Calibri"/>
              <a:cs typeface="Calibri"/>
            </a:endParaRPr>
          </a:p>
        </p:txBody>
      </p:sp>
      <p:sp>
        <p:nvSpPr>
          <p:cNvPr id="25" name="object 25"/>
          <p:cNvSpPr txBox="1"/>
          <p:nvPr/>
        </p:nvSpPr>
        <p:spPr>
          <a:xfrm>
            <a:off x="436244" y="4976002"/>
            <a:ext cx="2432050" cy="727710"/>
          </a:xfrm>
          <a:prstGeom prst="rect">
            <a:avLst/>
          </a:prstGeom>
        </p:spPr>
        <p:txBody>
          <a:bodyPr vert="horz" wrap="square" lIns="0" tIns="0" rIns="0" bIns="0" rtlCol="0">
            <a:spAutoFit/>
          </a:bodyPr>
          <a:lstStyle/>
          <a:p>
            <a:pPr marL="17145" algn="ctr">
              <a:lnSpc>
                <a:spcPts val="2450"/>
              </a:lnSpc>
            </a:pPr>
            <a:r>
              <a:rPr sz="2450" dirty="0">
                <a:latin typeface="Calibri"/>
                <a:cs typeface="Calibri"/>
              </a:rPr>
              <a:t>Input</a:t>
            </a:r>
            <a:r>
              <a:rPr sz="2450" spc="30" dirty="0">
                <a:latin typeface="Calibri"/>
                <a:cs typeface="Calibri"/>
              </a:rPr>
              <a:t> </a:t>
            </a:r>
            <a:r>
              <a:rPr sz="2450" spc="-20" dirty="0">
                <a:latin typeface="Calibri"/>
                <a:cs typeface="Calibri"/>
              </a:rPr>
              <a:t>Image</a:t>
            </a:r>
            <a:endParaRPr sz="2450">
              <a:latin typeface="Calibri"/>
              <a:cs typeface="Calibri"/>
            </a:endParaRPr>
          </a:p>
          <a:p>
            <a:pPr algn="ctr">
              <a:lnSpc>
                <a:spcPct val="100000"/>
              </a:lnSpc>
              <a:spcBef>
                <a:spcPts val="105"/>
              </a:spcBef>
            </a:pPr>
            <a:r>
              <a:rPr sz="2450" dirty="0">
                <a:latin typeface="Calibri"/>
                <a:cs typeface="Calibri"/>
              </a:rPr>
              <a:t>(e.g.</a:t>
            </a:r>
            <a:r>
              <a:rPr sz="2450" spc="50" dirty="0">
                <a:latin typeface="Calibri"/>
                <a:cs typeface="Calibri"/>
              </a:rPr>
              <a:t> </a:t>
            </a:r>
            <a:r>
              <a:rPr sz="2450" dirty="0">
                <a:latin typeface="Calibri"/>
                <a:cs typeface="Calibri"/>
              </a:rPr>
              <a:t>3</a:t>
            </a:r>
            <a:r>
              <a:rPr sz="2450" spc="6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640</a:t>
            </a:r>
            <a:r>
              <a:rPr sz="2450" spc="-30" dirty="0">
                <a:latin typeface="Calibri"/>
                <a:cs typeface="Calibri"/>
              </a:rPr>
              <a:t> </a:t>
            </a:r>
            <a:r>
              <a:rPr sz="2450" dirty="0">
                <a:latin typeface="Calibri"/>
                <a:cs typeface="Calibri"/>
              </a:rPr>
              <a:t>x</a:t>
            </a:r>
            <a:r>
              <a:rPr sz="2450" spc="-10" dirty="0">
                <a:latin typeface="Calibri"/>
                <a:cs typeface="Calibri"/>
              </a:rPr>
              <a:t> </a:t>
            </a:r>
            <a:r>
              <a:rPr sz="2450" spc="-20" dirty="0">
                <a:latin typeface="Calibri"/>
                <a:cs typeface="Calibri"/>
              </a:rPr>
              <a:t>480)</a:t>
            </a:r>
            <a:endParaRPr sz="2450">
              <a:latin typeface="Calibri"/>
              <a:cs typeface="Calibri"/>
            </a:endParaRPr>
          </a:p>
        </p:txBody>
      </p:sp>
      <p:sp>
        <p:nvSpPr>
          <p:cNvPr id="26" name="object 26"/>
          <p:cNvSpPr txBox="1"/>
          <p:nvPr/>
        </p:nvSpPr>
        <p:spPr>
          <a:xfrm>
            <a:off x="5297551" y="5268118"/>
            <a:ext cx="2432050" cy="727710"/>
          </a:xfrm>
          <a:prstGeom prst="rect">
            <a:avLst/>
          </a:prstGeom>
        </p:spPr>
        <p:txBody>
          <a:bodyPr vert="horz" wrap="square" lIns="0" tIns="0" rIns="0" bIns="0" rtlCol="0">
            <a:spAutoFit/>
          </a:bodyPr>
          <a:lstStyle/>
          <a:p>
            <a:pPr algn="ctr">
              <a:lnSpc>
                <a:spcPts val="2455"/>
              </a:lnSpc>
            </a:pPr>
            <a:r>
              <a:rPr sz="2450" dirty="0">
                <a:latin typeface="Calibri"/>
                <a:cs typeface="Calibri"/>
              </a:rPr>
              <a:t>Image</a:t>
            </a:r>
            <a:r>
              <a:rPr sz="2450" spc="15" dirty="0">
                <a:latin typeface="Calibri"/>
                <a:cs typeface="Calibri"/>
              </a:rPr>
              <a:t> </a:t>
            </a:r>
            <a:r>
              <a:rPr sz="2450" spc="-10" dirty="0">
                <a:latin typeface="Calibri"/>
                <a:cs typeface="Calibri"/>
              </a:rPr>
              <a:t>features</a:t>
            </a:r>
            <a:endParaRPr sz="2450">
              <a:latin typeface="Calibri"/>
              <a:cs typeface="Calibri"/>
            </a:endParaRPr>
          </a:p>
          <a:p>
            <a:pPr algn="ctr">
              <a:lnSpc>
                <a:spcPct val="100000"/>
              </a:lnSpc>
              <a:spcBef>
                <a:spcPts val="105"/>
              </a:spcBef>
            </a:pPr>
            <a:r>
              <a:rPr sz="2450" dirty="0">
                <a:latin typeface="Calibri"/>
                <a:cs typeface="Calibri"/>
              </a:rPr>
              <a:t>(e.g.</a:t>
            </a:r>
            <a:r>
              <a:rPr sz="2450" spc="50" dirty="0">
                <a:latin typeface="Calibri"/>
                <a:cs typeface="Calibri"/>
              </a:rPr>
              <a:t> </a:t>
            </a:r>
            <a:r>
              <a:rPr sz="2450" dirty="0">
                <a:latin typeface="Calibri"/>
                <a:cs typeface="Calibri"/>
              </a:rPr>
              <a:t>512</a:t>
            </a:r>
            <a:r>
              <a:rPr sz="2450" spc="-30" dirty="0">
                <a:latin typeface="Calibri"/>
                <a:cs typeface="Calibri"/>
              </a:rPr>
              <a:t> </a:t>
            </a:r>
            <a:r>
              <a:rPr sz="2450" dirty="0">
                <a:latin typeface="Calibri"/>
                <a:cs typeface="Calibri"/>
              </a:rPr>
              <a:t>x</a:t>
            </a:r>
            <a:r>
              <a:rPr sz="2450" spc="5" dirty="0">
                <a:latin typeface="Calibri"/>
                <a:cs typeface="Calibri"/>
              </a:rPr>
              <a:t> </a:t>
            </a:r>
            <a:r>
              <a:rPr sz="2450" dirty="0">
                <a:latin typeface="Calibri"/>
                <a:cs typeface="Calibri"/>
              </a:rPr>
              <a:t>20</a:t>
            </a:r>
            <a:r>
              <a:rPr sz="2450" spc="-30" dirty="0">
                <a:latin typeface="Calibri"/>
                <a:cs typeface="Calibri"/>
              </a:rPr>
              <a:t> </a:t>
            </a:r>
            <a:r>
              <a:rPr sz="2450" dirty="0">
                <a:latin typeface="Calibri"/>
                <a:cs typeface="Calibri"/>
              </a:rPr>
              <a:t>x</a:t>
            </a:r>
            <a:r>
              <a:rPr sz="2450" spc="85" dirty="0">
                <a:latin typeface="Calibri"/>
                <a:cs typeface="Calibri"/>
              </a:rPr>
              <a:t> </a:t>
            </a:r>
            <a:r>
              <a:rPr sz="2450" spc="-25" dirty="0">
                <a:latin typeface="Calibri"/>
                <a:cs typeface="Calibri"/>
              </a:rPr>
              <a:t>15)</a:t>
            </a:r>
            <a:endParaRPr sz="2450">
              <a:latin typeface="Calibri"/>
              <a:cs typeface="Calibri"/>
            </a:endParaRPr>
          </a:p>
        </p:txBody>
      </p:sp>
      <p:sp>
        <p:nvSpPr>
          <p:cNvPr id="24" name="object 24"/>
          <p:cNvSpPr txBox="1"/>
          <p:nvPr/>
        </p:nvSpPr>
        <p:spPr>
          <a:xfrm>
            <a:off x="580707" y="-7535"/>
            <a:ext cx="6724650" cy="1856105"/>
          </a:xfrm>
          <a:prstGeom prst="rect">
            <a:avLst/>
          </a:prstGeom>
        </p:spPr>
        <p:txBody>
          <a:bodyPr vert="horz" wrap="square" lIns="0" tIns="317500" rIns="0" bIns="0" rtlCol="0">
            <a:spAutoFit/>
          </a:bodyPr>
          <a:lstStyle/>
          <a:p>
            <a:pPr marL="347980">
              <a:lnSpc>
                <a:spcPct val="100000"/>
              </a:lnSpc>
              <a:spcBef>
                <a:spcPts val="2500"/>
              </a:spcBef>
            </a:pPr>
            <a:r>
              <a:rPr sz="4000" b="0" dirty="0">
                <a:latin typeface="Calibri Light"/>
                <a:cs typeface="Calibri Light"/>
              </a:rPr>
              <a:t>Region</a:t>
            </a:r>
            <a:r>
              <a:rPr sz="4000" b="0" spc="-185" dirty="0">
                <a:latin typeface="Calibri Light"/>
                <a:cs typeface="Calibri Light"/>
              </a:rPr>
              <a:t> </a:t>
            </a:r>
            <a:r>
              <a:rPr sz="4000" b="0" spc="-20" dirty="0">
                <a:latin typeface="Calibri Light"/>
                <a:cs typeface="Calibri Light"/>
              </a:rPr>
              <a:t>Proposal</a:t>
            </a:r>
            <a:r>
              <a:rPr sz="4000" b="0" spc="-204" dirty="0">
                <a:latin typeface="Calibri Light"/>
                <a:cs typeface="Calibri Light"/>
              </a:rPr>
              <a:t> </a:t>
            </a:r>
            <a:r>
              <a:rPr sz="4000" b="0" dirty="0">
                <a:latin typeface="Calibri Light"/>
                <a:cs typeface="Calibri Light"/>
              </a:rPr>
              <a:t>Network</a:t>
            </a:r>
            <a:r>
              <a:rPr sz="4000" b="0" spc="-140" dirty="0">
                <a:latin typeface="Calibri Light"/>
                <a:cs typeface="Calibri Light"/>
              </a:rPr>
              <a:t> </a:t>
            </a:r>
            <a:r>
              <a:rPr sz="4000" b="0" spc="-10" dirty="0">
                <a:latin typeface="Calibri Light"/>
                <a:cs typeface="Calibri Light"/>
              </a:rPr>
              <a:t>(RPN)</a:t>
            </a:r>
            <a:endParaRPr sz="4000">
              <a:latin typeface="Calibri Light"/>
              <a:cs typeface="Calibri Light"/>
            </a:endParaRPr>
          </a:p>
          <a:p>
            <a:pPr marL="12700" marR="2880995">
              <a:lnSpc>
                <a:spcPct val="100000"/>
              </a:lnSpc>
              <a:spcBef>
                <a:spcPts val="1445"/>
              </a:spcBef>
            </a:pPr>
            <a:r>
              <a:rPr sz="2400" dirty="0">
                <a:latin typeface="Calibri"/>
                <a:cs typeface="Calibri"/>
              </a:rPr>
              <a:t>Run</a:t>
            </a:r>
            <a:r>
              <a:rPr sz="2400" spc="-45" dirty="0">
                <a:latin typeface="Calibri"/>
                <a:cs typeface="Calibri"/>
              </a:rPr>
              <a:t> </a:t>
            </a:r>
            <a:r>
              <a:rPr sz="2400" dirty="0">
                <a:latin typeface="Calibri"/>
                <a:cs typeface="Calibri"/>
              </a:rPr>
              <a:t>backbone</a:t>
            </a:r>
            <a:r>
              <a:rPr sz="2400" spc="-140" dirty="0">
                <a:latin typeface="Calibri"/>
                <a:cs typeface="Calibri"/>
              </a:rPr>
              <a:t> </a:t>
            </a:r>
            <a:r>
              <a:rPr sz="2400" dirty="0">
                <a:latin typeface="Calibri"/>
                <a:cs typeface="Calibri"/>
              </a:rPr>
              <a:t>CNN</a:t>
            </a:r>
            <a:r>
              <a:rPr sz="2400" spc="-5" dirty="0">
                <a:latin typeface="Calibri"/>
                <a:cs typeface="Calibri"/>
              </a:rPr>
              <a:t> </a:t>
            </a:r>
            <a:r>
              <a:rPr sz="2400" dirty="0">
                <a:latin typeface="Calibri"/>
                <a:cs typeface="Calibri"/>
              </a:rPr>
              <a:t>to</a:t>
            </a:r>
            <a:r>
              <a:rPr sz="2400" spc="-50" dirty="0">
                <a:latin typeface="Calibri"/>
                <a:cs typeface="Calibri"/>
              </a:rPr>
              <a:t> </a:t>
            </a:r>
            <a:r>
              <a:rPr sz="2400" spc="-25" dirty="0">
                <a:latin typeface="Calibri"/>
                <a:cs typeface="Calibri"/>
              </a:rPr>
              <a:t>get features</a:t>
            </a:r>
            <a:r>
              <a:rPr sz="2400" spc="-114" dirty="0">
                <a:latin typeface="Calibri"/>
                <a:cs typeface="Calibri"/>
              </a:rPr>
              <a:t> </a:t>
            </a:r>
            <a:r>
              <a:rPr sz="2400" dirty="0">
                <a:latin typeface="Calibri"/>
                <a:cs typeface="Calibri"/>
              </a:rPr>
              <a:t>aligned</a:t>
            </a:r>
            <a:r>
              <a:rPr sz="2400" spc="-15"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input</a:t>
            </a:r>
            <a:r>
              <a:rPr sz="2400" spc="-130" dirty="0">
                <a:latin typeface="Calibri"/>
                <a:cs typeface="Calibri"/>
              </a:rPr>
              <a:t> </a:t>
            </a:r>
            <a:r>
              <a:rPr sz="2400" spc="-10" dirty="0">
                <a:latin typeface="Calibri"/>
                <a:cs typeface="Calibri"/>
              </a:rPr>
              <a:t>image</a:t>
            </a:r>
            <a:endParaRPr sz="2400">
              <a:latin typeface="Calibri"/>
              <a:cs typeface="Calibri"/>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32959" y="1717039"/>
            <a:ext cx="3565525" cy="3098165"/>
            <a:chOff x="4632959" y="1717039"/>
            <a:chExt cx="3565525" cy="3098165"/>
          </a:xfrm>
        </p:grpSpPr>
        <p:sp>
          <p:nvSpPr>
            <p:cNvPr id="3" name="object 3"/>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4" name="object 4"/>
            <p:cNvSpPr/>
            <p:nvPr/>
          </p:nvSpPr>
          <p:spPr>
            <a:xfrm>
              <a:off x="7945119"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5" name="object 5"/>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6" name="object 6"/>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653279" y="1950719"/>
              <a:ext cx="3302000" cy="2854960"/>
            </a:xfrm>
            <a:prstGeom prst="rect">
              <a:avLst/>
            </a:prstGeom>
          </p:spPr>
        </p:pic>
      </p:grpSp>
      <p:grpSp>
        <p:nvGrpSpPr>
          <p:cNvPr id="8" name="object 8"/>
          <p:cNvGrpSpPr/>
          <p:nvPr/>
        </p:nvGrpSpPr>
        <p:grpSpPr>
          <a:xfrm>
            <a:off x="3708400" y="2489200"/>
            <a:ext cx="721360" cy="1807845"/>
            <a:chOff x="3708400" y="2489200"/>
            <a:chExt cx="721360" cy="1807845"/>
          </a:xfrm>
        </p:grpSpPr>
        <p:sp>
          <p:nvSpPr>
            <p:cNvPr id="9" name="object 9"/>
            <p:cNvSpPr/>
            <p:nvPr/>
          </p:nvSpPr>
          <p:spPr>
            <a:xfrm>
              <a:off x="3708400" y="2489200"/>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10" name="object 10"/>
            <p:cNvSpPr/>
            <p:nvPr/>
          </p:nvSpPr>
          <p:spPr>
            <a:xfrm>
              <a:off x="3713480" y="2494280"/>
              <a:ext cx="711200" cy="1798320"/>
            </a:xfrm>
            <a:custGeom>
              <a:avLst/>
              <a:gdLst/>
              <a:ahLst/>
              <a:cxnLst/>
              <a:rect l="l" t="t" r="r" b="b"/>
              <a:pathLst>
                <a:path w="711200" h="1798320">
                  <a:moveTo>
                    <a:pt x="0" y="0"/>
                  </a:moveTo>
                  <a:lnTo>
                    <a:pt x="711200" y="176784"/>
                  </a:lnTo>
                  <a:lnTo>
                    <a:pt x="711200" y="1621155"/>
                  </a:lnTo>
                  <a:lnTo>
                    <a:pt x="0" y="1797939"/>
                  </a:lnTo>
                  <a:lnTo>
                    <a:pt x="0" y="0"/>
                  </a:lnTo>
                  <a:close/>
                </a:path>
              </a:pathLst>
            </a:custGeom>
            <a:ln w="9525">
              <a:solidFill>
                <a:srgbClr val="666666"/>
              </a:solidFill>
            </a:ln>
          </p:spPr>
          <p:txBody>
            <a:bodyPr wrap="square" lIns="0" tIns="0" rIns="0" bIns="0" rtlCol="0"/>
            <a:lstStyle/>
            <a:p>
              <a:endParaRPr/>
            </a:p>
          </p:txBody>
        </p:sp>
      </p:grpSp>
      <p:pic>
        <p:nvPicPr>
          <p:cNvPr id="11" name="object 11"/>
          <p:cNvPicPr/>
          <p:nvPr/>
        </p:nvPicPr>
        <p:blipFill>
          <a:blip r:embed="rId4" cstate="print"/>
          <a:stretch>
            <a:fillRect/>
          </a:stretch>
        </p:blipFill>
        <p:spPr>
          <a:xfrm>
            <a:off x="182879" y="1950720"/>
            <a:ext cx="3312160" cy="2875279"/>
          </a:xfrm>
          <a:prstGeom prst="rect">
            <a:avLst/>
          </a:prstGeom>
        </p:spPr>
      </p:pic>
      <p:sp>
        <p:nvSpPr>
          <p:cNvPr id="12" name="object 12"/>
          <p:cNvSpPr txBox="1"/>
          <p:nvPr/>
        </p:nvSpPr>
        <p:spPr>
          <a:xfrm>
            <a:off x="3780154" y="3254628"/>
            <a:ext cx="605790" cy="404495"/>
          </a:xfrm>
          <a:prstGeom prst="rect">
            <a:avLst/>
          </a:prstGeom>
        </p:spPr>
        <p:txBody>
          <a:bodyPr vert="horz" wrap="square" lIns="0" tIns="17145" rIns="0" bIns="0" rtlCol="0">
            <a:spAutoFit/>
          </a:bodyPr>
          <a:lstStyle/>
          <a:p>
            <a:pPr marL="12700">
              <a:lnSpc>
                <a:spcPct val="100000"/>
              </a:lnSpc>
              <a:spcBef>
                <a:spcPts val="135"/>
              </a:spcBef>
            </a:pPr>
            <a:r>
              <a:rPr sz="2450" spc="-25" dirty="0">
                <a:latin typeface="Calibri"/>
                <a:cs typeface="Calibri"/>
              </a:rPr>
              <a:t>CNN</a:t>
            </a:r>
            <a:endParaRPr sz="2450">
              <a:latin typeface="Calibri"/>
              <a:cs typeface="Calibri"/>
            </a:endParaRPr>
          </a:p>
        </p:txBody>
      </p:sp>
      <p:sp>
        <p:nvSpPr>
          <p:cNvPr id="13" name="object 13"/>
          <p:cNvSpPr/>
          <p:nvPr/>
        </p:nvSpPr>
        <p:spPr>
          <a:xfrm>
            <a:off x="4638040" y="1955800"/>
            <a:ext cx="3311525" cy="2854960"/>
          </a:xfrm>
          <a:custGeom>
            <a:avLst/>
            <a:gdLst/>
            <a:ahLst/>
            <a:cxnLst/>
            <a:rect l="l" t="t" r="r" b="b"/>
            <a:pathLst>
              <a:path w="3311525" h="2854960">
                <a:moveTo>
                  <a:pt x="406400" y="0"/>
                </a:moveTo>
                <a:lnTo>
                  <a:pt x="406400" y="2834513"/>
                </a:lnTo>
              </a:path>
              <a:path w="3311525" h="2854960">
                <a:moveTo>
                  <a:pt x="0" y="2448560"/>
                </a:moveTo>
                <a:lnTo>
                  <a:pt x="3311525" y="2448560"/>
                </a:lnTo>
              </a:path>
              <a:path w="3311525" h="2854960">
                <a:moveTo>
                  <a:pt x="822960" y="10160"/>
                </a:moveTo>
                <a:lnTo>
                  <a:pt x="822960" y="2854960"/>
                </a:lnTo>
              </a:path>
              <a:path w="3311525" h="2854960">
                <a:moveTo>
                  <a:pt x="1229360" y="10160"/>
                </a:moveTo>
                <a:lnTo>
                  <a:pt x="1229360" y="2854960"/>
                </a:lnTo>
              </a:path>
              <a:path w="3311525" h="2854960">
                <a:moveTo>
                  <a:pt x="1635760" y="10160"/>
                </a:moveTo>
                <a:lnTo>
                  <a:pt x="1635760" y="2854960"/>
                </a:lnTo>
              </a:path>
              <a:path w="3311525" h="2854960">
                <a:moveTo>
                  <a:pt x="2042160" y="10160"/>
                </a:moveTo>
                <a:lnTo>
                  <a:pt x="2042160" y="2854960"/>
                </a:lnTo>
              </a:path>
              <a:path w="3311525" h="2854960">
                <a:moveTo>
                  <a:pt x="2448560" y="10160"/>
                </a:moveTo>
                <a:lnTo>
                  <a:pt x="2448560" y="2854960"/>
                </a:lnTo>
              </a:path>
              <a:path w="3311525" h="2854960">
                <a:moveTo>
                  <a:pt x="2854960" y="10160"/>
                </a:moveTo>
                <a:lnTo>
                  <a:pt x="2854960" y="2854960"/>
                </a:lnTo>
              </a:path>
              <a:path w="3311525" h="2854960">
                <a:moveTo>
                  <a:pt x="0" y="2042160"/>
                </a:moveTo>
                <a:lnTo>
                  <a:pt x="3311525" y="2042160"/>
                </a:lnTo>
              </a:path>
              <a:path w="3311525" h="2854960">
                <a:moveTo>
                  <a:pt x="0" y="1635760"/>
                </a:moveTo>
                <a:lnTo>
                  <a:pt x="3311525" y="1635760"/>
                </a:lnTo>
              </a:path>
              <a:path w="3311525" h="2854960">
                <a:moveTo>
                  <a:pt x="0" y="1229360"/>
                </a:moveTo>
                <a:lnTo>
                  <a:pt x="3311525" y="1229360"/>
                </a:lnTo>
              </a:path>
              <a:path w="3311525" h="2854960">
                <a:moveTo>
                  <a:pt x="0" y="822960"/>
                </a:moveTo>
                <a:lnTo>
                  <a:pt x="3311525" y="822960"/>
                </a:lnTo>
              </a:path>
              <a:path w="3311525" h="2854960">
                <a:moveTo>
                  <a:pt x="0" y="416560"/>
                </a:moveTo>
                <a:lnTo>
                  <a:pt x="3311525" y="416560"/>
                </a:lnTo>
              </a:path>
            </a:pathLst>
          </a:custGeom>
          <a:ln w="9525">
            <a:solidFill>
              <a:srgbClr val="44536A"/>
            </a:solidFill>
          </a:ln>
        </p:spPr>
        <p:txBody>
          <a:bodyPr wrap="square" lIns="0" tIns="0" rIns="0" bIns="0" rtlCol="0"/>
          <a:lstStyle/>
          <a:p>
            <a:endParaRPr/>
          </a:p>
        </p:txBody>
      </p:sp>
      <p:sp>
        <p:nvSpPr>
          <p:cNvPr id="14" name="object 14"/>
          <p:cNvSpPr txBox="1"/>
          <p:nvPr/>
        </p:nvSpPr>
        <p:spPr>
          <a:xfrm>
            <a:off x="436244" y="4897183"/>
            <a:ext cx="2432050" cy="790575"/>
          </a:xfrm>
          <a:prstGeom prst="rect">
            <a:avLst/>
          </a:prstGeom>
        </p:spPr>
        <p:txBody>
          <a:bodyPr vert="horz" wrap="square" lIns="0" tIns="3175" rIns="0" bIns="0" rtlCol="0">
            <a:spAutoFit/>
          </a:bodyPr>
          <a:lstStyle/>
          <a:p>
            <a:pPr marL="12700" marR="5080" indent="436880">
              <a:lnSpc>
                <a:spcPct val="103600"/>
              </a:lnSpc>
              <a:spcBef>
                <a:spcPts val="25"/>
              </a:spcBef>
            </a:pPr>
            <a:r>
              <a:rPr sz="2450" dirty="0">
                <a:latin typeface="Calibri"/>
                <a:cs typeface="Calibri"/>
              </a:rPr>
              <a:t>Input</a:t>
            </a:r>
            <a:r>
              <a:rPr sz="2450" spc="30" dirty="0">
                <a:latin typeface="Calibri"/>
                <a:cs typeface="Calibri"/>
              </a:rPr>
              <a:t> </a:t>
            </a:r>
            <a:r>
              <a:rPr sz="2450" spc="-10" dirty="0">
                <a:latin typeface="Calibri"/>
                <a:cs typeface="Calibri"/>
              </a:rPr>
              <a:t>Image </a:t>
            </a:r>
            <a:r>
              <a:rPr sz="2450" dirty="0">
                <a:latin typeface="Calibri"/>
                <a:cs typeface="Calibri"/>
              </a:rPr>
              <a:t>(e.g.</a:t>
            </a:r>
            <a:r>
              <a:rPr sz="2450" spc="50" dirty="0">
                <a:latin typeface="Calibri"/>
                <a:cs typeface="Calibri"/>
              </a:rPr>
              <a:t> </a:t>
            </a:r>
            <a:r>
              <a:rPr sz="2450" dirty="0">
                <a:latin typeface="Calibri"/>
                <a:cs typeface="Calibri"/>
              </a:rPr>
              <a:t>3</a:t>
            </a:r>
            <a:r>
              <a:rPr sz="2450" spc="6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640</a:t>
            </a:r>
            <a:r>
              <a:rPr sz="2450" spc="-30" dirty="0">
                <a:latin typeface="Calibri"/>
                <a:cs typeface="Calibri"/>
              </a:rPr>
              <a:t> </a:t>
            </a:r>
            <a:r>
              <a:rPr sz="2450" dirty="0">
                <a:latin typeface="Calibri"/>
                <a:cs typeface="Calibri"/>
              </a:rPr>
              <a:t>x</a:t>
            </a:r>
            <a:r>
              <a:rPr sz="2450" spc="-10" dirty="0">
                <a:latin typeface="Calibri"/>
                <a:cs typeface="Calibri"/>
              </a:rPr>
              <a:t> </a:t>
            </a:r>
            <a:r>
              <a:rPr sz="2450" spc="-20" dirty="0">
                <a:latin typeface="Calibri"/>
                <a:cs typeface="Calibri"/>
              </a:rPr>
              <a:t>480)</a:t>
            </a:r>
            <a:endParaRPr sz="2450">
              <a:latin typeface="Calibri"/>
              <a:cs typeface="Calibri"/>
            </a:endParaRPr>
          </a:p>
        </p:txBody>
      </p:sp>
      <p:sp>
        <p:nvSpPr>
          <p:cNvPr id="15" name="object 15"/>
          <p:cNvSpPr txBox="1"/>
          <p:nvPr/>
        </p:nvSpPr>
        <p:spPr>
          <a:xfrm>
            <a:off x="5297551" y="5189220"/>
            <a:ext cx="2429510" cy="791210"/>
          </a:xfrm>
          <a:prstGeom prst="rect">
            <a:avLst/>
          </a:prstGeom>
        </p:spPr>
        <p:txBody>
          <a:bodyPr vert="horz" wrap="square" lIns="0" tIns="3810" rIns="0" bIns="0" rtlCol="0">
            <a:spAutoFit/>
          </a:bodyPr>
          <a:lstStyle/>
          <a:p>
            <a:pPr marL="12700" marR="5080" indent="254000">
              <a:lnSpc>
                <a:spcPct val="103600"/>
              </a:lnSpc>
              <a:spcBef>
                <a:spcPts val="30"/>
              </a:spcBef>
            </a:pPr>
            <a:r>
              <a:rPr sz="2450" dirty="0">
                <a:latin typeface="Calibri"/>
                <a:cs typeface="Calibri"/>
              </a:rPr>
              <a:t>Image</a:t>
            </a:r>
            <a:r>
              <a:rPr sz="2450" spc="15" dirty="0">
                <a:latin typeface="Calibri"/>
                <a:cs typeface="Calibri"/>
              </a:rPr>
              <a:t> </a:t>
            </a:r>
            <a:r>
              <a:rPr sz="2450" spc="-10" dirty="0">
                <a:latin typeface="Calibri"/>
                <a:cs typeface="Calibri"/>
              </a:rPr>
              <a:t>features </a:t>
            </a:r>
            <a:r>
              <a:rPr sz="2450" dirty="0">
                <a:latin typeface="Calibri"/>
                <a:cs typeface="Calibri"/>
              </a:rPr>
              <a:t>(e.g.</a:t>
            </a:r>
            <a:r>
              <a:rPr sz="2450" spc="50" dirty="0">
                <a:latin typeface="Calibri"/>
                <a:cs typeface="Calibri"/>
              </a:rPr>
              <a:t> </a:t>
            </a:r>
            <a:r>
              <a:rPr sz="2450" dirty="0">
                <a:latin typeface="Calibri"/>
                <a:cs typeface="Calibri"/>
              </a:rPr>
              <a:t>512</a:t>
            </a:r>
            <a:r>
              <a:rPr sz="2450" spc="-30" dirty="0">
                <a:latin typeface="Calibri"/>
                <a:cs typeface="Calibri"/>
              </a:rPr>
              <a:t> </a:t>
            </a:r>
            <a:r>
              <a:rPr sz="2450" dirty="0">
                <a:latin typeface="Calibri"/>
                <a:cs typeface="Calibri"/>
              </a:rPr>
              <a:t>x</a:t>
            </a:r>
            <a:r>
              <a:rPr sz="2450" spc="5" dirty="0">
                <a:latin typeface="Calibri"/>
                <a:cs typeface="Calibri"/>
              </a:rPr>
              <a:t> </a:t>
            </a:r>
            <a:r>
              <a:rPr sz="2450" dirty="0">
                <a:latin typeface="Calibri"/>
                <a:cs typeface="Calibri"/>
              </a:rPr>
              <a:t>20</a:t>
            </a:r>
            <a:r>
              <a:rPr sz="2450" spc="-30" dirty="0">
                <a:latin typeface="Calibri"/>
                <a:cs typeface="Calibri"/>
              </a:rPr>
              <a:t> </a:t>
            </a:r>
            <a:r>
              <a:rPr sz="2450" dirty="0">
                <a:latin typeface="Calibri"/>
                <a:cs typeface="Calibri"/>
              </a:rPr>
              <a:t>x</a:t>
            </a:r>
            <a:r>
              <a:rPr sz="2450" spc="85" dirty="0">
                <a:latin typeface="Calibri"/>
                <a:cs typeface="Calibri"/>
              </a:rPr>
              <a:t> </a:t>
            </a:r>
            <a:r>
              <a:rPr sz="2450" spc="-25" dirty="0">
                <a:latin typeface="Calibri"/>
                <a:cs typeface="Calibri"/>
              </a:rPr>
              <a:t>15)</a:t>
            </a:r>
            <a:endParaRPr sz="2450">
              <a:latin typeface="Calibri"/>
              <a:cs typeface="Calibri"/>
            </a:endParaRPr>
          </a:p>
        </p:txBody>
      </p:sp>
      <p:sp>
        <p:nvSpPr>
          <p:cNvPr id="16" name="object 16"/>
          <p:cNvSpPr txBox="1">
            <a:spLocks noGrp="1"/>
          </p:cNvSpPr>
          <p:nvPr>
            <p:ph type="title"/>
          </p:nvPr>
        </p:nvSpPr>
        <p:spPr>
          <a:xfrm>
            <a:off x="8073390" y="159067"/>
            <a:ext cx="3663315" cy="1307465"/>
          </a:xfrm>
          <a:prstGeom prst="rect">
            <a:avLst/>
          </a:prstGeom>
        </p:spPr>
        <p:txBody>
          <a:bodyPr vert="horz" wrap="square" lIns="0" tIns="12700" rIns="0" bIns="0" rtlCol="0">
            <a:spAutoFit/>
          </a:bodyPr>
          <a:lstStyle/>
          <a:p>
            <a:pPr marL="12700" marR="5080" algn="ctr">
              <a:lnSpc>
                <a:spcPct val="100000"/>
              </a:lnSpc>
              <a:spcBef>
                <a:spcPts val="100"/>
              </a:spcBef>
            </a:pPr>
            <a:r>
              <a:rPr sz="2800" b="0" dirty="0">
                <a:latin typeface="Calibri"/>
                <a:cs typeface="Calibri"/>
              </a:rPr>
              <a:t>Imagine</a:t>
            </a:r>
            <a:r>
              <a:rPr sz="2800" b="0" spc="-85" dirty="0">
                <a:latin typeface="Calibri"/>
                <a:cs typeface="Calibri"/>
              </a:rPr>
              <a:t> </a:t>
            </a:r>
            <a:r>
              <a:rPr sz="2800" b="0" dirty="0">
                <a:latin typeface="Calibri"/>
                <a:cs typeface="Calibri"/>
              </a:rPr>
              <a:t>an</a:t>
            </a:r>
            <a:r>
              <a:rPr sz="2800" b="0" spc="-80" dirty="0">
                <a:latin typeface="Calibri"/>
                <a:cs typeface="Calibri"/>
              </a:rPr>
              <a:t> </a:t>
            </a:r>
            <a:r>
              <a:rPr sz="2800" b="0" dirty="0">
                <a:latin typeface="Calibri"/>
                <a:cs typeface="Calibri"/>
              </a:rPr>
              <a:t>anchor</a:t>
            </a:r>
            <a:r>
              <a:rPr sz="2800" b="0" spc="10" dirty="0">
                <a:latin typeface="Calibri"/>
                <a:cs typeface="Calibri"/>
              </a:rPr>
              <a:t> </a:t>
            </a:r>
            <a:r>
              <a:rPr sz="2800" b="0" spc="-10" dirty="0">
                <a:latin typeface="Calibri"/>
                <a:cs typeface="Calibri"/>
              </a:rPr>
              <a:t>box</a:t>
            </a:r>
            <a:r>
              <a:rPr sz="2800" b="0" spc="-55" dirty="0">
                <a:latin typeface="Calibri"/>
                <a:cs typeface="Calibri"/>
              </a:rPr>
              <a:t> </a:t>
            </a:r>
            <a:r>
              <a:rPr sz="2800" b="0" spc="-25" dirty="0">
                <a:latin typeface="Calibri"/>
                <a:cs typeface="Calibri"/>
              </a:rPr>
              <a:t>of </a:t>
            </a:r>
            <a:r>
              <a:rPr sz="2800" b="0" spc="-20" dirty="0">
                <a:latin typeface="Calibri"/>
                <a:cs typeface="Calibri"/>
              </a:rPr>
              <a:t>fixed</a:t>
            </a:r>
            <a:r>
              <a:rPr sz="2800" b="0" spc="-150" dirty="0">
                <a:latin typeface="Calibri"/>
                <a:cs typeface="Calibri"/>
              </a:rPr>
              <a:t> </a:t>
            </a:r>
            <a:r>
              <a:rPr sz="2800" b="0" spc="-10" dirty="0">
                <a:latin typeface="Calibri"/>
                <a:cs typeface="Calibri"/>
              </a:rPr>
              <a:t>size</a:t>
            </a:r>
            <a:r>
              <a:rPr sz="2800" b="0" spc="-135" dirty="0">
                <a:latin typeface="Calibri"/>
                <a:cs typeface="Calibri"/>
              </a:rPr>
              <a:t> </a:t>
            </a:r>
            <a:r>
              <a:rPr sz="2800" b="0" dirty="0">
                <a:latin typeface="Calibri"/>
                <a:cs typeface="Calibri"/>
              </a:rPr>
              <a:t>at</a:t>
            </a:r>
            <a:r>
              <a:rPr sz="2800" b="0" spc="-155" dirty="0">
                <a:latin typeface="Calibri"/>
                <a:cs typeface="Calibri"/>
              </a:rPr>
              <a:t> </a:t>
            </a:r>
            <a:r>
              <a:rPr sz="2800" b="0" dirty="0">
                <a:latin typeface="Calibri"/>
                <a:cs typeface="Calibri"/>
              </a:rPr>
              <a:t>each</a:t>
            </a:r>
            <a:r>
              <a:rPr sz="2800" b="0" spc="-50" dirty="0">
                <a:latin typeface="Calibri"/>
                <a:cs typeface="Calibri"/>
              </a:rPr>
              <a:t> </a:t>
            </a:r>
            <a:r>
              <a:rPr sz="2800" b="0" dirty="0">
                <a:latin typeface="Calibri"/>
                <a:cs typeface="Calibri"/>
              </a:rPr>
              <a:t>point</a:t>
            </a:r>
            <a:r>
              <a:rPr sz="2800" b="0" spc="-5" dirty="0">
                <a:latin typeface="Calibri"/>
                <a:cs typeface="Calibri"/>
              </a:rPr>
              <a:t> </a:t>
            </a:r>
            <a:r>
              <a:rPr sz="2800" b="0" spc="-25" dirty="0">
                <a:latin typeface="Calibri"/>
                <a:cs typeface="Calibri"/>
              </a:rPr>
              <a:t>in </a:t>
            </a:r>
            <a:r>
              <a:rPr sz="2800" b="0" dirty="0">
                <a:latin typeface="Calibri"/>
                <a:cs typeface="Calibri"/>
              </a:rPr>
              <a:t>the </a:t>
            </a:r>
            <a:r>
              <a:rPr sz="2800" b="0" spc="-25" dirty="0">
                <a:latin typeface="Calibri"/>
                <a:cs typeface="Calibri"/>
              </a:rPr>
              <a:t>feature</a:t>
            </a:r>
            <a:r>
              <a:rPr sz="2800" b="0" spc="-170" dirty="0">
                <a:latin typeface="Calibri"/>
                <a:cs typeface="Calibri"/>
              </a:rPr>
              <a:t> </a:t>
            </a:r>
            <a:r>
              <a:rPr sz="2800" b="0" spc="-25" dirty="0">
                <a:latin typeface="Calibri"/>
                <a:cs typeface="Calibri"/>
              </a:rPr>
              <a:t>map</a:t>
            </a:r>
            <a:endParaRPr sz="2800">
              <a:latin typeface="Calibri"/>
              <a:cs typeface="Calibri"/>
            </a:endParaRPr>
          </a:p>
        </p:txBody>
      </p:sp>
      <p:grpSp>
        <p:nvGrpSpPr>
          <p:cNvPr id="17" name="object 17"/>
          <p:cNvGrpSpPr/>
          <p:nvPr/>
        </p:nvGrpSpPr>
        <p:grpSpPr>
          <a:xfrm>
            <a:off x="4085590" y="1880870"/>
            <a:ext cx="4396740" cy="3411220"/>
            <a:chOff x="4085590" y="1880870"/>
            <a:chExt cx="4396740" cy="3411220"/>
          </a:xfrm>
        </p:grpSpPr>
        <p:sp>
          <p:nvSpPr>
            <p:cNvPr id="18" name="object 18"/>
            <p:cNvSpPr/>
            <p:nvPr/>
          </p:nvSpPr>
          <p:spPr>
            <a:xfrm>
              <a:off x="5323840" y="2306320"/>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00FF00"/>
              </a:solidFill>
            </a:ln>
          </p:spPr>
          <p:txBody>
            <a:bodyPr wrap="square" lIns="0" tIns="0" rIns="0" bIns="0" rtlCol="0"/>
            <a:lstStyle/>
            <a:p>
              <a:endParaRPr/>
            </a:p>
          </p:txBody>
        </p:sp>
        <p:sp>
          <p:nvSpPr>
            <p:cNvPr id="19" name="object 19"/>
            <p:cNvSpPr/>
            <p:nvPr/>
          </p:nvSpPr>
          <p:spPr>
            <a:xfrm>
              <a:off x="6278880" y="3169983"/>
              <a:ext cx="406400" cy="416559"/>
            </a:xfrm>
            <a:custGeom>
              <a:avLst/>
              <a:gdLst/>
              <a:ahLst/>
              <a:cxnLst/>
              <a:rect l="l" t="t" r="r" b="b"/>
              <a:pathLst>
                <a:path w="406400" h="416560">
                  <a:moveTo>
                    <a:pt x="406349" y="0"/>
                  </a:moveTo>
                  <a:lnTo>
                    <a:pt x="0" y="0"/>
                  </a:lnTo>
                  <a:lnTo>
                    <a:pt x="0" y="416496"/>
                  </a:lnTo>
                  <a:lnTo>
                    <a:pt x="406349" y="416496"/>
                  </a:lnTo>
                  <a:lnTo>
                    <a:pt x="406349" y="0"/>
                  </a:lnTo>
                  <a:close/>
                </a:path>
              </a:pathLst>
            </a:custGeom>
            <a:solidFill>
              <a:srgbClr val="00FF00">
                <a:alpha val="52156"/>
              </a:srgbClr>
            </a:solidFill>
          </p:spPr>
          <p:txBody>
            <a:bodyPr wrap="square" lIns="0" tIns="0" rIns="0" bIns="0" rtlCol="0"/>
            <a:lstStyle/>
            <a:p>
              <a:endParaRPr/>
            </a:p>
          </p:txBody>
        </p:sp>
        <p:sp>
          <p:nvSpPr>
            <p:cNvPr id="20" name="object 20"/>
            <p:cNvSpPr/>
            <p:nvPr/>
          </p:nvSpPr>
          <p:spPr>
            <a:xfrm>
              <a:off x="4511040" y="1899920"/>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FF0000"/>
              </a:solidFill>
            </a:ln>
          </p:spPr>
          <p:txBody>
            <a:bodyPr wrap="square" lIns="0" tIns="0" rIns="0" bIns="0" rtlCol="0"/>
            <a:lstStyle/>
            <a:p>
              <a:endParaRPr/>
            </a:p>
          </p:txBody>
        </p:sp>
        <p:sp>
          <p:nvSpPr>
            <p:cNvPr id="21" name="object 21"/>
            <p:cNvSpPr/>
            <p:nvPr/>
          </p:nvSpPr>
          <p:spPr>
            <a:xfrm>
              <a:off x="5466080" y="2763583"/>
              <a:ext cx="416559" cy="416559"/>
            </a:xfrm>
            <a:custGeom>
              <a:avLst/>
              <a:gdLst/>
              <a:ahLst/>
              <a:cxnLst/>
              <a:rect l="l" t="t" r="r" b="b"/>
              <a:pathLst>
                <a:path w="416560" h="416560">
                  <a:moveTo>
                    <a:pt x="416496" y="0"/>
                  </a:moveTo>
                  <a:lnTo>
                    <a:pt x="0" y="0"/>
                  </a:lnTo>
                  <a:lnTo>
                    <a:pt x="0" y="416496"/>
                  </a:lnTo>
                  <a:lnTo>
                    <a:pt x="416496" y="416496"/>
                  </a:lnTo>
                  <a:lnTo>
                    <a:pt x="416496" y="0"/>
                  </a:lnTo>
                  <a:close/>
                </a:path>
              </a:pathLst>
            </a:custGeom>
            <a:solidFill>
              <a:srgbClr val="FF0000">
                <a:alpha val="52156"/>
              </a:srgbClr>
            </a:solidFill>
          </p:spPr>
          <p:txBody>
            <a:bodyPr wrap="square" lIns="0" tIns="0" rIns="0" bIns="0" rtlCol="0"/>
            <a:lstStyle/>
            <a:p>
              <a:endParaRPr/>
            </a:p>
          </p:txBody>
        </p:sp>
        <p:sp>
          <p:nvSpPr>
            <p:cNvPr id="22" name="object 22"/>
            <p:cNvSpPr/>
            <p:nvPr/>
          </p:nvSpPr>
          <p:spPr>
            <a:xfrm>
              <a:off x="6136640" y="2712720"/>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FF0000"/>
              </a:solidFill>
            </a:ln>
          </p:spPr>
          <p:txBody>
            <a:bodyPr wrap="square" lIns="0" tIns="0" rIns="0" bIns="0" rtlCol="0"/>
            <a:lstStyle/>
            <a:p>
              <a:endParaRPr/>
            </a:p>
          </p:txBody>
        </p:sp>
        <p:sp>
          <p:nvSpPr>
            <p:cNvPr id="23" name="object 23"/>
            <p:cNvSpPr/>
            <p:nvPr/>
          </p:nvSpPr>
          <p:spPr>
            <a:xfrm>
              <a:off x="7091680" y="3576383"/>
              <a:ext cx="406400" cy="416559"/>
            </a:xfrm>
            <a:custGeom>
              <a:avLst/>
              <a:gdLst/>
              <a:ahLst/>
              <a:cxnLst/>
              <a:rect l="l" t="t" r="r" b="b"/>
              <a:pathLst>
                <a:path w="406400" h="416560">
                  <a:moveTo>
                    <a:pt x="406336" y="0"/>
                  </a:moveTo>
                  <a:lnTo>
                    <a:pt x="0" y="0"/>
                  </a:lnTo>
                  <a:lnTo>
                    <a:pt x="0" y="416496"/>
                  </a:lnTo>
                  <a:lnTo>
                    <a:pt x="406336" y="416496"/>
                  </a:lnTo>
                  <a:lnTo>
                    <a:pt x="406336" y="0"/>
                  </a:lnTo>
                  <a:close/>
                </a:path>
              </a:pathLst>
            </a:custGeom>
            <a:solidFill>
              <a:srgbClr val="FF0000">
                <a:alpha val="52156"/>
              </a:srgbClr>
            </a:solidFill>
          </p:spPr>
          <p:txBody>
            <a:bodyPr wrap="square" lIns="0" tIns="0" rIns="0" bIns="0" rtlCol="0"/>
            <a:lstStyle/>
            <a:p>
              <a:endParaRPr/>
            </a:p>
          </p:txBody>
        </p:sp>
        <p:sp>
          <p:nvSpPr>
            <p:cNvPr id="24" name="object 24"/>
            <p:cNvSpPr/>
            <p:nvPr/>
          </p:nvSpPr>
          <p:spPr>
            <a:xfrm>
              <a:off x="4104640" y="3119120"/>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FF0000"/>
              </a:solidFill>
            </a:ln>
          </p:spPr>
          <p:txBody>
            <a:bodyPr wrap="square" lIns="0" tIns="0" rIns="0" bIns="0" rtlCol="0"/>
            <a:lstStyle/>
            <a:p>
              <a:endParaRPr/>
            </a:p>
          </p:txBody>
        </p:sp>
        <p:sp>
          <p:nvSpPr>
            <p:cNvPr id="25" name="object 25"/>
            <p:cNvSpPr/>
            <p:nvPr/>
          </p:nvSpPr>
          <p:spPr>
            <a:xfrm>
              <a:off x="5059680" y="3982783"/>
              <a:ext cx="416559" cy="416559"/>
            </a:xfrm>
            <a:custGeom>
              <a:avLst/>
              <a:gdLst/>
              <a:ahLst/>
              <a:cxnLst/>
              <a:rect l="l" t="t" r="r" b="b"/>
              <a:pathLst>
                <a:path w="416560" h="416560">
                  <a:moveTo>
                    <a:pt x="416496" y="0"/>
                  </a:moveTo>
                  <a:lnTo>
                    <a:pt x="0" y="0"/>
                  </a:lnTo>
                  <a:lnTo>
                    <a:pt x="0" y="416496"/>
                  </a:lnTo>
                  <a:lnTo>
                    <a:pt x="416496" y="416496"/>
                  </a:lnTo>
                  <a:lnTo>
                    <a:pt x="416496" y="0"/>
                  </a:lnTo>
                  <a:close/>
                </a:path>
              </a:pathLst>
            </a:custGeom>
            <a:solidFill>
              <a:srgbClr val="FF0000">
                <a:alpha val="52156"/>
              </a:srgbClr>
            </a:solidFill>
          </p:spPr>
          <p:txBody>
            <a:bodyPr wrap="square" lIns="0" tIns="0" rIns="0" bIns="0" rtlCol="0"/>
            <a:lstStyle/>
            <a:p>
              <a:endParaRPr/>
            </a:p>
          </p:txBody>
        </p:sp>
      </p:grpSp>
      <p:sp>
        <p:nvSpPr>
          <p:cNvPr id="26" name="object 26"/>
          <p:cNvSpPr txBox="1"/>
          <p:nvPr/>
        </p:nvSpPr>
        <p:spPr>
          <a:xfrm>
            <a:off x="580707" y="-7535"/>
            <a:ext cx="6724650" cy="1856105"/>
          </a:xfrm>
          <a:prstGeom prst="rect">
            <a:avLst/>
          </a:prstGeom>
        </p:spPr>
        <p:txBody>
          <a:bodyPr vert="horz" wrap="square" lIns="0" tIns="317500" rIns="0" bIns="0" rtlCol="0">
            <a:spAutoFit/>
          </a:bodyPr>
          <a:lstStyle/>
          <a:p>
            <a:pPr marL="347980">
              <a:lnSpc>
                <a:spcPct val="100000"/>
              </a:lnSpc>
              <a:spcBef>
                <a:spcPts val="2500"/>
              </a:spcBef>
            </a:pPr>
            <a:r>
              <a:rPr sz="4000" b="0" dirty="0">
                <a:latin typeface="Calibri Light"/>
                <a:cs typeface="Calibri Light"/>
              </a:rPr>
              <a:t>Region</a:t>
            </a:r>
            <a:r>
              <a:rPr sz="4000" b="0" spc="-185" dirty="0">
                <a:latin typeface="Calibri Light"/>
                <a:cs typeface="Calibri Light"/>
              </a:rPr>
              <a:t> </a:t>
            </a:r>
            <a:r>
              <a:rPr sz="4000" b="0" spc="-20" dirty="0">
                <a:latin typeface="Calibri Light"/>
                <a:cs typeface="Calibri Light"/>
              </a:rPr>
              <a:t>Proposal</a:t>
            </a:r>
            <a:r>
              <a:rPr sz="4000" b="0" spc="-204" dirty="0">
                <a:latin typeface="Calibri Light"/>
                <a:cs typeface="Calibri Light"/>
              </a:rPr>
              <a:t> </a:t>
            </a:r>
            <a:r>
              <a:rPr sz="4000" b="0" dirty="0">
                <a:latin typeface="Calibri Light"/>
                <a:cs typeface="Calibri Light"/>
              </a:rPr>
              <a:t>Network</a:t>
            </a:r>
            <a:r>
              <a:rPr sz="4000" b="0" spc="-140" dirty="0">
                <a:latin typeface="Calibri Light"/>
                <a:cs typeface="Calibri Light"/>
              </a:rPr>
              <a:t> </a:t>
            </a:r>
            <a:r>
              <a:rPr sz="4000" b="0" spc="-10" dirty="0">
                <a:latin typeface="Calibri Light"/>
                <a:cs typeface="Calibri Light"/>
              </a:rPr>
              <a:t>(RPN)</a:t>
            </a:r>
            <a:endParaRPr sz="4000">
              <a:latin typeface="Calibri Light"/>
              <a:cs typeface="Calibri Light"/>
            </a:endParaRPr>
          </a:p>
          <a:p>
            <a:pPr marL="12700" marR="2880995">
              <a:lnSpc>
                <a:spcPct val="100000"/>
              </a:lnSpc>
              <a:spcBef>
                <a:spcPts val="1445"/>
              </a:spcBef>
            </a:pPr>
            <a:r>
              <a:rPr sz="2400" dirty="0">
                <a:latin typeface="Calibri"/>
                <a:cs typeface="Calibri"/>
              </a:rPr>
              <a:t>Run</a:t>
            </a:r>
            <a:r>
              <a:rPr sz="2400" spc="-45" dirty="0">
                <a:latin typeface="Calibri"/>
                <a:cs typeface="Calibri"/>
              </a:rPr>
              <a:t> </a:t>
            </a:r>
            <a:r>
              <a:rPr sz="2400" dirty="0">
                <a:latin typeface="Calibri"/>
                <a:cs typeface="Calibri"/>
              </a:rPr>
              <a:t>backbone</a:t>
            </a:r>
            <a:r>
              <a:rPr sz="2400" spc="-140" dirty="0">
                <a:latin typeface="Calibri"/>
                <a:cs typeface="Calibri"/>
              </a:rPr>
              <a:t> </a:t>
            </a:r>
            <a:r>
              <a:rPr sz="2400" dirty="0">
                <a:latin typeface="Calibri"/>
                <a:cs typeface="Calibri"/>
              </a:rPr>
              <a:t>CNN</a:t>
            </a:r>
            <a:r>
              <a:rPr sz="2400" spc="-5" dirty="0">
                <a:latin typeface="Calibri"/>
                <a:cs typeface="Calibri"/>
              </a:rPr>
              <a:t> </a:t>
            </a:r>
            <a:r>
              <a:rPr sz="2400" dirty="0">
                <a:latin typeface="Calibri"/>
                <a:cs typeface="Calibri"/>
              </a:rPr>
              <a:t>to</a:t>
            </a:r>
            <a:r>
              <a:rPr sz="2400" spc="-50" dirty="0">
                <a:latin typeface="Calibri"/>
                <a:cs typeface="Calibri"/>
              </a:rPr>
              <a:t> </a:t>
            </a:r>
            <a:r>
              <a:rPr sz="2400" spc="-25" dirty="0">
                <a:latin typeface="Calibri"/>
                <a:cs typeface="Calibri"/>
              </a:rPr>
              <a:t>get features</a:t>
            </a:r>
            <a:r>
              <a:rPr sz="2400" spc="-114" dirty="0">
                <a:latin typeface="Calibri"/>
                <a:cs typeface="Calibri"/>
              </a:rPr>
              <a:t> </a:t>
            </a:r>
            <a:r>
              <a:rPr sz="2400" dirty="0">
                <a:latin typeface="Calibri"/>
                <a:cs typeface="Calibri"/>
              </a:rPr>
              <a:t>aligned</a:t>
            </a:r>
            <a:r>
              <a:rPr sz="2400" spc="-15"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input</a:t>
            </a:r>
            <a:r>
              <a:rPr sz="2400" spc="-130" dirty="0">
                <a:latin typeface="Calibri"/>
                <a:cs typeface="Calibri"/>
              </a:rPr>
              <a:t> </a:t>
            </a:r>
            <a:r>
              <a:rPr sz="2400" spc="-10" dirty="0">
                <a:latin typeface="Calibri"/>
                <a:cs typeface="Calibri"/>
              </a:rPr>
              <a:t>image</a:t>
            </a:r>
            <a:endParaRPr sz="2400">
              <a:latin typeface="Calibri"/>
              <a:cs typeface="Calibri"/>
            </a:endParaRPr>
          </a:p>
        </p:txBody>
      </p:sp>
      <p:sp>
        <p:nvSpPr>
          <p:cNvPr id="27" name="object 27"/>
          <p:cNvSpPr txBox="1"/>
          <p:nvPr/>
        </p:nvSpPr>
        <p:spPr>
          <a:xfrm>
            <a:off x="8669019" y="4601146"/>
            <a:ext cx="3361690" cy="1635125"/>
          </a:xfrm>
          <a:prstGeom prst="rect">
            <a:avLst/>
          </a:prstGeom>
        </p:spPr>
        <p:txBody>
          <a:bodyPr vert="horz" wrap="square" lIns="0" tIns="5715" rIns="0" bIns="0" rtlCol="0">
            <a:spAutoFit/>
          </a:bodyPr>
          <a:lstStyle/>
          <a:p>
            <a:pPr marL="12700" marR="5080" algn="ctr">
              <a:lnSpc>
                <a:spcPct val="103400"/>
              </a:lnSpc>
              <a:spcBef>
                <a:spcPts val="45"/>
              </a:spcBef>
            </a:pPr>
            <a:r>
              <a:rPr sz="2050" dirty="0">
                <a:latin typeface="Calibri"/>
                <a:cs typeface="Calibri"/>
              </a:rPr>
              <a:t>At</a:t>
            </a:r>
            <a:r>
              <a:rPr sz="2050" spc="80" dirty="0">
                <a:latin typeface="Calibri"/>
                <a:cs typeface="Calibri"/>
              </a:rPr>
              <a:t> </a:t>
            </a:r>
            <a:r>
              <a:rPr sz="2050" dirty="0">
                <a:latin typeface="Calibri"/>
                <a:cs typeface="Calibri"/>
              </a:rPr>
              <a:t>each</a:t>
            </a:r>
            <a:r>
              <a:rPr sz="2050" spc="180" dirty="0">
                <a:latin typeface="Calibri"/>
                <a:cs typeface="Calibri"/>
              </a:rPr>
              <a:t> </a:t>
            </a:r>
            <a:r>
              <a:rPr sz="2050" dirty="0">
                <a:latin typeface="Calibri"/>
                <a:cs typeface="Calibri"/>
              </a:rPr>
              <a:t>point,</a:t>
            </a:r>
            <a:r>
              <a:rPr sz="2050" spc="15" dirty="0">
                <a:latin typeface="Calibri"/>
                <a:cs typeface="Calibri"/>
              </a:rPr>
              <a:t> </a:t>
            </a:r>
            <a:r>
              <a:rPr sz="2050" dirty="0">
                <a:latin typeface="Calibri"/>
                <a:cs typeface="Calibri"/>
              </a:rPr>
              <a:t>predict</a:t>
            </a:r>
            <a:r>
              <a:rPr sz="2050" spc="80" dirty="0">
                <a:latin typeface="Calibri"/>
                <a:cs typeface="Calibri"/>
              </a:rPr>
              <a:t> </a:t>
            </a:r>
            <a:r>
              <a:rPr sz="2050" spc="-10" dirty="0">
                <a:latin typeface="Calibri"/>
                <a:cs typeface="Calibri"/>
              </a:rPr>
              <a:t>whether </a:t>
            </a:r>
            <a:r>
              <a:rPr sz="2050" dirty="0">
                <a:latin typeface="Calibri"/>
                <a:cs typeface="Calibri"/>
              </a:rPr>
              <a:t>the</a:t>
            </a:r>
            <a:r>
              <a:rPr sz="2050" spc="145" dirty="0">
                <a:latin typeface="Calibri"/>
                <a:cs typeface="Calibri"/>
              </a:rPr>
              <a:t> </a:t>
            </a:r>
            <a:r>
              <a:rPr sz="2050" dirty="0">
                <a:latin typeface="Calibri"/>
                <a:cs typeface="Calibri"/>
              </a:rPr>
              <a:t>corresponding</a:t>
            </a:r>
            <a:r>
              <a:rPr sz="2050" spc="235" dirty="0">
                <a:latin typeface="Calibri"/>
                <a:cs typeface="Calibri"/>
              </a:rPr>
              <a:t> </a:t>
            </a:r>
            <a:r>
              <a:rPr sz="2050" spc="-10" dirty="0">
                <a:latin typeface="Calibri"/>
                <a:cs typeface="Calibri"/>
              </a:rPr>
              <a:t>anchor </a:t>
            </a:r>
            <a:r>
              <a:rPr sz="2050" dirty="0">
                <a:latin typeface="Calibri"/>
                <a:cs typeface="Calibri"/>
              </a:rPr>
              <a:t>contains</a:t>
            </a:r>
            <a:r>
              <a:rPr sz="2050" spc="-25" dirty="0">
                <a:latin typeface="Calibri"/>
                <a:cs typeface="Calibri"/>
              </a:rPr>
              <a:t> </a:t>
            </a:r>
            <a:r>
              <a:rPr sz="2050" dirty="0">
                <a:latin typeface="Calibri"/>
                <a:cs typeface="Calibri"/>
              </a:rPr>
              <a:t>an</a:t>
            </a:r>
            <a:r>
              <a:rPr sz="2050" spc="204" dirty="0">
                <a:latin typeface="Calibri"/>
                <a:cs typeface="Calibri"/>
              </a:rPr>
              <a:t> </a:t>
            </a:r>
            <a:r>
              <a:rPr sz="2050" dirty="0">
                <a:latin typeface="Calibri"/>
                <a:cs typeface="Calibri"/>
              </a:rPr>
              <a:t>object</a:t>
            </a:r>
            <a:r>
              <a:rPr sz="2050" spc="210" dirty="0">
                <a:latin typeface="Calibri"/>
                <a:cs typeface="Calibri"/>
              </a:rPr>
              <a:t> </a:t>
            </a:r>
            <a:r>
              <a:rPr sz="2050" dirty="0">
                <a:latin typeface="Calibri"/>
                <a:cs typeface="Calibri"/>
              </a:rPr>
              <a:t>(per-</a:t>
            </a:r>
            <a:r>
              <a:rPr sz="2050" spc="-20" dirty="0">
                <a:latin typeface="Calibri"/>
                <a:cs typeface="Calibri"/>
              </a:rPr>
              <a:t>cell </a:t>
            </a:r>
            <a:r>
              <a:rPr sz="2050" dirty="0">
                <a:latin typeface="Calibri"/>
                <a:cs typeface="Calibri"/>
              </a:rPr>
              <a:t>logistic</a:t>
            </a:r>
            <a:r>
              <a:rPr sz="2050" spc="70" dirty="0">
                <a:latin typeface="Calibri"/>
                <a:cs typeface="Calibri"/>
              </a:rPr>
              <a:t> </a:t>
            </a:r>
            <a:r>
              <a:rPr sz="2050" dirty="0">
                <a:latin typeface="Calibri"/>
                <a:cs typeface="Calibri"/>
              </a:rPr>
              <a:t>regression,</a:t>
            </a:r>
            <a:r>
              <a:rPr sz="2050" spc="215" dirty="0">
                <a:latin typeface="Calibri"/>
                <a:cs typeface="Calibri"/>
              </a:rPr>
              <a:t> </a:t>
            </a:r>
            <a:r>
              <a:rPr sz="2050" spc="-10" dirty="0">
                <a:latin typeface="Calibri"/>
                <a:cs typeface="Calibri"/>
              </a:rPr>
              <a:t>predict </a:t>
            </a:r>
            <a:r>
              <a:rPr sz="2050" dirty="0">
                <a:latin typeface="Calibri"/>
                <a:cs typeface="Calibri"/>
              </a:rPr>
              <a:t>scores</a:t>
            </a:r>
            <a:r>
              <a:rPr sz="2050" spc="60" dirty="0">
                <a:latin typeface="Calibri"/>
                <a:cs typeface="Calibri"/>
              </a:rPr>
              <a:t> </a:t>
            </a:r>
            <a:r>
              <a:rPr sz="2050" dirty="0">
                <a:latin typeface="Calibri"/>
                <a:cs typeface="Calibri"/>
              </a:rPr>
              <a:t>with</a:t>
            </a:r>
            <a:r>
              <a:rPr sz="2050" spc="130" dirty="0">
                <a:latin typeface="Calibri"/>
                <a:cs typeface="Calibri"/>
              </a:rPr>
              <a:t> </a:t>
            </a:r>
            <a:r>
              <a:rPr sz="2050" dirty="0">
                <a:latin typeface="Calibri"/>
                <a:cs typeface="Calibri"/>
              </a:rPr>
              <a:t>conv</a:t>
            </a:r>
            <a:r>
              <a:rPr sz="2050" spc="30" dirty="0">
                <a:latin typeface="Calibri"/>
                <a:cs typeface="Calibri"/>
              </a:rPr>
              <a:t> </a:t>
            </a:r>
            <a:r>
              <a:rPr sz="2050" spc="-10" dirty="0">
                <a:latin typeface="Calibri"/>
                <a:cs typeface="Calibri"/>
              </a:rPr>
              <a:t>layer)</a:t>
            </a:r>
            <a:endParaRPr sz="2050">
              <a:latin typeface="Calibri"/>
              <a:cs typeface="Calibri"/>
            </a:endParaRPr>
          </a:p>
        </p:txBody>
      </p:sp>
      <p:grpSp>
        <p:nvGrpSpPr>
          <p:cNvPr id="28" name="object 28"/>
          <p:cNvGrpSpPr/>
          <p:nvPr/>
        </p:nvGrpSpPr>
        <p:grpSpPr>
          <a:xfrm>
            <a:off x="8605519" y="2468879"/>
            <a:ext cx="721360" cy="1807845"/>
            <a:chOff x="8605519" y="2468879"/>
            <a:chExt cx="721360" cy="1807845"/>
          </a:xfrm>
        </p:grpSpPr>
        <p:sp>
          <p:nvSpPr>
            <p:cNvPr id="29" name="object 29"/>
            <p:cNvSpPr/>
            <p:nvPr/>
          </p:nvSpPr>
          <p:spPr>
            <a:xfrm>
              <a:off x="8605519" y="2468879"/>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30" name="object 30"/>
            <p:cNvSpPr/>
            <p:nvPr/>
          </p:nvSpPr>
          <p:spPr>
            <a:xfrm>
              <a:off x="8610599" y="2473959"/>
              <a:ext cx="711200" cy="1798320"/>
            </a:xfrm>
            <a:custGeom>
              <a:avLst/>
              <a:gdLst/>
              <a:ahLst/>
              <a:cxnLst/>
              <a:rect l="l" t="t" r="r" b="b"/>
              <a:pathLst>
                <a:path w="711200" h="1798320">
                  <a:moveTo>
                    <a:pt x="0" y="0"/>
                  </a:moveTo>
                  <a:lnTo>
                    <a:pt x="711200" y="176784"/>
                  </a:lnTo>
                  <a:lnTo>
                    <a:pt x="711200" y="1621154"/>
                  </a:lnTo>
                  <a:lnTo>
                    <a:pt x="0" y="1797939"/>
                  </a:lnTo>
                  <a:lnTo>
                    <a:pt x="0" y="0"/>
                  </a:lnTo>
                  <a:close/>
                </a:path>
              </a:pathLst>
            </a:custGeom>
            <a:ln w="9525">
              <a:solidFill>
                <a:srgbClr val="666666"/>
              </a:solidFill>
            </a:ln>
          </p:spPr>
          <p:txBody>
            <a:bodyPr wrap="square" lIns="0" tIns="0" rIns="0" bIns="0" rtlCol="0"/>
            <a:lstStyle/>
            <a:p>
              <a:endParaRPr/>
            </a:p>
          </p:txBody>
        </p:sp>
      </p:grpSp>
      <p:sp>
        <p:nvSpPr>
          <p:cNvPr id="31" name="object 31"/>
          <p:cNvSpPr txBox="1"/>
          <p:nvPr/>
        </p:nvSpPr>
        <p:spPr>
          <a:xfrm>
            <a:off x="8656701" y="3126993"/>
            <a:ext cx="641350" cy="392430"/>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p:txBody>
      </p:sp>
      <p:sp>
        <p:nvSpPr>
          <p:cNvPr id="32" name="object 32"/>
          <p:cNvSpPr txBox="1"/>
          <p:nvPr/>
        </p:nvSpPr>
        <p:spPr>
          <a:xfrm>
            <a:off x="10163809" y="2163064"/>
            <a:ext cx="1594485" cy="1157605"/>
          </a:xfrm>
          <a:prstGeom prst="rect">
            <a:avLst/>
          </a:prstGeom>
        </p:spPr>
        <p:txBody>
          <a:bodyPr vert="horz" wrap="square" lIns="0" tIns="3810" rIns="0" bIns="0" rtlCol="0">
            <a:spAutoFit/>
          </a:bodyPr>
          <a:lstStyle/>
          <a:p>
            <a:pPr marL="327660" marR="5080" indent="-314960">
              <a:lnSpc>
                <a:spcPct val="103600"/>
              </a:lnSpc>
              <a:spcBef>
                <a:spcPts val="30"/>
              </a:spcBef>
            </a:pPr>
            <a:r>
              <a:rPr sz="2450" dirty="0">
                <a:latin typeface="Calibri"/>
                <a:cs typeface="Calibri"/>
              </a:rPr>
              <a:t>Anchor</a:t>
            </a:r>
            <a:r>
              <a:rPr sz="2450" spc="5" dirty="0">
                <a:latin typeface="Calibri"/>
                <a:cs typeface="Calibri"/>
              </a:rPr>
              <a:t> </a:t>
            </a:r>
            <a:r>
              <a:rPr sz="2450" dirty="0">
                <a:latin typeface="Calibri"/>
                <a:cs typeface="Calibri"/>
              </a:rPr>
              <a:t>is</a:t>
            </a:r>
            <a:r>
              <a:rPr sz="2450" spc="-20" dirty="0">
                <a:latin typeface="Calibri"/>
                <a:cs typeface="Calibri"/>
              </a:rPr>
              <a:t> </a:t>
            </a:r>
            <a:r>
              <a:rPr sz="2450" spc="-25" dirty="0">
                <a:latin typeface="Calibri"/>
                <a:cs typeface="Calibri"/>
              </a:rPr>
              <a:t>an </a:t>
            </a:r>
            <a:r>
              <a:rPr sz="2450" spc="-10" dirty="0">
                <a:latin typeface="Calibri"/>
                <a:cs typeface="Calibri"/>
              </a:rPr>
              <a:t>object?</a:t>
            </a:r>
            <a:endParaRPr sz="2450">
              <a:latin typeface="Calibri"/>
              <a:cs typeface="Calibri"/>
            </a:endParaRPr>
          </a:p>
          <a:p>
            <a:pPr marL="124460">
              <a:lnSpc>
                <a:spcPts val="2885"/>
              </a:lnSpc>
            </a:pPr>
            <a:r>
              <a:rPr sz="2450" dirty="0">
                <a:latin typeface="Calibri"/>
                <a:cs typeface="Calibri"/>
              </a:rPr>
              <a:t>1</a:t>
            </a:r>
            <a:r>
              <a:rPr sz="2450" spc="-40" dirty="0">
                <a:latin typeface="Calibri"/>
                <a:cs typeface="Calibri"/>
              </a:rPr>
              <a:t> </a:t>
            </a:r>
            <a:r>
              <a:rPr sz="2450" dirty="0">
                <a:latin typeface="Calibri"/>
                <a:cs typeface="Calibri"/>
              </a:rPr>
              <a:t>x</a:t>
            </a:r>
            <a:r>
              <a:rPr sz="2450" spc="75" dirty="0">
                <a:latin typeface="Calibri"/>
                <a:cs typeface="Calibri"/>
              </a:rPr>
              <a:t> </a:t>
            </a:r>
            <a:r>
              <a:rPr sz="2450" dirty="0">
                <a:latin typeface="Calibri"/>
                <a:cs typeface="Calibri"/>
              </a:rPr>
              <a:t>20</a:t>
            </a:r>
            <a:r>
              <a:rPr sz="2450" spc="-40" dirty="0">
                <a:latin typeface="Calibri"/>
                <a:cs typeface="Calibri"/>
              </a:rPr>
              <a:t> </a:t>
            </a:r>
            <a:r>
              <a:rPr sz="2450" dirty="0">
                <a:latin typeface="Calibri"/>
                <a:cs typeface="Calibri"/>
              </a:rPr>
              <a:t>x</a:t>
            </a:r>
            <a:r>
              <a:rPr sz="2450" spc="-10" dirty="0">
                <a:latin typeface="Calibri"/>
                <a:cs typeface="Calibri"/>
              </a:rPr>
              <a:t> </a:t>
            </a:r>
            <a:r>
              <a:rPr sz="2450" spc="-25" dirty="0">
                <a:latin typeface="Calibri"/>
                <a:cs typeface="Calibri"/>
              </a:rPr>
              <a:t>15</a:t>
            </a:r>
            <a:endParaRPr sz="2450">
              <a:latin typeface="Calibri"/>
              <a:cs typeface="Calibri"/>
            </a:endParaRPr>
          </a:p>
        </p:txBody>
      </p:sp>
      <p:sp>
        <p:nvSpPr>
          <p:cNvPr id="33" name="object 33"/>
          <p:cNvSpPr/>
          <p:nvPr/>
        </p:nvSpPr>
        <p:spPr>
          <a:xfrm>
            <a:off x="9357359" y="2824479"/>
            <a:ext cx="568960" cy="71120"/>
          </a:xfrm>
          <a:custGeom>
            <a:avLst/>
            <a:gdLst/>
            <a:ahLst/>
            <a:cxnLst/>
            <a:rect l="l" t="t" r="r" b="b"/>
            <a:pathLst>
              <a:path w="568959" h="71119">
                <a:moveTo>
                  <a:pt x="492125" y="0"/>
                </a:moveTo>
                <a:lnTo>
                  <a:pt x="492125" y="26670"/>
                </a:lnTo>
                <a:lnTo>
                  <a:pt x="0" y="26670"/>
                </a:lnTo>
                <a:lnTo>
                  <a:pt x="0" y="44450"/>
                </a:lnTo>
                <a:lnTo>
                  <a:pt x="492125" y="44450"/>
                </a:lnTo>
                <a:lnTo>
                  <a:pt x="492125" y="71120"/>
                </a:lnTo>
                <a:lnTo>
                  <a:pt x="568579" y="35560"/>
                </a:lnTo>
                <a:lnTo>
                  <a:pt x="492125" y="0"/>
                </a:lnTo>
                <a:close/>
              </a:path>
            </a:pathLst>
          </a:custGeom>
          <a:solidFill>
            <a:srgbClr val="44536A"/>
          </a:solidFill>
        </p:spPr>
        <p:txBody>
          <a:bodyPr wrap="square" lIns="0" tIns="0" rIns="0" bIns="0" rtlCol="0"/>
          <a:lstStyle/>
          <a:p>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632959" y="1717039"/>
            <a:ext cx="3565525" cy="3098800"/>
            <a:chOff x="4632959" y="1717039"/>
            <a:chExt cx="3565525" cy="3098800"/>
          </a:xfrm>
        </p:grpSpPr>
        <p:sp>
          <p:nvSpPr>
            <p:cNvPr id="3" name="object 3"/>
            <p:cNvSpPr/>
            <p:nvPr/>
          </p:nvSpPr>
          <p:spPr>
            <a:xfrm>
              <a:off x="4632959" y="1960879"/>
              <a:ext cx="3312160" cy="2844800"/>
            </a:xfrm>
            <a:custGeom>
              <a:avLst/>
              <a:gdLst/>
              <a:ahLst/>
              <a:cxnLst/>
              <a:rect l="l" t="t" r="r" b="b"/>
              <a:pathLst>
                <a:path w="3312159" h="2844800">
                  <a:moveTo>
                    <a:pt x="3311905" y="0"/>
                  </a:moveTo>
                  <a:lnTo>
                    <a:pt x="0" y="0"/>
                  </a:lnTo>
                  <a:lnTo>
                    <a:pt x="0" y="2844546"/>
                  </a:lnTo>
                  <a:lnTo>
                    <a:pt x="3311905" y="2844546"/>
                  </a:lnTo>
                  <a:lnTo>
                    <a:pt x="3311905" y="0"/>
                  </a:lnTo>
                  <a:close/>
                </a:path>
              </a:pathLst>
            </a:custGeom>
            <a:solidFill>
              <a:srgbClr val="F3F3F3"/>
            </a:solidFill>
          </p:spPr>
          <p:txBody>
            <a:bodyPr wrap="square" lIns="0" tIns="0" rIns="0" bIns="0" rtlCol="0"/>
            <a:lstStyle/>
            <a:p>
              <a:endParaRPr/>
            </a:p>
          </p:txBody>
        </p:sp>
        <p:sp>
          <p:nvSpPr>
            <p:cNvPr id="4" name="object 4"/>
            <p:cNvSpPr/>
            <p:nvPr/>
          </p:nvSpPr>
          <p:spPr>
            <a:xfrm>
              <a:off x="7945119" y="1717039"/>
              <a:ext cx="243840" cy="3088640"/>
            </a:xfrm>
            <a:custGeom>
              <a:avLst/>
              <a:gdLst/>
              <a:ahLst/>
              <a:cxnLst/>
              <a:rect l="l" t="t" r="r" b="b"/>
              <a:pathLst>
                <a:path w="243840" h="3088640">
                  <a:moveTo>
                    <a:pt x="243712" y="0"/>
                  </a:moveTo>
                  <a:lnTo>
                    <a:pt x="0" y="246380"/>
                  </a:lnTo>
                  <a:lnTo>
                    <a:pt x="0" y="3088259"/>
                  </a:lnTo>
                  <a:lnTo>
                    <a:pt x="243712" y="2841879"/>
                  </a:lnTo>
                  <a:lnTo>
                    <a:pt x="243712" y="0"/>
                  </a:lnTo>
                  <a:close/>
                </a:path>
              </a:pathLst>
            </a:custGeom>
            <a:solidFill>
              <a:srgbClr val="C3C3C3"/>
            </a:solidFill>
          </p:spPr>
          <p:txBody>
            <a:bodyPr wrap="square" lIns="0" tIns="0" rIns="0" bIns="0" rtlCol="0"/>
            <a:lstStyle/>
            <a:p>
              <a:endParaRPr/>
            </a:p>
          </p:txBody>
        </p:sp>
        <p:sp>
          <p:nvSpPr>
            <p:cNvPr id="5" name="object 5"/>
            <p:cNvSpPr/>
            <p:nvPr/>
          </p:nvSpPr>
          <p:spPr>
            <a:xfrm>
              <a:off x="4632959" y="1717039"/>
              <a:ext cx="3556000" cy="243840"/>
            </a:xfrm>
            <a:custGeom>
              <a:avLst/>
              <a:gdLst/>
              <a:ahLst/>
              <a:cxnLst/>
              <a:rect l="l" t="t" r="r" b="b"/>
              <a:pathLst>
                <a:path w="3556000" h="243839">
                  <a:moveTo>
                    <a:pt x="3555618" y="0"/>
                  </a:moveTo>
                  <a:lnTo>
                    <a:pt x="245872" y="0"/>
                  </a:lnTo>
                  <a:lnTo>
                    <a:pt x="0" y="243712"/>
                  </a:lnTo>
                  <a:lnTo>
                    <a:pt x="3309619" y="243712"/>
                  </a:lnTo>
                  <a:lnTo>
                    <a:pt x="3555618" y="0"/>
                  </a:lnTo>
                  <a:close/>
                </a:path>
              </a:pathLst>
            </a:custGeom>
            <a:solidFill>
              <a:srgbClr val="F5F5F5"/>
            </a:solidFill>
          </p:spPr>
          <p:txBody>
            <a:bodyPr wrap="square" lIns="0" tIns="0" rIns="0" bIns="0" rtlCol="0"/>
            <a:lstStyle/>
            <a:p>
              <a:endParaRPr/>
            </a:p>
          </p:txBody>
        </p:sp>
        <p:sp>
          <p:nvSpPr>
            <p:cNvPr id="6" name="object 6"/>
            <p:cNvSpPr/>
            <p:nvPr/>
          </p:nvSpPr>
          <p:spPr>
            <a:xfrm>
              <a:off x="4638039" y="1722119"/>
              <a:ext cx="3556000" cy="3088640"/>
            </a:xfrm>
            <a:custGeom>
              <a:avLst/>
              <a:gdLst/>
              <a:ahLst/>
              <a:cxnLst/>
              <a:rect l="l" t="t" r="r" b="b"/>
              <a:pathLst>
                <a:path w="3556000" h="3088640">
                  <a:moveTo>
                    <a:pt x="0" y="246379"/>
                  </a:moveTo>
                  <a:lnTo>
                    <a:pt x="245872" y="0"/>
                  </a:lnTo>
                  <a:lnTo>
                    <a:pt x="3555618" y="0"/>
                  </a:lnTo>
                  <a:lnTo>
                    <a:pt x="3555618" y="2841879"/>
                  </a:lnTo>
                  <a:lnTo>
                    <a:pt x="3309619" y="3088259"/>
                  </a:lnTo>
                  <a:lnTo>
                    <a:pt x="0" y="3088259"/>
                  </a:lnTo>
                  <a:lnTo>
                    <a:pt x="0" y="246379"/>
                  </a:lnTo>
                  <a:close/>
                </a:path>
                <a:path w="3556000" h="3088640">
                  <a:moveTo>
                    <a:pt x="0" y="246379"/>
                  </a:moveTo>
                  <a:lnTo>
                    <a:pt x="3309619" y="246379"/>
                  </a:lnTo>
                  <a:lnTo>
                    <a:pt x="3555618" y="0"/>
                  </a:lnTo>
                </a:path>
              </a:pathLst>
            </a:custGeom>
            <a:ln w="9525">
              <a:solidFill>
                <a:srgbClr val="44536A"/>
              </a:solidFill>
            </a:ln>
          </p:spPr>
          <p:txBody>
            <a:bodyPr wrap="square" lIns="0" tIns="0" rIns="0" bIns="0" rtlCol="0"/>
            <a:lstStyle/>
            <a:p>
              <a:endParaRPr/>
            </a:p>
          </p:txBody>
        </p:sp>
        <p:pic>
          <p:nvPicPr>
            <p:cNvPr id="7" name="object 7"/>
            <p:cNvPicPr/>
            <p:nvPr/>
          </p:nvPicPr>
          <p:blipFill>
            <a:blip r:embed="rId3" cstate="print"/>
            <a:stretch>
              <a:fillRect/>
            </a:stretch>
          </p:blipFill>
          <p:spPr>
            <a:xfrm>
              <a:off x="4653279" y="1950719"/>
              <a:ext cx="3302000" cy="2854960"/>
            </a:xfrm>
            <a:prstGeom prst="rect">
              <a:avLst/>
            </a:prstGeom>
          </p:spPr>
        </p:pic>
        <p:sp>
          <p:nvSpPr>
            <p:cNvPr id="8" name="object 8"/>
            <p:cNvSpPr/>
            <p:nvPr/>
          </p:nvSpPr>
          <p:spPr>
            <a:xfrm>
              <a:off x="4638039" y="1955799"/>
              <a:ext cx="3311525" cy="2854960"/>
            </a:xfrm>
            <a:custGeom>
              <a:avLst/>
              <a:gdLst/>
              <a:ahLst/>
              <a:cxnLst/>
              <a:rect l="l" t="t" r="r" b="b"/>
              <a:pathLst>
                <a:path w="3311525" h="2854960">
                  <a:moveTo>
                    <a:pt x="406400" y="0"/>
                  </a:moveTo>
                  <a:lnTo>
                    <a:pt x="406400" y="2834513"/>
                  </a:lnTo>
                </a:path>
                <a:path w="3311525" h="2854960">
                  <a:moveTo>
                    <a:pt x="0" y="2448560"/>
                  </a:moveTo>
                  <a:lnTo>
                    <a:pt x="3311525" y="2448560"/>
                  </a:lnTo>
                </a:path>
                <a:path w="3311525" h="2854960">
                  <a:moveTo>
                    <a:pt x="822960" y="10160"/>
                  </a:moveTo>
                  <a:lnTo>
                    <a:pt x="822960" y="2854960"/>
                  </a:lnTo>
                </a:path>
                <a:path w="3311525" h="2854960">
                  <a:moveTo>
                    <a:pt x="1229360" y="10160"/>
                  </a:moveTo>
                  <a:lnTo>
                    <a:pt x="1229360" y="2854960"/>
                  </a:lnTo>
                </a:path>
                <a:path w="3311525" h="2854960">
                  <a:moveTo>
                    <a:pt x="1635760" y="10160"/>
                  </a:moveTo>
                  <a:lnTo>
                    <a:pt x="1635760" y="2854960"/>
                  </a:lnTo>
                </a:path>
                <a:path w="3311525" h="2854960">
                  <a:moveTo>
                    <a:pt x="2042160" y="10160"/>
                  </a:moveTo>
                  <a:lnTo>
                    <a:pt x="2042160" y="2854960"/>
                  </a:lnTo>
                </a:path>
                <a:path w="3311525" h="2854960">
                  <a:moveTo>
                    <a:pt x="2448560" y="10160"/>
                  </a:moveTo>
                  <a:lnTo>
                    <a:pt x="2448560" y="2854960"/>
                  </a:lnTo>
                </a:path>
                <a:path w="3311525" h="2854960">
                  <a:moveTo>
                    <a:pt x="2854960" y="10160"/>
                  </a:moveTo>
                  <a:lnTo>
                    <a:pt x="2854960" y="2854960"/>
                  </a:lnTo>
                </a:path>
                <a:path w="3311525" h="2854960">
                  <a:moveTo>
                    <a:pt x="0" y="2042160"/>
                  </a:moveTo>
                  <a:lnTo>
                    <a:pt x="3311525" y="2042160"/>
                  </a:lnTo>
                </a:path>
                <a:path w="3311525" h="2854960">
                  <a:moveTo>
                    <a:pt x="0" y="1635760"/>
                  </a:moveTo>
                  <a:lnTo>
                    <a:pt x="3311525" y="1635760"/>
                  </a:lnTo>
                </a:path>
                <a:path w="3311525" h="2854960">
                  <a:moveTo>
                    <a:pt x="0" y="1229360"/>
                  </a:moveTo>
                  <a:lnTo>
                    <a:pt x="3311525" y="1229360"/>
                  </a:lnTo>
                </a:path>
                <a:path w="3311525" h="2854960">
                  <a:moveTo>
                    <a:pt x="0" y="822960"/>
                  </a:moveTo>
                  <a:lnTo>
                    <a:pt x="3311525" y="822960"/>
                  </a:lnTo>
                </a:path>
                <a:path w="3311525" h="2854960">
                  <a:moveTo>
                    <a:pt x="0" y="416560"/>
                  </a:moveTo>
                  <a:lnTo>
                    <a:pt x="3311525" y="416560"/>
                  </a:lnTo>
                </a:path>
              </a:pathLst>
            </a:custGeom>
            <a:ln w="9525">
              <a:solidFill>
                <a:srgbClr val="44536A"/>
              </a:solidFill>
            </a:ln>
          </p:spPr>
          <p:txBody>
            <a:bodyPr wrap="square" lIns="0" tIns="0" rIns="0" bIns="0" rtlCol="0"/>
            <a:lstStyle/>
            <a:p>
              <a:endParaRPr/>
            </a:p>
          </p:txBody>
        </p:sp>
        <p:sp>
          <p:nvSpPr>
            <p:cNvPr id="9" name="object 9"/>
            <p:cNvSpPr/>
            <p:nvPr/>
          </p:nvSpPr>
          <p:spPr>
            <a:xfrm>
              <a:off x="5323839" y="2306319"/>
              <a:ext cx="2326640" cy="2153920"/>
            </a:xfrm>
            <a:custGeom>
              <a:avLst/>
              <a:gdLst/>
              <a:ahLst/>
              <a:cxnLst/>
              <a:rect l="l" t="t" r="r" b="b"/>
              <a:pathLst>
                <a:path w="2326640" h="2153920">
                  <a:moveTo>
                    <a:pt x="0" y="2153666"/>
                  </a:moveTo>
                  <a:lnTo>
                    <a:pt x="2326132" y="2153666"/>
                  </a:lnTo>
                  <a:lnTo>
                    <a:pt x="2326132" y="0"/>
                  </a:lnTo>
                  <a:lnTo>
                    <a:pt x="0" y="0"/>
                  </a:lnTo>
                  <a:lnTo>
                    <a:pt x="0" y="2153666"/>
                  </a:lnTo>
                  <a:close/>
                </a:path>
              </a:pathLst>
            </a:custGeom>
            <a:ln w="38100">
              <a:solidFill>
                <a:srgbClr val="00FF00"/>
              </a:solidFill>
            </a:ln>
          </p:spPr>
          <p:txBody>
            <a:bodyPr wrap="square" lIns="0" tIns="0" rIns="0" bIns="0" rtlCol="0"/>
            <a:lstStyle/>
            <a:p>
              <a:endParaRPr/>
            </a:p>
          </p:txBody>
        </p:sp>
        <p:sp>
          <p:nvSpPr>
            <p:cNvPr id="10" name="object 10"/>
            <p:cNvSpPr/>
            <p:nvPr/>
          </p:nvSpPr>
          <p:spPr>
            <a:xfrm>
              <a:off x="6278879" y="3169983"/>
              <a:ext cx="406400" cy="416559"/>
            </a:xfrm>
            <a:custGeom>
              <a:avLst/>
              <a:gdLst/>
              <a:ahLst/>
              <a:cxnLst/>
              <a:rect l="l" t="t" r="r" b="b"/>
              <a:pathLst>
                <a:path w="406400" h="416560">
                  <a:moveTo>
                    <a:pt x="406349" y="0"/>
                  </a:moveTo>
                  <a:lnTo>
                    <a:pt x="0" y="0"/>
                  </a:lnTo>
                  <a:lnTo>
                    <a:pt x="0" y="416496"/>
                  </a:lnTo>
                  <a:lnTo>
                    <a:pt x="406349" y="416496"/>
                  </a:lnTo>
                  <a:lnTo>
                    <a:pt x="406349" y="0"/>
                  </a:lnTo>
                  <a:close/>
                </a:path>
              </a:pathLst>
            </a:custGeom>
            <a:solidFill>
              <a:srgbClr val="00FF00">
                <a:alpha val="52156"/>
              </a:srgbClr>
            </a:solidFill>
          </p:spPr>
          <p:txBody>
            <a:bodyPr wrap="square" lIns="0" tIns="0" rIns="0" bIns="0" rtlCol="0"/>
            <a:lstStyle/>
            <a:p>
              <a:endParaRPr/>
            </a:p>
          </p:txBody>
        </p:sp>
      </p:grpSp>
      <p:sp>
        <p:nvSpPr>
          <p:cNvPr id="11" name="object 11"/>
          <p:cNvSpPr txBox="1"/>
          <p:nvPr/>
        </p:nvSpPr>
        <p:spPr>
          <a:xfrm>
            <a:off x="580707" y="-7535"/>
            <a:ext cx="6724650" cy="1856105"/>
          </a:xfrm>
          <a:prstGeom prst="rect">
            <a:avLst/>
          </a:prstGeom>
        </p:spPr>
        <p:txBody>
          <a:bodyPr vert="horz" wrap="square" lIns="0" tIns="317500" rIns="0" bIns="0" rtlCol="0">
            <a:spAutoFit/>
          </a:bodyPr>
          <a:lstStyle/>
          <a:p>
            <a:pPr marL="347980">
              <a:lnSpc>
                <a:spcPct val="100000"/>
              </a:lnSpc>
              <a:spcBef>
                <a:spcPts val="2500"/>
              </a:spcBef>
            </a:pPr>
            <a:r>
              <a:rPr sz="4000" b="0" dirty="0">
                <a:latin typeface="Calibri Light"/>
                <a:cs typeface="Calibri Light"/>
              </a:rPr>
              <a:t>Region</a:t>
            </a:r>
            <a:r>
              <a:rPr sz="4000" b="0" spc="-185" dirty="0">
                <a:latin typeface="Calibri Light"/>
                <a:cs typeface="Calibri Light"/>
              </a:rPr>
              <a:t> </a:t>
            </a:r>
            <a:r>
              <a:rPr sz="4000" b="0" spc="-20" dirty="0">
                <a:latin typeface="Calibri Light"/>
                <a:cs typeface="Calibri Light"/>
              </a:rPr>
              <a:t>Proposal</a:t>
            </a:r>
            <a:r>
              <a:rPr sz="4000" b="0" spc="-204" dirty="0">
                <a:latin typeface="Calibri Light"/>
                <a:cs typeface="Calibri Light"/>
              </a:rPr>
              <a:t> </a:t>
            </a:r>
            <a:r>
              <a:rPr sz="4000" b="0" dirty="0">
                <a:latin typeface="Calibri Light"/>
                <a:cs typeface="Calibri Light"/>
              </a:rPr>
              <a:t>Network</a:t>
            </a:r>
            <a:r>
              <a:rPr sz="4000" b="0" spc="-140" dirty="0">
                <a:latin typeface="Calibri Light"/>
                <a:cs typeface="Calibri Light"/>
              </a:rPr>
              <a:t> </a:t>
            </a:r>
            <a:r>
              <a:rPr sz="4000" b="0" spc="-10" dirty="0">
                <a:latin typeface="Calibri Light"/>
                <a:cs typeface="Calibri Light"/>
              </a:rPr>
              <a:t>(RPN)</a:t>
            </a:r>
            <a:endParaRPr sz="4000">
              <a:latin typeface="Calibri Light"/>
              <a:cs typeface="Calibri Light"/>
            </a:endParaRPr>
          </a:p>
          <a:p>
            <a:pPr marL="12700" marR="2880995">
              <a:lnSpc>
                <a:spcPct val="100000"/>
              </a:lnSpc>
              <a:spcBef>
                <a:spcPts val="1445"/>
              </a:spcBef>
            </a:pPr>
            <a:r>
              <a:rPr sz="2400" dirty="0">
                <a:latin typeface="Calibri"/>
                <a:cs typeface="Calibri"/>
              </a:rPr>
              <a:t>Run</a:t>
            </a:r>
            <a:r>
              <a:rPr sz="2400" spc="-45" dirty="0">
                <a:latin typeface="Calibri"/>
                <a:cs typeface="Calibri"/>
              </a:rPr>
              <a:t> </a:t>
            </a:r>
            <a:r>
              <a:rPr sz="2400" dirty="0">
                <a:latin typeface="Calibri"/>
                <a:cs typeface="Calibri"/>
              </a:rPr>
              <a:t>backbone</a:t>
            </a:r>
            <a:r>
              <a:rPr sz="2400" spc="-140" dirty="0">
                <a:latin typeface="Calibri"/>
                <a:cs typeface="Calibri"/>
              </a:rPr>
              <a:t> </a:t>
            </a:r>
            <a:r>
              <a:rPr sz="2400" dirty="0">
                <a:latin typeface="Calibri"/>
                <a:cs typeface="Calibri"/>
              </a:rPr>
              <a:t>CNN</a:t>
            </a:r>
            <a:r>
              <a:rPr sz="2400" spc="-5" dirty="0">
                <a:latin typeface="Calibri"/>
                <a:cs typeface="Calibri"/>
              </a:rPr>
              <a:t> </a:t>
            </a:r>
            <a:r>
              <a:rPr sz="2400" dirty="0">
                <a:latin typeface="Calibri"/>
                <a:cs typeface="Calibri"/>
              </a:rPr>
              <a:t>to</a:t>
            </a:r>
            <a:r>
              <a:rPr sz="2400" spc="-50" dirty="0">
                <a:latin typeface="Calibri"/>
                <a:cs typeface="Calibri"/>
              </a:rPr>
              <a:t> </a:t>
            </a:r>
            <a:r>
              <a:rPr sz="2400" spc="-25" dirty="0">
                <a:latin typeface="Calibri"/>
                <a:cs typeface="Calibri"/>
              </a:rPr>
              <a:t>get features</a:t>
            </a:r>
            <a:r>
              <a:rPr sz="2400" spc="-114" dirty="0">
                <a:latin typeface="Calibri"/>
                <a:cs typeface="Calibri"/>
              </a:rPr>
              <a:t> </a:t>
            </a:r>
            <a:r>
              <a:rPr sz="2400" dirty="0">
                <a:latin typeface="Calibri"/>
                <a:cs typeface="Calibri"/>
              </a:rPr>
              <a:t>aligned</a:t>
            </a:r>
            <a:r>
              <a:rPr sz="2400" spc="-15"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input</a:t>
            </a:r>
            <a:r>
              <a:rPr sz="2400" spc="-130" dirty="0">
                <a:latin typeface="Calibri"/>
                <a:cs typeface="Calibri"/>
              </a:rPr>
              <a:t> </a:t>
            </a:r>
            <a:r>
              <a:rPr sz="2400" spc="-10" dirty="0">
                <a:latin typeface="Calibri"/>
                <a:cs typeface="Calibri"/>
              </a:rPr>
              <a:t>image</a:t>
            </a:r>
            <a:endParaRPr sz="2400">
              <a:latin typeface="Calibri"/>
              <a:cs typeface="Calibri"/>
            </a:endParaRPr>
          </a:p>
        </p:txBody>
      </p:sp>
      <p:pic>
        <p:nvPicPr>
          <p:cNvPr id="12" name="object 12"/>
          <p:cNvPicPr/>
          <p:nvPr/>
        </p:nvPicPr>
        <p:blipFill>
          <a:blip r:embed="rId4" cstate="print"/>
          <a:stretch>
            <a:fillRect/>
          </a:stretch>
        </p:blipFill>
        <p:spPr>
          <a:xfrm>
            <a:off x="182879" y="1950720"/>
            <a:ext cx="3312160" cy="2875279"/>
          </a:xfrm>
          <a:prstGeom prst="rect">
            <a:avLst/>
          </a:prstGeom>
        </p:spPr>
      </p:pic>
      <p:grpSp>
        <p:nvGrpSpPr>
          <p:cNvPr id="13" name="object 13"/>
          <p:cNvGrpSpPr/>
          <p:nvPr/>
        </p:nvGrpSpPr>
        <p:grpSpPr>
          <a:xfrm>
            <a:off x="3708400" y="2489200"/>
            <a:ext cx="721360" cy="1807845"/>
            <a:chOff x="3708400" y="2489200"/>
            <a:chExt cx="721360" cy="1807845"/>
          </a:xfrm>
        </p:grpSpPr>
        <p:sp>
          <p:nvSpPr>
            <p:cNvPr id="14" name="object 14"/>
            <p:cNvSpPr/>
            <p:nvPr/>
          </p:nvSpPr>
          <p:spPr>
            <a:xfrm>
              <a:off x="3708400" y="2489200"/>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15" name="object 15"/>
            <p:cNvSpPr/>
            <p:nvPr/>
          </p:nvSpPr>
          <p:spPr>
            <a:xfrm>
              <a:off x="3713480" y="2494280"/>
              <a:ext cx="711200" cy="1798320"/>
            </a:xfrm>
            <a:custGeom>
              <a:avLst/>
              <a:gdLst/>
              <a:ahLst/>
              <a:cxnLst/>
              <a:rect l="l" t="t" r="r" b="b"/>
              <a:pathLst>
                <a:path w="711200" h="1798320">
                  <a:moveTo>
                    <a:pt x="0" y="0"/>
                  </a:moveTo>
                  <a:lnTo>
                    <a:pt x="711200" y="176784"/>
                  </a:lnTo>
                  <a:lnTo>
                    <a:pt x="711200" y="1621155"/>
                  </a:lnTo>
                  <a:lnTo>
                    <a:pt x="0" y="1797939"/>
                  </a:lnTo>
                  <a:lnTo>
                    <a:pt x="0" y="0"/>
                  </a:lnTo>
                  <a:close/>
                </a:path>
              </a:pathLst>
            </a:custGeom>
            <a:ln w="9525">
              <a:solidFill>
                <a:srgbClr val="666666"/>
              </a:solidFill>
            </a:ln>
          </p:spPr>
          <p:txBody>
            <a:bodyPr wrap="square" lIns="0" tIns="0" rIns="0" bIns="0" rtlCol="0"/>
            <a:lstStyle/>
            <a:p>
              <a:endParaRPr/>
            </a:p>
          </p:txBody>
        </p:sp>
      </p:grpSp>
      <p:sp>
        <p:nvSpPr>
          <p:cNvPr id="16" name="object 16"/>
          <p:cNvSpPr txBox="1"/>
          <p:nvPr/>
        </p:nvSpPr>
        <p:spPr>
          <a:xfrm>
            <a:off x="3780154" y="3254628"/>
            <a:ext cx="605790" cy="404495"/>
          </a:xfrm>
          <a:prstGeom prst="rect">
            <a:avLst/>
          </a:prstGeom>
        </p:spPr>
        <p:txBody>
          <a:bodyPr vert="horz" wrap="square" lIns="0" tIns="17145" rIns="0" bIns="0" rtlCol="0">
            <a:spAutoFit/>
          </a:bodyPr>
          <a:lstStyle/>
          <a:p>
            <a:pPr marL="12700">
              <a:lnSpc>
                <a:spcPct val="100000"/>
              </a:lnSpc>
              <a:spcBef>
                <a:spcPts val="135"/>
              </a:spcBef>
            </a:pPr>
            <a:r>
              <a:rPr sz="2450" spc="-25" dirty="0">
                <a:latin typeface="Calibri"/>
                <a:cs typeface="Calibri"/>
              </a:rPr>
              <a:t>CNN</a:t>
            </a:r>
            <a:endParaRPr sz="2450">
              <a:latin typeface="Calibri"/>
              <a:cs typeface="Calibri"/>
            </a:endParaRPr>
          </a:p>
        </p:txBody>
      </p:sp>
      <p:sp>
        <p:nvSpPr>
          <p:cNvPr id="17" name="object 17"/>
          <p:cNvSpPr txBox="1"/>
          <p:nvPr/>
        </p:nvSpPr>
        <p:spPr>
          <a:xfrm>
            <a:off x="436244" y="4897183"/>
            <a:ext cx="2429510" cy="790575"/>
          </a:xfrm>
          <a:prstGeom prst="rect">
            <a:avLst/>
          </a:prstGeom>
        </p:spPr>
        <p:txBody>
          <a:bodyPr vert="horz" wrap="square" lIns="0" tIns="3175" rIns="0" bIns="0" rtlCol="0">
            <a:spAutoFit/>
          </a:bodyPr>
          <a:lstStyle/>
          <a:p>
            <a:pPr marL="12700" marR="5080" indent="436880">
              <a:lnSpc>
                <a:spcPct val="103600"/>
              </a:lnSpc>
              <a:spcBef>
                <a:spcPts val="25"/>
              </a:spcBef>
            </a:pPr>
            <a:r>
              <a:rPr sz="2450" dirty="0">
                <a:latin typeface="Calibri"/>
                <a:cs typeface="Calibri"/>
              </a:rPr>
              <a:t>Input</a:t>
            </a:r>
            <a:r>
              <a:rPr sz="2450" spc="30" dirty="0">
                <a:latin typeface="Calibri"/>
                <a:cs typeface="Calibri"/>
              </a:rPr>
              <a:t> </a:t>
            </a:r>
            <a:r>
              <a:rPr sz="2450" spc="-10" dirty="0">
                <a:latin typeface="Calibri"/>
                <a:cs typeface="Calibri"/>
              </a:rPr>
              <a:t>Image </a:t>
            </a:r>
            <a:r>
              <a:rPr sz="2450" dirty="0">
                <a:latin typeface="Calibri"/>
                <a:cs typeface="Calibri"/>
              </a:rPr>
              <a:t>(e.g.</a:t>
            </a:r>
            <a:r>
              <a:rPr sz="2450" spc="50" dirty="0">
                <a:latin typeface="Calibri"/>
                <a:cs typeface="Calibri"/>
              </a:rPr>
              <a:t> </a:t>
            </a:r>
            <a:r>
              <a:rPr sz="2450" dirty="0">
                <a:latin typeface="Calibri"/>
                <a:cs typeface="Calibri"/>
              </a:rPr>
              <a:t>3</a:t>
            </a:r>
            <a:r>
              <a:rPr sz="2450" spc="6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640</a:t>
            </a:r>
            <a:r>
              <a:rPr sz="2450" spc="-30" dirty="0">
                <a:latin typeface="Calibri"/>
                <a:cs typeface="Calibri"/>
              </a:rPr>
              <a:t> </a:t>
            </a:r>
            <a:r>
              <a:rPr sz="2450" dirty="0">
                <a:latin typeface="Calibri"/>
                <a:cs typeface="Calibri"/>
              </a:rPr>
              <a:t>x</a:t>
            </a:r>
            <a:r>
              <a:rPr sz="2450" spc="-10" dirty="0">
                <a:latin typeface="Calibri"/>
                <a:cs typeface="Calibri"/>
              </a:rPr>
              <a:t> </a:t>
            </a:r>
            <a:r>
              <a:rPr sz="2450" spc="-20" dirty="0">
                <a:latin typeface="Calibri"/>
                <a:cs typeface="Calibri"/>
              </a:rPr>
              <a:t>480)</a:t>
            </a:r>
            <a:endParaRPr sz="2450">
              <a:latin typeface="Calibri"/>
              <a:cs typeface="Calibri"/>
            </a:endParaRPr>
          </a:p>
        </p:txBody>
      </p:sp>
      <p:sp>
        <p:nvSpPr>
          <p:cNvPr id="18" name="object 18"/>
          <p:cNvSpPr txBox="1"/>
          <p:nvPr/>
        </p:nvSpPr>
        <p:spPr>
          <a:xfrm>
            <a:off x="5297551" y="5189220"/>
            <a:ext cx="2432050" cy="791210"/>
          </a:xfrm>
          <a:prstGeom prst="rect">
            <a:avLst/>
          </a:prstGeom>
        </p:spPr>
        <p:txBody>
          <a:bodyPr vert="horz" wrap="square" lIns="0" tIns="3810" rIns="0" bIns="0" rtlCol="0">
            <a:spAutoFit/>
          </a:bodyPr>
          <a:lstStyle/>
          <a:p>
            <a:pPr marL="12700" marR="5080" indent="254000">
              <a:lnSpc>
                <a:spcPct val="103600"/>
              </a:lnSpc>
              <a:spcBef>
                <a:spcPts val="30"/>
              </a:spcBef>
            </a:pPr>
            <a:r>
              <a:rPr sz="2450" dirty="0">
                <a:latin typeface="Calibri"/>
                <a:cs typeface="Calibri"/>
              </a:rPr>
              <a:t>Image</a:t>
            </a:r>
            <a:r>
              <a:rPr sz="2450" spc="15" dirty="0">
                <a:latin typeface="Calibri"/>
                <a:cs typeface="Calibri"/>
              </a:rPr>
              <a:t> </a:t>
            </a:r>
            <a:r>
              <a:rPr sz="2450" spc="-10" dirty="0">
                <a:latin typeface="Calibri"/>
                <a:cs typeface="Calibri"/>
              </a:rPr>
              <a:t>features </a:t>
            </a:r>
            <a:r>
              <a:rPr sz="2450" dirty="0">
                <a:latin typeface="Calibri"/>
                <a:cs typeface="Calibri"/>
              </a:rPr>
              <a:t>(e.g.</a:t>
            </a:r>
            <a:r>
              <a:rPr sz="2450" spc="50" dirty="0">
                <a:latin typeface="Calibri"/>
                <a:cs typeface="Calibri"/>
              </a:rPr>
              <a:t> </a:t>
            </a:r>
            <a:r>
              <a:rPr sz="2450" dirty="0">
                <a:latin typeface="Calibri"/>
                <a:cs typeface="Calibri"/>
              </a:rPr>
              <a:t>512</a:t>
            </a:r>
            <a:r>
              <a:rPr sz="2450" spc="-30" dirty="0">
                <a:latin typeface="Calibri"/>
                <a:cs typeface="Calibri"/>
              </a:rPr>
              <a:t> </a:t>
            </a:r>
            <a:r>
              <a:rPr sz="2450" dirty="0">
                <a:latin typeface="Calibri"/>
                <a:cs typeface="Calibri"/>
              </a:rPr>
              <a:t>x</a:t>
            </a:r>
            <a:r>
              <a:rPr sz="2450" spc="5" dirty="0">
                <a:latin typeface="Calibri"/>
                <a:cs typeface="Calibri"/>
              </a:rPr>
              <a:t> </a:t>
            </a:r>
            <a:r>
              <a:rPr sz="2450" dirty="0">
                <a:latin typeface="Calibri"/>
                <a:cs typeface="Calibri"/>
              </a:rPr>
              <a:t>20</a:t>
            </a:r>
            <a:r>
              <a:rPr sz="2450" spc="-30" dirty="0">
                <a:latin typeface="Calibri"/>
                <a:cs typeface="Calibri"/>
              </a:rPr>
              <a:t> </a:t>
            </a:r>
            <a:r>
              <a:rPr sz="2450" dirty="0">
                <a:latin typeface="Calibri"/>
                <a:cs typeface="Calibri"/>
              </a:rPr>
              <a:t>x</a:t>
            </a:r>
            <a:r>
              <a:rPr sz="2450" spc="85" dirty="0">
                <a:latin typeface="Calibri"/>
                <a:cs typeface="Calibri"/>
              </a:rPr>
              <a:t> </a:t>
            </a:r>
            <a:r>
              <a:rPr sz="2450" spc="-25" dirty="0">
                <a:latin typeface="Calibri"/>
                <a:cs typeface="Calibri"/>
              </a:rPr>
              <a:t>15)</a:t>
            </a:r>
            <a:endParaRPr sz="2450">
              <a:latin typeface="Calibri"/>
              <a:cs typeface="Calibri"/>
            </a:endParaRPr>
          </a:p>
        </p:txBody>
      </p:sp>
      <p:sp>
        <p:nvSpPr>
          <p:cNvPr id="19" name="object 19"/>
          <p:cNvSpPr txBox="1">
            <a:spLocks noGrp="1"/>
          </p:cNvSpPr>
          <p:nvPr>
            <p:ph type="title"/>
          </p:nvPr>
        </p:nvSpPr>
        <p:spPr>
          <a:xfrm>
            <a:off x="8073390" y="159067"/>
            <a:ext cx="3663315" cy="1307465"/>
          </a:xfrm>
          <a:prstGeom prst="rect">
            <a:avLst/>
          </a:prstGeom>
        </p:spPr>
        <p:txBody>
          <a:bodyPr vert="horz" wrap="square" lIns="0" tIns="12700" rIns="0" bIns="0" rtlCol="0">
            <a:spAutoFit/>
          </a:bodyPr>
          <a:lstStyle/>
          <a:p>
            <a:pPr marL="12700" marR="5080" algn="ctr">
              <a:lnSpc>
                <a:spcPct val="100000"/>
              </a:lnSpc>
              <a:spcBef>
                <a:spcPts val="100"/>
              </a:spcBef>
            </a:pPr>
            <a:r>
              <a:rPr sz="2800" b="0" dirty="0">
                <a:latin typeface="Calibri"/>
                <a:cs typeface="Calibri"/>
              </a:rPr>
              <a:t>Imagine</a:t>
            </a:r>
            <a:r>
              <a:rPr sz="2800" b="0" spc="-85" dirty="0">
                <a:latin typeface="Calibri"/>
                <a:cs typeface="Calibri"/>
              </a:rPr>
              <a:t> </a:t>
            </a:r>
            <a:r>
              <a:rPr sz="2800" b="0" dirty="0">
                <a:latin typeface="Calibri"/>
                <a:cs typeface="Calibri"/>
              </a:rPr>
              <a:t>an</a:t>
            </a:r>
            <a:r>
              <a:rPr sz="2800" b="0" spc="-80" dirty="0">
                <a:latin typeface="Calibri"/>
                <a:cs typeface="Calibri"/>
              </a:rPr>
              <a:t> </a:t>
            </a:r>
            <a:r>
              <a:rPr sz="2800" b="0" dirty="0">
                <a:latin typeface="Calibri"/>
                <a:cs typeface="Calibri"/>
              </a:rPr>
              <a:t>anchor</a:t>
            </a:r>
            <a:r>
              <a:rPr sz="2800" b="0" spc="10" dirty="0">
                <a:latin typeface="Calibri"/>
                <a:cs typeface="Calibri"/>
              </a:rPr>
              <a:t> </a:t>
            </a:r>
            <a:r>
              <a:rPr sz="2800" b="0" spc="-10" dirty="0">
                <a:latin typeface="Calibri"/>
                <a:cs typeface="Calibri"/>
              </a:rPr>
              <a:t>box</a:t>
            </a:r>
            <a:r>
              <a:rPr sz="2800" b="0" spc="-55" dirty="0">
                <a:latin typeface="Calibri"/>
                <a:cs typeface="Calibri"/>
              </a:rPr>
              <a:t> </a:t>
            </a:r>
            <a:r>
              <a:rPr sz="2800" b="0" spc="-25" dirty="0">
                <a:latin typeface="Calibri"/>
                <a:cs typeface="Calibri"/>
              </a:rPr>
              <a:t>of </a:t>
            </a:r>
            <a:r>
              <a:rPr sz="2800" b="0" spc="-20" dirty="0">
                <a:latin typeface="Calibri"/>
                <a:cs typeface="Calibri"/>
              </a:rPr>
              <a:t>fixed</a:t>
            </a:r>
            <a:r>
              <a:rPr sz="2800" b="0" spc="-150" dirty="0">
                <a:latin typeface="Calibri"/>
                <a:cs typeface="Calibri"/>
              </a:rPr>
              <a:t> </a:t>
            </a:r>
            <a:r>
              <a:rPr sz="2800" b="0" spc="-10" dirty="0">
                <a:latin typeface="Calibri"/>
                <a:cs typeface="Calibri"/>
              </a:rPr>
              <a:t>size</a:t>
            </a:r>
            <a:r>
              <a:rPr sz="2800" b="0" spc="-135" dirty="0">
                <a:latin typeface="Calibri"/>
                <a:cs typeface="Calibri"/>
              </a:rPr>
              <a:t> </a:t>
            </a:r>
            <a:r>
              <a:rPr sz="2800" b="0" dirty="0">
                <a:latin typeface="Calibri"/>
                <a:cs typeface="Calibri"/>
              </a:rPr>
              <a:t>at</a:t>
            </a:r>
            <a:r>
              <a:rPr sz="2800" b="0" spc="-155" dirty="0">
                <a:latin typeface="Calibri"/>
                <a:cs typeface="Calibri"/>
              </a:rPr>
              <a:t> </a:t>
            </a:r>
            <a:r>
              <a:rPr sz="2800" b="0" dirty="0">
                <a:latin typeface="Calibri"/>
                <a:cs typeface="Calibri"/>
              </a:rPr>
              <a:t>each</a:t>
            </a:r>
            <a:r>
              <a:rPr sz="2800" b="0" spc="-50" dirty="0">
                <a:latin typeface="Calibri"/>
                <a:cs typeface="Calibri"/>
              </a:rPr>
              <a:t> </a:t>
            </a:r>
            <a:r>
              <a:rPr sz="2800" b="0" dirty="0">
                <a:latin typeface="Calibri"/>
                <a:cs typeface="Calibri"/>
              </a:rPr>
              <a:t>point</a:t>
            </a:r>
            <a:r>
              <a:rPr sz="2800" b="0" spc="-5" dirty="0">
                <a:latin typeface="Calibri"/>
                <a:cs typeface="Calibri"/>
              </a:rPr>
              <a:t> </a:t>
            </a:r>
            <a:r>
              <a:rPr sz="2800" b="0" spc="-25" dirty="0">
                <a:latin typeface="Calibri"/>
                <a:cs typeface="Calibri"/>
              </a:rPr>
              <a:t>in </a:t>
            </a:r>
            <a:r>
              <a:rPr sz="2800" b="0" dirty="0">
                <a:latin typeface="Calibri"/>
                <a:cs typeface="Calibri"/>
              </a:rPr>
              <a:t>the </a:t>
            </a:r>
            <a:r>
              <a:rPr sz="2800" b="0" spc="-25" dirty="0">
                <a:latin typeface="Calibri"/>
                <a:cs typeface="Calibri"/>
              </a:rPr>
              <a:t>feature</a:t>
            </a:r>
            <a:r>
              <a:rPr sz="2800" b="0" spc="-170" dirty="0">
                <a:latin typeface="Calibri"/>
                <a:cs typeface="Calibri"/>
              </a:rPr>
              <a:t> </a:t>
            </a:r>
            <a:r>
              <a:rPr sz="2800" b="0" spc="-25" dirty="0">
                <a:latin typeface="Calibri"/>
                <a:cs typeface="Calibri"/>
              </a:rPr>
              <a:t>map</a:t>
            </a:r>
            <a:endParaRPr sz="2800">
              <a:latin typeface="Calibri"/>
              <a:cs typeface="Calibri"/>
            </a:endParaRPr>
          </a:p>
        </p:txBody>
      </p:sp>
      <p:sp>
        <p:nvSpPr>
          <p:cNvPr id="20" name="object 20"/>
          <p:cNvSpPr txBox="1"/>
          <p:nvPr/>
        </p:nvSpPr>
        <p:spPr>
          <a:xfrm>
            <a:off x="10173081" y="2163064"/>
            <a:ext cx="1594485" cy="1157605"/>
          </a:xfrm>
          <a:prstGeom prst="rect">
            <a:avLst/>
          </a:prstGeom>
        </p:spPr>
        <p:txBody>
          <a:bodyPr vert="horz" wrap="square" lIns="0" tIns="3810" rIns="0" bIns="0" rtlCol="0">
            <a:spAutoFit/>
          </a:bodyPr>
          <a:lstStyle/>
          <a:p>
            <a:pPr marL="337820" marR="5080" indent="-325755">
              <a:lnSpc>
                <a:spcPct val="103600"/>
              </a:lnSpc>
              <a:spcBef>
                <a:spcPts val="30"/>
              </a:spcBef>
            </a:pPr>
            <a:r>
              <a:rPr sz="2450" dirty="0">
                <a:latin typeface="Calibri"/>
                <a:cs typeface="Calibri"/>
              </a:rPr>
              <a:t>Anchor</a:t>
            </a:r>
            <a:r>
              <a:rPr sz="2450" spc="5" dirty="0">
                <a:latin typeface="Calibri"/>
                <a:cs typeface="Calibri"/>
              </a:rPr>
              <a:t> </a:t>
            </a:r>
            <a:r>
              <a:rPr sz="2450" dirty="0">
                <a:latin typeface="Calibri"/>
                <a:cs typeface="Calibri"/>
              </a:rPr>
              <a:t>is</a:t>
            </a:r>
            <a:r>
              <a:rPr sz="2450" spc="-25" dirty="0">
                <a:latin typeface="Calibri"/>
                <a:cs typeface="Calibri"/>
              </a:rPr>
              <a:t> an </a:t>
            </a:r>
            <a:r>
              <a:rPr sz="2450" spc="-10" dirty="0">
                <a:latin typeface="Calibri"/>
                <a:cs typeface="Calibri"/>
              </a:rPr>
              <a:t>object?</a:t>
            </a:r>
            <a:endParaRPr sz="2450">
              <a:latin typeface="Calibri"/>
              <a:cs typeface="Calibri"/>
            </a:endParaRPr>
          </a:p>
          <a:p>
            <a:pPr marL="124460">
              <a:lnSpc>
                <a:spcPts val="2885"/>
              </a:lnSpc>
            </a:pPr>
            <a:r>
              <a:rPr sz="2450" dirty="0">
                <a:latin typeface="Calibri"/>
                <a:cs typeface="Calibri"/>
              </a:rPr>
              <a:t>1</a:t>
            </a:r>
            <a:r>
              <a:rPr sz="2450" spc="-40" dirty="0">
                <a:latin typeface="Calibri"/>
                <a:cs typeface="Calibri"/>
              </a:rPr>
              <a:t> </a:t>
            </a:r>
            <a:r>
              <a:rPr sz="2450" dirty="0">
                <a:latin typeface="Calibri"/>
                <a:cs typeface="Calibri"/>
              </a:rPr>
              <a:t>x</a:t>
            </a:r>
            <a:r>
              <a:rPr sz="2450" spc="-10" dirty="0">
                <a:latin typeface="Calibri"/>
                <a:cs typeface="Calibri"/>
              </a:rPr>
              <a:t> </a:t>
            </a:r>
            <a:r>
              <a:rPr sz="2450" dirty="0">
                <a:latin typeface="Calibri"/>
                <a:cs typeface="Calibri"/>
              </a:rPr>
              <a:t>20</a:t>
            </a:r>
            <a:r>
              <a:rPr sz="2450" spc="50" dirty="0">
                <a:latin typeface="Calibri"/>
                <a:cs typeface="Calibri"/>
              </a:rPr>
              <a:t> </a:t>
            </a:r>
            <a:r>
              <a:rPr sz="2450" dirty="0">
                <a:latin typeface="Calibri"/>
                <a:cs typeface="Calibri"/>
              </a:rPr>
              <a:t>x</a:t>
            </a:r>
            <a:r>
              <a:rPr sz="2450" spc="-15" dirty="0">
                <a:latin typeface="Calibri"/>
                <a:cs typeface="Calibri"/>
              </a:rPr>
              <a:t> </a:t>
            </a:r>
            <a:r>
              <a:rPr sz="2450" spc="-25" dirty="0">
                <a:latin typeface="Calibri"/>
                <a:cs typeface="Calibri"/>
              </a:rPr>
              <a:t>15</a:t>
            </a:r>
            <a:endParaRPr sz="2450">
              <a:latin typeface="Calibri"/>
              <a:cs typeface="Calibri"/>
            </a:endParaRPr>
          </a:p>
        </p:txBody>
      </p:sp>
      <p:sp>
        <p:nvSpPr>
          <p:cNvPr id="21" name="object 21"/>
          <p:cNvSpPr txBox="1"/>
          <p:nvPr/>
        </p:nvSpPr>
        <p:spPr>
          <a:xfrm>
            <a:off x="10010140" y="3588067"/>
            <a:ext cx="1917064" cy="790575"/>
          </a:xfrm>
          <a:prstGeom prst="rect">
            <a:avLst/>
          </a:prstGeom>
        </p:spPr>
        <p:txBody>
          <a:bodyPr vert="horz" wrap="square" lIns="0" tIns="3175" rIns="0" bIns="0" rtlCol="0">
            <a:spAutoFit/>
          </a:bodyPr>
          <a:lstStyle/>
          <a:p>
            <a:pPr marL="276860" marR="5080" indent="-264795">
              <a:lnSpc>
                <a:spcPct val="103600"/>
              </a:lnSpc>
              <a:spcBef>
                <a:spcPts val="25"/>
              </a:spcBef>
            </a:pPr>
            <a:r>
              <a:rPr sz="2450" spc="-20" dirty="0">
                <a:latin typeface="Calibri"/>
                <a:cs typeface="Calibri"/>
              </a:rPr>
              <a:t>Box</a:t>
            </a:r>
            <a:r>
              <a:rPr sz="2450" spc="-114" dirty="0">
                <a:latin typeface="Calibri"/>
                <a:cs typeface="Calibri"/>
              </a:rPr>
              <a:t> </a:t>
            </a:r>
            <a:r>
              <a:rPr sz="2450" spc="-20" dirty="0">
                <a:latin typeface="Calibri"/>
                <a:cs typeface="Calibri"/>
              </a:rPr>
              <a:t>transforms </a:t>
            </a:r>
            <a:r>
              <a:rPr sz="2450" dirty="0">
                <a:latin typeface="Calibri"/>
                <a:cs typeface="Calibri"/>
              </a:rPr>
              <a:t>4</a:t>
            </a:r>
            <a:r>
              <a:rPr sz="2450" spc="35" dirty="0">
                <a:latin typeface="Calibri"/>
                <a:cs typeface="Calibri"/>
              </a:rPr>
              <a:t> </a:t>
            </a:r>
            <a:r>
              <a:rPr sz="2450" dirty="0">
                <a:latin typeface="Calibri"/>
                <a:cs typeface="Calibri"/>
              </a:rPr>
              <a:t>x</a:t>
            </a:r>
            <a:r>
              <a:rPr sz="2450" spc="-15" dirty="0">
                <a:latin typeface="Calibri"/>
                <a:cs typeface="Calibri"/>
              </a:rPr>
              <a:t> </a:t>
            </a:r>
            <a:r>
              <a:rPr sz="2450" dirty="0">
                <a:latin typeface="Calibri"/>
                <a:cs typeface="Calibri"/>
              </a:rPr>
              <a:t>20</a:t>
            </a:r>
            <a:r>
              <a:rPr sz="2450" spc="-35" dirty="0">
                <a:latin typeface="Calibri"/>
                <a:cs typeface="Calibri"/>
              </a:rPr>
              <a:t> </a:t>
            </a:r>
            <a:r>
              <a:rPr sz="2450" dirty="0">
                <a:latin typeface="Calibri"/>
                <a:cs typeface="Calibri"/>
              </a:rPr>
              <a:t>x</a:t>
            </a:r>
            <a:r>
              <a:rPr sz="2450" spc="75" dirty="0">
                <a:latin typeface="Calibri"/>
                <a:cs typeface="Calibri"/>
              </a:rPr>
              <a:t> </a:t>
            </a:r>
            <a:r>
              <a:rPr sz="2450" spc="-35" dirty="0">
                <a:latin typeface="Calibri"/>
                <a:cs typeface="Calibri"/>
              </a:rPr>
              <a:t>15</a:t>
            </a:r>
            <a:endParaRPr sz="2450">
              <a:latin typeface="Calibri"/>
              <a:cs typeface="Calibri"/>
            </a:endParaRPr>
          </a:p>
        </p:txBody>
      </p:sp>
      <p:grpSp>
        <p:nvGrpSpPr>
          <p:cNvPr id="22" name="object 22"/>
          <p:cNvGrpSpPr/>
          <p:nvPr/>
        </p:nvGrpSpPr>
        <p:grpSpPr>
          <a:xfrm>
            <a:off x="8605519" y="2468879"/>
            <a:ext cx="1320800" cy="1807845"/>
            <a:chOff x="8605519" y="2468879"/>
            <a:chExt cx="1320800" cy="1807845"/>
          </a:xfrm>
        </p:grpSpPr>
        <p:sp>
          <p:nvSpPr>
            <p:cNvPr id="23" name="object 23"/>
            <p:cNvSpPr/>
            <p:nvPr/>
          </p:nvSpPr>
          <p:spPr>
            <a:xfrm>
              <a:off x="9357359" y="2824479"/>
              <a:ext cx="568960" cy="71120"/>
            </a:xfrm>
            <a:custGeom>
              <a:avLst/>
              <a:gdLst/>
              <a:ahLst/>
              <a:cxnLst/>
              <a:rect l="l" t="t" r="r" b="b"/>
              <a:pathLst>
                <a:path w="568959" h="71119">
                  <a:moveTo>
                    <a:pt x="492125" y="0"/>
                  </a:moveTo>
                  <a:lnTo>
                    <a:pt x="492125" y="26670"/>
                  </a:lnTo>
                  <a:lnTo>
                    <a:pt x="0" y="26670"/>
                  </a:lnTo>
                  <a:lnTo>
                    <a:pt x="0" y="44450"/>
                  </a:lnTo>
                  <a:lnTo>
                    <a:pt x="492125" y="44450"/>
                  </a:lnTo>
                  <a:lnTo>
                    <a:pt x="492125" y="71120"/>
                  </a:lnTo>
                  <a:lnTo>
                    <a:pt x="568579" y="35560"/>
                  </a:lnTo>
                  <a:lnTo>
                    <a:pt x="492125" y="0"/>
                  </a:lnTo>
                  <a:close/>
                </a:path>
              </a:pathLst>
            </a:custGeom>
            <a:solidFill>
              <a:srgbClr val="44536A"/>
            </a:solidFill>
          </p:spPr>
          <p:txBody>
            <a:bodyPr wrap="square" lIns="0" tIns="0" rIns="0" bIns="0" rtlCol="0"/>
            <a:lstStyle/>
            <a:p>
              <a:endParaRPr/>
            </a:p>
          </p:txBody>
        </p:sp>
        <p:sp>
          <p:nvSpPr>
            <p:cNvPr id="24" name="object 24"/>
            <p:cNvSpPr/>
            <p:nvPr/>
          </p:nvSpPr>
          <p:spPr>
            <a:xfrm>
              <a:off x="8605519" y="2468879"/>
              <a:ext cx="711200" cy="1798320"/>
            </a:xfrm>
            <a:custGeom>
              <a:avLst/>
              <a:gdLst/>
              <a:ahLst/>
              <a:cxnLst/>
              <a:rect l="l" t="t" r="r" b="b"/>
              <a:pathLst>
                <a:path w="711200" h="1798320">
                  <a:moveTo>
                    <a:pt x="0" y="0"/>
                  </a:moveTo>
                  <a:lnTo>
                    <a:pt x="0" y="1797939"/>
                  </a:lnTo>
                  <a:lnTo>
                    <a:pt x="711200" y="1621155"/>
                  </a:lnTo>
                  <a:lnTo>
                    <a:pt x="711200" y="176784"/>
                  </a:lnTo>
                  <a:lnTo>
                    <a:pt x="0" y="0"/>
                  </a:lnTo>
                  <a:close/>
                </a:path>
              </a:pathLst>
            </a:custGeom>
            <a:solidFill>
              <a:srgbClr val="CCCCCC"/>
            </a:solidFill>
          </p:spPr>
          <p:txBody>
            <a:bodyPr wrap="square" lIns="0" tIns="0" rIns="0" bIns="0" rtlCol="0"/>
            <a:lstStyle/>
            <a:p>
              <a:endParaRPr/>
            </a:p>
          </p:txBody>
        </p:sp>
        <p:sp>
          <p:nvSpPr>
            <p:cNvPr id="25" name="object 25"/>
            <p:cNvSpPr/>
            <p:nvPr/>
          </p:nvSpPr>
          <p:spPr>
            <a:xfrm>
              <a:off x="8610599" y="2473959"/>
              <a:ext cx="711200" cy="1798320"/>
            </a:xfrm>
            <a:custGeom>
              <a:avLst/>
              <a:gdLst/>
              <a:ahLst/>
              <a:cxnLst/>
              <a:rect l="l" t="t" r="r" b="b"/>
              <a:pathLst>
                <a:path w="711200" h="1798320">
                  <a:moveTo>
                    <a:pt x="0" y="0"/>
                  </a:moveTo>
                  <a:lnTo>
                    <a:pt x="711200" y="176784"/>
                  </a:lnTo>
                  <a:lnTo>
                    <a:pt x="711200" y="1621154"/>
                  </a:lnTo>
                  <a:lnTo>
                    <a:pt x="0" y="1797939"/>
                  </a:lnTo>
                  <a:lnTo>
                    <a:pt x="0" y="0"/>
                  </a:lnTo>
                  <a:close/>
                </a:path>
              </a:pathLst>
            </a:custGeom>
            <a:ln w="9525">
              <a:solidFill>
                <a:srgbClr val="666666"/>
              </a:solidFill>
            </a:ln>
          </p:spPr>
          <p:txBody>
            <a:bodyPr wrap="square" lIns="0" tIns="0" rIns="0" bIns="0" rtlCol="0"/>
            <a:lstStyle/>
            <a:p>
              <a:endParaRPr/>
            </a:p>
          </p:txBody>
        </p:sp>
      </p:grpSp>
      <p:sp>
        <p:nvSpPr>
          <p:cNvPr id="26" name="object 26"/>
          <p:cNvSpPr txBox="1"/>
          <p:nvPr/>
        </p:nvSpPr>
        <p:spPr>
          <a:xfrm>
            <a:off x="8660383" y="4860353"/>
            <a:ext cx="3378200" cy="984250"/>
          </a:xfrm>
          <a:prstGeom prst="rect">
            <a:avLst/>
          </a:prstGeom>
        </p:spPr>
        <p:txBody>
          <a:bodyPr vert="horz" wrap="square" lIns="0" tIns="8255" rIns="0" bIns="0" rtlCol="0">
            <a:spAutoFit/>
          </a:bodyPr>
          <a:lstStyle/>
          <a:p>
            <a:pPr marL="12700" marR="5080" algn="ctr">
              <a:lnSpc>
                <a:spcPct val="102600"/>
              </a:lnSpc>
              <a:spcBef>
                <a:spcPts val="65"/>
              </a:spcBef>
            </a:pPr>
            <a:r>
              <a:rPr sz="2050" dirty="0">
                <a:latin typeface="Calibri"/>
                <a:cs typeface="Calibri"/>
              </a:rPr>
              <a:t>For</a:t>
            </a:r>
            <a:r>
              <a:rPr sz="2050" spc="15" dirty="0">
                <a:latin typeface="Calibri"/>
                <a:cs typeface="Calibri"/>
              </a:rPr>
              <a:t> </a:t>
            </a:r>
            <a:r>
              <a:rPr sz="2050" dirty="0">
                <a:latin typeface="Calibri"/>
                <a:cs typeface="Calibri"/>
              </a:rPr>
              <a:t>positive</a:t>
            </a:r>
            <a:r>
              <a:rPr sz="2050" spc="45" dirty="0">
                <a:latin typeface="Calibri"/>
                <a:cs typeface="Calibri"/>
              </a:rPr>
              <a:t> </a:t>
            </a:r>
            <a:r>
              <a:rPr sz="2050" dirty="0">
                <a:latin typeface="Calibri"/>
                <a:cs typeface="Calibri"/>
              </a:rPr>
              <a:t>boxes,</a:t>
            </a:r>
            <a:r>
              <a:rPr sz="2050" spc="70" dirty="0">
                <a:latin typeface="Calibri"/>
                <a:cs typeface="Calibri"/>
              </a:rPr>
              <a:t> </a:t>
            </a:r>
            <a:r>
              <a:rPr sz="2050" dirty="0">
                <a:latin typeface="Calibri"/>
                <a:cs typeface="Calibri"/>
              </a:rPr>
              <a:t>also</a:t>
            </a:r>
            <a:r>
              <a:rPr sz="2050" spc="210" dirty="0">
                <a:latin typeface="Calibri"/>
                <a:cs typeface="Calibri"/>
              </a:rPr>
              <a:t> </a:t>
            </a:r>
            <a:r>
              <a:rPr sz="2050" spc="-10" dirty="0">
                <a:latin typeface="Calibri"/>
                <a:cs typeface="Calibri"/>
              </a:rPr>
              <a:t>predict </a:t>
            </a:r>
            <a:r>
              <a:rPr sz="2050" dirty="0">
                <a:latin typeface="Calibri"/>
                <a:cs typeface="Calibri"/>
              </a:rPr>
              <a:t>a</a:t>
            </a:r>
            <a:r>
              <a:rPr sz="2050" spc="45" dirty="0">
                <a:latin typeface="Calibri"/>
                <a:cs typeface="Calibri"/>
              </a:rPr>
              <a:t> </a:t>
            </a:r>
            <a:r>
              <a:rPr sz="2050" dirty="0">
                <a:latin typeface="Calibri"/>
                <a:cs typeface="Calibri"/>
              </a:rPr>
              <a:t>box</a:t>
            </a:r>
            <a:r>
              <a:rPr sz="2050" spc="-15" dirty="0">
                <a:latin typeface="Calibri"/>
                <a:cs typeface="Calibri"/>
              </a:rPr>
              <a:t> </a:t>
            </a:r>
            <a:r>
              <a:rPr sz="2050" dirty="0">
                <a:latin typeface="Calibri"/>
                <a:cs typeface="Calibri"/>
              </a:rPr>
              <a:t>transform</a:t>
            </a:r>
            <a:r>
              <a:rPr sz="2050" spc="95" dirty="0">
                <a:latin typeface="Calibri"/>
                <a:cs typeface="Calibri"/>
              </a:rPr>
              <a:t> </a:t>
            </a:r>
            <a:r>
              <a:rPr sz="2050" dirty="0">
                <a:latin typeface="Calibri"/>
                <a:cs typeface="Calibri"/>
              </a:rPr>
              <a:t>to</a:t>
            </a:r>
            <a:r>
              <a:rPr sz="2050" spc="40" dirty="0">
                <a:latin typeface="Calibri"/>
                <a:cs typeface="Calibri"/>
              </a:rPr>
              <a:t> </a:t>
            </a:r>
            <a:r>
              <a:rPr sz="2050" spc="-10" dirty="0">
                <a:latin typeface="Calibri"/>
                <a:cs typeface="Calibri"/>
              </a:rPr>
              <a:t>regress </a:t>
            </a:r>
            <a:r>
              <a:rPr sz="2050" dirty="0">
                <a:latin typeface="Calibri"/>
                <a:cs typeface="Calibri"/>
              </a:rPr>
              <a:t>from</a:t>
            </a:r>
            <a:r>
              <a:rPr sz="2050" spc="-15" dirty="0">
                <a:latin typeface="Calibri"/>
                <a:cs typeface="Calibri"/>
              </a:rPr>
              <a:t> </a:t>
            </a:r>
            <a:r>
              <a:rPr sz="2050" b="1" dirty="0">
                <a:solidFill>
                  <a:srgbClr val="6FAC46"/>
                </a:solidFill>
                <a:latin typeface="Calibri"/>
                <a:cs typeface="Calibri"/>
              </a:rPr>
              <a:t>anchor</a:t>
            </a:r>
            <a:r>
              <a:rPr sz="2050" b="1" spc="210" dirty="0">
                <a:solidFill>
                  <a:srgbClr val="6FAC46"/>
                </a:solidFill>
                <a:latin typeface="Calibri"/>
                <a:cs typeface="Calibri"/>
              </a:rPr>
              <a:t> </a:t>
            </a:r>
            <a:r>
              <a:rPr sz="2050" b="1" dirty="0">
                <a:solidFill>
                  <a:srgbClr val="6FAC46"/>
                </a:solidFill>
                <a:latin typeface="Calibri"/>
                <a:cs typeface="Calibri"/>
              </a:rPr>
              <a:t>box</a:t>
            </a:r>
            <a:r>
              <a:rPr sz="2050" b="1" spc="135" dirty="0">
                <a:solidFill>
                  <a:srgbClr val="6FAC46"/>
                </a:solidFill>
                <a:latin typeface="Calibri"/>
                <a:cs typeface="Calibri"/>
              </a:rPr>
              <a:t> </a:t>
            </a:r>
            <a:r>
              <a:rPr sz="2050" dirty="0">
                <a:latin typeface="Calibri"/>
                <a:cs typeface="Calibri"/>
              </a:rPr>
              <a:t>to</a:t>
            </a:r>
            <a:r>
              <a:rPr sz="2050" spc="-15" dirty="0">
                <a:latin typeface="Calibri"/>
                <a:cs typeface="Calibri"/>
              </a:rPr>
              <a:t> </a:t>
            </a:r>
            <a:r>
              <a:rPr sz="2050" b="1" dirty="0">
                <a:solidFill>
                  <a:srgbClr val="FFC000"/>
                </a:solidFill>
                <a:latin typeface="Calibri"/>
                <a:cs typeface="Calibri"/>
              </a:rPr>
              <a:t>object</a:t>
            </a:r>
            <a:r>
              <a:rPr sz="2050" b="1" spc="135" dirty="0">
                <a:solidFill>
                  <a:srgbClr val="FFC000"/>
                </a:solidFill>
                <a:latin typeface="Calibri"/>
                <a:cs typeface="Calibri"/>
              </a:rPr>
              <a:t> </a:t>
            </a:r>
            <a:r>
              <a:rPr sz="2050" b="1" spc="-25" dirty="0">
                <a:solidFill>
                  <a:srgbClr val="FFC000"/>
                </a:solidFill>
                <a:latin typeface="Calibri"/>
                <a:cs typeface="Calibri"/>
              </a:rPr>
              <a:t>box</a:t>
            </a:r>
            <a:endParaRPr sz="2050">
              <a:latin typeface="Calibri"/>
              <a:cs typeface="Calibri"/>
            </a:endParaRPr>
          </a:p>
        </p:txBody>
      </p:sp>
      <p:sp>
        <p:nvSpPr>
          <p:cNvPr id="27" name="object 27"/>
          <p:cNvSpPr txBox="1"/>
          <p:nvPr/>
        </p:nvSpPr>
        <p:spPr>
          <a:xfrm>
            <a:off x="8656701" y="3126993"/>
            <a:ext cx="641350" cy="392430"/>
          </a:xfrm>
          <a:prstGeom prst="rect">
            <a:avLst/>
          </a:prstGeom>
        </p:spPr>
        <p:txBody>
          <a:bodyPr vert="horz" wrap="square" lIns="0" tIns="13335" rIns="0" bIns="0" rtlCol="0">
            <a:spAutoFit/>
          </a:bodyPr>
          <a:lstStyle/>
          <a:p>
            <a:pPr marL="12700">
              <a:lnSpc>
                <a:spcPct val="100000"/>
              </a:lnSpc>
              <a:spcBef>
                <a:spcPts val="105"/>
              </a:spcBef>
            </a:pPr>
            <a:r>
              <a:rPr sz="2400" spc="-20" dirty="0">
                <a:latin typeface="Calibri"/>
                <a:cs typeface="Calibri"/>
              </a:rPr>
              <a:t>Conv</a:t>
            </a:r>
            <a:endParaRPr sz="2400">
              <a:latin typeface="Calibri"/>
              <a:cs typeface="Calibri"/>
            </a:endParaRPr>
          </a:p>
        </p:txBody>
      </p:sp>
      <p:sp>
        <p:nvSpPr>
          <p:cNvPr id="28" name="object 28"/>
          <p:cNvSpPr/>
          <p:nvPr/>
        </p:nvSpPr>
        <p:spPr>
          <a:xfrm>
            <a:off x="9337040" y="3810000"/>
            <a:ext cx="568960" cy="71120"/>
          </a:xfrm>
          <a:custGeom>
            <a:avLst/>
            <a:gdLst/>
            <a:ahLst/>
            <a:cxnLst/>
            <a:rect l="l" t="t" r="r" b="b"/>
            <a:pathLst>
              <a:path w="568959" h="71120">
                <a:moveTo>
                  <a:pt x="492125" y="0"/>
                </a:moveTo>
                <a:lnTo>
                  <a:pt x="492125" y="26669"/>
                </a:lnTo>
                <a:lnTo>
                  <a:pt x="0" y="26669"/>
                </a:lnTo>
                <a:lnTo>
                  <a:pt x="0" y="44450"/>
                </a:lnTo>
                <a:lnTo>
                  <a:pt x="492125" y="44450"/>
                </a:lnTo>
                <a:lnTo>
                  <a:pt x="492125" y="71119"/>
                </a:lnTo>
                <a:lnTo>
                  <a:pt x="568578" y="35560"/>
                </a:lnTo>
                <a:lnTo>
                  <a:pt x="492125" y="0"/>
                </a:lnTo>
                <a:close/>
              </a:path>
            </a:pathLst>
          </a:custGeom>
          <a:solidFill>
            <a:srgbClr val="44536A"/>
          </a:solidFill>
        </p:spPr>
        <p:txBody>
          <a:bodyPr wrap="square" lIns="0" tIns="0" rIns="0" bIns="0" rtlCol="0"/>
          <a:lstStyle/>
          <a:p>
            <a:endParaRPr/>
          </a:p>
        </p:txBody>
      </p:sp>
      <p:sp>
        <p:nvSpPr>
          <p:cNvPr id="29" name="object 29"/>
          <p:cNvSpPr/>
          <p:nvPr/>
        </p:nvSpPr>
        <p:spPr>
          <a:xfrm>
            <a:off x="4805679" y="2509520"/>
            <a:ext cx="2580640" cy="1828800"/>
          </a:xfrm>
          <a:custGeom>
            <a:avLst/>
            <a:gdLst/>
            <a:ahLst/>
            <a:cxnLst/>
            <a:rect l="l" t="t" r="r" b="b"/>
            <a:pathLst>
              <a:path w="2580640" h="1828800">
                <a:moveTo>
                  <a:pt x="0" y="1828291"/>
                </a:moveTo>
                <a:lnTo>
                  <a:pt x="2580258" y="1828291"/>
                </a:lnTo>
                <a:lnTo>
                  <a:pt x="2580258" y="0"/>
                </a:lnTo>
                <a:lnTo>
                  <a:pt x="0" y="0"/>
                </a:lnTo>
                <a:lnTo>
                  <a:pt x="0" y="1828291"/>
                </a:lnTo>
                <a:close/>
              </a:path>
            </a:pathLst>
          </a:custGeom>
          <a:ln w="38100">
            <a:solidFill>
              <a:srgbClr val="FFC000"/>
            </a:solidFill>
          </a:ln>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TotalTime>
  <Words>10145</Words>
  <Application>Microsoft Office PowerPoint</Application>
  <PresentationFormat>Widescreen</PresentationFormat>
  <Paragraphs>1824</Paragraphs>
  <Slides>119</Slides>
  <Notes>33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119</vt:i4>
      </vt:variant>
    </vt:vector>
  </HeadingPairs>
  <TitlesOfParts>
    <vt:vector size="127" baseType="lpstr">
      <vt:lpstr>MS Gothic</vt:lpstr>
      <vt:lpstr>Arial</vt:lpstr>
      <vt:lpstr>Calibri</vt:lpstr>
      <vt:lpstr>Calibri Light</vt:lpstr>
      <vt:lpstr>Cambria Math</vt:lpstr>
      <vt:lpstr>Microsoft Sans Serif</vt:lpstr>
      <vt:lpstr>Times New Roman</vt:lpstr>
      <vt:lpstr>Office Theme</vt:lpstr>
      <vt:lpstr>Convolutional Neural Networks II Jin Lu – UMDearborn</vt:lpstr>
      <vt:lpstr>So far: Image Classification</vt:lpstr>
      <vt:lpstr>Used everywhere for Vision</vt:lpstr>
      <vt:lpstr>Beyond Image Classification</vt:lpstr>
      <vt:lpstr>Beyond Image Classification</vt:lpstr>
      <vt:lpstr>Computer Vision Tasks</vt:lpstr>
      <vt:lpstr>Today: Object Detection</vt:lpstr>
      <vt:lpstr>Object Detection: Task Definition Input: Single RGB Image</vt:lpstr>
      <vt:lpstr>Object Detection: Challenges</vt:lpstr>
      <vt:lpstr>Detecting a single object</vt:lpstr>
      <vt:lpstr>Detecting a single object</vt:lpstr>
      <vt:lpstr>Detecting a single object</vt:lpstr>
      <vt:lpstr>Detecting a single object</vt:lpstr>
      <vt:lpstr>Detecting a single object</vt:lpstr>
      <vt:lpstr>Detecting a single object</vt:lpstr>
      <vt:lpstr>Detecting a single object</vt:lpstr>
      <vt:lpstr>Need different numbers of outputs per image</vt:lpstr>
      <vt:lpstr>Detecting Multiple Objects: Sliding Window</vt:lpstr>
      <vt:lpstr>Detecting Multiple Objects: Sliding Window</vt:lpstr>
      <vt:lpstr>Detecting Multiple Objects: Sliding Window</vt:lpstr>
      <vt:lpstr>Detecting Multiple Objects: Sliding Window</vt:lpstr>
      <vt:lpstr>Detecting Multiple Objects: Sliding Window</vt:lpstr>
      <vt:lpstr>Detecting Multiple Objects: Sliding Window</vt:lpstr>
      <vt:lpstr>Detecting Multiple Objects: Sliding Window</vt:lpstr>
      <vt:lpstr>Detecting Multiple Objects: Sliding Window</vt:lpstr>
      <vt:lpstr>Region Proposals</vt:lpstr>
      <vt:lpstr>R-CNN: Region-Based CNN</vt:lpstr>
      <vt:lpstr>R-CNN: Region-Based CNN</vt:lpstr>
      <vt:lpstr>R-CNN: Region-Based CNN</vt:lpstr>
      <vt:lpstr>R-CNN: Region-Based CNN</vt:lpstr>
      <vt:lpstr>R-CNN: Region-Based</vt:lpstr>
      <vt:lpstr>R-CNN: Region-Based</vt:lpstr>
      <vt:lpstr>R-CNN: Region-Based</vt:lpstr>
      <vt:lpstr>R-CNN: Test- time</vt:lpstr>
      <vt:lpstr>R-CNN: Test- time</vt:lpstr>
      <vt:lpstr>Comparing Boxes: Intersection over Union (IoU)</vt:lpstr>
      <vt:lpstr>Comparing Boxes: Intersection over Union (IoU)</vt:lpstr>
      <vt:lpstr>Comparing Boxes: Intersection over Union (IoU)</vt:lpstr>
      <vt:lpstr>Comparing Boxes: Intersection over Union (IoU)</vt:lpstr>
      <vt:lpstr>Comparing Boxes: Intersection over Union (IoU)</vt:lpstr>
      <vt:lpstr>Overlapping Boxes</vt:lpstr>
      <vt:lpstr>Overlapping Boxes: Non-Max Suppression</vt:lpstr>
      <vt:lpstr>Overlapping Boxes: Non-Max Suppression</vt:lpstr>
      <vt:lpstr>Overlapping Boxes: Non-Max Suppression</vt:lpstr>
      <vt:lpstr>Overlapping Boxes: Non-Max Suppression</vt:lpstr>
      <vt:lpstr>Overlapping Boxes: Non-Max Suppression (NMS) Problem: Object detectors often output many overlapping detections: Solution: Post-process raw detections using Non-Max Suppression (NMS)</vt:lpstr>
      <vt:lpstr>Evaluating Object Detectors: Mean Average Precision (mAP)</vt:lpstr>
      <vt:lpstr>Evaluating Object Detectors: Mean Average Precision (mAP)</vt:lpstr>
      <vt:lpstr>Evaluating Object Detectors: Mean Average Precision (mAP)</vt:lpstr>
      <vt:lpstr>Evaluating Object Detectors: Mean Average Precision (mAP)</vt:lpstr>
      <vt:lpstr>Evaluating Object Detectors: Mean Average Precision (mAP)</vt:lpstr>
      <vt:lpstr>Evaluating Object Detectors: Mean Average Precision (mAP)</vt:lpstr>
      <vt:lpstr>Evaluating Object Detectors: Mean Average Precision (mAP)</vt:lpstr>
      <vt:lpstr>Evaluating Object Detectors: Mean Average Precision (mAP)</vt:lpstr>
      <vt:lpstr>Evaluating Object Detectors: Mean Average Precision (mAP)</vt:lpstr>
      <vt:lpstr>Evaluating Object Detectors: Mean Average Precision (mAP)</vt:lpstr>
      <vt:lpstr>Evaluating Object Detectors: Mean Average Precision (mAP)</vt:lpstr>
      <vt:lpstr>Evaluating Object Detectors: Mean Average Precision (mAP)</vt:lpstr>
      <vt:lpstr>R-CNN: Region-Based</vt:lpstr>
      <vt:lpstr>R-CNN: Region-Based</vt:lpstr>
      <vt:lpstr>R-CNN: Region-Based</vt:lpstr>
      <vt:lpstr>“Slow” R-CNN Process each region independently</vt:lpstr>
      <vt:lpstr>Fast R-</vt:lpstr>
      <vt:lpstr>Fast R-</vt:lpstr>
      <vt:lpstr>Fast R-</vt:lpstr>
      <vt:lpstr>Fast R-</vt:lpstr>
      <vt:lpstr>Fast R-</vt:lpstr>
      <vt:lpstr>Fast R-</vt:lpstr>
      <vt:lpstr>Fast R-</vt:lpstr>
      <vt:lpstr>Fast R-</vt:lpstr>
      <vt:lpstr>Fast R-</vt:lpstr>
      <vt:lpstr>Fast R-</vt:lpstr>
      <vt:lpstr>Cropping Features: RoI Pool</vt:lpstr>
      <vt:lpstr>Cropping Features: RoI Pool</vt:lpstr>
      <vt:lpstr>Cropping Features: RoI Pool</vt:lpstr>
      <vt:lpstr>Cropping Features: RoI Pool</vt:lpstr>
      <vt:lpstr>Cropping Features: RoI Pool</vt:lpstr>
      <vt:lpstr>Cropping Features: RoI Pool</vt:lpstr>
      <vt:lpstr>Cropping Features: RoI Pool</vt:lpstr>
      <vt:lpstr>Cropping Features: RoI Align</vt:lpstr>
      <vt:lpstr>Cropping Features: RoI Align</vt:lpstr>
      <vt:lpstr>Cropping Features: RoI Align</vt:lpstr>
      <vt:lpstr>Cropping Features: RoI Align</vt:lpstr>
      <vt:lpstr>Cropping Features: RoI Align</vt:lpstr>
      <vt:lpstr>Cropping Features: RoI Align</vt:lpstr>
      <vt:lpstr>Cropping Features: RoI Align</vt:lpstr>
      <vt:lpstr>Cropping Features: RoI Align</vt:lpstr>
      <vt:lpstr>Cropping Features: RoI Align</vt:lpstr>
      <vt:lpstr>Cropping Features: RoI Align</vt:lpstr>
      <vt:lpstr>Cropping Features: RoI Align</vt:lpstr>
      <vt:lpstr>Fast R-CNN vs “Slow” R- CNN</vt:lpstr>
      <vt:lpstr>Fast R-CNN vs “Slow” R- CNN</vt:lpstr>
      <vt:lpstr>Fast R-CNN vs “Slow” R- CNN</vt:lpstr>
      <vt:lpstr>Fast R-CNN vs “Slow” R- CNN</vt:lpstr>
      <vt:lpstr>Faster R-CNN: Learnable Region</vt:lpstr>
      <vt:lpstr>Region Proposal Network</vt:lpstr>
      <vt:lpstr>Imagine an anchor box of fixed size at each point in the feature map</vt:lpstr>
      <vt:lpstr>Imagine an anchor box of fixed size at each point in the feature map</vt:lpstr>
      <vt:lpstr>Imagine an anchor box of fixed size at each point in the feature map</vt:lpstr>
      <vt:lpstr>Region Proposal Network (RPN)</vt:lpstr>
      <vt:lpstr>Faster R-CNN: Learnable Region</vt:lpstr>
      <vt:lpstr>Faster R-CNN: Learnable Region Proposals</vt:lpstr>
      <vt:lpstr>Faster R-CNN: Learnable Region</vt:lpstr>
      <vt:lpstr>Faster R-CNN: Learnable Region</vt:lpstr>
      <vt:lpstr>Single-Stage Object Detection</vt:lpstr>
      <vt:lpstr>Single-Stage Object Detection</vt:lpstr>
      <vt:lpstr>Object Detection: Lots of variables!</vt:lpstr>
      <vt:lpstr>Object Detection: Lots of variables!</vt:lpstr>
      <vt:lpstr>Object Detection: Lots of variables!</vt:lpstr>
      <vt:lpstr>Object Detection: Lots of variables!</vt:lpstr>
      <vt:lpstr>Object Detection: Lots of variables!</vt:lpstr>
      <vt:lpstr>Object Detection: Lots of variables!</vt:lpstr>
      <vt:lpstr>Object Detection: Lots of variables!</vt:lpstr>
      <vt:lpstr>Object Detection: Lots of variables!</vt:lpstr>
      <vt:lpstr>Object Detection: Lots of variables!</vt:lpstr>
      <vt:lpstr>Object Detection: Lots of variables!</vt:lpstr>
      <vt:lpstr>Object Detection: Lots of variables!</vt:lpstr>
      <vt:lpstr>Object Detection: Open-Source Code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Jin Lu</dc:creator>
  <cp:lastModifiedBy>Johnson, Demetrius</cp:lastModifiedBy>
  <cp:revision>2</cp:revision>
  <dcterms:created xsi:type="dcterms:W3CDTF">2023-03-08T20:10:58Z</dcterms:created>
  <dcterms:modified xsi:type="dcterms:W3CDTF">2023-03-08T22:47:01Z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2023-03-08T00:00:00Z</vt:filetime>
  </property>
  <property fmtid="{D5CDD505-2E9C-101B-9397-08002B2CF9AE}" pid="3" name="Creator">
    <vt:lpwstr>Microsoft® PowerPoint® for Microsoft 365</vt:lpwstr>
  </property>
  <property fmtid="{D5CDD505-2E9C-101B-9397-08002B2CF9AE}" pid="4" name="LastSaved">
    <vt:filetime>2023-03-08T00:00:00Z</vt:filetime>
  </property>
  <property fmtid="{D5CDD505-2E9C-101B-9397-08002B2CF9AE}" pid="5" name="Producer">
    <vt:lpwstr>Microsoft® PowerPoint® for Microsoft 365</vt:lpwstr>
  </property>
</Properties>
</file>